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467" r:id="rId2"/>
    <p:sldId id="680" r:id="rId3"/>
    <p:sldId id="675" r:id="rId4"/>
    <p:sldId id="661" r:id="rId5"/>
    <p:sldId id="672" r:id="rId6"/>
    <p:sldId id="673" r:id="rId7"/>
    <p:sldId id="674" r:id="rId8"/>
    <p:sldId id="473" r:id="rId9"/>
    <p:sldId id="471" r:id="rId10"/>
    <p:sldId id="470" r:id="rId11"/>
    <p:sldId id="660" r:id="rId12"/>
    <p:sldId id="657" r:id="rId13"/>
    <p:sldId id="650" r:id="rId14"/>
    <p:sldId id="638" r:id="rId15"/>
    <p:sldId id="666" r:id="rId16"/>
    <p:sldId id="667" r:id="rId17"/>
    <p:sldId id="668" r:id="rId18"/>
    <p:sldId id="669" r:id="rId19"/>
    <p:sldId id="676" r:id="rId20"/>
    <p:sldId id="677" r:id="rId21"/>
    <p:sldId id="670" r:id="rId22"/>
    <p:sldId id="671" r:id="rId23"/>
    <p:sldId id="653" r:id="rId24"/>
    <p:sldId id="678" r:id="rId25"/>
    <p:sldId id="654" r:id="rId26"/>
    <p:sldId id="679" r:id="rId27"/>
    <p:sldId id="681" r:id="rId28"/>
  </p:sldIdLst>
  <p:sldSz cx="13004800" cy="7315200"/>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04"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CC66"/>
    <a:srgbClr val="FF7C80"/>
    <a:srgbClr val="CCECFF"/>
    <a:srgbClr val="00CC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45" autoAdjust="0"/>
    <p:restoredTop sz="75129" autoAdjust="0"/>
  </p:normalViewPr>
  <p:slideViewPr>
    <p:cSldViewPr>
      <p:cViewPr varScale="1">
        <p:scale>
          <a:sx n="66" d="100"/>
          <a:sy n="66" d="100"/>
        </p:scale>
        <p:origin x="1470" y="60"/>
      </p:cViewPr>
      <p:guideLst>
        <p:guide orient="horz" pos="2304"/>
        <p:guide pos="4096"/>
      </p:guideLst>
    </p:cSldViewPr>
  </p:slideViewPr>
  <p:notesTextViewPr>
    <p:cViewPr>
      <p:scale>
        <a:sx n="3" d="2"/>
        <a:sy n="3" d="2"/>
      </p:scale>
      <p:origin x="0" y="0"/>
    </p:cViewPr>
  </p:notesTextViewPr>
  <p:sorterViewPr>
    <p:cViewPr>
      <p:scale>
        <a:sx n="75" d="100"/>
        <a:sy n="75" d="100"/>
      </p:scale>
      <p:origin x="0" y="-701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sz="quarter"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18436" name="Rectangle 4"/>
          <p:cNvSpPr>
            <a:spLocks noGrp="1" noChangeArrowheads="1"/>
          </p:cNvSpPr>
          <p:nvPr>
            <p:ph type="ftr" sz="quarter" idx="2"/>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18437" name="Rectangle 5"/>
          <p:cNvSpPr>
            <a:spLocks noGrp="1" noChangeArrowheads="1"/>
          </p:cNvSpPr>
          <p:nvPr>
            <p:ph type="sldNum" sz="quarter" idx="3"/>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D7CD459D-E2F3-4FE0-BAEB-5D23A90BE640}" type="slidenum">
              <a:rPr lang="en-US"/>
              <a:pPr/>
              <a:t>‹#›</a:t>
            </a:fld>
            <a:endParaRPr lang="en-US"/>
          </a:p>
        </p:txBody>
      </p:sp>
    </p:spTree>
    <p:extLst>
      <p:ext uri="{BB962C8B-B14F-4D97-AF65-F5344CB8AC3E}">
        <p14:creationId xmlns:p14="http://schemas.microsoft.com/office/powerpoint/2010/main" val="390939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idx="1"/>
          </p:nvPr>
        </p:nvSpPr>
        <p:spPr bwMode="auto">
          <a:xfrm>
            <a:off x="4008705" y="0"/>
            <a:ext cx="3066733" cy="46815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lvl1pPr algn="r">
              <a:defRPr sz="1200"/>
            </a:lvl1pPr>
          </a:lstStyle>
          <a:p>
            <a:endParaRPr lang="en-US"/>
          </a:p>
        </p:txBody>
      </p:sp>
      <p:sp>
        <p:nvSpPr>
          <p:cNvPr id="45060" name="Rectangle 4"/>
          <p:cNvSpPr>
            <a:spLocks noGrp="1" noRot="1" noChangeAspect="1" noChangeArrowheads="1" noTextEdit="1"/>
          </p:cNvSpPr>
          <p:nvPr>
            <p:ph type="sldImg" idx="2"/>
          </p:nvPr>
        </p:nvSpPr>
        <p:spPr bwMode="auto">
          <a:xfrm>
            <a:off x="417513" y="701675"/>
            <a:ext cx="6242050" cy="35115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707708" y="4447461"/>
            <a:ext cx="5661660" cy="4213384"/>
          </a:xfrm>
          <a:prstGeom prst="rect">
            <a:avLst/>
          </a:prstGeom>
          <a:noFill/>
          <a:ln w="9525">
            <a:noFill/>
            <a:miter lim="800000"/>
            <a:headEnd/>
            <a:tailEnd/>
          </a:ln>
          <a:effec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2" name="Rectangle 6"/>
          <p:cNvSpPr>
            <a:spLocks noGrp="1" noChangeArrowheads="1"/>
          </p:cNvSpPr>
          <p:nvPr>
            <p:ph type="ftr" sz="quarter" idx="4"/>
          </p:nvPr>
        </p:nvSpPr>
        <p:spPr bwMode="auto">
          <a:xfrm>
            <a:off x="0"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defRPr sz="1200"/>
            </a:lvl1pPr>
          </a:lstStyle>
          <a:p>
            <a:endParaRPr lang="en-US"/>
          </a:p>
        </p:txBody>
      </p:sp>
      <p:sp>
        <p:nvSpPr>
          <p:cNvPr id="45063" name="Rectangle 7"/>
          <p:cNvSpPr>
            <a:spLocks noGrp="1" noChangeArrowheads="1"/>
          </p:cNvSpPr>
          <p:nvPr>
            <p:ph type="sldNum" sz="quarter" idx="5"/>
          </p:nvPr>
        </p:nvSpPr>
        <p:spPr bwMode="auto">
          <a:xfrm>
            <a:off x="4008705" y="8893296"/>
            <a:ext cx="3066733" cy="468154"/>
          </a:xfrm>
          <a:prstGeom prst="rect">
            <a:avLst/>
          </a:prstGeom>
          <a:noFill/>
          <a:ln w="9525">
            <a:noFill/>
            <a:miter lim="800000"/>
            <a:headEnd/>
            <a:tailEnd/>
          </a:ln>
          <a:effectLst/>
        </p:spPr>
        <p:txBody>
          <a:bodyPr vert="horz" wrap="square" lIns="93936" tIns="46968" rIns="93936" bIns="46968" numCol="1" anchor="b" anchorCtr="0" compatLnSpc="1">
            <a:prstTxWarp prst="textNoShape">
              <a:avLst/>
            </a:prstTxWarp>
          </a:bodyPr>
          <a:lstStyle>
            <a:lvl1pPr algn="r">
              <a:defRPr sz="1200"/>
            </a:lvl1pPr>
          </a:lstStyle>
          <a:p>
            <a:fld id="{4D2B7343-4559-4655-B0BC-11E2F39BB687}" type="slidenum">
              <a:rPr lang="en-US"/>
              <a:pPr/>
              <a:t>‹#›</a:t>
            </a:fld>
            <a:endParaRPr lang="en-US"/>
          </a:p>
        </p:txBody>
      </p:sp>
    </p:spTree>
    <p:extLst>
      <p:ext uri="{BB962C8B-B14F-4D97-AF65-F5344CB8AC3E}">
        <p14:creationId xmlns:p14="http://schemas.microsoft.com/office/powerpoint/2010/main" val="20201839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Holy! Holy! Holy! speaks of the power of the Holy Trinity. Words from in the hymn are a paraphrase of Revelation 4:1-11. </a:t>
            </a:r>
          </a:p>
          <a:p>
            <a:endParaRPr lang="en-US" dirty="0"/>
          </a:p>
          <a:p>
            <a:r>
              <a:rPr lang="en-US" dirty="0"/>
              <a:t>Reginald Heber was born in 1783 to a wealthy, educated family. By 17, he was translating Latin classics into English. At 17, he entered Oxford and won two awards for poetry while at University. He became rector of his father’s church near Shrewsbury, England, where he remained for 16 years. Longing to improve the singing in the congregation, he began to write songs, and wrote over 57 over the course of his career. With a deep fondness for India, Heber was appointed Bishop of Calcutta, where he served for three years before getting sick and dying on 3 April, 1826. After his death, his widow came across his Holy! Holy! Holy! Poem and it was published with music in 1861.</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3</a:t>
            </a:fld>
            <a:endParaRPr lang="en-US"/>
          </a:p>
        </p:txBody>
      </p:sp>
    </p:spTree>
    <p:extLst>
      <p:ext uri="{BB962C8B-B14F-4D97-AF65-F5344CB8AC3E}">
        <p14:creationId xmlns:p14="http://schemas.microsoft.com/office/powerpoint/2010/main" val="552622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seraphim call out to one another the supreme holiness of LORD. It is the only thing capable of filling the whole earth and the only attribute in the OT which has to be cubed (Holy-Holy-Holy) in order to accurately express its worth and magnitude. (</a:t>
            </a:r>
            <a:r>
              <a:rPr lang="en-US" dirty="0" err="1"/>
              <a:t>Motyer</a:t>
            </a:r>
            <a:r>
              <a:rPr lang="en-US" dirty="0"/>
              <a:t> p. 17) The triple repetition of holiness indicated that Yahweh’s holiness is superior to all others, the greatest possible, and complete. “God’s glory is His manifested holiness,” and his glory was not restricted to the throne room or heaven. The seraphim’s praise of God was so powerful it shook the heavenly temple to its foundations. (Constable p. 63)</a:t>
            </a:r>
          </a:p>
        </p:txBody>
      </p:sp>
      <p:sp>
        <p:nvSpPr>
          <p:cNvPr id="4" name="Slide Number Placeholder 3"/>
          <p:cNvSpPr>
            <a:spLocks noGrp="1"/>
          </p:cNvSpPr>
          <p:nvPr>
            <p:ph type="sldNum" sz="quarter" idx="5"/>
          </p:nvPr>
        </p:nvSpPr>
        <p:spPr/>
        <p:txBody>
          <a:bodyPr/>
          <a:lstStyle/>
          <a:p>
            <a:fld id="{4D2B7343-4559-4655-B0BC-11E2F39BB687}" type="slidenum">
              <a:rPr lang="en-US" smtClean="0"/>
              <a:pPr/>
              <a:t>15</a:t>
            </a:fld>
            <a:endParaRPr lang="en-US"/>
          </a:p>
        </p:txBody>
      </p:sp>
    </p:spTree>
    <p:extLst>
      <p:ext uri="{BB962C8B-B14F-4D97-AF65-F5344CB8AC3E}">
        <p14:creationId xmlns:p14="http://schemas.microsoft.com/office/powerpoint/2010/main" val="3993576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presence of the supremely holy God, Isaiah’s terrified. He knows his lips are unclean, his sinful condition is obvious before God, and he pronounces woe on himself. With unclean lips, he is unfit to use them to praise or speak for God. God is holy and Isaiah and the Jews are unclean. Seeing God for who He is helps contrast our sinful nature we </a:t>
            </a:r>
            <a:r>
              <a:rPr lang="en-US" dirty="0" err="1"/>
              <a:t>we</a:t>
            </a:r>
            <a:r>
              <a:rPr lang="en-US" dirty="0"/>
              <a:t> can see ourselves more accurately and evaluate our condition. (Constable p. 64)</a:t>
            </a:r>
          </a:p>
          <a:p>
            <a:endParaRPr lang="en-US" dirty="0"/>
          </a:p>
          <a:p>
            <a:r>
              <a:rPr lang="en-US" dirty="0"/>
              <a:t>At God’s command, it is always at His initiative that we draw near to Him, a seraphim flies to Isaiah holding a burning coal from the altar. Animals were sacrificed on altars, thus applying the sacrifice to Isaiah’s lips. Ultimately, all sin is forgiven because of sacrifice. (Constable p. 64)</a:t>
            </a:r>
          </a:p>
          <a:p>
            <a:endParaRPr lang="en-US" dirty="0"/>
          </a:p>
          <a:p>
            <a:r>
              <a:rPr lang="en-US" dirty="0"/>
              <a:t>Isaiah already believed in God, but needed cleansing before he would be suited for God’s service.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16</a:t>
            </a:fld>
            <a:endParaRPr lang="en-US"/>
          </a:p>
        </p:txBody>
      </p:sp>
    </p:spTree>
    <p:extLst>
      <p:ext uri="{BB962C8B-B14F-4D97-AF65-F5344CB8AC3E}">
        <p14:creationId xmlns:p14="http://schemas.microsoft.com/office/powerpoint/2010/main" val="3237477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burning coal touches Isaiah’s lips and transfers its purity to him. Instantaneously, Isaiah’s guilt it taken away and his sin atoned for, which is remarkable, because normally, you touch something impure and it transfers its impurity to you – it foreshadows the new covenant. The new idea is that a very holy and pure object can transfer its purity to him. Isaiah is not destroyed by God’s holiness, but instantaneously transformed by it. (Constable p. 65, </a:t>
            </a:r>
            <a:r>
              <a:rPr lang="en-US" dirty="0" err="1"/>
              <a:t>Motyer</a:t>
            </a:r>
            <a:r>
              <a:rPr lang="en-US" dirty="0"/>
              <a:t> p. 78)</a:t>
            </a:r>
          </a:p>
          <a:p>
            <a:endParaRPr lang="en-US" dirty="0"/>
          </a:p>
          <a:p>
            <a:r>
              <a:rPr lang="en-US" dirty="0"/>
              <a:t>Jesus touched people with various skin diseases, such as leprosy, and the deceased, and instead of receiving their impurities, like the coal, he transferred his purity, his holiness, to them, and in the process, healed them instantly. (The Leper’s Prayer, Matthew 8:1-4; Resurrecting </a:t>
            </a:r>
            <a:r>
              <a:rPr lang="en-US" dirty="0" err="1"/>
              <a:t>Jarius</a:t>
            </a:r>
            <a:r>
              <a:rPr lang="en-US" dirty="0"/>
              <a:t>’ Deceased Daughter Luke 8: 40-56; Healing the Woman with the 12 year bleeding condition, Luke 8:42b-48) </a:t>
            </a:r>
          </a:p>
          <a:p>
            <a:endParaRPr lang="en-US" dirty="0"/>
          </a:p>
          <a:p>
            <a:r>
              <a:rPr lang="en-US" dirty="0"/>
              <a:t>“The immediate effect of atonement is reconciliation.” (</a:t>
            </a:r>
            <a:r>
              <a:rPr lang="en-US" dirty="0" err="1"/>
              <a:t>Motyer</a:t>
            </a:r>
            <a:r>
              <a:rPr lang="en-US" dirty="0"/>
              <a:t> p. 78) Isaiah had heard the praises of the seraphim while unclean, but now that he is cleansed and his sins atoned for, he hears the Lord’s voice. And the Lord asks of those present in throne room if there is a volunteer available to serve Him. (Constable p. 65)</a:t>
            </a:r>
          </a:p>
          <a:p>
            <a:endParaRPr lang="en-US" dirty="0"/>
          </a:p>
          <a:p>
            <a:r>
              <a:rPr lang="en-US" dirty="0"/>
              <a:t>“Here in this matchless passage we find the reason why so few are willing to serve God. They need above all the conviction of sin. Only when a man has been convicted of sin and has understood that the Redeemer has borne the </a:t>
            </a:r>
            <a:r>
              <a:rPr lang="en-US" dirty="0" err="1"/>
              <a:t>guildt</a:t>
            </a:r>
            <a:r>
              <a:rPr lang="en-US" dirty="0"/>
              <a:t> of his sin is he willing and ready joyfully to serve God, to go wherever God may call him.” (Constable p. 66)</a:t>
            </a:r>
          </a:p>
        </p:txBody>
      </p:sp>
      <p:sp>
        <p:nvSpPr>
          <p:cNvPr id="4" name="Slide Number Placeholder 3"/>
          <p:cNvSpPr>
            <a:spLocks noGrp="1"/>
          </p:cNvSpPr>
          <p:nvPr>
            <p:ph type="sldNum" sz="quarter" idx="5"/>
          </p:nvPr>
        </p:nvSpPr>
        <p:spPr/>
        <p:txBody>
          <a:bodyPr/>
          <a:lstStyle/>
          <a:p>
            <a:fld id="{4D2B7343-4559-4655-B0BC-11E2F39BB687}" type="slidenum">
              <a:rPr lang="en-US" smtClean="0"/>
              <a:pPr/>
              <a:t>17</a:t>
            </a:fld>
            <a:endParaRPr lang="en-US"/>
          </a:p>
        </p:txBody>
      </p:sp>
    </p:spTree>
    <p:extLst>
      <p:ext uri="{BB962C8B-B14F-4D97-AF65-F5344CB8AC3E}">
        <p14:creationId xmlns:p14="http://schemas.microsoft.com/office/powerpoint/2010/main" val="2468893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first glance, Isaiah’s message for the Jews was odd – tell people not to understand, harden their hearts, and be spiritually blind. Verse 9 emphasizes the outer faculties (hearing and seeing) and inner ones (understanding and discerning). Verse 10 arranges them in a mirrored structure (heart, ears, eyes, eyes, ears, heart), emphasizing a total inability comprehend the message. </a:t>
            </a:r>
          </a:p>
          <a:p>
            <a:endParaRPr lang="en-US" dirty="0"/>
          </a:p>
          <a:p>
            <a:r>
              <a:rPr lang="en-US" dirty="0"/>
              <a:t>In Mark 4:10-12, Jesus explains the purpose of his parables to the Twelve apostles. They had asked him about the parable of the of the </a:t>
            </a:r>
            <a:r>
              <a:rPr lang="en-US" dirty="0" err="1"/>
              <a:t>sower</a:t>
            </a:r>
            <a:r>
              <a:rPr lang="en-US" dirty="0"/>
              <a:t>, and Jesus assured them that the mystery of the kingdom of God has been given to them, but to those on the outside, everything was expressed in parables to they wouldn’t understand, repent, and be forgiven.</a:t>
            </a:r>
          </a:p>
        </p:txBody>
      </p:sp>
      <p:sp>
        <p:nvSpPr>
          <p:cNvPr id="4" name="Slide Number Placeholder 3"/>
          <p:cNvSpPr>
            <a:spLocks noGrp="1"/>
          </p:cNvSpPr>
          <p:nvPr>
            <p:ph type="sldNum" sz="quarter" idx="5"/>
          </p:nvPr>
        </p:nvSpPr>
        <p:spPr/>
        <p:txBody>
          <a:bodyPr/>
          <a:lstStyle/>
          <a:p>
            <a:fld id="{4D2B7343-4559-4655-B0BC-11E2F39BB687}" type="slidenum">
              <a:rPr lang="en-US" smtClean="0"/>
              <a:pPr/>
              <a:t>18</a:t>
            </a:fld>
            <a:endParaRPr lang="en-US"/>
          </a:p>
        </p:txBody>
      </p:sp>
    </p:spTree>
    <p:extLst>
      <p:ext uri="{BB962C8B-B14F-4D97-AF65-F5344CB8AC3E}">
        <p14:creationId xmlns:p14="http://schemas.microsoft.com/office/powerpoint/2010/main" val="1964115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first glance, Isaiah’s message for the Jews was odd – tell people not to understand, harden their hearts, and be spiritually blind. Verse 9 emphasizes the outer faculties (hearing and seeing) and inner ones (understanding and discerning). Verse 10 arranges them in a mirrored structure (heart, ears, eyes, eyes, ears, heart), emphasizing a total inability comprehend the message. </a:t>
            </a:r>
          </a:p>
          <a:p>
            <a:endParaRPr lang="en-US" dirty="0"/>
          </a:p>
          <a:p>
            <a:r>
              <a:rPr lang="en-US" dirty="0"/>
              <a:t>In Mark 4:10-12, Jesus explains the purpose of his parables to the Twelve apostles. They had asked him about the parable of the of the </a:t>
            </a:r>
            <a:r>
              <a:rPr lang="en-US" dirty="0" err="1"/>
              <a:t>sower</a:t>
            </a:r>
            <a:r>
              <a:rPr lang="en-US" dirty="0"/>
              <a:t>, and Jesus assured them that the mystery of the kingdom of God has been given to them, but to those on the outside, everything was expressed in parables to they wouldn’t understand, repent, and be forgiven.</a:t>
            </a:r>
          </a:p>
        </p:txBody>
      </p:sp>
      <p:sp>
        <p:nvSpPr>
          <p:cNvPr id="4" name="Slide Number Placeholder 3"/>
          <p:cNvSpPr>
            <a:spLocks noGrp="1"/>
          </p:cNvSpPr>
          <p:nvPr>
            <p:ph type="sldNum" sz="quarter" idx="5"/>
          </p:nvPr>
        </p:nvSpPr>
        <p:spPr/>
        <p:txBody>
          <a:bodyPr/>
          <a:lstStyle/>
          <a:p>
            <a:fld id="{4D2B7343-4559-4655-B0BC-11E2F39BB687}" type="slidenum">
              <a:rPr lang="en-US" smtClean="0"/>
              <a:pPr/>
              <a:t>19</a:t>
            </a:fld>
            <a:endParaRPr lang="en-US"/>
          </a:p>
        </p:txBody>
      </p:sp>
    </p:spTree>
    <p:extLst>
      <p:ext uri="{BB962C8B-B14F-4D97-AF65-F5344CB8AC3E}">
        <p14:creationId xmlns:p14="http://schemas.microsoft.com/office/powerpoint/2010/main" val="4031579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first glance, Isaiah’s message for the Jews was odd – tell people not to understand, harden their hearts, and be spiritually blind. Verse 9 emphasizes the outer faculties (hearing and seeing) and inner ones (understanding and discerning). Verse 10 arranges them in a mirrored structure (heart, ears, eyes, eyes, ears, heart), emphasizing a total inability comprehend the message. </a:t>
            </a:r>
          </a:p>
          <a:p>
            <a:endParaRPr lang="en-US" dirty="0"/>
          </a:p>
          <a:p>
            <a:r>
              <a:rPr lang="en-US" dirty="0"/>
              <a:t>In Mark 4:10-12, Jesus explains the purpose of his parables to the Twelve apostles. They had asked him about the parable of the of the </a:t>
            </a:r>
            <a:r>
              <a:rPr lang="en-US" dirty="0" err="1"/>
              <a:t>sower</a:t>
            </a:r>
            <a:r>
              <a:rPr lang="en-US" dirty="0"/>
              <a:t>, and Jesus assured them that the mystery of the kingdom of God has been given to them, but to those on the outside, everything was expressed in parables to they wouldn’t understand, repent, and be forgiven.</a:t>
            </a:r>
          </a:p>
        </p:txBody>
      </p:sp>
      <p:sp>
        <p:nvSpPr>
          <p:cNvPr id="4" name="Slide Number Placeholder 3"/>
          <p:cNvSpPr>
            <a:spLocks noGrp="1"/>
          </p:cNvSpPr>
          <p:nvPr>
            <p:ph type="sldNum" sz="quarter" idx="5"/>
          </p:nvPr>
        </p:nvSpPr>
        <p:spPr/>
        <p:txBody>
          <a:bodyPr/>
          <a:lstStyle/>
          <a:p>
            <a:fld id="{4D2B7343-4559-4655-B0BC-11E2F39BB687}" type="slidenum">
              <a:rPr lang="en-US" smtClean="0"/>
              <a:pPr/>
              <a:t>20</a:t>
            </a:fld>
            <a:endParaRPr lang="en-US"/>
          </a:p>
        </p:txBody>
      </p:sp>
    </p:spTree>
    <p:extLst>
      <p:ext uri="{BB962C8B-B14F-4D97-AF65-F5344CB8AC3E}">
        <p14:creationId xmlns:p14="http://schemas.microsoft.com/office/powerpoint/2010/main" val="41381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 </a:t>
            </a:r>
          </a:p>
          <a:p>
            <a:r>
              <a:rPr lang="en-US" dirty="0"/>
              <a:t>The message Isaiah would convey would undoubtedly be tough for him. He asked God how long he would have to preach the message and the people ignore it. God didn’t tell him how long he would have to preach it, just that Isaiah would have to do so until the full extent of God’s judgment upon His unresponsiveness people, had come. They would pay the penalty for resisting God; military defeat and exile from the Promised Land. (Constable p. 68) God predicts that cities and land will be devastated and emptied – verse 11. God predicts that people will be deported – verse 12. Lastly, God predicts a time of wasting, all because they heard and refused the word of the Lord. (</a:t>
            </a:r>
            <a:r>
              <a:rPr lang="en-US" dirty="0" err="1"/>
              <a:t>Motyer</a:t>
            </a:r>
            <a:r>
              <a:rPr lang="en-US" dirty="0"/>
              <a:t>, p. 79) </a:t>
            </a:r>
          </a:p>
          <a:p>
            <a:endParaRPr lang="en-US"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21</a:t>
            </a:fld>
            <a:endParaRPr lang="en-US"/>
          </a:p>
        </p:txBody>
      </p:sp>
    </p:spTree>
    <p:extLst>
      <p:ext uri="{BB962C8B-B14F-4D97-AF65-F5344CB8AC3E}">
        <p14:creationId xmlns:p14="http://schemas.microsoft.com/office/powerpoint/2010/main" val="2659267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Despite the severity of the judgments pronounced on the people, there is hope. God, in His sovereign plan and purpose, preserves a remnant, as He has always done. The “tenth portion” referenced here probably refers to the remnant left in the land when Nebuchadnezzar took the people captive to Babylon. (Constable p. 69)</a:t>
            </a:r>
          </a:p>
          <a:p>
            <a:pPr marL="0" marR="0">
              <a:spcBef>
                <a:spcPts val="0"/>
              </a:spcBef>
              <a:spcAft>
                <a:spcPts val="0"/>
              </a:spcAft>
            </a:pPr>
            <a:endParaRPr lang="en-US" sz="18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Oaks in the Bible typically symbolize knowledge, understanding, strength, firmness, and potency. Many times they serve as a metaphor for God Himself. God describes stump sprouts as the perfect example of His regeneration of His people. His people will be cut down. They will be devastated, deported, and desolated, but they will not die out. A remnant will return just as the stump sprout shoots to life. And for many tree species, stump sprouts are a natural way to regenerate trees. Stump sprouts appear when a small number of godly exiles under the leadership of Zerubbabel, Ezra, and Nehemiah, return to the land and re-establish the nation. (Constable, p. 69)</a:t>
            </a:r>
          </a:p>
          <a:p>
            <a:pPr marL="0" marR="0">
              <a:spcBef>
                <a:spcPts val="0"/>
              </a:spcBef>
              <a:spcAft>
                <a:spcPts val="0"/>
              </a:spcAft>
            </a:pPr>
            <a:endParaRPr lang="en-US" sz="18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rPr>
              <a:t>The initial “holy seed” was the faithful remnant God preserved. But the ultimate “holy seed” would be Messiah, who would arise out from the chastened nation. (Constable, p. 69)</a:t>
            </a:r>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22</a:t>
            </a:fld>
            <a:endParaRPr lang="en-US"/>
          </a:p>
        </p:txBody>
      </p:sp>
    </p:spTree>
    <p:extLst>
      <p:ext uri="{BB962C8B-B14F-4D97-AF65-F5344CB8AC3E}">
        <p14:creationId xmlns:p14="http://schemas.microsoft.com/office/powerpoint/2010/main" val="198806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23</a:t>
            </a:fld>
            <a:endParaRPr lang="en-US"/>
          </a:p>
        </p:txBody>
      </p:sp>
    </p:spTree>
    <p:extLst>
      <p:ext uri="{BB962C8B-B14F-4D97-AF65-F5344CB8AC3E}">
        <p14:creationId xmlns:p14="http://schemas.microsoft.com/office/powerpoint/2010/main" val="1967493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24</a:t>
            </a:fld>
            <a:endParaRPr lang="en-US"/>
          </a:p>
        </p:txBody>
      </p:sp>
    </p:spTree>
    <p:extLst>
      <p:ext uri="{BB962C8B-B14F-4D97-AF65-F5344CB8AC3E}">
        <p14:creationId xmlns:p14="http://schemas.microsoft.com/office/powerpoint/2010/main" val="39258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4</a:t>
            </a:fld>
            <a:endParaRPr lang="en-US" altLang="en-US"/>
          </a:p>
        </p:txBody>
      </p:sp>
    </p:spTree>
    <p:extLst>
      <p:ext uri="{BB962C8B-B14F-4D97-AF65-F5344CB8AC3E}">
        <p14:creationId xmlns:p14="http://schemas.microsoft.com/office/powerpoint/2010/main" val="28667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25</a:t>
            </a:fld>
            <a:endParaRPr lang="en-US"/>
          </a:p>
        </p:txBody>
      </p:sp>
    </p:spTree>
    <p:extLst>
      <p:ext uri="{BB962C8B-B14F-4D97-AF65-F5344CB8AC3E}">
        <p14:creationId xmlns:p14="http://schemas.microsoft.com/office/powerpoint/2010/main" val="17286691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26</a:t>
            </a:fld>
            <a:endParaRPr lang="en-US"/>
          </a:p>
        </p:txBody>
      </p:sp>
    </p:spTree>
    <p:extLst>
      <p:ext uri="{BB962C8B-B14F-4D97-AF65-F5344CB8AC3E}">
        <p14:creationId xmlns:p14="http://schemas.microsoft.com/office/powerpoint/2010/main" val="39307189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27</a:t>
            </a:fld>
            <a:endParaRPr lang="en-US"/>
          </a:p>
        </p:txBody>
      </p:sp>
    </p:spTree>
    <p:extLst>
      <p:ext uri="{BB962C8B-B14F-4D97-AF65-F5344CB8AC3E}">
        <p14:creationId xmlns:p14="http://schemas.microsoft.com/office/powerpoint/2010/main" val="84740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5</a:t>
            </a:fld>
            <a:endParaRPr lang="en-US" altLang="en-US"/>
          </a:p>
        </p:txBody>
      </p:sp>
    </p:spTree>
    <p:extLst>
      <p:ext uri="{BB962C8B-B14F-4D97-AF65-F5344CB8AC3E}">
        <p14:creationId xmlns:p14="http://schemas.microsoft.com/office/powerpoint/2010/main" val="66979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6</a:t>
            </a:fld>
            <a:endParaRPr lang="en-US" altLang="en-US"/>
          </a:p>
        </p:txBody>
      </p:sp>
    </p:spTree>
    <p:extLst>
      <p:ext uri="{BB962C8B-B14F-4D97-AF65-F5344CB8AC3E}">
        <p14:creationId xmlns:p14="http://schemas.microsoft.com/office/powerpoint/2010/main" val="2938223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0B96C18-A2BE-4806-80D6-AC68D4A6FD33}" type="slidenum">
              <a:rPr lang="en-US" altLang="en-US"/>
              <a:pPr/>
              <a:t>7</a:t>
            </a:fld>
            <a:endParaRPr lang="en-US" altLang="en-US"/>
          </a:p>
        </p:txBody>
      </p:sp>
    </p:spTree>
    <p:extLst>
      <p:ext uri="{BB962C8B-B14F-4D97-AF65-F5344CB8AC3E}">
        <p14:creationId xmlns:p14="http://schemas.microsoft.com/office/powerpoint/2010/main" val="517254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8</a:t>
            </a:fld>
            <a:endParaRPr lang="en-US"/>
          </a:p>
        </p:txBody>
      </p:sp>
    </p:spTree>
    <p:extLst>
      <p:ext uri="{BB962C8B-B14F-4D97-AF65-F5344CB8AC3E}">
        <p14:creationId xmlns:p14="http://schemas.microsoft.com/office/powerpoint/2010/main" val="2139561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271499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accent2">
                    <a:lumMod val="75000"/>
                  </a:schemeClr>
                </a:solidFill>
                <a:latin typeface="+mn-lt"/>
              </a:rPr>
              <a:t>We live under the New Covenant – a covenant of grace, not Law.</a:t>
            </a:r>
          </a:p>
          <a:p>
            <a:r>
              <a:rPr lang="en-US" sz="1200" b="1" dirty="0">
                <a:solidFill>
                  <a:schemeClr val="accent2">
                    <a:lumMod val="75000"/>
                  </a:schemeClr>
                </a:solidFill>
                <a:latin typeface="+mn-lt"/>
              </a:rPr>
              <a:t>It was inaugurated by death and resurrection of Jesus the Messiah.</a:t>
            </a:r>
          </a:p>
          <a:p>
            <a:endParaRPr lang="en-US" b="1" dirty="0"/>
          </a:p>
        </p:txBody>
      </p:sp>
      <p:sp>
        <p:nvSpPr>
          <p:cNvPr id="4" name="Slide Number Placeholder 3"/>
          <p:cNvSpPr>
            <a:spLocks noGrp="1"/>
          </p:cNvSpPr>
          <p:nvPr>
            <p:ph type="sldNum" sz="quarter" idx="5"/>
          </p:nvPr>
        </p:nvSpPr>
        <p:spPr/>
        <p:txBody>
          <a:bodyPr/>
          <a:lstStyle/>
          <a:p>
            <a:fld id="{4D2B7343-4559-4655-B0BC-11E2F39BB687}" type="slidenum">
              <a:rPr lang="en-US" smtClean="0"/>
              <a:pPr/>
              <a:t>13</a:t>
            </a:fld>
            <a:endParaRPr lang="en-US"/>
          </a:p>
        </p:txBody>
      </p:sp>
    </p:spTree>
    <p:extLst>
      <p:ext uri="{BB962C8B-B14F-4D97-AF65-F5344CB8AC3E}">
        <p14:creationId xmlns:p14="http://schemas.microsoft.com/office/powerpoint/2010/main" val="3399402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disagreement about where chapter six belongs in Isaiah. Some believe his calling to be a prophet preceded any of his prophecies. We won’t settle that debate tonight, but we will study Isaiah telling his story of reconciliation with God and his calling to be a prophet. (Constable – p. 59, </a:t>
            </a:r>
            <a:r>
              <a:rPr lang="en-US" dirty="0" err="1"/>
              <a:t>Motyer</a:t>
            </a:r>
            <a:r>
              <a:rPr lang="en-US" dirty="0"/>
              <a:t> – p. 75)</a:t>
            </a:r>
          </a:p>
          <a:p>
            <a:endParaRPr lang="en-US" dirty="0"/>
          </a:p>
          <a:p>
            <a:r>
              <a:rPr lang="en-US" dirty="0"/>
              <a:t>Isaiah provides a timestamp for us, in the year king Uzziah died, ~740 BC and contrasts the death of earthly king, Uzziah, with the heavenly, eternal king. He dates his prophetic calling by a death, unlike any other prophet, and he does this twice – see Isaiah 14:28. (</a:t>
            </a:r>
            <a:r>
              <a:rPr lang="en-US" dirty="0" err="1"/>
              <a:t>Motyer</a:t>
            </a:r>
            <a:r>
              <a:rPr lang="en-US" dirty="0"/>
              <a:t> p. 75)</a:t>
            </a:r>
          </a:p>
          <a:p>
            <a:endParaRPr lang="en-US" dirty="0"/>
          </a:p>
          <a:p>
            <a:r>
              <a:rPr lang="en-US" dirty="0"/>
              <a:t>Isaiah sees the Lord sitting on a throne, high and lifted up – think of the words he uses to describe his vision, </a:t>
            </a:r>
            <a:r>
              <a:rPr lang="en-US" b="1" dirty="0"/>
              <a:t>robes, a throne, attendants, </a:t>
            </a:r>
            <a:r>
              <a:rPr lang="en-US" dirty="0"/>
              <a:t>all meant to give a sense of majesty, but no description of the Lord. Chapter six provides a great transition to chapters 7-39, because it shows how the sinful nation could become the LORD’s servant, by looking to Yahweh and allowing Him to deal with her sin, as Isaiah did. (Constable p. 60, </a:t>
            </a:r>
            <a:r>
              <a:rPr lang="en-US" dirty="0" err="1"/>
              <a:t>Motyer</a:t>
            </a:r>
            <a:r>
              <a:rPr lang="en-US" dirty="0"/>
              <a:t> p. 76)</a:t>
            </a:r>
          </a:p>
          <a:p>
            <a:endParaRPr lang="en-US" dirty="0"/>
          </a:p>
          <a:p>
            <a:r>
              <a:rPr lang="en-US" dirty="0"/>
              <a:t>Seraphs are angels who continually worship the Lord. In Isaiah’s vision, they flew around the throne where the Lord was seated and sang His praises (Got Questions website). They were positioned above the seated Lord waiting to serve Him. Seraphim, which probably means “burning ones,” is usually the Hebrew word that describes snakes, so they may have been dragon-like creatures who covered their eyes, to protect them from the glory of God, and their feet, which were symbolically unclean.  (Constable p. 62)</a:t>
            </a:r>
          </a:p>
        </p:txBody>
      </p:sp>
      <p:sp>
        <p:nvSpPr>
          <p:cNvPr id="4" name="Slide Number Placeholder 3"/>
          <p:cNvSpPr>
            <a:spLocks noGrp="1"/>
          </p:cNvSpPr>
          <p:nvPr>
            <p:ph type="sldNum" sz="quarter" idx="5"/>
          </p:nvPr>
        </p:nvSpPr>
        <p:spPr/>
        <p:txBody>
          <a:bodyPr/>
          <a:lstStyle/>
          <a:p>
            <a:fld id="{4D2B7343-4559-4655-B0BC-11E2F39BB687}" type="slidenum">
              <a:rPr lang="en-US" smtClean="0"/>
              <a:pPr/>
              <a:t>14</a:t>
            </a:fld>
            <a:endParaRPr lang="en-US"/>
          </a:p>
        </p:txBody>
      </p:sp>
    </p:spTree>
    <p:extLst>
      <p:ext uri="{BB962C8B-B14F-4D97-AF65-F5344CB8AC3E}">
        <p14:creationId xmlns:p14="http://schemas.microsoft.com/office/powerpoint/2010/main" val="899467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accent4">
                    <a:lumMod val="95000"/>
                    <a:lumOff val="5000"/>
                  </a:schemeClr>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endParaRPr lang="en-US" altLang="en-US"/>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endParaRPr lang="en-US" altLang="en-US"/>
          </a:p>
        </p:txBody>
      </p:sp>
      <p:sp>
        <p:nvSpPr>
          <p:cNvPr id="10246" name="Rectangle 6"/>
          <p:cNvSpPr>
            <a:spLocks noGrp="1" noChangeArrowheads="1"/>
          </p:cNvSpPr>
          <p:nvPr>
            <p:ph type="sldNum" sz="quarter" idx="4"/>
          </p:nvPr>
        </p:nvSpPr>
        <p:spPr/>
        <p:txBody>
          <a:bodyPr/>
          <a:lstStyle>
            <a:lvl1pPr>
              <a:defRPr/>
            </a:lvl1pPr>
          </a:lstStyle>
          <a:p>
            <a:fld id="{39B8C130-83AE-45C9-96DC-9BAD79FDAF9F}" type="slidenum">
              <a:rPr lang="en-US" altLang="en-US"/>
              <a:pPr/>
              <a:t>‹#›</a:t>
            </a:fld>
            <a:endParaRPr lang="en-US" altLang="en-US"/>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endParaRPr lang="en-US"/>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300914" y="1625604"/>
            <a:ext cx="10841633" cy="1870075"/>
          </a:xfrm>
        </p:spPr>
        <p:txBody>
          <a:bodyPr/>
          <a:lstStyle>
            <a:lvl1pPr>
              <a:defRPr sz="5384">
                <a:solidFill>
                  <a:schemeClr val="tx1"/>
                </a:solidFill>
              </a:defRPr>
            </a:lvl1pPr>
          </a:lstStyle>
          <a:p>
            <a:r>
              <a:rPr lang="en-US" altLang="en-US" dirty="0"/>
              <a:t>Click to edit Master title style</a:t>
            </a:r>
          </a:p>
        </p:txBody>
      </p:sp>
      <p:sp>
        <p:nvSpPr>
          <p:cNvPr id="10243" name="Rectangle 3"/>
          <p:cNvSpPr>
            <a:spLocks noGrp="1" noChangeArrowheads="1"/>
          </p:cNvSpPr>
          <p:nvPr>
            <p:ph type="subTitle" idx="1"/>
          </p:nvPr>
        </p:nvSpPr>
        <p:spPr>
          <a:xfrm>
            <a:off x="2816847" y="4225929"/>
            <a:ext cx="9321397" cy="1870075"/>
          </a:xfrm>
        </p:spPr>
        <p:txBody>
          <a:bodyPr/>
          <a:lstStyle>
            <a:lvl1pPr marL="0" indent="0">
              <a:buFont typeface="Wingdings" pitchFamily="2" charset="2"/>
              <a:buNone/>
              <a:defRPr sz="3048"/>
            </a:lvl1pPr>
          </a:lstStyle>
          <a:p>
            <a:r>
              <a:rPr lang="en-US" altLang="en-US"/>
              <a:t>Click to edit Master subtitle style</a:t>
            </a:r>
          </a:p>
        </p:txBody>
      </p:sp>
      <p:sp>
        <p:nvSpPr>
          <p:cNvPr id="10244" name="Rectangle 4"/>
          <p:cNvSpPr>
            <a:spLocks noGrp="1" noChangeArrowheads="1"/>
          </p:cNvSpPr>
          <p:nvPr>
            <p:ph type="dt" sz="half" idx="2"/>
          </p:nvPr>
        </p:nvSpPr>
        <p:spPr/>
        <p:txBody>
          <a:bodyPr/>
          <a:lstStyle>
            <a:lvl1pPr>
              <a:defRPr/>
            </a:lvl1pPr>
          </a:lstStyle>
          <a:p>
            <a:pPr marL="0" marR="0" lvl="0" indent="0" algn="l"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5" name="Rectangle 5"/>
          <p:cNvSpPr>
            <a:spLocks noGrp="1" noChangeArrowheads="1"/>
          </p:cNvSpPr>
          <p:nvPr>
            <p:ph type="ftr" sz="quarter" idx="3"/>
          </p:nvPr>
        </p:nvSpPr>
        <p:spPr>
          <a:xfrm>
            <a:off x="4442448" y="6659563"/>
            <a:ext cx="4119907" cy="487362"/>
          </a:xfrm>
        </p:spPr>
        <p:txBody>
          <a:bodyPr/>
          <a:lstStyle>
            <a:lvl1pPr>
              <a:defRPr/>
            </a:lvl1pPr>
          </a:lstStyle>
          <a:p>
            <a:pPr marL="0" marR="0" lvl="0" indent="0" algn="ctr" defTabSz="982136" rtl="0" eaLnBrk="1" fontAlgn="base" latinLnBrk="0" hangingPunct="1">
              <a:lnSpc>
                <a:spcPct val="100000"/>
              </a:lnSpc>
              <a:spcBef>
                <a:spcPct val="0"/>
              </a:spcBef>
              <a:spcAft>
                <a:spcPct val="0"/>
              </a:spcAft>
              <a:buClrTx/>
              <a:buSzTx/>
              <a:buFontTx/>
              <a:buNone/>
              <a:tabLst/>
              <a:defRPr/>
            </a:pPr>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6" name="Rectangle 6"/>
          <p:cNvSpPr>
            <a:spLocks noGrp="1" noChangeArrowheads="1"/>
          </p:cNvSpPr>
          <p:nvPr>
            <p:ph type="sldNum" sz="quarter" idx="4"/>
          </p:nvPr>
        </p:nvSpPr>
        <p:spPr/>
        <p:txBody>
          <a:bodyPr/>
          <a:lstStyle>
            <a:lvl1pPr>
              <a:defRPr/>
            </a:lvl1pPr>
          </a:lstStyle>
          <a:p>
            <a:pPr marL="0" marR="0" lvl="0" indent="0" algn="r" defTabSz="982136" rtl="0" eaLnBrk="1" fontAlgn="base" latinLnBrk="0" hangingPunct="1">
              <a:lnSpc>
                <a:spcPct val="100000"/>
              </a:lnSpc>
              <a:spcBef>
                <a:spcPct val="0"/>
              </a:spcBef>
              <a:spcAft>
                <a:spcPct val="0"/>
              </a:spcAft>
              <a:buClrTx/>
              <a:buSzTx/>
              <a:buFontTx/>
              <a:buNone/>
              <a:tabLst/>
              <a:defRPr/>
            </a:pPr>
            <a:fld id="{39B8C130-83AE-45C9-96DC-9BAD79FDAF9F}" type="slidenum">
              <a:rPr kumimoji="0" lang="en-US" altLang="en-US" sz="1321" b="0" i="0" u="none" strike="noStrike" kern="1200" cap="none" spc="0" normalizeH="0" baseline="0" noProof="0">
                <a:ln>
                  <a:noFill/>
                </a:ln>
                <a:solidFill>
                  <a:srgbClr val="FFFFFF"/>
                </a:solidFill>
                <a:effectLst/>
                <a:uLnTx/>
                <a:uFillTx/>
                <a:latin typeface="Garamond"/>
                <a:ea typeface="+mn-ea"/>
                <a:cs typeface="Arial" charset="0"/>
              </a:rPr>
              <a:pPr marL="0" marR="0" lvl="0" indent="0" algn="r" defTabSz="982136" rtl="0" eaLnBrk="1" fontAlgn="base" latinLnBrk="0" hangingPunct="1">
                <a:lnSpc>
                  <a:spcPct val="100000"/>
                </a:lnSpc>
                <a:spcBef>
                  <a:spcPct val="0"/>
                </a:spcBef>
                <a:spcAft>
                  <a:spcPct val="0"/>
                </a:spcAft>
                <a:buClrTx/>
                <a:buSzTx/>
                <a:buFontTx/>
                <a:buNone/>
                <a:tabLst/>
                <a:defRPr/>
              </a:pPr>
              <a:t>‹#›</a:t>
            </a:fld>
            <a:endParaRPr kumimoji="0" lang="en-US" altLang="en-US" sz="1321" b="0" i="0" u="none" strike="noStrike" kern="1200" cap="none" spc="0" normalizeH="0" baseline="0" noProof="0">
              <a:ln>
                <a:noFill/>
              </a:ln>
              <a:solidFill>
                <a:srgbClr val="FFFFFF"/>
              </a:solidFill>
              <a:effectLst/>
              <a:uLnTx/>
              <a:uFillTx/>
              <a:latin typeface="Garamond"/>
              <a:ea typeface="+mn-ea"/>
              <a:cs typeface="Arial" charset="0"/>
            </a:endParaRPr>
          </a:p>
        </p:txBody>
      </p:sp>
      <p:sp>
        <p:nvSpPr>
          <p:cNvPr id="10247" name="Freeform 7"/>
          <p:cNvSpPr>
            <a:spLocks noChangeArrowheads="1"/>
          </p:cNvSpPr>
          <p:nvPr/>
        </p:nvSpPr>
        <p:spPr bwMode="auto">
          <a:xfrm>
            <a:off x="866561" y="1300163"/>
            <a:ext cx="11271687" cy="976312"/>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bg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248" name="Line 8"/>
          <p:cNvSpPr>
            <a:spLocks noChangeShapeType="1"/>
          </p:cNvSpPr>
          <p:nvPr/>
        </p:nvSpPr>
        <p:spPr bwMode="auto">
          <a:xfrm>
            <a:off x="2816849" y="4225925"/>
            <a:ext cx="9261191" cy="0"/>
          </a:xfrm>
          <a:prstGeom prst="line">
            <a:avLst/>
          </a:prstGeom>
          <a:noFill/>
          <a:ln w="19050">
            <a:solidFill>
              <a:schemeClr val="bg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Freeform 8"/>
          <p:cNvSpPr>
            <a:spLocks noChangeArrowheads="1"/>
          </p:cNvSpPr>
          <p:nvPr userDrawn="1"/>
        </p:nvSpPr>
        <p:spPr bwMode="auto">
          <a:xfrm>
            <a:off x="1063038" y="1383502"/>
            <a:ext cx="11077359" cy="650879"/>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38100" cap="flat" cmpd="sng">
            <a:solidFill>
              <a:schemeClr val="tx1"/>
            </a:solidFill>
            <a:prstDash val="solid"/>
            <a:miter lim="800000"/>
            <a:headEnd/>
            <a:tailEnd/>
          </a:ln>
        </p:spPr>
        <p:txBody>
          <a:bodyPr/>
          <a:lstStyle/>
          <a:p>
            <a:endParaRPr lang="en-US"/>
          </a:p>
        </p:txBody>
      </p:sp>
      <p:cxnSp>
        <p:nvCxnSpPr>
          <p:cNvPr id="3" name="Straight Connector 2"/>
          <p:cNvCxnSpPr>
            <a:stCxn id="10248" idx="0"/>
          </p:cNvCxnSpPr>
          <p:nvPr userDrawn="1"/>
        </p:nvCxnSpPr>
        <p:spPr>
          <a:xfrm>
            <a:off x="2816849" y="4225925"/>
            <a:ext cx="9321395"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417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30400" y="296867"/>
            <a:ext cx="10187953" cy="846137"/>
          </a:xfrm>
        </p:spPr>
        <p:txBody>
          <a:bodyPr/>
          <a:lstStyle>
            <a:lvl1pPr>
              <a:defRPr sz="4500">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idx="1"/>
          </p:nvPr>
        </p:nvSpPr>
        <p:spPr>
          <a:xfrm>
            <a:off x="619276" y="1676400"/>
            <a:ext cx="11706040" cy="4527550"/>
          </a:xfrm>
        </p:spPr>
        <p:txBody>
          <a:bodyPr/>
          <a:lstStyle>
            <a:lvl1pPr>
              <a:buClrTx/>
              <a:defRPr sz="4000">
                <a:solidFill>
                  <a:schemeClr val="accent4">
                    <a:lumMod val="95000"/>
                    <a:lumOff val="5000"/>
                  </a:schemeClr>
                </a:solidFill>
                <a:latin typeface="Cambria" panose="02040503050406030204" pitchFamily="18" charset="0"/>
                <a:ea typeface="Cambria" panose="02040503050406030204" pitchFamily="18" charset="0"/>
              </a:defRPr>
            </a:lvl1pPr>
            <a:lvl2pPr>
              <a:buClrTx/>
              <a:defRPr sz="3200">
                <a:solidFill>
                  <a:schemeClr val="accent4">
                    <a:lumMod val="95000"/>
                    <a:lumOff val="5000"/>
                  </a:schemeClr>
                </a:solidFill>
                <a:latin typeface="Cambria" panose="02040503050406030204" pitchFamily="18" charset="0"/>
                <a:ea typeface="Cambria" panose="02040503050406030204" pitchFamily="18" charset="0"/>
              </a:defRPr>
            </a:lvl2pPr>
            <a:lvl3pPr marL="1098250" indent="-377372">
              <a:buClrTx/>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defRPr>
            </a:lvl3pPr>
            <a:lvl4pPr marL="1438529" indent="-338668">
              <a:buClrTx/>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defRPr>
            </a:lvl4pPr>
            <a:lvl5pPr>
              <a:defRPr sz="2800">
                <a:solidFill>
                  <a:schemeClr val="accent4">
                    <a:lumMod val="95000"/>
                    <a:lumOff val="5000"/>
                  </a:schemeClr>
                </a:solidFill>
                <a:latin typeface="Cambria" panose="02040503050406030204" pitchFamily="18" charset="0"/>
                <a:ea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2D80B4-CD89-403B-BB19-E43D76EFD309}" type="slidenum">
              <a:rPr lang="en-US" altLang="en-US"/>
              <a:pPr/>
              <a:t>‹#›</a:t>
            </a:fld>
            <a:endParaRPr lang="en-US" altLang="en-US"/>
          </a:p>
        </p:txBody>
      </p:sp>
      <p:sp>
        <p:nvSpPr>
          <p:cNvPr id="10"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4"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829" y="4700588"/>
            <a:ext cx="11054511" cy="1452562"/>
          </a:xfrm>
        </p:spPr>
        <p:txBody>
          <a:bodyPr/>
          <a:lstStyle>
            <a:lvl1pPr algn="l">
              <a:defRPr sz="4064" b="1" cap="all">
                <a:solidFill>
                  <a:schemeClr val="accent4">
                    <a:lumMod val="95000"/>
                    <a:lumOff val="5000"/>
                  </a:schemeClr>
                </a:solidFill>
              </a:defRPr>
            </a:lvl1pPr>
          </a:lstStyle>
          <a:p>
            <a:r>
              <a:rPr lang="en-US" dirty="0"/>
              <a:t>Click to edit Master title style</a:t>
            </a:r>
          </a:p>
        </p:txBody>
      </p:sp>
      <p:sp>
        <p:nvSpPr>
          <p:cNvPr id="3" name="Text Placeholder 2"/>
          <p:cNvSpPr>
            <a:spLocks noGrp="1"/>
          </p:cNvSpPr>
          <p:nvPr>
            <p:ph type="body" idx="1"/>
          </p:nvPr>
        </p:nvSpPr>
        <p:spPr>
          <a:xfrm>
            <a:off x="1027829" y="3100388"/>
            <a:ext cx="11054511" cy="1600200"/>
          </a:xfrm>
        </p:spPr>
        <p:txBody>
          <a:bodyPr anchor="b"/>
          <a:lstStyle>
            <a:lvl1pPr marL="0" indent="0">
              <a:buNone/>
              <a:defRPr sz="2032"/>
            </a:lvl1pPr>
            <a:lvl2pPr marL="464458" indent="0">
              <a:buNone/>
              <a:defRPr sz="1829"/>
            </a:lvl2pPr>
            <a:lvl3pPr marL="928916" indent="0">
              <a:buNone/>
              <a:defRPr sz="1625"/>
            </a:lvl3pPr>
            <a:lvl4pPr marL="1393373" indent="0">
              <a:buNone/>
              <a:defRPr sz="1422"/>
            </a:lvl4pPr>
            <a:lvl5pPr marL="1857832" indent="0">
              <a:buNone/>
              <a:defRPr sz="1422"/>
            </a:lvl5pPr>
            <a:lvl6pPr marL="2322289" indent="0">
              <a:buNone/>
              <a:defRPr sz="1422"/>
            </a:lvl6pPr>
            <a:lvl7pPr marL="2786747" indent="0">
              <a:buNone/>
              <a:defRPr sz="1422"/>
            </a:lvl7pPr>
            <a:lvl8pPr marL="3251205" indent="0">
              <a:buNone/>
              <a:defRPr sz="1422"/>
            </a:lvl8pPr>
            <a:lvl9pPr marL="3715663" indent="0">
              <a:buNone/>
              <a:defRPr sz="1422"/>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BC577CB-DC19-42DE-BF48-B80190C32E9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53247" y="296867"/>
            <a:ext cx="10187953" cy="1216025"/>
          </a:xfrm>
        </p:spPr>
        <p:txBody>
          <a:bodyPr/>
          <a:lstStyle>
            <a:lvl1pPr>
              <a:defRPr>
                <a:solidFill>
                  <a:schemeClr val="accent4">
                    <a:lumMod val="95000"/>
                    <a:lumOff val="5000"/>
                  </a:schemeClr>
                </a:solidFill>
              </a:defRPr>
            </a:lvl1pPr>
          </a:lstStyle>
          <a:p>
            <a:r>
              <a:rPr lang="en-US" dirty="0"/>
              <a:t>Click to edit Master title style</a:t>
            </a:r>
          </a:p>
        </p:txBody>
      </p:sp>
      <p:sp>
        <p:nvSpPr>
          <p:cNvPr id="3" name="Content Placeholder 2"/>
          <p:cNvSpPr>
            <a:spLocks noGrp="1"/>
          </p:cNvSpPr>
          <p:nvPr>
            <p:ph sz="half" idx="1"/>
          </p:nvPr>
        </p:nvSpPr>
        <p:spPr>
          <a:xfrm>
            <a:off x="619276"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75509" y="1752600"/>
            <a:ext cx="5749808" cy="4832350"/>
          </a:xfrm>
        </p:spPr>
        <p:txBody>
          <a:bodyPr/>
          <a:lstStyle>
            <a:lvl1pPr>
              <a:defRPr sz="2845">
                <a:solidFill>
                  <a:schemeClr val="bg1"/>
                </a:solidFill>
              </a:defRPr>
            </a:lvl1pPr>
            <a:lvl2pPr>
              <a:defRPr sz="2438">
                <a:solidFill>
                  <a:schemeClr val="bg1"/>
                </a:solidFill>
              </a:defRPr>
            </a:lvl2pPr>
            <a:lvl3pPr>
              <a:defRPr sz="2032">
                <a:solidFill>
                  <a:schemeClr val="bg1"/>
                </a:solidFill>
              </a:defRPr>
            </a:lvl3pPr>
            <a:lvl4pPr>
              <a:defRPr sz="1829">
                <a:solidFill>
                  <a:schemeClr val="bg1"/>
                </a:solidFill>
              </a:defRPr>
            </a:lvl4pPr>
            <a:lvl5pPr>
              <a:defRPr sz="1829">
                <a:solidFill>
                  <a:schemeClr val="bg1"/>
                </a:solidFill>
              </a:defRPr>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BC33E0-110E-435F-9BD3-B0E65100DECC}" type="slidenum">
              <a:rPr lang="en-US" altLang="en-US"/>
              <a:pPr/>
              <a:t>‹#›</a:t>
            </a:fld>
            <a:endParaRPr lang="en-US" alt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10" name="Picture 2" descr="A picture containing icon&#10;&#10;Description automatically generat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79B663FC-48E2-4696-831B-9C14E8FF401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381" y="1905000"/>
            <a:ext cx="4279027" cy="1239837"/>
          </a:xfrm>
        </p:spPr>
        <p:txBody>
          <a:bodyPr anchor="b"/>
          <a:lstStyle>
            <a:lvl1pPr algn="l">
              <a:defRPr sz="2032" b="1"/>
            </a:lvl1pPr>
          </a:lstStyle>
          <a:p>
            <a:r>
              <a:rPr lang="en-US" dirty="0"/>
              <a:t>Click to edit Master title style</a:t>
            </a:r>
          </a:p>
        </p:txBody>
      </p:sp>
      <p:sp>
        <p:nvSpPr>
          <p:cNvPr id="3" name="Content Placeholder 2"/>
          <p:cNvSpPr>
            <a:spLocks noGrp="1"/>
          </p:cNvSpPr>
          <p:nvPr>
            <p:ph idx="1"/>
          </p:nvPr>
        </p:nvSpPr>
        <p:spPr>
          <a:xfrm>
            <a:off x="5085379" y="1905000"/>
            <a:ext cx="7270044" cy="4629154"/>
          </a:xfrm>
        </p:spPr>
        <p:txBody>
          <a:bodyPr/>
          <a:lstStyle>
            <a:lvl1pPr>
              <a:defRPr sz="3251"/>
            </a:lvl1pPr>
            <a:lvl2pPr>
              <a:defRPr sz="2845"/>
            </a:lvl2pPr>
            <a:lvl3pPr>
              <a:defRPr sz="2438"/>
            </a:lvl3pPr>
            <a:lvl4pPr>
              <a:defRPr sz="2032"/>
            </a:lvl4pPr>
            <a:lvl5pPr>
              <a:defRPr sz="2032"/>
            </a:lvl5pPr>
            <a:lvl6pPr>
              <a:defRPr sz="2032"/>
            </a:lvl6pPr>
            <a:lvl7pPr>
              <a:defRPr sz="2032"/>
            </a:lvl7pPr>
            <a:lvl8pPr>
              <a:defRPr sz="2032"/>
            </a:lvl8pPr>
            <a:lvl9pPr>
              <a:defRPr sz="2032"/>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49381" y="3581400"/>
            <a:ext cx="4279027" cy="2952750"/>
          </a:xfrm>
        </p:spPr>
        <p:txBody>
          <a:bodyPr/>
          <a:lstStyle>
            <a:lvl1pPr marL="0" indent="0">
              <a:buNone/>
              <a:defRPr sz="1422"/>
            </a:lvl1pPr>
            <a:lvl2pPr marL="464458" indent="0">
              <a:buNone/>
              <a:defRPr sz="1219"/>
            </a:lvl2pPr>
            <a:lvl3pPr marL="928916" indent="0">
              <a:buNone/>
              <a:defRPr sz="1016"/>
            </a:lvl3pPr>
            <a:lvl4pPr marL="1393373" indent="0">
              <a:buNone/>
              <a:defRPr sz="914"/>
            </a:lvl4pPr>
            <a:lvl5pPr marL="1857832" indent="0">
              <a:buNone/>
              <a:defRPr sz="914"/>
            </a:lvl5pPr>
            <a:lvl6pPr marL="2322289" indent="0">
              <a:buNone/>
              <a:defRPr sz="914"/>
            </a:lvl6pPr>
            <a:lvl7pPr marL="2786747" indent="0">
              <a:buNone/>
              <a:defRPr sz="914"/>
            </a:lvl7pPr>
            <a:lvl8pPr marL="3251205" indent="0">
              <a:buNone/>
              <a:defRPr sz="914"/>
            </a:lvl8pPr>
            <a:lvl9pPr marL="3715663" indent="0">
              <a:buNone/>
              <a:defRPr sz="914"/>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876AFA3-8D8B-4CDA-9312-832A97FC910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948408" y="296867"/>
            <a:ext cx="10497592" cy="121602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title style</a:t>
            </a:r>
          </a:p>
        </p:txBody>
      </p:sp>
      <p:sp>
        <p:nvSpPr>
          <p:cNvPr id="9219" name="Rectangle 3"/>
          <p:cNvSpPr>
            <a:spLocks noGrp="1" noChangeArrowheads="1"/>
          </p:cNvSpPr>
          <p:nvPr>
            <p:ph type="body" idx="1"/>
          </p:nvPr>
        </p:nvSpPr>
        <p:spPr bwMode="auto">
          <a:xfrm>
            <a:off x="619276" y="1752600"/>
            <a:ext cx="11706040" cy="483235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220" name="Rectangle 4"/>
          <p:cNvSpPr>
            <a:spLocks noGrp="1" noChangeArrowheads="1"/>
          </p:cNvSpPr>
          <p:nvPr>
            <p:ph type="dt" sz="half" idx="2"/>
          </p:nvPr>
        </p:nvSpPr>
        <p:spPr bwMode="auto">
          <a:xfrm>
            <a:off x="649380"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defTabSz="982136">
              <a:defRPr sz="1321">
                <a:latin typeface="+mj-lt"/>
              </a:defRPr>
            </a:lvl1pPr>
          </a:lstStyle>
          <a:p>
            <a:endParaRPr lang="en-US" altLang="en-US"/>
          </a:p>
        </p:txBody>
      </p:sp>
      <p:sp>
        <p:nvSpPr>
          <p:cNvPr id="9221" name="Rectangle 5"/>
          <p:cNvSpPr>
            <a:spLocks noGrp="1" noChangeArrowheads="1"/>
          </p:cNvSpPr>
          <p:nvPr>
            <p:ph type="ftr" sz="quarter" idx="3"/>
          </p:nvPr>
        </p:nvSpPr>
        <p:spPr bwMode="auto">
          <a:xfrm>
            <a:off x="4442448" y="6664325"/>
            <a:ext cx="4119907" cy="488950"/>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ctr" defTabSz="982136">
              <a:defRPr sz="1321">
                <a:latin typeface="+mj-lt"/>
              </a:defRPr>
            </a:lvl1pPr>
          </a:lstStyle>
          <a:p>
            <a:endParaRPr lang="en-US" altLang="en-US"/>
          </a:p>
        </p:txBody>
      </p:sp>
      <p:sp>
        <p:nvSpPr>
          <p:cNvPr id="9222" name="Rectangle 6"/>
          <p:cNvSpPr>
            <a:spLocks noGrp="1" noChangeArrowheads="1"/>
          </p:cNvSpPr>
          <p:nvPr>
            <p:ph type="sldNum" sz="quarter" idx="4"/>
          </p:nvPr>
        </p:nvSpPr>
        <p:spPr bwMode="auto">
          <a:xfrm>
            <a:off x="9319248" y="6659563"/>
            <a:ext cx="3036173" cy="487362"/>
          </a:xfrm>
          <a:prstGeom prst="rect">
            <a:avLst/>
          </a:prstGeom>
          <a:noFill/>
          <a:ln w="9525">
            <a:noFill/>
            <a:miter lim="800000"/>
            <a:headEnd/>
            <a:tailEnd/>
          </a:ln>
          <a:effectLst/>
        </p:spPr>
        <p:txBody>
          <a:bodyPr vert="horz" wrap="square" lIns="96653" tIns="48326" rIns="96653" bIns="48326" numCol="1" anchor="b" anchorCtr="0" compatLnSpc="1">
            <a:prstTxWarp prst="textNoShape">
              <a:avLst/>
            </a:prstTxWarp>
          </a:bodyPr>
          <a:lstStyle>
            <a:lvl1pPr algn="r" defTabSz="982136">
              <a:defRPr sz="1321">
                <a:latin typeface="+mj-lt"/>
              </a:defRPr>
            </a:lvl1pPr>
          </a:lstStyle>
          <a:p>
            <a:fld id="{5ABA91E8-6EBE-4BF6-8E33-00CD92C22D18}" type="slidenum">
              <a:rPr lang="en-US" altLang="en-US"/>
              <a:pPr/>
              <a:t>‹#›</a:t>
            </a:fld>
            <a:endParaRPr lang="en-US" altLang="en-US"/>
          </a:p>
        </p:txBody>
      </p:sp>
      <p:sp>
        <p:nvSpPr>
          <p:cNvPr id="9224" name="Line 8"/>
          <p:cNvSpPr>
            <a:spLocks noChangeShapeType="1"/>
          </p:cNvSpPr>
          <p:nvPr/>
        </p:nvSpPr>
        <p:spPr bwMode="auto">
          <a:xfrm>
            <a:off x="649380" y="7162800"/>
            <a:ext cx="11706040" cy="0"/>
          </a:xfrm>
          <a:prstGeom prst="line">
            <a:avLst/>
          </a:prstGeom>
          <a:noFill/>
          <a:ln w="19050">
            <a:solidFill>
              <a:schemeClr val="tx1"/>
            </a:solidFill>
            <a:round/>
            <a:headEnd/>
            <a:tailEnd/>
          </a:ln>
          <a:effectLst/>
        </p:spPr>
        <p:txBody>
          <a:bodyPr/>
          <a:lstStyle/>
          <a:p>
            <a:endParaRPr lang="en-US"/>
          </a:p>
        </p:txBody>
      </p:sp>
      <p:sp>
        <p:nvSpPr>
          <p:cNvPr id="8" name="Freeform 7"/>
          <p:cNvSpPr>
            <a:spLocks noChangeArrowheads="1"/>
          </p:cNvSpPr>
          <p:nvPr userDrawn="1"/>
        </p:nvSpPr>
        <p:spPr bwMode="auto">
          <a:xfrm>
            <a:off x="541868" y="244475"/>
            <a:ext cx="11703891" cy="649288"/>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tx1"/>
            </a:solidFill>
            <a:prstDash val="solid"/>
            <a:miter lim="800000"/>
            <a:headEnd/>
            <a:tailEnd/>
          </a:ln>
        </p:spPr>
        <p:txBody>
          <a:bodyPr/>
          <a:lstStyle/>
          <a:p>
            <a:endParaRPr lang="en-US"/>
          </a:p>
        </p:txBody>
      </p:sp>
      <p:pic>
        <p:nvPicPr>
          <p:cNvPr id="9" name="Picture 2" descr="A picture containing icon&#10;&#10;Description automatically generated"/>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06400" y="2286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descr="MOB logo"/>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426700" y="312742"/>
            <a:ext cx="20193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66" r:id="rId2"/>
    <p:sldLayoutId id="2147483651" r:id="rId3"/>
    <p:sldLayoutId id="2147483652" r:id="rId4"/>
    <p:sldLayoutId id="2147483653" r:id="rId5"/>
    <p:sldLayoutId id="2147483656" r:id="rId6"/>
    <p:sldLayoutId id="2147483657" r:id="rId7"/>
  </p:sldLayoutIdLst>
  <p:txStyles>
    <p:title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p:titleStyle>
    <p:bodyStyle>
      <a:lvl1pPr marL="367696" indent="-367696" algn="l" defTabSz="982136" rtl="0" fontAlgn="base">
        <a:spcBef>
          <a:spcPct val="20000"/>
        </a:spcBef>
        <a:spcAft>
          <a:spcPct val="0"/>
        </a:spcAft>
        <a:buClr>
          <a:schemeClr val="tx1"/>
        </a:buClr>
        <a:buSzPct val="65000"/>
        <a:buFont typeface="Wingdings" pitchFamily="2" charset="2"/>
        <a:buChar char="n"/>
        <a:defRPr sz="3251">
          <a:solidFill>
            <a:schemeClr val="tx1"/>
          </a:solidFill>
          <a:latin typeface="+mn-lt"/>
          <a:ea typeface="+mn-ea"/>
          <a:cs typeface="+mn-cs"/>
        </a:defRPr>
      </a:lvl1pPr>
      <a:lvl2pPr marL="719265" indent="-349956" algn="l" defTabSz="982136" rtl="0" fontAlgn="base">
        <a:spcBef>
          <a:spcPct val="20000"/>
        </a:spcBef>
        <a:spcAft>
          <a:spcPct val="0"/>
        </a:spcAft>
        <a:buClrTx/>
        <a:buSzPct val="60000"/>
        <a:buFont typeface="Wingdings" pitchFamily="2" charset="2"/>
        <a:buChar char="q"/>
        <a:defRPr sz="2743">
          <a:solidFill>
            <a:schemeClr val="tx1"/>
          </a:solidFill>
          <a:latin typeface="+mn-lt"/>
          <a:cs typeface="+mn-cs"/>
        </a:defRPr>
      </a:lvl2pPr>
      <a:lvl3pPr marL="1098250" indent="-377372" algn="l" defTabSz="982136" rtl="0" fontAlgn="base">
        <a:spcBef>
          <a:spcPct val="20000"/>
        </a:spcBef>
        <a:spcAft>
          <a:spcPct val="0"/>
        </a:spcAft>
        <a:buClrTx/>
        <a:buSzPct val="65000"/>
        <a:buFont typeface="Wingdings" pitchFamily="2" charset="2"/>
        <a:buChar char="n"/>
        <a:defRPr sz="2337">
          <a:solidFill>
            <a:schemeClr val="tx1"/>
          </a:solidFill>
          <a:latin typeface="+mn-lt"/>
          <a:cs typeface="+mn-cs"/>
        </a:defRPr>
      </a:lvl3pPr>
      <a:lvl4pPr marL="1438529" indent="-338668" algn="l" defTabSz="982136" rtl="0" fontAlgn="base">
        <a:spcBef>
          <a:spcPct val="20000"/>
        </a:spcBef>
        <a:spcAft>
          <a:spcPct val="0"/>
        </a:spcAft>
        <a:buClrTx/>
        <a:buSzPct val="70000"/>
        <a:buFont typeface="Wingdings" pitchFamily="2" charset="2"/>
        <a:buChar char="q"/>
        <a:defRPr sz="2133">
          <a:solidFill>
            <a:schemeClr val="tx1"/>
          </a:solidFill>
          <a:latin typeface="+mn-lt"/>
          <a:cs typeface="+mn-cs"/>
        </a:defRPr>
      </a:lvl4pPr>
      <a:lvl5pPr marL="1803000" indent="-362858" algn="l" defTabSz="982136" rtl="0" fontAlgn="base">
        <a:spcBef>
          <a:spcPct val="20000"/>
        </a:spcBef>
        <a:spcAft>
          <a:spcPct val="0"/>
        </a:spcAft>
        <a:buClrTx/>
        <a:buSzPct val="75000"/>
        <a:buFont typeface="Wingdings" pitchFamily="2" charset="2"/>
        <a:buChar char="§"/>
        <a:defRPr sz="2133">
          <a:solidFill>
            <a:schemeClr val="tx1"/>
          </a:solidFill>
          <a:latin typeface="+mn-lt"/>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p:bodyStyle>
    <p:otherStyle>
      <a:defPPr>
        <a:defRPr lang="en-US"/>
      </a:defPPr>
      <a:lvl1pPr marL="0" algn="l" defTabSz="928916" rtl="0" eaLnBrk="1" latinLnBrk="0" hangingPunct="1">
        <a:defRPr sz="1829" kern="1200">
          <a:solidFill>
            <a:schemeClr val="tx1"/>
          </a:solidFill>
          <a:latin typeface="+mn-lt"/>
          <a:ea typeface="+mn-ea"/>
          <a:cs typeface="+mn-cs"/>
        </a:defRPr>
      </a:lvl1pPr>
      <a:lvl2pPr marL="464458" algn="l" defTabSz="928916" rtl="0" eaLnBrk="1" latinLnBrk="0" hangingPunct="1">
        <a:defRPr sz="1829" kern="1200">
          <a:solidFill>
            <a:schemeClr val="tx1"/>
          </a:solidFill>
          <a:latin typeface="+mn-lt"/>
          <a:ea typeface="+mn-ea"/>
          <a:cs typeface="+mn-cs"/>
        </a:defRPr>
      </a:lvl2pPr>
      <a:lvl3pPr marL="928916" algn="l" defTabSz="928916" rtl="0" eaLnBrk="1" latinLnBrk="0" hangingPunct="1">
        <a:defRPr sz="1829" kern="1200">
          <a:solidFill>
            <a:schemeClr val="tx1"/>
          </a:solidFill>
          <a:latin typeface="+mn-lt"/>
          <a:ea typeface="+mn-ea"/>
          <a:cs typeface="+mn-cs"/>
        </a:defRPr>
      </a:lvl3pPr>
      <a:lvl4pPr marL="1393373" algn="l" defTabSz="928916" rtl="0" eaLnBrk="1" latinLnBrk="0" hangingPunct="1">
        <a:defRPr sz="1829" kern="1200">
          <a:solidFill>
            <a:schemeClr val="tx1"/>
          </a:solidFill>
          <a:latin typeface="+mn-lt"/>
          <a:ea typeface="+mn-ea"/>
          <a:cs typeface="+mn-cs"/>
        </a:defRPr>
      </a:lvl4pPr>
      <a:lvl5pPr marL="1857832" algn="l" defTabSz="928916" rtl="0" eaLnBrk="1" latinLnBrk="0" hangingPunct="1">
        <a:defRPr sz="1829" kern="1200">
          <a:solidFill>
            <a:schemeClr val="tx1"/>
          </a:solidFill>
          <a:latin typeface="+mn-lt"/>
          <a:ea typeface="+mn-ea"/>
          <a:cs typeface="+mn-cs"/>
        </a:defRPr>
      </a:lvl5pPr>
      <a:lvl6pPr marL="2322289" algn="l" defTabSz="928916" rtl="0" eaLnBrk="1" latinLnBrk="0" hangingPunct="1">
        <a:defRPr sz="1829" kern="1200">
          <a:solidFill>
            <a:schemeClr val="tx1"/>
          </a:solidFill>
          <a:latin typeface="+mn-lt"/>
          <a:ea typeface="+mn-ea"/>
          <a:cs typeface="+mn-cs"/>
        </a:defRPr>
      </a:lvl6pPr>
      <a:lvl7pPr marL="2786747" algn="l" defTabSz="928916" rtl="0" eaLnBrk="1" latinLnBrk="0" hangingPunct="1">
        <a:defRPr sz="1829" kern="1200">
          <a:solidFill>
            <a:schemeClr val="tx1"/>
          </a:solidFill>
          <a:latin typeface="+mn-lt"/>
          <a:ea typeface="+mn-ea"/>
          <a:cs typeface="+mn-cs"/>
        </a:defRPr>
      </a:lvl7pPr>
      <a:lvl8pPr marL="3251205" algn="l" defTabSz="928916" rtl="0" eaLnBrk="1" latinLnBrk="0" hangingPunct="1">
        <a:defRPr sz="1829" kern="1200">
          <a:solidFill>
            <a:schemeClr val="tx1"/>
          </a:solidFill>
          <a:latin typeface="+mn-lt"/>
          <a:ea typeface="+mn-ea"/>
          <a:cs typeface="+mn-cs"/>
        </a:defRPr>
      </a:lvl8pPr>
      <a:lvl9pPr marL="3715663" algn="l" defTabSz="928916" rtl="0" eaLnBrk="1" latinLnBrk="0" hangingPunct="1">
        <a:defRPr sz="182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www.ibcmob.net/"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1</a:t>
            </a:fld>
            <a:endParaRPr lang="en-US" altLang="en-US"/>
          </a:p>
        </p:txBody>
      </p:sp>
      <p:sp>
        <p:nvSpPr>
          <p:cNvPr id="6" name="Title 1">
            <a:extLst>
              <a:ext uri="{FF2B5EF4-FFF2-40B4-BE49-F238E27FC236}">
                <a16:creationId xmlns:a16="http://schemas.microsoft.com/office/drawing/2014/main" id="{730B8204-C8B9-3F05-08E4-EC59CD267B42}"/>
              </a:ext>
            </a:extLst>
          </p:cNvPr>
          <p:cNvSpPr txBox="1">
            <a:spLocks/>
          </p:cNvSpPr>
          <p:nvPr/>
        </p:nvSpPr>
        <p:spPr bwMode="auto">
          <a:xfrm>
            <a:off x="1320800" y="2032000"/>
            <a:ext cx="10515600" cy="1666875"/>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algn="l" defTabSz="982136" rtl="0" fontAlgn="base">
              <a:spcBef>
                <a:spcPct val="0"/>
              </a:spcBef>
              <a:spcAft>
                <a:spcPct val="0"/>
              </a:spcAft>
              <a:defRPr sz="4500">
                <a:solidFill>
                  <a:schemeClr val="accent4">
                    <a:lumMod val="95000"/>
                    <a:lumOff val="5000"/>
                  </a:schemeClr>
                </a:solidFill>
                <a:latin typeface="+mj-lt"/>
                <a:ea typeface="+mj-ea"/>
                <a:cs typeface="+mj-cs"/>
              </a:defRPr>
            </a:lvl1pPr>
            <a:lvl2pPr algn="l" defTabSz="982136" rtl="0" fontAlgn="base">
              <a:spcBef>
                <a:spcPct val="0"/>
              </a:spcBef>
              <a:spcAft>
                <a:spcPct val="0"/>
              </a:spcAft>
              <a:defRPr sz="4470">
                <a:solidFill>
                  <a:schemeClr val="tx2"/>
                </a:solidFill>
                <a:latin typeface="Garamond" pitchFamily="18" charset="0"/>
                <a:cs typeface="Arial" charset="0"/>
              </a:defRPr>
            </a:lvl2pPr>
            <a:lvl3pPr algn="l" defTabSz="982136" rtl="0" fontAlgn="base">
              <a:spcBef>
                <a:spcPct val="0"/>
              </a:spcBef>
              <a:spcAft>
                <a:spcPct val="0"/>
              </a:spcAft>
              <a:defRPr sz="4470">
                <a:solidFill>
                  <a:schemeClr val="tx2"/>
                </a:solidFill>
                <a:latin typeface="Garamond" pitchFamily="18" charset="0"/>
                <a:cs typeface="Arial" charset="0"/>
              </a:defRPr>
            </a:lvl3pPr>
            <a:lvl4pPr algn="l" defTabSz="982136" rtl="0" fontAlgn="base">
              <a:spcBef>
                <a:spcPct val="0"/>
              </a:spcBef>
              <a:spcAft>
                <a:spcPct val="0"/>
              </a:spcAft>
              <a:defRPr sz="4470">
                <a:solidFill>
                  <a:schemeClr val="tx2"/>
                </a:solidFill>
                <a:latin typeface="Garamond" pitchFamily="18" charset="0"/>
                <a:cs typeface="Arial" charset="0"/>
              </a:defRPr>
            </a:lvl4pPr>
            <a:lvl5pPr algn="l" defTabSz="982136" rtl="0" fontAlgn="base">
              <a:spcBef>
                <a:spcPct val="0"/>
              </a:spcBef>
              <a:spcAft>
                <a:spcPct val="0"/>
              </a:spcAft>
              <a:defRPr sz="4470">
                <a:solidFill>
                  <a:schemeClr val="tx2"/>
                </a:solidFill>
                <a:latin typeface="Garamond" pitchFamily="18" charset="0"/>
                <a:cs typeface="Arial" charset="0"/>
              </a:defRPr>
            </a:lvl5pPr>
            <a:lvl6pPr marL="464458" algn="l" defTabSz="982136" rtl="0" fontAlgn="base">
              <a:spcBef>
                <a:spcPct val="0"/>
              </a:spcBef>
              <a:spcAft>
                <a:spcPct val="0"/>
              </a:spcAft>
              <a:defRPr sz="4470">
                <a:solidFill>
                  <a:schemeClr val="tx2"/>
                </a:solidFill>
                <a:latin typeface="Garamond" pitchFamily="18" charset="0"/>
                <a:cs typeface="Arial" charset="0"/>
              </a:defRPr>
            </a:lvl6pPr>
            <a:lvl7pPr marL="928916" algn="l" defTabSz="982136" rtl="0" fontAlgn="base">
              <a:spcBef>
                <a:spcPct val="0"/>
              </a:spcBef>
              <a:spcAft>
                <a:spcPct val="0"/>
              </a:spcAft>
              <a:defRPr sz="4470">
                <a:solidFill>
                  <a:schemeClr val="tx2"/>
                </a:solidFill>
                <a:latin typeface="Garamond" pitchFamily="18" charset="0"/>
                <a:cs typeface="Arial" charset="0"/>
              </a:defRPr>
            </a:lvl7pPr>
            <a:lvl8pPr marL="1393373" algn="l" defTabSz="982136" rtl="0" fontAlgn="base">
              <a:spcBef>
                <a:spcPct val="0"/>
              </a:spcBef>
              <a:spcAft>
                <a:spcPct val="0"/>
              </a:spcAft>
              <a:defRPr sz="4470">
                <a:solidFill>
                  <a:schemeClr val="tx2"/>
                </a:solidFill>
                <a:latin typeface="Garamond" pitchFamily="18" charset="0"/>
                <a:cs typeface="Arial" charset="0"/>
              </a:defRPr>
            </a:lvl8pPr>
            <a:lvl9pPr marL="1857832" algn="l" defTabSz="982136" rtl="0" fontAlgn="base">
              <a:spcBef>
                <a:spcPct val="0"/>
              </a:spcBef>
              <a:spcAft>
                <a:spcPct val="0"/>
              </a:spcAft>
              <a:defRPr sz="4470">
                <a:solidFill>
                  <a:schemeClr val="tx2"/>
                </a:solidFill>
                <a:latin typeface="Garamond" pitchFamily="18" charset="0"/>
                <a:cs typeface="Arial" charset="0"/>
              </a:defRPr>
            </a:lvl9pPr>
          </a:lstStyle>
          <a:p>
            <a:r>
              <a:rPr lang="en-US" altLang="en-US" sz="6600" b="1" kern="0" dirty="0">
                <a:solidFill>
                  <a:schemeClr val="tx1">
                    <a:lumMod val="75000"/>
                    <a:lumOff val="25000"/>
                  </a:schemeClr>
                </a:solidFill>
                <a:latin typeface="+mn-lt"/>
                <a:ea typeface="MS PGothic" panose="020B0600070205080204" pitchFamily="34" charset="-128"/>
                <a:cs typeface="Arial" panose="020B0604020202020204" pitchFamily="34" charset="0"/>
              </a:rPr>
              <a:t>WELCOME TO THE MOB!</a:t>
            </a:r>
            <a:endParaRPr lang="en-US" altLang="en-US" sz="4400" kern="0" dirty="0">
              <a:solidFill>
                <a:schemeClr val="tx1">
                  <a:lumMod val="75000"/>
                  <a:lumOff val="25000"/>
                </a:schemeClr>
              </a:solidFill>
              <a:latin typeface="+mn-lt"/>
              <a:cs typeface="Arial" panose="020B0604020202020204" pitchFamily="34" charset="0"/>
            </a:endParaRPr>
          </a:p>
        </p:txBody>
      </p:sp>
      <p:sp>
        <p:nvSpPr>
          <p:cNvPr id="7" name="Subtitle 2">
            <a:extLst>
              <a:ext uri="{FF2B5EF4-FFF2-40B4-BE49-F238E27FC236}">
                <a16:creationId xmlns:a16="http://schemas.microsoft.com/office/drawing/2014/main" id="{BCEFD754-8C2C-D4E4-D2BE-0030D68EDCE3}"/>
              </a:ext>
            </a:extLst>
          </p:cNvPr>
          <p:cNvSpPr txBox="1">
            <a:spLocks/>
          </p:cNvSpPr>
          <p:nvPr/>
        </p:nvSpPr>
        <p:spPr bwMode="auto">
          <a:xfrm>
            <a:off x="1950720" y="3505200"/>
            <a:ext cx="9103360" cy="266700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marL="367696" indent="-367696" algn="l" defTabSz="982136" rtl="0" fontAlgn="base">
              <a:spcBef>
                <a:spcPct val="20000"/>
              </a:spcBef>
              <a:spcAft>
                <a:spcPct val="0"/>
              </a:spcAft>
              <a:buClrTx/>
              <a:buSzPct val="65000"/>
              <a:buFont typeface="Wingdings" pitchFamily="2" charset="2"/>
              <a:buChar char="n"/>
              <a:defRPr sz="4000">
                <a:solidFill>
                  <a:schemeClr val="accent4">
                    <a:lumMod val="95000"/>
                    <a:lumOff val="5000"/>
                  </a:schemeClr>
                </a:solidFill>
                <a:latin typeface="Cambria" panose="02040503050406030204" pitchFamily="18" charset="0"/>
                <a:ea typeface="Cambria" panose="02040503050406030204" pitchFamily="18" charset="0"/>
                <a:cs typeface="+mn-cs"/>
              </a:defRPr>
            </a:lvl1pPr>
            <a:lvl2pPr marL="719265" indent="-349956" algn="l" defTabSz="982136" rtl="0" fontAlgn="base">
              <a:spcBef>
                <a:spcPct val="20000"/>
              </a:spcBef>
              <a:spcAft>
                <a:spcPct val="0"/>
              </a:spcAft>
              <a:buClrTx/>
              <a:buSzPct val="60000"/>
              <a:buFont typeface="Wingdings" pitchFamily="2" charset="2"/>
              <a:buChar char="q"/>
              <a:defRPr sz="3200">
                <a:solidFill>
                  <a:schemeClr val="accent4">
                    <a:lumMod val="95000"/>
                    <a:lumOff val="5000"/>
                  </a:schemeClr>
                </a:solidFill>
                <a:latin typeface="Cambria" panose="02040503050406030204" pitchFamily="18" charset="0"/>
                <a:ea typeface="Cambria" panose="02040503050406030204" pitchFamily="18" charset="0"/>
                <a:cs typeface="+mn-cs"/>
              </a:defRPr>
            </a:lvl2pPr>
            <a:lvl3pPr marL="1098250" indent="-377372" algn="l" defTabSz="982136" rtl="0" fontAlgn="base">
              <a:spcBef>
                <a:spcPct val="20000"/>
              </a:spcBef>
              <a:spcAft>
                <a:spcPct val="0"/>
              </a:spcAft>
              <a:buClrTx/>
              <a:buSzPct val="65000"/>
              <a:buFont typeface="Courier New" panose="02070309020205020404" pitchFamily="49" charset="0"/>
              <a:buChar char="o"/>
              <a:defRPr sz="2800">
                <a:solidFill>
                  <a:schemeClr val="accent4">
                    <a:lumMod val="95000"/>
                    <a:lumOff val="5000"/>
                  </a:schemeClr>
                </a:solidFill>
                <a:latin typeface="Cambria" panose="02040503050406030204" pitchFamily="18" charset="0"/>
                <a:ea typeface="Cambria" panose="02040503050406030204" pitchFamily="18" charset="0"/>
                <a:cs typeface="+mn-cs"/>
              </a:defRPr>
            </a:lvl3pPr>
            <a:lvl4pPr marL="1438529" indent="-338668" algn="l" defTabSz="982136" rtl="0" fontAlgn="base">
              <a:spcBef>
                <a:spcPct val="20000"/>
              </a:spcBef>
              <a:spcAft>
                <a:spcPct val="0"/>
              </a:spcAft>
              <a:buClrTx/>
              <a:buSzPct val="70000"/>
              <a:buFont typeface="Wingdings" panose="05000000000000000000" pitchFamily="2" charset="2"/>
              <a:buChar char="Ø"/>
              <a:defRPr sz="2800">
                <a:solidFill>
                  <a:schemeClr val="accent4">
                    <a:lumMod val="95000"/>
                    <a:lumOff val="5000"/>
                  </a:schemeClr>
                </a:solidFill>
                <a:latin typeface="Cambria" panose="02040503050406030204" pitchFamily="18" charset="0"/>
                <a:ea typeface="Cambria" panose="02040503050406030204" pitchFamily="18" charset="0"/>
                <a:cs typeface="+mn-cs"/>
              </a:defRPr>
            </a:lvl4pPr>
            <a:lvl5pPr marL="1803000" indent="-362858" algn="l" defTabSz="982136" rtl="0" fontAlgn="base">
              <a:spcBef>
                <a:spcPct val="20000"/>
              </a:spcBef>
              <a:spcAft>
                <a:spcPct val="0"/>
              </a:spcAft>
              <a:buClrTx/>
              <a:buSzPct val="75000"/>
              <a:buFont typeface="Wingdings" pitchFamily="2" charset="2"/>
              <a:buChar char="§"/>
              <a:defRPr sz="2800">
                <a:solidFill>
                  <a:schemeClr val="accent4">
                    <a:lumMod val="95000"/>
                    <a:lumOff val="5000"/>
                  </a:schemeClr>
                </a:solidFill>
                <a:latin typeface="Cambria" panose="02040503050406030204" pitchFamily="18" charset="0"/>
                <a:ea typeface="Cambria" panose="02040503050406030204" pitchFamily="18" charset="0"/>
                <a:cs typeface="+mn-cs"/>
              </a:defRPr>
            </a:lvl5pPr>
            <a:lvl6pPr marL="2267457"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6pPr>
            <a:lvl7pPr marL="2731916"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7pPr>
            <a:lvl8pPr marL="3196373"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8pPr>
            <a:lvl9pPr marL="3660832" indent="-362858" algn="l" defTabSz="982136" rtl="0" fontAlgn="base">
              <a:spcBef>
                <a:spcPct val="20000"/>
              </a:spcBef>
              <a:spcAft>
                <a:spcPct val="0"/>
              </a:spcAft>
              <a:buClr>
                <a:schemeClr val="accent1"/>
              </a:buClr>
              <a:buSzPct val="75000"/>
              <a:buFont typeface="Wingdings" pitchFamily="2" charset="2"/>
              <a:buChar char="§"/>
              <a:defRPr sz="2133">
                <a:solidFill>
                  <a:schemeClr val="tx1"/>
                </a:solidFill>
                <a:latin typeface="+mn-lt"/>
                <a:cs typeface="+mn-cs"/>
              </a:defRPr>
            </a:lvl9pPr>
          </a:lstStyle>
          <a:p>
            <a:pPr marL="0" indent="0">
              <a:buNone/>
              <a:defRPr/>
            </a:pPr>
            <a:r>
              <a:rPr lang="en-US" altLang="en-US" sz="3050" kern="0" dirty="0">
                <a:solidFill>
                  <a:schemeClr val="tx1">
                    <a:lumMod val="75000"/>
                    <a:lumOff val="25000"/>
                  </a:schemeClr>
                </a:solidFill>
                <a:latin typeface="+mn-lt"/>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marL="0" indent="0">
              <a:buNone/>
              <a:defRPr/>
            </a:pPr>
            <a:r>
              <a:rPr lang="en-US" altLang="en-US" sz="3050" kern="0" dirty="0">
                <a:solidFill>
                  <a:schemeClr val="tx1">
                    <a:lumMod val="75000"/>
                    <a:lumOff val="25000"/>
                  </a:schemeClr>
                </a:solidFill>
                <a:latin typeface="+mn-lt"/>
                <a:ea typeface="MS PGothic" panose="020B0600070205080204" pitchFamily="34" charset="-128"/>
              </a:rPr>
              <a:t>2 Timothy 3:16-17 (ESV)</a:t>
            </a:r>
            <a:endParaRPr lang="en-US" sz="3050" kern="0" dirty="0">
              <a:solidFill>
                <a:schemeClr val="tx1">
                  <a:lumMod val="75000"/>
                  <a:lumOff val="25000"/>
                </a:schemeClr>
              </a:solidFill>
              <a:latin typeface="+mn-lt"/>
            </a:endParaRPr>
          </a:p>
        </p:txBody>
      </p:sp>
    </p:spTree>
    <p:extLst>
      <p:ext uri="{BB962C8B-B14F-4D97-AF65-F5344CB8AC3E}">
        <p14:creationId xmlns:p14="http://schemas.microsoft.com/office/powerpoint/2010/main" val="2251284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5120" b="1" dirty="0">
                <a:solidFill>
                  <a:schemeClr val="tx1">
                    <a:lumMod val="75000"/>
                    <a:lumOff val="25000"/>
                  </a:schemeClr>
                </a:solidFill>
                <a:latin typeface="+mn-lt"/>
              </a:rPr>
              <a:t>Memory Verse</a:t>
            </a:r>
          </a:p>
        </p:txBody>
      </p:sp>
      <p:sp>
        <p:nvSpPr>
          <p:cNvPr id="3" name="Content Placeholder 2"/>
          <p:cNvSpPr>
            <a:spLocks noGrp="1"/>
          </p:cNvSpPr>
          <p:nvPr>
            <p:ph idx="1"/>
          </p:nvPr>
        </p:nvSpPr>
        <p:spPr>
          <a:xfrm>
            <a:off x="619276" y="990600"/>
            <a:ext cx="11706040" cy="4527550"/>
          </a:xfrm>
        </p:spPr>
        <p:txBody>
          <a:bodyPr/>
          <a:lstStyle/>
          <a:p>
            <a:pPr marL="0" indent="0">
              <a:spcAft>
                <a:spcPts val="640"/>
              </a:spcAft>
              <a:buNone/>
              <a:defRPr/>
            </a:pPr>
            <a:endParaRPr lang="en-US" altLang="en-US" sz="3840" b="1" dirty="0">
              <a:solidFill>
                <a:schemeClr val="tx1">
                  <a:lumMod val="75000"/>
                  <a:lumOff val="25000"/>
                </a:schemeClr>
              </a:solidFill>
            </a:endParaRPr>
          </a:p>
          <a:p>
            <a:pPr marL="0" indent="0">
              <a:spcAft>
                <a:spcPts val="640"/>
              </a:spcAft>
              <a:buNone/>
              <a:defRPr/>
            </a:pPr>
            <a:r>
              <a:rPr lang="en-US" altLang="en-US" sz="3840" b="1" dirty="0">
                <a:solidFill>
                  <a:schemeClr val="tx1">
                    <a:lumMod val="75000"/>
                    <a:lumOff val="25000"/>
                  </a:schemeClr>
                </a:solidFill>
                <a:latin typeface="+mn-lt"/>
              </a:rPr>
              <a:t>Isaiah 6:8 (NASB)</a:t>
            </a:r>
          </a:p>
          <a:p>
            <a:pPr marL="0" indent="0">
              <a:spcAft>
                <a:spcPts val="640"/>
              </a:spcAft>
              <a:buNone/>
              <a:defRPr/>
            </a:pPr>
            <a:endParaRPr lang="en-US" altLang="en-US" sz="3840" b="1" dirty="0">
              <a:solidFill>
                <a:schemeClr val="tx1">
                  <a:lumMod val="75000"/>
                  <a:lumOff val="25000"/>
                </a:schemeClr>
              </a:solidFill>
              <a:latin typeface="+mn-lt"/>
            </a:endParaRPr>
          </a:p>
          <a:p>
            <a:pPr marL="0" indent="0" algn="ctr">
              <a:spcAft>
                <a:spcPts val="640"/>
              </a:spcAft>
              <a:buNone/>
              <a:defRPr/>
            </a:pPr>
            <a:r>
              <a:rPr lang="en-US" b="1" dirty="0">
                <a:solidFill>
                  <a:schemeClr val="accent2">
                    <a:lumMod val="75000"/>
                  </a:schemeClr>
                </a:solidFill>
                <a:latin typeface="+mn-lt"/>
              </a:rPr>
              <a:t>“And I heard the voice of the Lord saying ‘Whom shall I send, and who will go for us?’ Then I said, ‘Here I am! Send me!”</a:t>
            </a:r>
            <a:endParaRPr lang="en-US" altLang="en-US" sz="3840" b="1" dirty="0">
              <a:solidFill>
                <a:schemeClr val="accent2">
                  <a:lumMod val="75000"/>
                </a:schemeClr>
              </a:solidFill>
              <a:latin typeface="+mn-lt"/>
            </a:endParaRPr>
          </a:p>
        </p:txBody>
      </p:sp>
      <p:sp>
        <p:nvSpPr>
          <p:cNvPr id="4" name="Date Placeholder 3"/>
          <p:cNvSpPr>
            <a:spLocks noGrp="1"/>
          </p:cNvSpPr>
          <p:nvPr>
            <p:ph type="dt" sz="quarter" idx="10"/>
          </p:nvPr>
        </p:nvSpPr>
        <p:spPr/>
        <p:txBody>
          <a:bodyPr/>
          <a:lstStyle/>
          <a:p>
            <a:pPr>
              <a:defRPr/>
            </a:pPr>
            <a:r>
              <a:rPr lang="en-US" dirty="0"/>
              <a:t>September 20, 2022</a:t>
            </a:r>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  </a:t>
            </a:r>
            <a:fld id="{3A24ABF4-061B-4220-AA0E-1415D11888CE}" type="slidenum">
              <a:rPr lang="en-US" altLang="en-US" smtClean="0"/>
              <a:pPr/>
              <a:t>10</a:t>
            </a:fld>
            <a:endParaRPr lang="en-US" altLang="en-US" dirty="0"/>
          </a:p>
        </p:txBody>
      </p:sp>
    </p:spTree>
    <p:extLst>
      <p:ext uri="{BB962C8B-B14F-4D97-AF65-F5344CB8AC3E}">
        <p14:creationId xmlns:p14="http://schemas.microsoft.com/office/powerpoint/2010/main" val="340025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b="1" dirty="0">
                <a:solidFill>
                  <a:schemeClr val="tx1">
                    <a:lumMod val="75000"/>
                    <a:lumOff val="25000"/>
                  </a:schemeClr>
                </a:solidFill>
                <a:latin typeface="+mn-lt"/>
              </a:rPr>
              <a:t>Isaiah Outline</a:t>
            </a:r>
          </a:p>
        </p:txBody>
      </p:sp>
      <p:sp>
        <p:nvSpPr>
          <p:cNvPr id="2663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3C9297-CA8B-4A77-A6C9-BF4C1B74B826}" type="slidenum">
              <a:rPr lang="en-US" altLang="en-US"/>
              <a:pPr/>
              <a:t>11</a:t>
            </a:fld>
            <a:endParaRPr lang="en-US" altLang="en-US"/>
          </a:p>
        </p:txBody>
      </p:sp>
      <p:graphicFrame>
        <p:nvGraphicFramePr>
          <p:cNvPr id="9" name="Table 8"/>
          <p:cNvGraphicFramePr>
            <a:graphicFrameLocks noGrp="1"/>
          </p:cNvGraphicFramePr>
          <p:nvPr/>
        </p:nvGraphicFramePr>
        <p:xfrm>
          <a:off x="787400" y="1828800"/>
          <a:ext cx="11672564" cy="4999972"/>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5947">
                <a:tc v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1:1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Calibri" panose="020F0502020204030204" pitchFamily="34" charset="0"/>
                        </a:rPr>
                        <a:t> 35:10</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dirty="0">
                          <a:solidFill>
                            <a:schemeClr val="tx1"/>
                          </a:solidFill>
                          <a:effectLst/>
                          <a:latin typeface="Calibri" panose="020F0502020204030204" pitchFamily="34" charset="0"/>
                        </a:rPr>
                        <a:t>  36:1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39:8</a:t>
                      </a: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dirty="0">
                          <a:solidFill>
                            <a:schemeClr val="tx1"/>
                          </a:solidFill>
                          <a:effectLst/>
                          <a:latin typeface="Calibri" panose="020F0502020204030204" pitchFamily="34" charset="0"/>
                        </a:rPr>
                        <a:t>40:1</a:t>
                      </a: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66:24</a:t>
                      </a: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dirty="0">
                          <a:solidFill>
                            <a:schemeClr val="tx1"/>
                          </a:solidFill>
                          <a:effectLst/>
                          <a:latin typeface="Calibri" panose="020F0502020204030204" pitchFamily="34" charset="0"/>
                        </a:rPr>
                        <a:t>1:1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12:6</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13:1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23:18</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24:1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27:13</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28:1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35:10</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36:1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39:8</a:t>
                      </a: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40:1</a:t>
                      </a: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dirty="0">
                          <a:solidFill>
                            <a:schemeClr val="tx1"/>
                          </a:solidFill>
                          <a:effectLst/>
                          <a:latin typeface="Calibri" panose="020F0502020204030204" pitchFamily="34" charset="0"/>
                        </a:rPr>
                        <a:t>48:22</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49:1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57:21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58:1</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dirty="0">
                          <a:solidFill>
                            <a:schemeClr val="tx1"/>
                          </a:solidFill>
                          <a:effectLst/>
                          <a:latin typeface="Calibri" panose="020F0502020204030204" pitchFamily="34" charset="0"/>
                        </a:rPr>
                        <a:t>66:24</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2" name="TextBox 1"/>
          <p:cNvSpPr txBox="1"/>
          <p:nvPr/>
        </p:nvSpPr>
        <p:spPr>
          <a:xfrm>
            <a:off x="711200" y="6810828"/>
            <a:ext cx="5187639" cy="246221"/>
          </a:xfrm>
          <a:prstGeom prst="rect">
            <a:avLst/>
          </a:prstGeom>
          <a:noFill/>
        </p:spPr>
        <p:txBody>
          <a:bodyPr wrap="none" rtlCol="0">
            <a:spAutoFit/>
          </a:bodyPr>
          <a:lstStyle/>
          <a:p>
            <a:pPr marL="0" lvl="1"/>
            <a:r>
              <a:rPr lang="en-US" sz="1000" dirty="0"/>
              <a:t>Bruce Wilkinson and Kenneth Boa, Talk Thru the Bible (Nashville: T. Nelson, 1983), 189.</a:t>
            </a:r>
            <a:endParaRPr lang="en-US" sz="1400" dirty="0"/>
          </a:p>
        </p:txBody>
      </p:sp>
      <p:cxnSp>
        <p:nvCxnSpPr>
          <p:cNvPr id="4" name="Straight Arrow Connector 3">
            <a:extLst>
              <a:ext uri="{FF2B5EF4-FFF2-40B4-BE49-F238E27FC236}">
                <a16:creationId xmlns:a16="http://schemas.microsoft.com/office/drawing/2014/main" id="{7E0CB721-6A58-6300-A251-31AF04A63E7F}"/>
              </a:ext>
            </a:extLst>
          </p:cNvPr>
          <p:cNvCxnSpPr>
            <a:cxnSpLocks/>
          </p:cNvCxnSpPr>
          <p:nvPr/>
        </p:nvCxnSpPr>
        <p:spPr>
          <a:xfrm flipV="1">
            <a:off x="1778000" y="4953000"/>
            <a:ext cx="533400" cy="533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417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1930400" y="2334161"/>
            <a:ext cx="9175910" cy="2646878"/>
          </a:xfrm>
          <a:prstGeom prst="rect">
            <a:avLst/>
          </a:prstGeom>
          <a:noFill/>
        </p:spPr>
        <p:txBody>
          <a:bodyPr wrap="none" rtlCol="0">
            <a:spAutoFit/>
          </a:bodyPr>
          <a:lstStyle/>
          <a:p>
            <a:r>
              <a:rPr lang="en-US" sz="16600" b="1" dirty="0">
                <a:solidFill>
                  <a:schemeClr val="tx1">
                    <a:lumMod val="65000"/>
                    <a:lumOff val="35000"/>
                  </a:schemeClr>
                </a:solidFill>
                <a:latin typeface="Arial" panose="020B0604020202020204" pitchFamily="34" charset="0"/>
                <a:cs typeface="Arial" panose="020B0604020202020204" pitchFamily="34" charset="0"/>
              </a:rPr>
              <a:t>ISAIAH 6</a:t>
            </a:r>
          </a:p>
        </p:txBody>
      </p:sp>
      <p:sp>
        <p:nvSpPr>
          <p:cNvPr id="17" name="TextBox 16">
            <a:extLst>
              <a:ext uri="{FF2B5EF4-FFF2-40B4-BE49-F238E27FC236}">
                <a16:creationId xmlns:a16="http://schemas.microsoft.com/office/drawing/2014/main" id="{6EC69A50-88D6-254C-848C-7F36E7589EF6}"/>
              </a:ext>
            </a:extLst>
          </p:cNvPr>
          <p:cNvSpPr txBox="1"/>
          <p:nvPr/>
        </p:nvSpPr>
        <p:spPr>
          <a:xfrm>
            <a:off x="1432796" y="4876800"/>
            <a:ext cx="10171118" cy="830997"/>
          </a:xfrm>
          <a:prstGeom prst="rect">
            <a:avLst/>
          </a:prstGeom>
          <a:noFill/>
        </p:spPr>
        <p:txBody>
          <a:bodyPr wrap="none" rtlCol="0">
            <a:spAutoFit/>
          </a:bodyPr>
          <a:lstStyle/>
          <a:p>
            <a:r>
              <a:rPr lang="en-US" sz="4800" b="1" dirty="0">
                <a:solidFill>
                  <a:schemeClr val="tx1">
                    <a:lumMod val="65000"/>
                    <a:lumOff val="35000"/>
                  </a:schemeClr>
                </a:solidFill>
              </a:rPr>
              <a:t>“Isaiah’s Vision and Commission”</a:t>
            </a:r>
          </a:p>
        </p:txBody>
      </p:sp>
    </p:spTree>
    <p:extLst>
      <p:ext uri="{BB962C8B-B14F-4D97-AF65-F5344CB8AC3E}">
        <p14:creationId xmlns:p14="http://schemas.microsoft.com/office/powerpoint/2010/main" val="179033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2235200" y="296867"/>
            <a:ext cx="7773445" cy="1394315"/>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Context: </a:t>
            </a:r>
            <a:br>
              <a:rPr lang="en-US" sz="4400" b="1" dirty="0">
                <a:solidFill>
                  <a:schemeClr val="tx1">
                    <a:lumMod val="75000"/>
                    <a:lumOff val="25000"/>
                  </a:schemeClr>
                </a:solidFill>
                <a:latin typeface="Arial" panose="020B0604020202020204" pitchFamily="34" charset="0"/>
                <a:cs typeface="Arial" panose="020B0604020202020204" pitchFamily="34" charset="0"/>
              </a:rPr>
            </a:br>
            <a:r>
              <a:rPr lang="en-US" sz="4400" b="1" dirty="0">
                <a:solidFill>
                  <a:schemeClr val="tx1">
                    <a:lumMod val="75000"/>
                    <a:lumOff val="25000"/>
                  </a:schemeClr>
                </a:solidFill>
                <a:latin typeface="Arial" panose="020B0604020202020204" pitchFamily="34" charset="0"/>
                <a:cs typeface="Arial" panose="020B0604020202020204" pitchFamily="34" charset="0"/>
              </a:rPr>
              <a:t>Three Covenants</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1270000"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2784168" y="3943072"/>
            <a:ext cx="8485015" cy="3219728"/>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Abraham</a:t>
            </a:r>
            <a:r>
              <a:rPr lang="en-US" sz="2987" b="1" dirty="0">
                <a:solidFill>
                  <a:schemeClr val="tx1">
                    <a:lumMod val="65000"/>
                    <a:lumOff val="35000"/>
                  </a:schemeClr>
                </a:solidFill>
                <a:latin typeface="Arial" panose="020B0604020202020204" pitchFamily="34" charset="0"/>
                <a:cs typeface="Arial" panose="020B0604020202020204" pitchFamily="34" charset="0"/>
              </a:rPr>
              <a:t> – land, people, blessing</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Genesis 12:1-3, 15:18-21, 17:1-8</a:t>
            </a:r>
            <a:endParaRPr lang="en-US" sz="2987" b="1" dirty="0">
              <a:solidFill>
                <a:schemeClr val="tx1">
                  <a:lumMod val="65000"/>
                  <a:lumOff val="35000"/>
                </a:schemeClr>
              </a:solidFill>
              <a:latin typeface="Arial" panose="020B0604020202020204" pitchFamily="34" charset="0"/>
              <a:cs typeface="Arial" panose="020B0604020202020204" pitchFamily="34" charset="0"/>
            </a:endParaRP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r>
              <a:rPr lang="en-US" sz="2987" b="1" dirty="0">
                <a:solidFill>
                  <a:schemeClr val="accent2">
                    <a:lumMod val="75000"/>
                  </a:schemeClr>
                </a:solidFill>
                <a:latin typeface="Arial" panose="020B0604020202020204" pitchFamily="34" charset="0"/>
                <a:cs typeface="Arial" panose="020B0604020202020204" pitchFamily="34" charset="0"/>
              </a:rPr>
              <a:t>Moses</a:t>
            </a:r>
            <a:r>
              <a:rPr lang="en-US" sz="2987" b="1" dirty="0">
                <a:solidFill>
                  <a:schemeClr val="tx1">
                    <a:lumMod val="65000"/>
                    <a:lumOff val="35000"/>
                  </a:schemeClr>
                </a:solidFill>
                <a:latin typeface="Arial" panose="020B0604020202020204" pitchFamily="34" charset="0"/>
                <a:cs typeface="Arial" panose="020B0604020202020204" pitchFamily="34" charset="0"/>
              </a:rPr>
              <a:t> – blessings for obedience, else curses</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Exodus 20, Deuteronomy 28</a:t>
            </a:r>
            <a:endParaRPr lang="en-US" sz="2987" b="1" dirty="0">
              <a:solidFill>
                <a:schemeClr val="tx1">
                  <a:lumMod val="65000"/>
                  <a:lumOff val="35000"/>
                </a:schemeClr>
              </a:solidFill>
              <a:latin typeface="Arial" panose="020B0604020202020204" pitchFamily="34" charset="0"/>
              <a:cs typeface="Arial" panose="020B0604020202020204" pitchFamily="34" charset="0"/>
            </a:endParaRPr>
          </a:p>
          <a:p>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r>
              <a:rPr lang="en-US" sz="2987" b="1" dirty="0">
                <a:solidFill>
                  <a:schemeClr val="accent2">
                    <a:lumMod val="75000"/>
                  </a:schemeClr>
                </a:solidFill>
                <a:latin typeface="Arial" panose="020B0604020202020204" pitchFamily="34" charset="0"/>
                <a:cs typeface="Arial" panose="020B0604020202020204" pitchFamily="34" charset="0"/>
              </a:rPr>
              <a:t>David</a:t>
            </a:r>
            <a:r>
              <a:rPr lang="en-US" sz="2987" b="1" dirty="0">
                <a:solidFill>
                  <a:schemeClr val="tx1">
                    <a:lumMod val="65000"/>
                    <a:lumOff val="35000"/>
                  </a:schemeClr>
                </a:solidFill>
                <a:latin typeface="Arial" panose="020B0604020202020204" pitchFamily="34" charset="0"/>
                <a:cs typeface="Arial" panose="020B0604020202020204" pitchFamily="34" charset="0"/>
              </a:rPr>
              <a:t> – peace, descendant on throne forever</a:t>
            </a:r>
          </a:p>
          <a:p>
            <a:r>
              <a:rPr lang="en-US" sz="2987" b="1"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2 Samuel 7:8-16</a:t>
            </a:r>
            <a:endParaRPr lang="en-US" sz="2987"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49B3C93-959A-CBB3-8146-EF34397C08AE}"/>
              </a:ext>
            </a:extLst>
          </p:cNvPr>
          <p:cNvSpPr txBox="1"/>
          <p:nvPr/>
        </p:nvSpPr>
        <p:spPr>
          <a:xfrm>
            <a:off x="1473200" y="2133600"/>
            <a:ext cx="10169772" cy="1815882"/>
          </a:xfrm>
          <a:prstGeom prst="rect">
            <a:avLst/>
          </a:prstGeom>
          <a:noFill/>
        </p:spPr>
        <p:txBody>
          <a:bodyPr wrap="none" rtlCol="0">
            <a:spAutoFit/>
          </a:bodyPr>
          <a:lstStyle/>
          <a:p>
            <a:r>
              <a:rPr lang="en-US" sz="2800" b="1" dirty="0">
                <a:solidFill>
                  <a:schemeClr val="tx1">
                    <a:lumMod val="65000"/>
                    <a:lumOff val="35000"/>
                  </a:schemeClr>
                </a:solidFill>
              </a:rPr>
              <a:t>When Isaiah taught and prophesied, he and all Israel were </a:t>
            </a:r>
            <a:br>
              <a:rPr lang="en-US" sz="2800" b="1" dirty="0">
                <a:solidFill>
                  <a:schemeClr val="tx1">
                    <a:lumMod val="65000"/>
                    <a:lumOff val="35000"/>
                  </a:schemeClr>
                </a:solidFill>
              </a:rPr>
            </a:br>
            <a:r>
              <a:rPr lang="en-US" sz="2800" b="1" dirty="0">
                <a:solidFill>
                  <a:schemeClr val="tx1">
                    <a:lumMod val="65000"/>
                    <a:lumOff val="35000"/>
                  </a:schemeClr>
                </a:solidFill>
              </a:rPr>
              <a:t>living in the context of three great covenants initiated </a:t>
            </a:r>
            <a:br>
              <a:rPr lang="en-US" sz="2800" b="1" dirty="0">
                <a:solidFill>
                  <a:schemeClr val="tx1">
                    <a:lumMod val="65000"/>
                    <a:lumOff val="35000"/>
                  </a:schemeClr>
                </a:solidFill>
              </a:rPr>
            </a:br>
            <a:r>
              <a:rPr lang="en-US" sz="2800" b="1" dirty="0">
                <a:solidFill>
                  <a:schemeClr val="tx1">
                    <a:lumMod val="65000"/>
                    <a:lumOff val="35000"/>
                  </a:schemeClr>
                </a:solidFill>
              </a:rPr>
              <a:t>by YHWH with His special chosen people. We will see </a:t>
            </a:r>
            <a:br>
              <a:rPr lang="en-US" sz="2800" b="1" dirty="0">
                <a:solidFill>
                  <a:schemeClr val="tx1">
                    <a:lumMod val="65000"/>
                    <a:lumOff val="35000"/>
                  </a:schemeClr>
                </a:solidFill>
              </a:rPr>
            </a:br>
            <a:r>
              <a:rPr lang="en-US" sz="2800" b="1" dirty="0">
                <a:solidFill>
                  <a:schemeClr val="tx1">
                    <a:lumMod val="65000"/>
                    <a:lumOff val="35000"/>
                  </a:schemeClr>
                </a:solidFill>
              </a:rPr>
              <a:t>the influence of these covenants throughout the book.</a:t>
            </a:r>
          </a:p>
        </p:txBody>
      </p:sp>
    </p:spTree>
    <p:extLst>
      <p:ext uri="{BB962C8B-B14F-4D97-AF65-F5344CB8AC3E}">
        <p14:creationId xmlns:p14="http://schemas.microsoft.com/office/powerpoint/2010/main" val="326677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Vision of the LORD</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34282" y="1886945"/>
            <a:ext cx="9503273" cy="5447645"/>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In the year of King Uzziah’s death I saw the Lord </a:t>
            </a:r>
            <a:br>
              <a:rPr lang="en-US" sz="2900" b="1" dirty="0">
                <a:solidFill>
                  <a:schemeClr val="tx1">
                    <a:lumMod val="65000"/>
                    <a:lumOff val="35000"/>
                  </a:schemeClr>
                </a:solidFill>
                <a:latin typeface="Arial" panose="020B0604020202020204" pitchFamily="34" charset="0"/>
                <a:cs typeface="Arial" panose="020B0604020202020204" pitchFamily="34" charset="0"/>
              </a:rPr>
            </a:br>
            <a:r>
              <a:rPr lang="en-US" sz="2900" b="1" dirty="0">
                <a:solidFill>
                  <a:schemeClr val="tx1">
                    <a:lumMod val="65000"/>
                    <a:lumOff val="35000"/>
                  </a:schemeClr>
                </a:solidFill>
                <a:latin typeface="Arial" panose="020B0604020202020204" pitchFamily="34" charset="0"/>
                <a:cs typeface="Arial" panose="020B0604020202020204" pitchFamily="34" charset="0"/>
              </a:rPr>
              <a:t>sitting on a throne, lofty and exalted, with the train</a:t>
            </a:r>
          </a:p>
          <a:p>
            <a:r>
              <a:rPr lang="en-US" sz="2900" b="1" dirty="0">
                <a:solidFill>
                  <a:schemeClr val="tx1">
                    <a:lumMod val="65000"/>
                    <a:lumOff val="35000"/>
                  </a:schemeClr>
                </a:solidFill>
                <a:latin typeface="Arial" panose="020B0604020202020204" pitchFamily="34" charset="0"/>
                <a:cs typeface="Arial" panose="020B0604020202020204" pitchFamily="34" charset="0"/>
              </a:rPr>
              <a:t>of His robe filling the temple. Seraphim were stand-</a:t>
            </a:r>
          </a:p>
          <a:p>
            <a:r>
              <a:rPr lang="en-US" sz="2900" b="1" dirty="0" err="1">
                <a:solidFill>
                  <a:schemeClr val="tx1">
                    <a:lumMod val="65000"/>
                    <a:lumOff val="35000"/>
                  </a:schemeClr>
                </a:solidFill>
                <a:latin typeface="Arial" panose="020B0604020202020204" pitchFamily="34" charset="0"/>
                <a:cs typeface="Arial" panose="020B0604020202020204" pitchFamily="34" charset="0"/>
              </a:rPr>
              <a:t>ing</a:t>
            </a:r>
            <a:r>
              <a:rPr lang="en-US" sz="2900" b="1" dirty="0">
                <a:solidFill>
                  <a:schemeClr val="tx1">
                    <a:lumMod val="65000"/>
                    <a:lumOff val="35000"/>
                  </a:schemeClr>
                </a:solidFill>
                <a:latin typeface="Arial" panose="020B0604020202020204" pitchFamily="34" charset="0"/>
                <a:cs typeface="Arial" panose="020B0604020202020204" pitchFamily="34" charset="0"/>
              </a:rPr>
              <a:t> above Him, each having six wings: with two</a:t>
            </a:r>
          </a:p>
          <a:p>
            <a:r>
              <a:rPr lang="en-US" sz="2900" b="1" dirty="0">
                <a:solidFill>
                  <a:schemeClr val="tx1">
                    <a:lumMod val="65000"/>
                    <a:lumOff val="35000"/>
                  </a:schemeClr>
                </a:solidFill>
                <a:latin typeface="Arial" panose="020B0604020202020204" pitchFamily="34" charset="0"/>
                <a:cs typeface="Arial" panose="020B0604020202020204" pitchFamily="34" charset="0"/>
              </a:rPr>
              <a:t>each covered his face, and with two each covered</a:t>
            </a:r>
          </a:p>
          <a:p>
            <a:r>
              <a:rPr lang="en-US" sz="2900" b="1" dirty="0">
                <a:solidFill>
                  <a:schemeClr val="tx1">
                    <a:lumMod val="65000"/>
                    <a:lumOff val="35000"/>
                  </a:schemeClr>
                </a:solidFill>
                <a:latin typeface="Arial" panose="020B0604020202020204" pitchFamily="34" charset="0"/>
                <a:cs typeface="Arial" panose="020B0604020202020204" pitchFamily="34" charset="0"/>
              </a:rPr>
              <a:t>his feet, and with two each flew. (Isaiah 6:1-2)</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Cross-references:</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2 Chronicles 26:22-23</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John 12:41</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Revelation 4:2</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15590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780219"/>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601025" y="2125829"/>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571046" y="3172220"/>
            <a:ext cx="2079415"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Judah &amp;</a:t>
            </a:r>
            <a:br>
              <a:rPr lang="en-US" sz="2987" b="1" dirty="0">
                <a:solidFill>
                  <a:schemeClr val="accent2">
                    <a:lumMod val="75000"/>
                  </a:schemeClr>
                </a:solidFill>
                <a:latin typeface="Arial" panose="020B0604020202020204" pitchFamily="34" charset="0"/>
                <a:cs typeface="Arial" panose="020B0604020202020204" pitchFamily="34" charset="0"/>
              </a:rPr>
            </a:br>
            <a:r>
              <a:rPr lang="en-US" sz="2987" b="1" dirty="0">
                <a:solidFill>
                  <a:schemeClr val="accent2">
                    <a:lumMod val="75000"/>
                  </a:schemeClr>
                </a:solidFill>
                <a:latin typeface="Arial" panose="020B0604020202020204" pitchFamily="34" charset="0"/>
                <a:cs typeface="Arial" panose="020B0604020202020204" pitchFamily="34" charset="0"/>
              </a:rPr>
              <a:t>Jerusalem</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653083"/>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25141" y="6205759"/>
            <a:ext cx="845103"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N/A</a:t>
            </a:r>
          </a:p>
        </p:txBody>
      </p:sp>
      <p:sp>
        <p:nvSpPr>
          <p:cNvPr id="16" name="TextBox 15">
            <a:extLst>
              <a:ext uri="{FF2B5EF4-FFF2-40B4-BE49-F238E27FC236}">
                <a16:creationId xmlns:a16="http://schemas.microsoft.com/office/drawing/2014/main" id="{CD12638F-CB42-128E-E30F-5FF45FDF922A}"/>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3" name="Oval 2">
            <a:extLst>
              <a:ext uri="{FF2B5EF4-FFF2-40B4-BE49-F238E27FC236}">
                <a16:creationId xmlns:a16="http://schemas.microsoft.com/office/drawing/2014/main" id="{E07181FF-815F-DC09-32D1-1E977E1A3808}"/>
              </a:ext>
            </a:extLst>
          </p:cNvPr>
          <p:cNvSpPr/>
          <p:nvPr/>
        </p:nvSpPr>
        <p:spPr>
          <a:xfrm>
            <a:off x="2768600" y="1827807"/>
            <a:ext cx="3962396"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Oval 16">
            <a:extLst>
              <a:ext uri="{FF2B5EF4-FFF2-40B4-BE49-F238E27FC236}">
                <a16:creationId xmlns:a16="http://schemas.microsoft.com/office/drawing/2014/main" id="{88E71232-DADB-E33E-F252-363E442F78E5}"/>
              </a:ext>
            </a:extLst>
          </p:cNvPr>
          <p:cNvSpPr/>
          <p:nvPr/>
        </p:nvSpPr>
        <p:spPr>
          <a:xfrm>
            <a:off x="7848244" y="3610739"/>
            <a:ext cx="1624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8" name="TextBox 17">
            <a:extLst>
              <a:ext uri="{FF2B5EF4-FFF2-40B4-BE49-F238E27FC236}">
                <a16:creationId xmlns:a16="http://schemas.microsoft.com/office/drawing/2014/main" id="{BD8E9C84-CDA0-2CE0-C74A-B116ED36184D}"/>
              </a:ext>
            </a:extLst>
          </p:cNvPr>
          <p:cNvSpPr txBox="1"/>
          <p:nvPr/>
        </p:nvSpPr>
        <p:spPr>
          <a:xfrm>
            <a:off x="5683695" y="4844634"/>
            <a:ext cx="4126864" cy="1200329"/>
          </a:xfrm>
          <a:prstGeom prst="rect">
            <a:avLst/>
          </a:prstGeom>
          <a:noFill/>
        </p:spPr>
        <p:txBody>
          <a:bodyPr wrap="square" rtlCol="0">
            <a:spAutoFit/>
          </a:bodyPr>
          <a:lstStyle/>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Kings</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Temples</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Seraphim</a:t>
            </a:r>
          </a:p>
        </p:txBody>
      </p:sp>
      <p:sp>
        <p:nvSpPr>
          <p:cNvPr id="19" name="Oval 18">
            <a:extLst>
              <a:ext uri="{FF2B5EF4-FFF2-40B4-BE49-F238E27FC236}">
                <a16:creationId xmlns:a16="http://schemas.microsoft.com/office/drawing/2014/main" id="{47E78D4A-1CFB-076E-9A95-8CFF136A3A90}"/>
              </a:ext>
            </a:extLst>
          </p:cNvPr>
          <p:cNvSpPr/>
          <p:nvPr/>
        </p:nvSpPr>
        <p:spPr>
          <a:xfrm>
            <a:off x="4260916" y="2753360"/>
            <a:ext cx="1422779"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20" name="Oval 19">
            <a:extLst>
              <a:ext uri="{FF2B5EF4-FFF2-40B4-BE49-F238E27FC236}">
                <a16:creationId xmlns:a16="http://schemas.microsoft.com/office/drawing/2014/main" id="{5FF6AD67-6EB0-CCA5-6EA5-BC3D6E2B55EE}"/>
              </a:ext>
            </a:extLst>
          </p:cNvPr>
          <p:cNvSpPr/>
          <p:nvPr/>
        </p:nvSpPr>
        <p:spPr>
          <a:xfrm>
            <a:off x="1449065" y="3632912"/>
            <a:ext cx="1624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Tree>
    <p:extLst>
      <p:ext uri="{BB962C8B-B14F-4D97-AF65-F5344CB8AC3E}">
        <p14:creationId xmlns:p14="http://schemas.microsoft.com/office/powerpoint/2010/main" val="28527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3" grpId="0" animBg="1"/>
      <p:bldP spid="17" grpId="0" animBg="1"/>
      <p:bldP spid="18" grpId="0"/>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Vision of the LORD</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34282" y="1886945"/>
            <a:ext cx="9503273" cy="4555093"/>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And one called out to another and said, “Holy, Holy,</a:t>
            </a:r>
          </a:p>
          <a:p>
            <a:r>
              <a:rPr lang="en-US" sz="2900" b="1" dirty="0">
                <a:solidFill>
                  <a:schemeClr val="tx1">
                    <a:lumMod val="65000"/>
                    <a:lumOff val="35000"/>
                  </a:schemeClr>
                </a:solidFill>
                <a:latin typeface="Arial" panose="020B0604020202020204" pitchFamily="34" charset="0"/>
                <a:cs typeface="Arial" panose="020B0604020202020204" pitchFamily="34" charset="0"/>
              </a:rPr>
              <a:t>Holy, is the LORD of armies. The whole earth is full of his glory.” And the foundations of the thresholds trembled at the voice of him who called out, while the temple was filling with smoke. (Isaiah 6:3-4)</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Cross-references:</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Leviticus 11:44a; 11:45; 19:2; 20:26</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Revelation 4:8 </a:t>
            </a: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15590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780219"/>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601025" y="2125829"/>
            <a:ext cx="2015295" cy="552011"/>
          </a:xfrm>
          <a:prstGeom prst="rect">
            <a:avLst/>
          </a:prstGeom>
          <a:noFill/>
        </p:spPr>
        <p:txBody>
          <a:bodyPr wrap="squar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Seraph #1</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571046" y="3172220"/>
            <a:ext cx="2141933"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Seraph #2,</a:t>
            </a:r>
          </a:p>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653083"/>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25141" y="6205759"/>
            <a:ext cx="845103"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N/A</a:t>
            </a:r>
          </a:p>
        </p:txBody>
      </p:sp>
      <p:sp>
        <p:nvSpPr>
          <p:cNvPr id="3" name="Oval 2">
            <a:extLst>
              <a:ext uri="{FF2B5EF4-FFF2-40B4-BE49-F238E27FC236}">
                <a16:creationId xmlns:a16="http://schemas.microsoft.com/office/drawing/2014/main" id="{8BDF6F7B-13E8-31AD-A8C3-A09A7A4D5CA8}"/>
              </a:ext>
            </a:extLst>
          </p:cNvPr>
          <p:cNvSpPr/>
          <p:nvPr/>
        </p:nvSpPr>
        <p:spPr>
          <a:xfrm>
            <a:off x="254000" y="2286000"/>
            <a:ext cx="1579816"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4" name="Oval 3">
            <a:extLst>
              <a:ext uri="{FF2B5EF4-FFF2-40B4-BE49-F238E27FC236}">
                <a16:creationId xmlns:a16="http://schemas.microsoft.com/office/drawing/2014/main" id="{84FE1118-6344-54ED-C205-A7A10DA27967}"/>
              </a:ext>
            </a:extLst>
          </p:cNvPr>
          <p:cNvSpPr/>
          <p:nvPr/>
        </p:nvSpPr>
        <p:spPr>
          <a:xfrm>
            <a:off x="7493000" y="1868287"/>
            <a:ext cx="2784927"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TextBox 16">
            <a:extLst>
              <a:ext uri="{FF2B5EF4-FFF2-40B4-BE49-F238E27FC236}">
                <a16:creationId xmlns:a16="http://schemas.microsoft.com/office/drawing/2014/main" id="{8F355E41-2571-2420-E937-3E404C25E311}"/>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16" name="Oval 15">
            <a:extLst>
              <a:ext uri="{FF2B5EF4-FFF2-40B4-BE49-F238E27FC236}">
                <a16:creationId xmlns:a16="http://schemas.microsoft.com/office/drawing/2014/main" id="{F095845D-767B-5EEB-CADA-0FDE8ADF6640}"/>
              </a:ext>
            </a:extLst>
          </p:cNvPr>
          <p:cNvSpPr/>
          <p:nvPr/>
        </p:nvSpPr>
        <p:spPr>
          <a:xfrm>
            <a:off x="10344522" y="2099921"/>
            <a:ext cx="2482478"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8" name="Oval 17">
            <a:extLst>
              <a:ext uri="{FF2B5EF4-FFF2-40B4-BE49-F238E27FC236}">
                <a16:creationId xmlns:a16="http://schemas.microsoft.com/office/drawing/2014/main" id="{7B22E8FE-C5BB-929F-FC38-CC6E7AFA2EE4}"/>
              </a:ext>
            </a:extLst>
          </p:cNvPr>
          <p:cNvSpPr/>
          <p:nvPr/>
        </p:nvSpPr>
        <p:spPr>
          <a:xfrm>
            <a:off x="10317837" y="3087677"/>
            <a:ext cx="2482478" cy="1163419"/>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9" name="TextBox 18">
            <a:extLst>
              <a:ext uri="{FF2B5EF4-FFF2-40B4-BE49-F238E27FC236}">
                <a16:creationId xmlns:a16="http://schemas.microsoft.com/office/drawing/2014/main" id="{C3112002-6C2A-7426-EA0E-3069BB10E862}"/>
              </a:ext>
            </a:extLst>
          </p:cNvPr>
          <p:cNvSpPr txBox="1"/>
          <p:nvPr/>
        </p:nvSpPr>
        <p:spPr>
          <a:xfrm>
            <a:off x="5694993" y="5734067"/>
            <a:ext cx="4126864" cy="461665"/>
          </a:xfrm>
          <a:prstGeom prst="rect">
            <a:avLst/>
          </a:prstGeom>
          <a:noFill/>
        </p:spPr>
        <p:txBody>
          <a:bodyPr wrap="square" rtlCol="0">
            <a:spAutoFit/>
          </a:bodyPr>
          <a:lstStyle/>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Holy, Holy, Holy</a:t>
            </a:r>
          </a:p>
        </p:txBody>
      </p:sp>
    </p:spTree>
    <p:extLst>
      <p:ext uri="{BB962C8B-B14F-4D97-AF65-F5344CB8AC3E}">
        <p14:creationId xmlns:p14="http://schemas.microsoft.com/office/powerpoint/2010/main" val="353983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3" grpId="0" animBg="1"/>
      <p:bldP spid="4" grpId="0" animBg="1"/>
      <p:bldP spid="16" grpId="0" animBg="1"/>
      <p:bldP spid="18" grpId="0" animBg="1"/>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Uncleanliness</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34282" y="1886945"/>
            <a:ext cx="9503273" cy="5447645"/>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Then I said, “Woe to me, for I am ruined! Because I am a man of unclean lips, And I live among a people of unclean lips; For my eyes have seen the King, the LORD of armies.” Then one of the seraphim flew to me with a burning coal in his hand, which he had taken from the altar with tongs. (Isaiah 6:5-6)</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Cross-references:</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Leviticus 14:1-32</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Ezekiel 16:23-27</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Matthew 8:1-4</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15590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780219"/>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601025" y="2125829"/>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571046" y="3172220"/>
            <a:ext cx="1928733" cy="1011687"/>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YHWH,</a:t>
            </a:r>
          </a:p>
          <a:p>
            <a:r>
              <a:rPr lang="en-US" sz="2987" b="1" dirty="0">
                <a:solidFill>
                  <a:schemeClr val="accent2">
                    <a:lumMod val="75000"/>
                  </a:schemeClr>
                </a:solidFill>
                <a:latin typeface="Arial" panose="020B0604020202020204" pitchFamily="34" charset="0"/>
                <a:cs typeface="Arial" panose="020B0604020202020204" pitchFamily="34" charset="0"/>
              </a:rPr>
              <a:t>Seraphim</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653083"/>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25141" y="6205759"/>
            <a:ext cx="1377300"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Oval 2">
            <a:extLst>
              <a:ext uri="{FF2B5EF4-FFF2-40B4-BE49-F238E27FC236}">
                <a16:creationId xmlns:a16="http://schemas.microsoft.com/office/drawing/2014/main" id="{FDF4CEE8-33E8-2641-C530-EE20D0696D83}"/>
              </a:ext>
            </a:extLst>
          </p:cNvPr>
          <p:cNvSpPr/>
          <p:nvPr/>
        </p:nvSpPr>
        <p:spPr>
          <a:xfrm>
            <a:off x="780024" y="2759919"/>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4" name="Oval 3">
            <a:extLst>
              <a:ext uri="{FF2B5EF4-FFF2-40B4-BE49-F238E27FC236}">
                <a16:creationId xmlns:a16="http://schemas.microsoft.com/office/drawing/2014/main" id="{A57059AC-5011-15E7-8129-FE8EF58449F8}"/>
              </a:ext>
            </a:extLst>
          </p:cNvPr>
          <p:cNvSpPr/>
          <p:nvPr/>
        </p:nvSpPr>
        <p:spPr>
          <a:xfrm>
            <a:off x="2575105" y="2317776"/>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Oval 16">
            <a:extLst>
              <a:ext uri="{FF2B5EF4-FFF2-40B4-BE49-F238E27FC236}">
                <a16:creationId xmlns:a16="http://schemas.microsoft.com/office/drawing/2014/main" id="{00895B43-2A40-FAA5-ED7A-9D079A036906}"/>
              </a:ext>
            </a:extLst>
          </p:cNvPr>
          <p:cNvSpPr/>
          <p:nvPr/>
        </p:nvSpPr>
        <p:spPr>
          <a:xfrm>
            <a:off x="4564700" y="2743200"/>
            <a:ext cx="4880479" cy="635763"/>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8" name="TextBox 17">
            <a:extLst>
              <a:ext uri="{FF2B5EF4-FFF2-40B4-BE49-F238E27FC236}">
                <a16:creationId xmlns:a16="http://schemas.microsoft.com/office/drawing/2014/main" id="{085FCDFE-73E8-A3CD-A953-2065620AB0B5}"/>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16" name="Oval 15">
            <a:extLst>
              <a:ext uri="{FF2B5EF4-FFF2-40B4-BE49-F238E27FC236}">
                <a16:creationId xmlns:a16="http://schemas.microsoft.com/office/drawing/2014/main" id="{9821E3D3-EBBB-34C6-C1BF-D0111DFE47E2}"/>
              </a:ext>
            </a:extLst>
          </p:cNvPr>
          <p:cNvSpPr/>
          <p:nvPr/>
        </p:nvSpPr>
        <p:spPr>
          <a:xfrm>
            <a:off x="10342648" y="6172172"/>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9" name="Oval 18">
            <a:extLst>
              <a:ext uri="{FF2B5EF4-FFF2-40B4-BE49-F238E27FC236}">
                <a16:creationId xmlns:a16="http://schemas.microsoft.com/office/drawing/2014/main" id="{6531E630-530A-50DF-8FF3-138AA5EF37A5}"/>
              </a:ext>
            </a:extLst>
          </p:cNvPr>
          <p:cNvSpPr/>
          <p:nvPr/>
        </p:nvSpPr>
        <p:spPr>
          <a:xfrm>
            <a:off x="10342648" y="2059911"/>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20" name="Oval 19">
            <a:extLst>
              <a:ext uri="{FF2B5EF4-FFF2-40B4-BE49-F238E27FC236}">
                <a16:creationId xmlns:a16="http://schemas.microsoft.com/office/drawing/2014/main" id="{2FB47099-0B63-E5F7-5A6C-9262678CB773}"/>
              </a:ext>
            </a:extLst>
          </p:cNvPr>
          <p:cNvSpPr/>
          <p:nvPr/>
        </p:nvSpPr>
        <p:spPr>
          <a:xfrm>
            <a:off x="10283297" y="3085956"/>
            <a:ext cx="2575685" cy="1181244"/>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21" name="TextBox 20">
            <a:extLst>
              <a:ext uri="{FF2B5EF4-FFF2-40B4-BE49-F238E27FC236}">
                <a16:creationId xmlns:a16="http://schemas.microsoft.com/office/drawing/2014/main" id="{8F45C46B-4E03-A1F3-EE6F-B97386209EFA}"/>
              </a:ext>
            </a:extLst>
          </p:cNvPr>
          <p:cNvSpPr txBox="1"/>
          <p:nvPr/>
        </p:nvSpPr>
        <p:spPr>
          <a:xfrm>
            <a:off x="4580440" y="5327837"/>
            <a:ext cx="5543842" cy="1569660"/>
          </a:xfrm>
          <a:prstGeom prst="rect">
            <a:avLst/>
          </a:prstGeom>
          <a:noFill/>
        </p:spPr>
        <p:txBody>
          <a:bodyPr wrap="square" rtlCol="0">
            <a:spAutoFit/>
          </a:bodyPr>
          <a:lstStyle/>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Woe - exclamation of misfortune</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Unclean vs Holy</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Altar - sacrifice</a:t>
            </a:r>
          </a:p>
          <a:p>
            <a:pPr marL="457200" indent="-457200">
              <a:buFont typeface="Arial" panose="020B0604020202020204" pitchFamily="34" charset="0"/>
              <a:buChar char="•"/>
            </a:pPr>
            <a:endParaRPr lang="en-US" sz="2400" b="1" dirty="0">
              <a:solidFill>
                <a:schemeClr val="accent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23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3" grpId="0" animBg="1"/>
      <p:bldP spid="4" grpId="0" animBg="1"/>
      <p:bldP spid="17" grpId="0" animBg="1"/>
      <p:bldP spid="16" grpId="0" animBg="1"/>
      <p:bldP spid="19" grpId="0" animBg="1"/>
      <p:bldP spid="20" grpId="0" animBg="1"/>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Cleansing</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34282" y="1886945"/>
            <a:ext cx="9503273" cy="5447645"/>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He touched my mouth with it and said, “Behold, this has touched your lips, and your guilt is taken away and atonement is made for your sin.” Then I heard the voice of the Lord, saying, “Whom shall I send, and who will go for Us?” Then I said, “Here am I. Send Me!” (Isaiah 6:7-8)</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Cross-references:</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Leviticus 5; 11:44; 16</a:t>
            </a:r>
          </a:p>
          <a:p>
            <a:pPr marL="487695" indent="-487695">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1 John 1:7; 2:2</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20168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Speakers:</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314698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63713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867400"/>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200426" y="2125829"/>
            <a:ext cx="2778973" cy="1471365"/>
          </a:xfrm>
          <a:prstGeom prst="rect">
            <a:avLst/>
          </a:prstGeom>
          <a:noFill/>
        </p:spPr>
        <p:txBody>
          <a:bodyPr wrap="squar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Seraphim,</a:t>
            </a:r>
          </a:p>
          <a:p>
            <a:r>
              <a:rPr lang="en-US" sz="2987" b="1" dirty="0">
                <a:solidFill>
                  <a:schemeClr val="accent2">
                    <a:lumMod val="75000"/>
                  </a:schemeClr>
                </a:solidFill>
                <a:latin typeface="Arial" panose="020B0604020202020204" pitchFamily="34" charset="0"/>
                <a:cs typeface="Arial" panose="020B0604020202020204" pitchFamily="34" charset="0"/>
              </a:rPr>
              <a:t>YHWH, Isaiah</a:t>
            </a:r>
          </a:p>
          <a:p>
            <a:endParaRPr lang="en-US" sz="2987" b="1" dirty="0">
              <a:solidFill>
                <a:schemeClr val="accent2">
                  <a:lumMod val="75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E17FD2A-0A3F-802D-6AA3-997F385CB510}"/>
              </a:ext>
            </a:extLst>
          </p:cNvPr>
          <p:cNvSpPr txBox="1"/>
          <p:nvPr/>
        </p:nvSpPr>
        <p:spPr>
          <a:xfrm>
            <a:off x="10238314" y="3653450"/>
            <a:ext cx="2741085" cy="552011"/>
          </a:xfrm>
          <a:prstGeom prst="rect">
            <a:avLst/>
          </a:prstGeom>
          <a:noFill/>
        </p:spPr>
        <p:txBody>
          <a:bodyPr wrap="squar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 YHWH</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5134313"/>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25141" y="6382189"/>
            <a:ext cx="845103"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N/A</a:t>
            </a:r>
          </a:p>
        </p:txBody>
      </p:sp>
      <p:sp>
        <p:nvSpPr>
          <p:cNvPr id="3" name="Oval 2">
            <a:extLst>
              <a:ext uri="{FF2B5EF4-FFF2-40B4-BE49-F238E27FC236}">
                <a16:creationId xmlns:a16="http://schemas.microsoft.com/office/drawing/2014/main" id="{8D277B2E-EF9D-20C9-10BC-2A2AEF6730E5}"/>
              </a:ext>
            </a:extLst>
          </p:cNvPr>
          <p:cNvSpPr/>
          <p:nvPr/>
        </p:nvSpPr>
        <p:spPr>
          <a:xfrm>
            <a:off x="6063699" y="2317491"/>
            <a:ext cx="3715291"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4" name="Oval 3">
            <a:extLst>
              <a:ext uri="{FF2B5EF4-FFF2-40B4-BE49-F238E27FC236}">
                <a16:creationId xmlns:a16="http://schemas.microsoft.com/office/drawing/2014/main" id="{4C03F1B4-A1B0-541D-FC0B-343859A2A8AC}"/>
              </a:ext>
            </a:extLst>
          </p:cNvPr>
          <p:cNvSpPr/>
          <p:nvPr/>
        </p:nvSpPr>
        <p:spPr>
          <a:xfrm>
            <a:off x="939800" y="2743316"/>
            <a:ext cx="6324599"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Oval 16">
            <a:extLst>
              <a:ext uri="{FF2B5EF4-FFF2-40B4-BE49-F238E27FC236}">
                <a16:creationId xmlns:a16="http://schemas.microsoft.com/office/drawing/2014/main" id="{18022F99-9869-1B88-C4C5-B59328E6BE91}"/>
              </a:ext>
            </a:extLst>
          </p:cNvPr>
          <p:cNvSpPr/>
          <p:nvPr/>
        </p:nvSpPr>
        <p:spPr>
          <a:xfrm>
            <a:off x="3982190" y="3637500"/>
            <a:ext cx="631327" cy="568207"/>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8" name="TextBox 17">
            <a:extLst>
              <a:ext uri="{FF2B5EF4-FFF2-40B4-BE49-F238E27FC236}">
                <a16:creationId xmlns:a16="http://schemas.microsoft.com/office/drawing/2014/main" id="{371A8380-2B32-70F0-E33B-07259D51F85D}"/>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16" name="Oval 15">
            <a:extLst>
              <a:ext uri="{FF2B5EF4-FFF2-40B4-BE49-F238E27FC236}">
                <a16:creationId xmlns:a16="http://schemas.microsoft.com/office/drawing/2014/main" id="{FD260C59-5ACA-E1AB-2B1D-A2AFDC93D4DC}"/>
              </a:ext>
            </a:extLst>
          </p:cNvPr>
          <p:cNvSpPr/>
          <p:nvPr/>
        </p:nvSpPr>
        <p:spPr>
          <a:xfrm>
            <a:off x="9855201" y="2024030"/>
            <a:ext cx="3124198" cy="1248420"/>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9" name="Oval 18">
            <a:extLst>
              <a:ext uri="{FF2B5EF4-FFF2-40B4-BE49-F238E27FC236}">
                <a16:creationId xmlns:a16="http://schemas.microsoft.com/office/drawing/2014/main" id="{4EC26EF0-265B-4B3A-6A78-DD26C508A1F8}"/>
              </a:ext>
            </a:extLst>
          </p:cNvPr>
          <p:cNvSpPr/>
          <p:nvPr/>
        </p:nvSpPr>
        <p:spPr>
          <a:xfrm>
            <a:off x="10132787" y="3483542"/>
            <a:ext cx="2795101" cy="920689"/>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20" name="TextBox 19">
            <a:extLst>
              <a:ext uri="{FF2B5EF4-FFF2-40B4-BE49-F238E27FC236}">
                <a16:creationId xmlns:a16="http://schemas.microsoft.com/office/drawing/2014/main" id="{17741793-C53A-562D-C1A9-066A86560679}"/>
              </a:ext>
            </a:extLst>
          </p:cNvPr>
          <p:cNvSpPr txBox="1"/>
          <p:nvPr/>
        </p:nvSpPr>
        <p:spPr>
          <a:xfrm>
            <a:off x="5207002" y="4844634"/>
            <a:ext cx="4603557" cy="830997"/>
          </a:xfrm>
          <a:prstGeom prst="rect">
            <a:avLst/>
          </a:prstGeom>
          <a:noFill/>
        </p:spPr>
        <p:txBody>
          <a:bodyPr wrap="square" rtlCol="0">
            <a:spAutoFit/>
          </a:bodyPr>
          <a:lstStyle/>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Atonement = reconciliation</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Who will go for Us?</a:t>
            </a:r>
          </a:p>
        </p:txBody>
      </p:sp>
    </p:spTree>
    <p:extLst>
      <p:ext uri="{BB962C8B-B14F-4D97-AF65-F5344CB8AC3E}">
        <p14:creationId xmlns:p14="http://schemas.microsoft.com/office/powerpoint/2010/main" val="249309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3" grpId="0" animBg="1"/>
      <p:bldP spid="4" grpId="0" animBg="1"/>
      <p:bldP spid="17" grpId="0" animBg="1"/>
      <p:bldP spid="16" grpId="0" animBg="1"/>
      <p:bldP spid="19" grpId="0" animBg="1"/>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Commission</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47718" y="1752600"/>
            <a:ext cx="9503273" cy="7232749"/>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And He said, “Go, and tell this people: ‘Keep listening, but do not understand; And keep on looking, but do not gain knowledge.’ Make the hearts of this people insensitive, their ears dull, and their eyes blind, so that they will not see with their eyes, hear with their ears, understand with their hearts, and return and be healed.” (Isaiah 6:9-10)</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Cross-references:</a:t>
            </a:r>
          </a:p>
          <a:p>
            <a:pPr marL="457200" indent="-457200">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Matthew 13:15</a:t>
            </a:r>
          </a:p>
          <a:p>
            <a:pPr marL="457200" indent="-457200">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Luke 8:10</a:t>
            </a:r>
          </a:p>
          <a:p>
            <a:pPr marL="457200" indent="-457200">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John 12:42</a:t>
            </a:r>
          </a:p>
          <a:p>
            <a:pPr marL="457200" indent="-457200">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15590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780219"/>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601025" y="2125829"/>
            <a:ext cx="1356462"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YHWH</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571046" y="3172220"/>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653083"/>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52754" y="6236189"/>
            <a:ext cx="1377300"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18" name="Oval 17">
            <a:extLst>
              <a:ext uri="{FF2B5EF4-FFF2-40B4-BE49-F238E27FC236}">
                <a16:creationId xmlns:a16="http://schemas.microsoft.com/office/drawing/2014/main" id="{44A05D68-3459-554C-86B9-19F0A819B07F}"/>
              </a:ext>
            </a:extLst>
          </p:cNvPr>
          <p:cNvSpPr/>
          <p:nvPr/>
        </p:nvSpPr>
        <p:spPr>
          <a:xfrm>
            <a:off x="8507727" y="3404312"/>
            <a:ext cx="1074176"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9" name="Oval 18">
            <a:extLst>
              <a:ext uri="{FF2B5EF4-FFF2-40B4-BE49-F238E27FC236}">
                <a16:creationId xmlns:a16="http://schemas.microsoft.com/office/drawing/2014/main" id="{4EB0A643-C23F-8BA7-DB02-D1DA3E0F0645}"/>
              </a:ext>
            </a:extLst>
          </p:cNvPr>
          <p:cNvSpPr/>
          <p:nvPr/>
        </p:nvSpPr>
        <p:spPr>
          <a:xfrm>
            <a:off x="7768822" y="3938352"/>
            <a:ext cx="1563172"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20" name="Oval 19">
            <a:extLst>
              <a:ext uri="{FF2B5EF4-FFF2-40B4-BE49-F238E27FC236}">
                <a16:creationId xmlns:a16="http://schemas.microsoft.com/office/drawing/2014/main" id="{87E06370-50C4-7C85-F521-20AF6BEE57D9}"/>
              </a:ext>
            </a:extLst>
          </p:cNvPr>
          <p:cNvSpPr/>
          <p:nvPr/>
        </p:nvSpPr>
        <p:spPr>
          <a:xfrm>
            <a:off x="3077376" y="3918705"/>
            <a:ext cx="1074176"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21" name="TextBox 20">
            <a:extLst>
              <a:ext uri="{FF2B5EF4-FFF2-40B4-BE49-F238E27FC236}">
                <a16:creationId xmlns:a16="http://schemas.microsoft.com/office/drawing/2014/main" id="{627011AC-678B-BD01-B008-872CD2C757E2}"/>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3" name="Oval 2">
            <a:extLst>
              <a:ext uri="{FF2B5EF4-FFF2-40B4-BE49-F238E27FC236}">
                <a16:creationId xmlns:a16="http://schemas.microsoft.com/office/drawing/2014/main" id="{680F81D2-83B9-3386-EC3A-8808583D2D7D}"/>
              </a:ext>
            </a:extLst>
          </p:cNvPr>
          <p:cNvSpPr/>
          <p:nvPr/>
        </p:nvSpPr>
        <p:spPr>
          <a:xfrm>
            <a:off x="10342648" y="2057400"/>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4" name="Oval 3">
            <a:extLst>
              <a:ext uri="{FF2B5EF4-FFF2-40B4-BE49-F238E27FC236}">
                <a16:creationId xmlns:a16="http://schemas.microsoft.com/office/drawing/2014/main" id="{D38BCA5F-B254-DFCD-59BA-78A467C84C81}"/>
              </a:ext>
            </a:extLst>
          </p:cNvPr>
          <p:cNvSpPr/>
          <p:nvPr/>
        </p:nvSpPr>
        <p:spPr>
          <a:xfrm>
            <a:off x="10342648" y="3124200"/>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6" name="Oval 15">
            <a:extLst>
              <a:ext uri="{FF2B5EF4-FFF2-40B4-BE49-F238E27FC236}">
                <a16:creationId xmlns:a16="http://schemas.microsoft.com/office/drawing/2014/main" id="{E97F1E7B-BE1B-1CC3-C8AC-081A294BA52E}"/>
              </a:ext>
            </a:extLst>
          </p:cNvPr>
          <p:cNvSpPr/>
          <p:nvPr/>
        </p:nvSpPr>
        <p:spPr>
          <a:xfrm>
            <a:off x="10342648" y="6172172"/>
            <a:ext cx="200533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TextBox 16">
            <a:extLst>
              <a:ext uri="{FF2B5EF4-FFF2-40B4-BE49-F238E27FC236}">
                <a16:creationId xmlns:a16="http://schemas.microsoft.com/office/drawing/2014/main" id="{B728C5C6-4FDB-5E6F-CF96-1D5C0697B89B}"/>
              </a:ext>
            </a:extLst>
          </p:cNvPr>
          <p:cNvSpPr txBox="1"/>
          <p:nvPr/>
        </p:nvSpPr>
        <p:spPr>
          <a:xfrm>
            <a:off x="5800027" y="5504334"/>
            <a:ext cx="4126864" cy="461665"/>
          </a:xfrm>
          <a:prstGeom prst="rect">
            <a:avLst/>
          </a:prstGeom>
          <a:noFill/>
        </p:spPr>
        <p:txBody>
          <a:bodyPr wrap="square" rtlCol="0">
            <a:spAutoFit/>
          </a:bodyPr>
          <a:lstStyle/>
          <a:p>
            <a:r>
              <a:rPr lang="en-US" sz="2400" b="1" dirty="0">
                <a:solidFill>
                  <a:schemeClr val="accent2">
                    <a:lumMod val="75000"/>
                  </a:schemeClr>
                </a:solidFill>
                <a:latin typeface="Arial" panose="020B0604020202020204" pitchFamily="34" charset="0"/>
                <a:cs typeface="Arial" panose="020B0604020202020204" pitchFamily="34" charset="0"/>
              </a:rPr>
              <a:t>Tough message</a:t>
            </a:r>
          </a:p>
        </p:txBody>
      </p:sp>
    </p:spTree>
    <p:extLst>
      <p:ext uri="{BB962C8B-B14F-4D97-AF65-F5344CB8AC3E}">
        <p14:creationId xmlns:p14="http://schemas.microsoft.com/office/powerpoint/2010/main" val="21748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8" grpId="0" animBg="1"/>
      <p:bldP spid="19" grpId="0" animBg="1"/>
      <p:bldP spid="20" grpId="0" animBg="1"/>
      <p:bldP spid="3" grpId="0" animBg="1"/>
      <p:bldP spid="4" grpId="0" animBg="1"/>
      <p:bldP spid="16"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Commission</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406400" y="2132198"/>
            <a:ext cx="12344400" cy="4524315"/>
          </a:xfrm>
          <a:prstGeom prst="rect">
            <a:avLst/>
          </a:prstGeom>
          <a:noFill/>
        </p:spPr>
        <p:txBody>
          <a:bodyPr wrap="square" rtlCol="0">
            <a:spAutoFit/>
          </a:bodyPr>
          <a:lstStyle/>
          <a:p>
            <a:r>
              <a:rPr lang="en-US" sz="2400" dirty="0">
                <a:solidFill>
                  <a:schemeClr val="tx1">
                    <a:lumMod val="65000"/>
                    <a:lumOff val="35000"/>
                  </a:schemeClr>
                </a:solidFill>
                <a:latin typeface="Arial" panose="020B0604020202020204" pitchFamily="34" charset="0"/>
                <a:cs typeface="Arial" panose="020B0604020202020204" pitchFamily="34" charset="0"/>
              </a:rPr>
              <a:t>“Isaiah’s job was to </a:t>
            </a:r>
            <a:r>
              <a:rPr lang="en-US" sz="2400" b="1" dirty="0">
                <a:solidFill>
                  <a:schemeClr val="tx1">
                    <a:lumMod val="65000"/>
                    <a:lumOff val="35000"/>
                  </a:schemeClr>
                </a:solidFill>
                <a:latin typeface="Arial" panose="020B0604020202020204" pitchFamily="34" charset="0"/>
                <a:cs typeface="Arial" panose="020B0604020202020204" pitchFamily="34" charset="0"/>
              </a:rPr>
              <a:t>take a message of light to the people</a:t>
            </a:r>
            <a:r>
              <a:rPr lang="en-US" sz="2400" dirty="0">
                <a:solidFill>
                  <a:schemeClr val="tx1">
                    <a:lumMod val="65000"/>
                    <a:lumOff val="35000"/>
                  </a:schemeClr>
                </a:solidFill>
                <a:latin typeface="Arial" panose="020B0604020202020204" pitchFamily="34" charset="0"/>
                <a:cs typeface="Arial" panose="020B0604020202020204" pitchFamily="34" charset="0"/>
              </a:rPr>
              <a:t>. </a:t>
            </a:r>
            <a:r>
              <a:rPr lang="en-US" sz="2400" b="1" dirty="0">
                <a:solidFill>
                  <a:schemeClr val="tx1">
                    <a:lumMod val="65000"/>
                    <a:lumOff val="35000"/>
                  </a:schemeClr>
                </a:solidFill>
                <a:latin typeface="Arial" panose="020B0604020202020204" pitchFamily="34" charset="0"/>
                <a:cs typeface="Arial" panose="020B0604020202020204" pitchFamily="34" charset="0"/>
              </a:rPr>
              <a:t>Light merely reveals the blindness </a:t>
            </a:r>
            <a:r>
              <a:rPr lang="en-US" sz="2400" dirty="0">
                <a:solidFill>
                  <a:schemeClr val="tx1">
                    <a:lumMod val="65000"/>
                    <a:lumOff val="35000"/>
                  </a:schemeClr>
                </a:solidFill>
                <a:latin typeface="Arial" panose="020B0604020202020204" pitchFamily="34" charset="0"/>
                <a:cs typeface="Arial" panose="020B0604020202020204" pitchFamily="34" charset="0"/>
              </a:rPr>
              <a:t>of the people. </a:t>
            </a:r>
            <a:r>
              <a:rPr lang="en-US" sz="2400" b="1" dirty="0">
                <a:solidFill>
                  <a:schemeClr val="tx1">
                    <a:lumMod val="65000"/>
                    <a:lumOff val="35000"/>
                  </a:schemeClr>
                </a:solidFill>
                <a:latin typeface="Arial" panose="020B0604020202020204" pitchFamily="34" charset="0"/>
                <a:cs typeface="Arial" panose="020B0604020202020204" pitchFamily="34" charset="0"/>
              </a:rPr>
              <a:t>In darkness they do not know if they are blind or not</a:t>
            </a:r>
            <a:r>
              <a:rPr lang="en-US" sz="2400" dirty="0">
                <a:solidFill>
                  <a:schemeClr val="tx1">
                    <a:lumMod val="65000"/>
                    <a:lumOff val="35000"/>
                  </a:schemeClr>
                </a:solidFill>
                <a:latin typeface="Arial" panose="020B0604020202020204" pitchFamily="34" charset="0"/>
                <a:cs typeface="Arial" panose="020B0604020202020204" pitchFamily="34" charset="0"/>
              </a:rPr>
              <a:t>.” </a:t>
            </a:r>
          </a:p>
          <a:p>
            <a:r>
              <a:rPr lang="en-US" sz="2400" dirty="0">
                <a:solidFill>
                  <a:schemeClr val="tx1">
                    <a:lumMod val="65000"/>
                    <a:lumOff val="35000"/>
                  </a:schemeClr>
                </a:solidFill>
                <a:latin typeface="Arial" panose="020B0604020202020204" pitchFamily="34" charset="0"/>
                <a:cs typeface="Arial" panose="020B0604020202020204" pitchFamily="34" charset="0"/>
              </a:rPr>
              <a:t>(J. Vernon McGee)</a:t>
            </a:r>
          </a:p>
          <a:p>
            <a:endParaRPr lang="en-US" sz="2400" dirty="0">
              <a:solidFill>
                <a:schemeClr val="tx1">
                  <a:lumMod val="65000"/>
                  <a:lumOff val="35000"/>
                </a:schemeClr>
              </a:solidFill>
              <a:latin typeface="Arial" panose="020B0604020202020204" pitchFamily="34" charset="0"/>
              <a:cs typeface="Arial" panose="020B0604020202020204" pitchFamily="34" charset="0"/>
            </a:endParaRPr>
          </a:p>
          <a:p>
            <a:r>
              <a:rPr lang="en-US" sz="2400" dirty="0">
                <a:solidFill>
                  <a:schemeClr val="tx1">
                    <a:lumMod val="65000"/>
                    <a:lumOff val="35000"/>
                  </a:schemeClr>
                </a:solidFill>
                <a:latin typeface="Arial" panose="020B0604020202020204" pitchFamily="34" charset="0"/>
                <a:cs typeface="Arial" panose="020B0604020202020204" pitchFamily="34" charset="0"/>
              </a:rPr>
              <a:t>“God was not ruling out the possibility of repentance from the start. He </a:t>
            </a:r>
            <a:r>
              <a:rPr lang="en-US" sz="2400" b="1" dirty="0">
                <a:solidFill>
                  <a:schemeClr val="tx1">
                    <a:lumMod val="65000"/>
                    <a:lumOff val="35000"/>
                  </a:schemeClr>
                </a:solidFill>
                <a:latin typeface="Arial" panose="020B0604020202020204" pitchFamily="34" charset="0"/>
                <a:cs typeface="Arial" panose="020B0604020202020204" pitchFamily="34" charset="0"/>
              </a:rPr>
              <a:t>was letting His prophet see beforehand what the outcome of his ministry</a:t>
            </a:r>
            <a:r>
              <a:rPr lang="en-US" sz="2400" dirty="0">
                <a:solidFill>
                  <a:schemeClr val="tx1">
                    <a:lumMod val="65000"/>
                    <a:lumOff val="35000"/>
                  </a:schemeClr>
                </a:solidFill>
                <a:latin typeface="Arial" panose="020B0604020202020204" pitchFamily="34" charset="0"/>
                <a:cs typeface="Arial" panose="020B0604020202020204" pitchFamily="34" charset="0"/>
              </a:rPr>
              <a:t> would be… The Israelites in Isaiah’s day had already hardened their hearts against the LORD, and His payback to them had already begun when Isaiah received his commission.” (Constable)</a:t>
            </a:r>
          </a:p>
          <a:p>
            <a:endParaRPr lang="en-US" sz="2400" dirty="0">
              <a:solidFill>
                <a:schemeClr val="tx1">
                  <a:lumMod val="65000"/>
                  <a:lumOff val="35000"/>
                </a:schemeClr>
              </a:solidFill>
              <a:latin typeface="Arial" panose="020B0604020202020204" pitchFamily="34" charset="0"/>
              <a:cs typeface="Arial" panose="020B0604020202020204" pitchFamily="34" charset="0"/>
            </a:endParaRPr>
          </a:p>
          <a:p>
            <a:r>
              <a:rPr lang="en-US" sz="2400" dirty="0">
                <a:solidFill>
                  <a:schemeClr val="tx1">
                    <a:lumMod val="65000"/>
                    <a:lumOff val="35000"/>
                  </a:schemeClr>
                </a:solidFill>
                <a:latin typeface="Arial" panose="020B0604020202020204" pitchFamily="34" charset="0"/>
                <a:cs typeface="Arial" panose="020B0604020202020204" pitchFamily="34" charset="0"/>
              </a:rPr>
              <a:t>“If hearers are </a:t>
            </a:r>
            <a:r>
              <a:rPr lang="en-US" sz="2400" b="1" dirty="0">
                <a:solidFill>
                  <a:schemeClr val="tx1">
                    <a:lumMod val="65000"/>
                    <a:lumOff val="35000"/>
                  </a:schemeClr>
                </a:solidFill>
                <a:latin typeface="Arial" panose="020B0604020202020204" pitchFamily="34" charset="0"/>
                <a:cs typeface="Arial" panose="020B0604020202020204" pitchFamily="34" charset="0"/>
              </a:rPr>
              <a:t>resistant to the truth</a:t>
            </a:r>
            <a:r>
              <a:rPr lang="en-US" sz="2400" dirty="0">
                <a:solidFill>
                  <a:schemeClr val="tx1">
                    <a:lumMod val="65000"/>
                    <a:lumOff val="35000"/>
                  </a:schemeClr>
                </a:solidFill>
                <a:latin typeface="Arial" panose="020B0604020202020204" pitchFamily="34" charset="0"/>
                <a:cs typeface="Arial" panose="020B0604020202020204" pitchFamily="34" charset="0"/>
              </a:rPr>
              <a:t>, the only recourse is to </a:t>
            </a:r>
            <a:r>
              <a:rPr lang="en-US" sz="2400" b="1" dirty="0">
                <a:solidFill>
                  <a:schemeClr val="tx1">
                    <a:lumMod val="65000"/>
                    <a:lumOff val="35000"/>
                  </a:schemeClr>
                </a:solidFill>
                <a:latin typeface="Arial" panose="020B0604020202020204" pitchFamily="34" charset="0"/>
                <a:cs typeface="Arial" panose="020B0604020202020204" pitchFamily="34" charset="0"/>
              </a:rPr>
              <a:t>tell them the truth yet again</a:t>
            </a:r>
            <a:r>
              <a:rPr lang="en-US" sz="2400" dirty="0">
                <a:solidFill>
                  <a:schemeClr val="tx1">
                    <a:lumMod val="65000"/>
                    <a:lumOff val="35000"/>
                  </a:schemeClr>
                </a:solidFill>
                <a:latin typeface="Arial" panose="020B0604020202020204" pitchFamily="34" charset="0"/>
                <a:cs typeface="Arial" panose="020B0604020202020204" pitchFamily="34" charset="0"/>
              </a:rPr>
              <a:t>, more clearly than before. The imperatives of these verses must, therefore, be seen as </a:t>
            </a:r>
            <a:r>
              <a:rPr lang="en-US" sz="2400" b="1" dirty="0">
                <a:solidFill>
                  <a:schemeClr val="tx1">
                    <a:lumMod val="65000"/>
                    <a:lumOff val="35000"/>
                  </a:schemeClr>
                </a:solidFill>
                <a:latin typeface="Arial" panose="020B0604020202020204" pitchFamily="34" charset="0"/>
                <a:cs typeface="Arial" panose="020B0604020202020204" pitchFamily="34" charset="0"/>
              </a:rPr>
              <a:t>expressing an inevitable outcome of Isaiah’s ministry</a:t>
            </a:r>
            <a:r>
              <a:rPr lang="en-US" sz="2400" dirty="0">
                <a:solidFill>
                  <a:schemeClr val="tx1">
                    <a:lumMod val="65000"/>
                    <a:lumOff val="35000"/>
                  </a:schemeClr>
                </a:solidFill>
                <a:latin typeface="Arial" panose="020B0604020202020204" pitchFamily="34" charset="0"/>
                <a:cs typeface="Arial" panose="020B0604020202020204" pitchFamily="34" charset="0"/>
              </a:rPr>
              <a:t>.” (</a:t>
            </a:r>
            <a:r>
              <a:rPr lang="en-US" sz="2400" dirty="0" err="1">
                <a:solidFill>
                  <a:schemeClr val="tx1">
                    <a:lumMod val="65000"/>
                    <a:lumOff val="35000"/>
                  </a:schemeClr>
                </a:solidFill>
                <a:latin typeface="Arial" panose="020B0604020202020204" pitchFamily="34" charset="0"/>
                <a:cs typeface="Arial" panose="020B0604020202020204" pitchFamily="34" charset="0"/>
              </a:rPr>
              <a:t>Motyer</a:t>
            </a:r>
            <a:r>
              <a:rPr lang="en-US" sz="2400" dirty="0">
                <a:solidFill>
                  <a:schemeClr val="tx1">
                    <a:lumMod val="65000"/>
                    <a:lumOff val="35000"/>
                  </a:schemeClr>
                </a:solidFill>
                <a:latin typeface="Arial" panose="020B0604020202020204" pitchFamily="34" charset="0"/>
                <a:cs typeface="Arial" panose="020B0604020202020204" pitchFamily="34" charset="0"/>
              </a:rPr>
              <a:t>)</a:t>
            </a:r>
          </a:p>
        </p:txBody>
      </p:sp>
      <p:sp>
        <p:nvSpPr>
          <p:cNvPr id="22" name="TextBox 21">
            <a:extLst>
              <a:ext uri="{FF2B5EF4-FFF2-40B4-BE49-F238E27FC236}">
                <a16:creationId xmlns:a16="http://schemas.microsoft.com/office/drawing/2014/main" id="{AD6EE022-4561-9CDF-736C-83658A116ED8}"/>
              </a:ext>
            </a:extLst>
          </p:cNvPr>
          <p:cNvSpPr txBox="1"/>
          <p:nvPr/>
        </p:nvSpPr>
        <p:spPr>
          <a:xfrm>
            <a:off x="4597400" y="1381178"/>
            <a:ext cx="2743200" cy="584775"/>
          </a:xfrm>
          <a:prstGeom prst="rect">
            <a:avLst/>
          </a:prstGeom>
          <a:noFill/>
        </p:spPr>
        <p:txBody>
          <a:bodyPr wrap="square" rtlCol="0">
            <a:spAutoFit/>
          </a:bodyPr>
          <a:lstStyle/>
          <a:p>
            <a:r>
              <a:rPr lang="en-US" sz="3200" b="1" dirty="0">
                <a:solidFill>
                  <a:schemeClr val="accent2">
                    <a:lumMod val="75000"/>
                  </a:schemeClr>
                </a:solidFill>
                <a:latin typeface="Arial" panose="020B0604020202020204" pitchFamily="34" charset="0"/>
                <a:cs typeface="Arial" panose="020B0604020202020204" pitchFamily="34" charset="0"/>
              </a:rPr>
              <a:t>Isaiah 6:9-10 </a:t>
            </a:r>
          </a:p>
        </p:txBody>
      </p:sp>
    </p:spTree>
    <p:extLst>
      <p:ext uri="{BB962C8B-B14F-4D97-AF65-F5344CB8AC3E}">
        <p14:creationId xmlns:p14="http://schemas.microsoft.com/office/powerpoint/2010/main" val="245684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solidFill>
                  <a:schemeClr val="tx1">
                    <a:lumMod val="75000"/>
                    <a:lumOff val="25000"/>
                  </a:schemeClr>
                </a:solidFill>
                <a:latin typeface="+mn-lt"/>
              </a:rPr>
              <a:t>Announcements</a:t>
            </a:r>
          </a:p>
        </p:txBody>
      </p:sp>
      <p:sp>
        <p:nvSpPr>
          <p:cNvPr id="21507" name="Content Placeholder 2"/>
          <p:cNvSpPr>
            <a:spLocks noGrp="1"/>
          </p:cNvSpPr>
          <p:nvPr>
            <p:ph idx="1"/>
          </p:nvPr>
        </p:nvSpPr>
        <p:spPr>
          <a:xfrm>
            <a:off x="619276" y="2057400"/>
            <a:ext cx="12055324" cy="4724400"/>
          </a:xfrm>
        </p:spPr>
        <p:txBody>
          <a:bodyPr anchor="t"/>
          <a:lstStyle/>
          <a:p>
            <a:pPr>
              <a:spcAft>
                <a:spcPts val="640"/>
              </a:spcAft>
            </a:pPr>
            <a:r>
              <a:rPr lang="en-US" altLang="en-US" sz="3800" b="1" dirty="0">
                <a:solidFill>
                  <a:schemeClr val="tx1">
                    <a:lumMod val="75000"/>
                    <a:lumOff val="25000"/>
                  </a:schemeClr>
                </a:solidFill>
                <a:latin typeface="+mn-lt"/>
              </a:rPr>
              <a:t>MOB Website &amp; Resources:  </a:t>
            </a:r>
            <a:r>
              <a:rPr lang="en-US" altLang="en-US" sz="3800" b="1" dirty="0">
                <a:solidFill>
                  <a:schemeClr val="accent2">
                    <a:lumMod val="75000"/>
                  </a:schemeClr>
                </a:solidFill>
                <a:latin typeface="+mn-lt"/>
                <a:hlinkClick r:id="rId2">
                  <a:extLst>
                    <a:ext uri="{A12FA001-AC4F-418D-AE19-62706E023703}">
                      <ahyp:hlinkClr xmlns:ahyp="http://schemas.microsoft.com/office/drawing/2018/hyperlinkcolor" xmlns="" val="tx"/>
                    </a:ext>
                  </a:extLst>
                </a:hlinkClick>
              </a:rPr>
              <a:t>www.ibcmob.net</a:t>
            </a:r>
            <a:endParaRPr lang="en-US" altLang="en-US" sz="3800" b="1" dirty="0">
              <a:solidFill>
                <a:schemeClr val="accent2">
                  <a:lumMod val="75000"/>
                </a:schemeClr>
              </a:solidFill>
              <a:latin typeface="+mn-lt"/>
            </a:endParaRPr>
          </a:p>
          <a:p>
            <a:pPr marL="0" indent="0">
              <a:spcAft>
                <a:spcPts val="640"/>
              </a:spcAft>
              <a:buNone/>
            </a:pPr>
            <a:r>
              <a:rPr lang="en-US" altLang="en-US" sz="3800" b="1" dirty="0">
                <a:solidFill>
                  <a:schemeClr val="tx1">
                    <a:lumMod val="75000"/>
                    <a:lumOff val="25000"/>
                  </a:schemeClr>
                </a:solidFill>
                <a:latin typeface="+mn-lt"/>
              </a:rPr>
              <a:t> </a:t>
            </a:r>
            <a:endParaRPr lang="en-US" sz="3800" b="1" dirty="0">
              <a:solidFill>
                <a:schemeClr val="tx1">
                  <a:lumMod val="75000"/>
                  <a:lumOff val="25000"/>
                </a:schemeClr>
              </a:solidFill>
              <a:latin typeface="+mn-lt"/>
            </a:endParaRPr>
          </a:p>
          <a:p>
            <a:pPr>
              <a:spcAft>
                <a:spcPts val="640"/>
              </a:spcAft>
            </a:pPr>
            <a:r>
              <a:rPr lang="en-US" altLang="en-US" sz="3800" b="1" dirty="0">
                <a:solidFill>
                  <a:schemeClr val="tx1">
                    <a:lumMod val="75000"/>
                    <a:lumOff val="25000"/>
                  </a:schemeClr>
                </a:solidFill>
                <a:latin typeface="+mn-lt"/>
              </a:rPr>
              <a:t>Mid-Atlantic Regional WACMM Conference </a:t>
            </a:r>
            <a:br>
              <a:rPr lang="en-US" altLang="en-US" sz="3800" b="1" dirty="0">
                <a:solidFill>
                  <a:schemeClr val="tx1">
                    <a:lumMod val="75000"/>
                    <a:lumOff val="25000"/>
                  </a:schemeClr>
                </a:solidFill>
                <a:latin typeface="+mn-lt"/>
              </a:rPr>
            </a:br>
            <a:r>
              <a:rPr lang="en-US" altLang="en-US" sz="3800" b="1" dirty="0">
                <a:solidFill>
                  <a:schemeClr val="tx1">
                    <a:lumMod val="75000"/>
                    <a:lumOff val="25000"/>
                  </a:schemeClr>
                </a:solidFill>
                <a:latin typeface="+mn-lt"/>
              </a:rPr>
              <a:t>– Nov 5</a:t>
            </a:r>
            <a:r>
              <a:rPr lang="en-US" altLang="en-US" sz="3800" b="1" baseline="30000" dirty="0">
                <a:solidFill>
                  <a:schemeClr val="tx1">
                    <a:lumMod val="75000"/>
                    <a:lumOff val="25000"/>
                  </a:schemeClr>
                </a:solidFill>
                <a:latin typeface="+mn-lt"/>
              </a:rPr>
              <a:t>th</a:t>
            </a:r>
            <a:r>
              <a:rPr lang="en-US" altLang="en-US" sz="3800" b="1" dirty="0">
                <a:solidFill>
                  <a:schemeClr val="tx1">
                    <a:lumMod val="75000"/>
                    <a:lumOff val="25000"/>
                  </a:schemeClr>
                </a:solidFill>
                <a:latin typeface="+mn-lt"/>
              </a:rPr>
              <a:t> </a:t>
            </a:r>
          </a:p>
          <a:p>
            <a:pPr>
              <a:spcAft>
                <a:spcPts val="640"/>
              </a:spcAft>
            </a:pPr>
            <a:endParaRPr lang="en-US" altLang="en-US" sz="3800" b="1" u="sng" dirty="0">
              <a:solidFill>
                <a:schemeClr val="tx1">
                  <a:lumMod val="75000"/>
                  <a:lumOff val="25000"/>
                </a:schemeClr>
              </a:solidFill>
              <a:latin typeface="+mn-lt"/>
            </a:endParaRPr>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2</a:t>
            </a:fld>
            <a:endParaRPr lang="en-US" altLang="en-US"/>
          </a:p>
        </p:txBody>
      </p:sp>
    </p:spTree>
    <p:extLst>
      <p:ext uri="{BB962C8B-B14F-4D97-AF65-F5344CB8AC3E}">
        <p14:creationId xmlns:p14="http://schemas.microsoft.com/office/powerpoint/2010/main" val="1314505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Commission</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838578DB-9D36-30ED-DB09-F274D98E6C99}"/>
              </a:ext>
            </a:extLst>
          </p:cNvPr>
          <p:cNvSpPr txBox="1"/>
          <p:nvPr/>
        </p:nvSpPr>
        <p:spPr>
          <a:xfrm>
            <a:off x="406400" y="2132198"/>
            <a:ext cx="12344400" cy="5170646"/>
          </a:xfrm>
          <a:prstGeom prst="rect">
            <a:avLst/>
          </a:prstGeom>
          <a:noFill/>
        </p:spPr>
        <p:txBody>
          <a:bodyPr wrap="square" rtlCol="0">
            <a:spAutoFit/>
          </a:bodyPr>
          <a:lstStyle/>
          <a:p>
            <a:r>
              <a:rPr lang="en-US" sz="2200" dirty="0">
                <a:solidFill>
                  <a:schemeClr val="tx1">
                    <a:lumMod val="65000"/>
                    <a:lumOff val="35000"/>
                  </a:schemeClr>
                </a:solidFill>
                <a:latin typeface="Arial" panose="020B0604020202020204" pitchFamily="34" charset="0"/>
                <a:cs typeface="Arial" panose="020B0604020202020204" pitchFamily="34" charset="0"/>
              </a:rPr>
              <a:t>John (12:40) again quoted from Isaiah (6:10) to explain that </a:t>
            </a:r>
            <a:r>
              <a:rPr lang="en-US" sz="2200" b="1" dirty="0">
                <a:solidFill>
                  <a:schemeClr val="tx1">
                    <a:lumMod val="65000"/>
                    <a:lumOff val="35000"/>
                  </a:schemeClr>
                </a:solidFill>
                <a:latin typeface="Arial" panose="020B0604020202020204" pitchFamily="34" charset="0"/>
                <a:cs typeface="Arial" panose="020B0604020202020204" pitchFamily="34" charset="0"/>
              </a:rPr>
              <a:t>the nation as a whole was unable to believe</a:t>
            </a:r>
            <a:r>
              <a:rPr lang="en-US" sz="2200" dirty="0">
                <a:solidFill>
                  <a:schemeClr val="tx1">
                    <a:lumMod val="65000"/>
                    <a:lumOff val="35000"/>
                  </a:schemeClr>
                </a:solidFill>
                <a:latin typeface="Arial" panose="020B0604020202020204" pitchFamily="34" charset="0"/>
                <a:cs typeface="Arial" panose="020B0604020202020204" pitchFamily="34" charset="0"/>
              </a:rPr>
              <a:t>. Because they </a:t>
            </a:r>
            <a:r>
              <a:rPr lang="en-US" sz="2200" b="1" dirty="0">
                <a:solidFill>
                  <a:schemeClr val="tx1">
                    <a:lumMod val="65000"/>
                    <a:lumOff val="35000"/>
                  </a:schemeClr>
                </a:solidFill>
                <a:latin typeface="Arial" panose="020B0604020202020204" pitchFamily="34" charset="0"/>
                <a:cs typeface="Arial" panose="020B0604020202020204" pitchFamily="34" charset="0"/>
              </a:rPr>
              <a:t>constantly rejected God’s revelation</a:t>
            </a:r>
            <a:r>
              <a:rPr lang="en-US" sz="2200" dirty="0">
                <a:solidFill>
                  <a:schemeClr val="tx1">
                    <a:lumMod val="65000"/>
                    <a:lumOff val="35000"/>
                  </a:schemeClr>
                </a:solidFill>
                <a:latin typeface="Arial" panose="020B0604020202020204" pitchFamily="34" charset="0"/>
                <a:cs typeface="Arial" panose="020B0604020202020204" pitchFamily="34" charset="0"/>
              </a:rPr>
              <a:t>, He had punished them with judicial blindness and deadened… hearts. People in Jesus’s day, like those in Isaiah’s day, </a:t>
            </a:r>
            <a:r>
              <a:rPr lang="en-US" sz="2200" b="1" dirty="0">
                <a:solidFill>
                  <a:schemeClr val="tx1">
                    <a:lumMod val="65000"/>
                    <a:lumOff val="35000"/>
                  </a:schemeClr>
                </a:solidFill>
                <a:latin typeface="Arial" panose="020B0604020202020204" pitchFamily="34" charset="0"/>
                <a:cs typeface="Arial" panose="020B0604020202020204" pitchFamily="34" charset="0"/>
              </a:rPr>
              <a:t>refused to believe</a:t>
            </a:r>
            <a:r>
              <a:rPr lang="en-US" sz="2200" dirty="0">
                <a:solidFill>
                  <a:schemeClr val="tx1">
                    <a:lumMod val="65000"/>
                    <a:lumOff val="35000"/>
                  </a:schemeClr>
                </a:solidFill>
                <a:latin typeface="Arial" panose="020B0604020202020204" pitchFamily="34" charset="0"/>
                <a:cs typeface="Arial" panose="020B0604020202020204" pitchFamily="34" charset="0"/>
              </a:rPr>
              <a:t>. They </a:t>
            </a:r>
            <a:r>
              <a:rPr lang="en-US" sz="2200" b="1" dirty="0">
                <a:solidFill>
                  <a:schemeClr val="tx1">
                    <a:lumMod val="65000"/>
                    <a:lumOff val="35000"/>
                  </a:schemeClr>
                </a:solidFill>
                <a:latin typeface="Arial" panose="020B0604020202020204" pitchFamily="34" charset="0"/>
                <a:cs typeface="Arial" panose="020B0604020202020204" pitchFamily="34" charset="0"/>
              </a:rPr>
              <a:t>“would not believe” </a:t>
            </a:r>
            <a:r>
              <a:rPr lang="en-US" sz="2200" dirty="0">
                <a:solidFill>
                  <a:schemeClr val="tx1">
                    <a:lumMod val="65000"/>
                    <a:lumOff val="35000"/>
                  </a:schemeClr>
                </a:solidFill>
                <a:latin typeface="Arial" panose="020B0604020202020204" pitchFamily="34" charset="0"/>
                <a:cs typeface="Arial" panose="020B0604020202020204" pitchFamily="34" charset="0"/>
              </a:rPr>
              <a:t>(John 12:37); therefore </a:t>
            </a:r>
            <a:r>
              <a:rPr lang="en-US" sz="2200" b="1" dirty="0">
                <a:solidFill>
                  <a:schemeClr val="tx1">
                    <a:lumMod val="65000"/>
                    <a:lumOff val="35000"/>
                  </a:schemeClr>
                </a:solidFill>
                <a:latin typeface="Arial" panose="020B0604020202020204" pitchFamily="34" charset="0"/>
                <a:cs typeface="Arial" panose="020B0604020202020204" pitchFamily="34" charset="0"/>
              </a:rPr>
              <a:t>they could not believe </a:t>
            </a:r>
            <a:r>
              <a:rPr lang="en-US" sz="2200" dirty="0">
                <a:solidFill>
                  <a:schemeClr val="tx1">
                    <a:lumMod val="65000"/>
                    <a:lumOff val="35000"/>
                  </a:schemeClr>
                </a:solidFill>
                <a:latin typeface="Arial" panose="020B0604020202020204" pitchFamily="34" charset="0"/>
                <a:cs typeface="Arial" panose="020B0604020202020204" pitchFamily="34" charset="0"/>
              </a:rPr>
              <a:t>(v39). (Bible Knowledge Commentary)</a:t>
            </a:r>
          </a:p>
          <a:p>
            <a:endParaRPr lang="en-US" sz="2200" dirty="0">
              <a:solidFill>
                <a:schemeClr val="tx1">
                  <a:lumMod val="65000"/>
                  <a:lumOff val="35000"/>
                </a:schemeClr>
              </a:solidFill>
              <a:latin typeface="Arial" panose="020B0604020202020204" pitchFamily="34" charset="0"/>
              <a:cs typeface="Arial" panose="020B0604020202020204" pitchFamily="34" charset="0"/>
            </a:endParaRPr>
          </a:p>
          <a:p>
            <a:r>
              <a:rPr lang="en-US" sz="2200" dirty="0">
                <a:solidFill>
                  <a:schemeClr val="tx1">
                    <a:lumMod val="65000"/>
                    <a:lumOff val="35000"/>
                  </a:schemeClr>
                </a:solidFill>
                <a:latin typeface="Arial" panose="020B0604020202020204" pitchFamily="34" charset="0"/>
                <a:cs typeface="Arial" panose="020B0604020202020204" pitchFamily="34" charset="0"/>
              </a:rPr>
              <a:t>“When I was a boy in Oklahoma, I used to have to milk a stubborn old cow. When it grew dark early in the evenings, I would have to </a:t>
            </a:r>
            <a:r>
              <a:rPr lang="en-US" sz="2200" b="1" dirty="0">
                <a:solidFill>
                  <a:schemeClr val="tx1">
                    <a:lumMod val="65000"/>
                    <a:lumOff val="35000"/>
                  </a:schemeClr>
                </a:solidFill>
                <a:latin typeface="Arial" panose="020B0604020202020204" pitchFamily="34" charset="0"/>
                <a:cs typeface="Arial" panose="020B0604020202020204" pitchFamily="34" charset="0"/>
              </a:rPr>
              <a:t>take a lantern out to the barn </a:t>
            </a:r>
            <a:r>
              <a:rPr lang="en-US" sz="2200" dirty="0">
                <a:solidFill>
                  <a:schemeClr val="tx1">
                    <a:lumMod val="65000"/>
                    <a:lumOff val="35000"/>
                  </a:schemeClr>
                </a:solidFill>
                <a:latin typeface="Arial" panose="020B0604020202020204" pitchFamily="34" charset="0"/>
                <a:cs typeface="Arial" panose="020B0604020202020204" pitchFamily="34" charset="0"/>
              </a:rPr>
              <a:t>with me. When I </a:t>
            </a:r>
            <a:r>
              <a:rPr lang="en-US" sz="2200" b="1" dirty="0">
                <a:solidFill>
                  <a:schemeClr val="tx1">
                    <a:lumMod val="65000"/>
                    <a:lumOff val="35000"/>
                  </a:schemeClr>
                </a:solidFill>
                <a:latin typeface="Arial" panose="020B0604020202020204" pitchFamily="34" charset="0"/>
                <a:cs typeface="Arial" panose="020B0604020202020204" pitchFamily="34" charset="0"/>
              </a:rPr>
              <a:t>reached the corn crib two things would happen. The rats ran for cover - I could hear them taking off – and the little birds that were roosting up in the rafters would begin to twitter around and sing</a:t>
            </a:r>
            <a:r>
              <a:rPr lang="en-US" sz="2200" dirty="0">
                <a:solidFill>
                  <a:schemeClr val="tx1">
                    <a:lumMod val="65000"/>
                    <a:lumOff val="35000"/>
                  </a:schemeClr>
                </a:solidFill>
                <a:latin typeface="Arial" panose="020B0604020202020204" pitchFamily="34" charset="0"/>
                <a:cs typeface="Arial" panose="020B0604020202020204" pitchFamily="34" charset="0"/>
              </a:rPr>
              <a:t>. The presence of the </a:t>
            </a:r>
            <a:r>
              <a:rPr lang="en-US" sz="2200" b="1" dirty="0">
                <a:solidFill>
                  <a:schemeClr val="tx1">
                    <a:lumMod val="65000"/>
                    <a:lumOff val="35000"/>
                  </a:schemeClr>
                </a:solidFill>
                <a:latin typeface="Arial" panose="020B0604020202020204" pitchFamily="34" charset="0"/>
                <a:cs typeface="Arial" panose="020B0604020202020204" pitchFamily="34" charset="0"/>
              </a:rPr>
              <a:t>light caused one to flee and the other to sing</a:t>
            </a:r>
            <a:r>
              <a:rPr lang="en-US" sz="2200" dirty="0">
                <a:solidFill>
                  <a:schemeClr val="tx1">
                    <a:lumMod val="65000"/>
                    <a:lumOff val="35000"/>
                  </a:schemeClr>
                </a:solidFill>
                <a:latin typeface="Arial" panose="020B0604020202020204" pitchFamily="34" charset="0"/>
                <a:cs typeface="Arial" panose="020B0604020202020204" pitchFamily="34" charset="0"/>
              </a:rPr>
              <a:t>. Now, did the light make a rat a rat? No. He was a rat before the light got there. The light only revealed that he was a rat. </a:t>
            </a:r>
            <a:r>
              <a:rPr lang="en-US" sz="2200" b="1" dirty="0">
                <a:solidFill>
                  <a:schemeClr val="tx1">
                    <a:lumMod val="65000"/>
                    <a:lumOff val="35000"/>
                  </a:schemeClr>
                </a:solidFill>
                <a:latin typeface="Arial" panose="020B0604020202020204" pitchFamily="34" charset="0"/>
                <a:cs typeface="Arial" panose="020B0604020202020204" pitchFamily="34" charset="0"/>
              </a:rPr>
              <a:t>When the Lord Jesus came into the world, He was the Light of the world</a:t>
            </a:r>
            <a:r>
              <a:rPr lang="en-US" sz="2200" dirty="0">
                <a:solidFill>
                  <a:schemeClr val="tx1">
                    <a:lumMod val="65000"/>
                    <a:lumOff val="35000"/>
                  </a:schemeClr>
                </a:solidFill>
                <a:latin typeface="Arial" panose="020B0604020202020204" pitchFamily="34" charset="0"/>
                <a:cs typeface="Arial" panose="020B0604020202020204" pitchFamily="34" charset="0"/>
              </a:rPr>
              <a:t>. In His presence two things happened: </a:t>
            </a:r>
            <a:r>
              <a:rPr lang="en-US" sz="2200" b="1" dirty="0">
                <a:solidFill>
                  <a:schemeClr val="tx1">
                    <a:lumMod val="65000"/>
                    <a:lumOff val="35000"/>
                  </a:schemeClr>
                </a:solidFill>
                <a:latin typeface="Arial" panose="020B0604020202020204" pitchFamily="34" charset="0"/>
                <a:cs typeface="Arial" panose="020B0604020202020204" pitchFamily="34" charset="0"/>
              </a:rPr>
              <a:t>He caused the birds to sing and the rats to run. </a:t>
            </a:r>
            <a:r>
              <a:rPr lang="en-US" sz="2200" dirty="0">
                <a:solidFill>
                  <a:schemeClr val="tx1">
                    <a:lumMod val="65000"/>
                    <a:lumOff val="35000"/>
                  </a:schemeClr>
                </a:solidFill>
                <a:latin typeface="Arial" panose="020B0604020202020204" pitchFamily="34" charset="0"/>
                <a:cs typeface="Arial" panose="020B0604020202020204" pitchFamily="34" charset="0"/>
              </a:rPr>
              <a:t>(J. Vernon McGee)</a:t>
            </a:r>
          </a:p>
        </p:txBody>
      </p:sp>
      <p:sp>
        <p:nvSpPr>
          <p:cNvPr id="22" name="TextBox 21">
            <a:extLst>
              <a:ext uri="{FF2B5EF4-FFF2-40B4-BE49-F238E27FC236}">
                <a16:creationId xmlns:a16="http://schemas.microsoft.com/office/drawing/2014/main" id="{AD6EE022-4561-9CDF-736C-83658A116ED8}"/>
              </a:ext>
            </a:extLst>
          </p:cNvPr>
          <p:cNvSpPr txBox="1"/>
          <p:nvPr/>
        </p:nvSpPr>
        <p:spPr>
          <a:xfrm>
            <a:off x="4597400" y="1381178"/>
            <a:ext cx="2743200" cy="584775"/>
          </a:xfrm>
          <a:prstGeom prst="rect">
            <a:avLst/>
          </a:prstGeom>
          <a:noFill/>
        </p:spPr>
        <p:txBody>
          <a:bodyPr wrap="square" rtlCol="0">
            <a:spAutoFit/>
          </a:bodyPr>
          <a:lstStyle/>
          <a:p>
            <a:r>
              <a:rPr lang="en-US" sz="3200" b="1" dirty="0">
                <a:solidFill>
                  <a:schemeClr val="accent2">
                    <a:lumMod val="75000"/>
                  </a:schemeClr>
                </a:solidFill>
                <a:latin typeface="Arial" panose="020B0604020202020204" pitchFamily="34" charset="0"/>
                <a:cs typeface="Arial" panose="020B0604020202020204" pitchFamily="34" charset="0"/>
              </a:rPr>
              <a:t>Isaiah 6:9-10 </a:t>
            </a:r>
          </a:p>
        </p:txBody>
      </p:sp>
    </p:spTree>
    <p:extLst>
      <p:ext uri="{BB962C8B-B14F-4D97-AF65-F5344CB8AC3E}">
        <p14:creationId xmlns:p14="http://schemas.microsoft.com/office/powerpoint/2010/main" val="117812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Commission</a:t>
            </a:r>
            <a:endParaRPr lang="en-US" sz="4400" dirty="0">
              <a:solidFill>
                <a:schemeClr val="tx1">
                  <a:lumMod val="75000"/>
                  <a:lumOff val="25000"/>
                </a:schemeClr>
              </a:solidFill>
            </a:endParaRPr>
          </a:p>
        </p:txBody>
      </p:sp>
      <p:sp>
        <p:nvSpPr>
          <p:cNvPr id="5" name="Rectangle 4">
            <a:extLst>
              <a:ext uri="{FF2B5EF4-FFF2-40B4-BE49-F238E27FC236}">
                <a16:creationId xmlns:a16="http://schemas.microsoft.com/office/drawing/2014/main" id="{A507AD8C-5343-D32D-CDD8-4F5EFA1ECB38}"/>
              </a:ext>
            </a:extLst>
          </p:cNvPr>
          <p:cNvSpPr/>
          <p:nvPr/>
        </p:nvSpPr>
        <p:spPr>
          <a:xfrm>
            <a:off x="-9663" y="6151780"/>
            <a:ext cx="13004800"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latin typeface="Arial" panose="020B0604020202020204" pitchFamily="34" charset="0"/>
                <a:cs typeface="Arial" panose="020B0604020202020204" pitchFamily="34" charset="0"/>
              </a:rPr>
              <a:t>A have</a:t>
            </a: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34282" y="1886945"/>
            <a:ext cx="9503273" cy="5893921"/>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Then I said, “Lord, how long?” And He answered, “Until cities are devastated and without inhabitant, houses are without people and the land is utterly desolate, the LORD has completely removed people, and there are many forsaken places in the midst of the land. (Isaiah 6:11-12)</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Cross-references:</a:t>
            </a:r>
          </a:p>
          <a:p>
            <a:pPr marL="457200" indent="-457200">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Jeremiah 11:17</a:t>
            </a:r>
          </a:p>
          <a:p>
            <a:pPr marL="457200" indent="-457200">
              <a:buFont typeface="Arial" panose="020B0604020202020204" pitchFamily="34" charset="0"/>
              <a:buChar char="•"/>
            </a:pPr>
            <a:r>
              <a:rPr lang="en-US" sz="2900" b="1" dirty="0">
                <a:solidFill>
                  <a:schemeClr val="tx1">
                    <a:lumMod val="65000"/>
                    <a:lumOff val="35000"/>
                  </a:schemeClr>
                </a:solidFill>
                <a:latin typeface="Arial" panose="020B0604020202020204" pitchFamily="34" charset="0"/>
                <a:cs typeface="Arial" panose="020B0604020202020204" pitchFamily="34" charset="0"/>
              </a:rPr>
              <a:t>Jeremiah 32:30-33</a:t>
            </a:r>
          </a:p>
          <a:p>
            <a:pPr marL="457200" indent="-457200">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155909"/>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486400"/>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180635" y="2125829"/>
            <a:ext cx="2646365"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 YHWH</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201517" y="3220472"/>
            <a:ext cx="2653290"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YHWH, Isaiah</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653083"/>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25141" y="6019800"/>
            <a:ext cx="1377300"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Oval 2">
            <a:extLst>
              <a:ext uri="{FF2B5EF4-FFF2-40B4-BE49-F238E27FC236}">
                <a16:creationId xmlns:a16="http://schemas.microsoft.com/office/drawing/2014/main" id="{110A09D4-3019-FA7D-2425-2F2D0A6B8D66}"/>
              </a:ext>
            </a:extLst>
          </p:cNvPr>
          <p:cNvSpPr/>
          <p:nvPr/>
        </p:nvSpPr>
        <p:spPr>
          <a:xfrm>
            <a:off x="3225800" y="2294117"/>
            <a:ext cx="2362200"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4" name="Oval 3">
            <a:extLst>
              <a:ext uri="{FF2B5EF4-FFF2-40B4-BE49-F238E27FC236}">
                <a16:creationId xmlns:a16="http://schemas.microsoft.com/office/drawing/2014/main" id="{26763E5C-33FB-A45A-4586-AEDA915DDB65}"/>
              </a:ext>
            </a:extLst>
          </p:cNvPr>
          <p:cNvSpPr/>
          <p:nvPr/>
        </p:nvSpPr>
        <p:spPr>
          <a:xfrm>
            <a:off x="482600" y="3184344"/>
            <a:ext cx="1828800"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TextBox 16">
            <a:extLst>
              <a:ext uri="{FF2B5EF4-FFF2-40B4-BE49-F238E27FC236}">
                <a16:creationId xmlns:a16="http://schemas.microsoft.com/office/drawing/2014/main" id="{6DAB3D35-51E9-FB1A-E5C0-7094DA449840}"/>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16" name="TextBox 15">
            <a:extLst>
              <a:ext uri="{FF2B5EF4-FFF2-40B4-BE49-F238E27FC236}">
                <a16:creationId xmlns:a16="http://schemas.microsoft.com/office/drawing/2014/main" id="{C0AB22E3-EB10-D866-1B52-5F3857D52C7B}"/>
              </a:ext>
            </a:extLst>
          </p:cNvPr>
          <p:cNvSpPr txBox="1"/>
          <p:nvPr/>
        </p:nvSpPr>
        <p:spPr>
          <a:xfrm>
            <a:off x="6309798" y="4827060"/>
            <a:ext cx="2392001" cy="1200329"/>
          </a:xfrm>
          <a:prstGeom prst="rect">
            <a:avLst/>
          </a:prstGeom>
          <a:noFill/>
        </p:spPr>
        <p:txBody>
          <a:bodyPr wrap="none" rtlCol="0">
            <a:spAutoFit/>
          </a:bodyPr>
          <a:lstStyle/>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Devastation</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Deportation</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Desolation</a:t>
            </a:r>
          </a:p>
        </p:txBody>
      </p:sp>
      <p:sp>
        <p:nvSpPr>
          <p:cNvPr id="18" name="Oval 17">
            <a:extLst>
              <a:ext uri="{FF2B5EF4-FFF2-40B4-BE49-F238E27FC236}">
                <a16:creationId xmlns:a16="http://schemas.microsoft.com/office/drawing/2014/main" id="{3B68F30E-C2BB-B65A-F124-1032E3560DAD}"/>
              </a:ext>
            </a:extLst>
          </p:cNvPr>
          <p:cNvSpPr/>
          <p:nvPr/>
        </p:nvSpPr>
        <p:spPr>
          <a:xfrm>
            <a:off x="10008645" y="2047925"/>
            <a:ext cx="2930404"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9" name="Oval 18">
            <a:extLst>
              <a:ext uri="{FF2B5EF4-FFF2-40B4-BE49-F238E27FC236}">
                <a16:creationId xmlns:a16="http://schemas.microsoft.com/office/drawing/2014/main" id="{601DFB0A-FE3F-6A5C-6206-26643BD6155C}"/>
              </a:ext>
            </a:extLst>
          </p:cNvPr>
          <p:cNvSpPr/>
          <p:nvPr/>
        </p:nvSpPr>
        <p:spPr>
          <a:xfrm>
            <a:off x="10010366" y="3152737"/>
            <a:ext cx="2930404"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Tree>
    <p:extLst>
      <p:ext uri="{BB962C8B-B14F-4D97-AF65-F5344CB8AC3E}">
        <p14:creationId xmlns:p14="http://schemas.microsoft.com/office/powerpoint/2010/main" val="250709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3" grpId="0" animBg="1"/>
      <p:bldP spid="4" grpId="0" animBg="1"/>
      <p:bldP spid="16" grpId="0"/>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924-6ADF-80B7-1D75-32D0ADC9031E}"/>
              </a:ext>
            </a:extLst>
          </p:cNvPr>
          <p:cNvSpPr>
            <a:spLocks noGrp="1"/>
          </p:cNvSpPr>
          <p:nvPr>
            <p:ph type="title"/>
          </p:nvPr>
        </p:nvSpPr>
        <p:spPr>
          <a:xfrm>
            <a:off x="1953248" y="296868"/>
            <a:ext cx="8055397" cy="865522"/>
          </a:xfrm>
          <a:solidFill>
            <a:schemeClr val="accent2">
              <a:lumMod val="60000"/>
              <a:lumOff val="40000"/>
            </a:schemeClr>
          </a:solidFill>
        </p:spPr>
        <p:txBody>
          <a:bodyPr/>
          <a:lstStyle/>
          <a:p>
            <a:pPr algn="ctr"/>
            <a:r>
              <a:rPr lang="en-US" sz="4400" b="1" dirty="0">
                <a:solidFill>
                  <a:schemeClr val="tx1">
                    <a:lumMod val="75000"/>
                    <a:lumOff val="25000"/>
                  </a:schemeClr>
                </a:solidFill>
                <a:latin typeface="Arial" panose="020B0604020202020204" pitchFamily="34" charset="0"/>
                <a:cs typeface="Arial" panose="020B0604020202020204" pitchFamily="34" charset="0"/>
              </a:rPr>
              <a:t>Isaiah’s Commission</a:t>
            </a:r>
            <a:endParaRPr lang="en-US" sz="4400" dirty="0">
              <a:solidFill>
                <a:schemeClr val="tx1">
                  <a:lumMod val="75000"/>
                  <a:lumOff val="25000"/>
                </a:schemeClr>
              </a:solidFill>
            </a:endParaRPr>
          </a:p>
        </p:txBody>
      </p:sp>
      <p:cxnSp>
        <p:nvCxnSpPr>
          <p:cNvPr id="6" name="Straight Connector 5">
            <a:extLst>
              <a:ext uri="{FF2B5EF4-FFF2-40B4-BE49-F238E27FC236}">
                <a16:creationId xmlns:a16="http://schemas.microsoft.com/office/drawing/2014/main" id="{B1243708-C5FF-A85E-FC35-1B8896ED10BD}"/>
              </a:ext>
            </a:extLst>
          </p:cNvPr>
          <p:cNvCxnSpPr/>
          <p:nvPr/>
        </p:nvCxnSpPr>
        <p:spPr>
          <a:xfrm>
            <a:off x="10008651" y="1691183"/>
            <a:ext cx="0" cy="4842269"/>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838578DB-9D36-30ED-DB09-F274D98E6C99}"/>
              </a:ext>
            </a:extLst>
          </p:cNvPr>
          <p:cNvSpPr txBox="1"/>
          <p:nvPr/>
        </p:nvSpPr>
        <p:spPr>
          <a:xfrm>
            <a:off x="534282" y="1886945"/>
            <a:ext cx="9503273" cy="4108817"/>
          </a:xfrm>
          <a:prstGeom prst="rect">
            <a:avLst/>
          </a:prstGeom>
          <a:noFill/>
        </p:spPr>
        <p:txBody>
          <a:bodyPr wrap="square" rtlCol="0">
            <a:spAutoFit/>
          </a:bodyPr>
          <a:lstStyle/>
          <a:p>
            <a:r>
              <a:rPr lang="en-US" sz="2900" b="1" dirty="0">
                <a:solidFill>
                  <a:schemeClr val="tx1">
                    <a:lumMod val="65000"/>
                    <a:lumOff val="35000"/>
                  </a:schemeClr>
                </a:solidFill>
                <a:latin typeface="Arial" panose="020B0604020202020204" pitchFamily="34" charset="0"/>
                <a:cs typeface="Arial" panose="020B0604020202020204" pitchFamily="34" charset="0"/>
              </a:rPr>
              <a:t>“Yet there will still be a tenth portion in it, and it will again be subject to burning, like a terebinth or an oak whose stump remains when it is cut down. The holy seed is its stump.” (Isaiah 6:13)</a:t>
            </a:r>
          </a:p>
          <a:p>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r>
              <a:rPr lang="en-US" sz="2900" b="1" dirty="0">
                <a:solidFill>
                  <a:schemeClr val="tx1">
                    <a:lumMod val="65000"/>
                    <a:lumOff val="35000"/>
                  </a:schemeClr>
                </a:solidFill>
                <a:latin typeface="Arial" panose="020B0604020202020204" pitchFamily="34" charset="0"/>
                <a:cs typeface="Arial" panose="020B0604020202020204" pitchFamily="34" charset="0"/>
              </a:rPr>
              <a:t>Cross-reference:</a:t>
            </a:r>
          </a:p>
          <a:p>
            <a:r>
              <a:rPr lang="en-US" sz="2900" b="1" dirty="0">
                <a:solidFill>
                  <a:schemeClr val="tx1">
                    <a:lumMod val="65000"/>
                    <a:lumOff val="35000"/>
                  </a:schemeClr>
                </a:solidFill>
                <a:latin typeface="Arial" panose="020B0604020202020204" pitchFamily="34" charset="0"/>
                <a:cs typeface="Arial" panose="020B0604020202020204" pitchFamily="34" charset="0"/>
              </a:rPr>
              <a:t>Job 14:7</a:t>
            </a: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a:p>
            <a:pPr marL="487695" indent="-487695">
              <a:buFont typeface="Arial" panose="020B0604020202020204" pitchFamily="34" charset="0"/>
              <a:buChar char="•"/>
            </a:pPr>
            <a:endParaRPr lang="en-US" sz="29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995B98A4-9776-9B88-7380-672544A255A2}"/>
              </a:ext>
            </a:extLst>
          </p:cNvPr>
          <p:cNvSpPr txBox="1"/>
          <p:nvPr/>
        </p:nvSpPr>
        <p:spPr>
          <a:xfrm>
            <a:off x="10200429" y="1587929"/>
            <a:ext cx="180369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Speaker:</a:t>
            </a:r>
          </a:p>
        </p:txBody>
      </p:sp>
      <p:sp>
        <p:nvSpPr>
          <p:cNvPr id="9" name="TextBox 8">
            <a:extLst>
              <a:ext uri="{FF2B5EF4-FFF2-40B4-BE49-F238E27FC236}">
                <a16:creationId xmlns:a16="http://schemas.microsoft.com/office/drawing/2014/main" id="{583EA987-3A12-998D-BC1A-FE032EAA9FFC}"/>
              </a:ext>
            </a:extLst>
          </p:cNvPr>
          <p:cNvSpPr txBox="1"/>
          <p:nvPr/>
        </p:nvSpPr>
        <p:spPr>
          <a:xfrm>
            <a:off x="10200426" y="2665752"/>
            <a:ext cx="2037737"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Audience:</a:t>
            </a:r>
          </a:p>
        </p:txBody>
      </p:sp>
      <p:sp>
        <p:nvSpPr>
          <p:cNvPr id="10" name="TextBox 9">
            <a:extLst>
              <a:ext uri="{FF2B5EF4-FFF2-40B4-BE49-F238E27FC236}">
                <a16:creationId xmlns:a16="http://schemas.microsoft.com/office/drawing/2014/main" id="{2D37F233-BE28-EA9F-C488-395BD90FF184}"/>
              </a:ext>
            </a:extLst>
          </p:cNvPr>
          <p:cNvSpPr txBox="1"/>
          <p:nvPr/>
        </p:nvSpPr>
        <p:spPr>
          <a:xfrm>
            <a:off x="10200427" y="4284815"/>
            <a:ext cx="2495683"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Time Period:</a:t>
            </a:r>
          </a:p>
        </p:txBody>
      </p:sp>
      <p:sp>
        <p:nvSpPr>
          <p:cNvPr id="11" name="TextBox 10">
            <a:extLst>
              <a:ext uri="{FF2B5EF4-FFF2-40B4-BE49-F238E27FC236}">
                <a16:creationId xmlns:a16="http://schemas.microsoft.com/office/drawing/2014/main" id="{C75EC82B-0CC0-9382-15CC-9F6501F9013D}"/>
              </a:ext>
            </a:extLst>
          </p:cNvPr>
          <p:cNvSpPr txBox="1"/>
          <p:nvPr/>
        </p:nvSpPr>
        <p:spPr>
          <a:xfrm>
            <a:off x="10206044" y="5586710"/>
            <a:ext cx="2060179" cy="552011"/>
          </a:xfrm>
          <a:prstGeom prst="rect">
            <a:avLst/>
          </a:prstGeom>
          <a:noFill/>
        </p:spPr>
        <p:txBody>
          <a:bodyPr wrap="none" rtlCol="0">
            <a:spAutoFit/>
          </a:bodyPr>
          <a:lstStyle/>
          <a:p>
            <a:r>
              <a:rPr lang="en-US" sz="2987" b="1" dirty="0">
                <a:solidFill>
                  <a:schemeClr val="tx1">
                    <a:lumMod val="65000"/>
                    <a:lumOff val="35000"/>
                  </a:schemeClr>
                </a:solidFill>
                <a:latin typeface="Arial" panose="020B0604020202020204" pitchFamily="34" charset="0"/>
                <a:cs typeface="Arial" panose="020B0604020202020204" pitchFamily="34" charset="0"/>
              </a:rPr>
              <a:t>Covenant:</a:t>
            </a:r>
          </a:p>
        </p:txBody>
      </p:sp>
      <p:sp>
        <p:nvSpPr>
          <p:cNvPr id="12" name="TextBox 11">
            <a:extLst>
              <a:ext uri="{FF2B5EF4-FFF2-40B4-BE49-F238E27FC236}">
                <a16:creationId xmlns:a16="http://schemas.microsoft.com/office/drawing/2014/main" id="{F37F9A61-1C13-E81D-7E76-4E9223CF0BA1}"/>
              </a:ext>
            </a:extLst>
          </p:cNvPr>
          <p:cNvSpPr txBox="1"/>
          <p:nvPr/>
        </p:nvSpPr>
        <p:spPr>
          <a:xfrm>
            <a:off x="10708538" y="2125829"/>
            <a:ext cx="1356462"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YHWH</a:t>
            </a:r>
          </a:p>
        </p:txBody>
      </p:sp>
      <p:sp>
        <p:nvSpPr>
          <p:cNvPr id="13" name="TextBox 12">
            <a:extLst>
              <a:ext uri="{FF2B5EF4-FFF2-40B4-BE49-F238E27FC236}">
                <a16:creationId xmlns:a16="http://schemas.microsoft.com/office/drawing/2014/main" id="{8E17FD2A-0A3F-802D-6AA3-997F385CB510}"/>
              </a:ext>
            </a:extLst>
          </p:cNvPr>
          <p:cNvSpPr txBox="1"/>
          <p:nvPr/>
        </p:nvSpPr>
        <p:spPr>
          <a:xfrm>
            <a:off x="10718901" y="3215544"/>
            <a:ext cx="1269899"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Isaiah</a:t>
            </a:r>
          </a:p>
        </p:txBody>
      </p:sp>
      <p:sp>
        <p:nvSpPr>
          <p:cNvPr id="14" name="TextBox 13">
            <a:extLst>
              <a:ext uri="{FF2B5EF4-FFF2-40B4-BE49-F238E27FC236}">
                <a16:creationId xmlns:a16="http://schemas.microsoft.com/office/drawing/2014/main" id="{806F9897-CC7A-D7DA-3FA7-FB7F7F751076}"/>
              </a:ext>
            </a:extLst>
          </p:cNvPr>
          <p:cNvSpPr txBox="1"/>
          <p:nvPr/>
        </p:nvSpPr>
        <p:spPr>
          <a:xfrm>
            <a:off x="10601025" y="4781989"/>
            <a:ext cx="1603324"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~740BC</a:t>
            </a:r>
          </a:p>
        </p:txBody>
      </p:sp>
      <p:sp>
        <p:nvSpPr>
          <p:cNvPr id="15" name="TextBox 14">
            <a:extLst>
              <a:ext uri="{FF2B5EF4-FFF2-40B4-BE49-F238E27FC236}">
                <a16:creationId xmlns:a16="http://schemas.microsoft.com/office/drawing/2014/main" id="{6A613F34-3869-D4DF-785D-34B692815ABB}"/>
              </a:ext>
            </a:extLst>
          </p:cNvPr>
          <p:cNvSpPr txBox="1"/>
          <p:nvPr/>
        </p:nvSpPr>
        <p:spPr>
          <a:xfrm>
            <a:off x="10655983" y="6063937"/>
            <a:ext cx="1377300" cy="552011"/>
          </a:xfrm>
          <a:prstGeom prst="rect">
            <a:avLst/>
          </a:prstGeom>
          <a:noFill/>
        </p:spPr>
        <p:txBody>
          <a:bodyPr wrap="none" rtlCol="0">
            <a:spAutoFit/>
          </a:bodyPr>
          <a:lstStyle/>
          <a:p>
            <a:r>
              <a:rPr lang="en-US" sz="2987" b="1" dirty="0">
                <a:solidFill>
                  <a:schemeClr val="accent2">
                    <a:lumMod val="75000"/>
                  </a:schemeClr>
                </a:solidFill>
                <a:latin typeface="Arial" panose="020B0604020202020204" pitchFamily="34" charset="0"/>
                <a:cs typeface="Arial" panose="020B0604020202020204" pitchFamily="34" charset="0"/>
              </a:rPr>
              <a:t>Moses</a:t>
            </a:r>
          </a:p>
        </p:txBody>
      </p:sp>
      <p:sp>
        <p:nvSpPr>
          <p:cNvPr id="3" name="Oval 2">
            <a:extLst>
              <a:ext uri="{FF2B5EF4-FFF2-40B4-BE49-F238E27FC236}">
                <a16:creationId xmlns:a16="http://schemas.microsoft.com/office/drawing/2014/main" id="{110A09D4-3019-FA7D-2425-2F2D0A6B8D66}"/>
              </a:ext>
            </a:extLst>
          </p:cNvPr>
          <p:cNvSpPr/>
          <p:nvPr/>
        </p:nvSpPr>
        <p:spPr>
          <a:xfrm>
            <a:off x="460398" y="2699784"/>
            <a:ext cx="996617"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4" name="Oval 3">
            <a:extLst>
              <a:ext uri="{FF2B5EF4-FFF2-40B4-BE49-F238E27FC236}">
                <a16:creationId xmlns:a16="http://schemas.microsoft.com/office/drawing/2014/main" id="{26763E5C-33FB-A45A-4586-AEDA915DDB65}"/>
              </a:ext>
            </a:extLst>
          </p:cNvPr>
          <p:cNvSpPr/>
          <p:nvPr/>
        </p:nvSpPr>
        <p:spPr>
          <a:xfrm>
            <a:off x="2443914" y="2728534"/>
            <a:ext cx="1467686"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7" name="Oval 16">
            <a:extLst>
              <a:ext uri="{FF2B5EF4-FFF2-40B4-BE49-F238E27FC236}">
                <a16:creationId xmlns:a16="http://schemas.microsoft.com/office/drawing/2014/main" id="{E9750424-D84A-4CA4-B575-39B178750D49}"/>
              </a:ext>
            </a:extLst>
          </p:cNvPr>
          <p:cNvSpPr/>
          <p:nvPr/>
        </p:nvSpPr>
        <p:spPr>
          <a:xfrm>
            <a:off x="3198442" y="3215544"/>
            <a:ext cx="1467686"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
        <p:nvSpPr>
          <p:cNvPr id="18" name="TextBox 17">
            <a:extLst>
              <a:ext uri="{FF2B5EF4-FFF2-40B4-BE49-F238E27FC236}">
                <a16:creationId xmlns:a16="http://schemas.microsoft.com/office/drawing/2014/main" id="{4DC40694-0FCB-2E07-FFF7-09047F561933}"/>
              </a:ext>
            </a:extLst>
          </p:cNvPr>
          <p:cNvSpPr txBox="1"/>
          <p:nvPr/>
        </p:nvSpPr>
        <p:spPr>
          <a:xfrm>
            <a:off x="5505244" y="6729214"/>
            <a:ext cx="4506362" cy="369332"/>
          </a:xfrm>
          <a:prstGeom prst="rect">
            <a:avLst/>
          </a:prstGeom>
          <a:noFill/>
        </p:spPr>
        <p:txBody>
          <a:bodyPr wrap="none" rtlCol="0">
            <a:spAutoFit/>
          </a:bodyPr>
          <a:lstStyle/>
          <a:p>
            <a:r>
              <a:rPr lang="en-US" b="1" dirty="0">
                <a:solidFill>
                  <a:schemeClr val="tx1">
                    <a:lumMod val="65000"/>
                    <a:lumOff val="35000"/>
                  </a:schemeClr>
                </a:solidFill>
                <a:latin typeface="Arial" panose="020B0604020202020204" pitchFamily="34" charset="0"/>
                <a:cs typeface="Arial" panose="020B0604020202020204" pitchFamily="34" charset="0"/>
              </a:rPr>
              <a:t>All Scripture quotations are from NASB</a:t>
            </a:r>
          </a:p>
        </p:txBody>
      </p:sp>
      <p:sp>
        <p:nvSpPr>
          <p:cNvPr id="5" name="TextBox 4">
            <a:extLst>
              <a:ext uri="{FF2B5EF4-FFF2-40B4-BE49-F238E27FC236}">
                <a16:creationId xmlns:a16="http://schemas.microsoft.com/office/drawing/2014/main" id="{06CE5FFF-6BA9-D1A0-DAD8-1E0229E0D424}"/>
              </a:ext>
            </a:extLst>
          </p:cNvPr>
          <p:cNvSpPr txBox="1"/>
          <p:nvPr/>
        </p:nvSpPr>
        <p:spPr>
          <a:xfrm>
            <a:off x="6355390" y="4763744"/>
            <a:ext cx="1963999" cy="1200329"/>
          </a:xfrm>
          <a:prstGeom prst="rect">
            <a:avLst/>
          </a:prstGeom>
          <a:noFill/>
        </p:spPr>
        <p:txBody>
          <a:bodyPr wrap="none" rtlCol="0">
            <a:spAutoFit/>
          </a:bodyPr>
          <a:lstStyle/>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Remnant</a:t>
            </a:r>
          </a:p>
          <a:p>
            <a:pPr marL="457200" indent="-457200">
              <a:buFont typeface="Arial" panose="020B0604020202020204" pitchFamily="34" charset="0"/>
              <a:buChar char="•"/>
            </a:pPr>
            <a:r>
              <a:rPr lang="en-US" sz="2400" b="1" dirty="0">
                <a:solidFill>
                  <a:schemeClr val="accent2">
                    <a:lumMod val="75000"/>
                  </a:schemeClr>
                </a:solidFill>
                <a:latin typeface="Arial" panose="020B0604020202020204" pitchFamily="34" charset="0"/>
                <a:cs typeface="Arial" panose="020B0604020202020204" pitchFamily="34" charset="0"/>
              </a:rPr>
              <a:t>Rebirth</a:t>
            </a:r>
          </a:p>
          <a:p>
            <a:pPr marL="457200" indent="-457200">
              <a:buFont typeface="Arial" panose="020B0604020202020204" pitchFamily="34" charset="0"/>
              <a:buChar char="•"/>
            </a:pPr>
            <a:endParaRPr lang="en-US" sz="2400" b="1" dirty="0">
              <a:solidFill>
                <a:schemeClr val="accent2">
                  <a:lumMod val="75000"/>
                </a:schemeClr>
              </a:solidFill>
              <a:latin typeface="Arial" panose="020B0604020202020204" pitchFamily="34" charset="0"/>
              <a:cs typeface="Arial" panose="020B0604020202020204" pitchFamily="34" charset="0"/>
            </a:endParaRPr>
          </a:p>
        </p:txBody>
      </p:sp>
      <p:sp>
        <p:nvSpPr>
          <p:cNvPr id="16" name="Oval 15">
            <a:extLst>
              <a:ext uri="{FF2B5EF4-FFF2-40B4-BE49-F238E27FC236}">
                <a16:creationId xmlns:a16="http://schemas.microsoft.com/office/drawing/2014/main" id="{C991BE2E-314F-9DBC-6703-CA811C47DBAD}"/>
              </a:ext>
            </a:extLst>
          </p:cNvPr>
          <p:cNvSpPr/>
          <p:nvPr/>
        </p:nvSpPr>
        <p:spPr>
          <a:xfrm>
            <a:off x="6531019" y="2317491"/>
            <a:ext cx="1788365" cy="624266"/>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venir Heavy"/>
              <a:cs typeface="Avenir Heavy"/>
            </a:endParaRPr>
          </a:p>
        </p:txBody>
      </p:sp>
    </p:spTree>
    <p:extLst>
      <p:ext uri="{BB962C8B-B14F-4D97-AF65-F5344CB8AC3E}">
        <p14:creationId xmlns:p14="http://schemas.microsoft.com/office/powerpoint/2010/main" val="233779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3" grpId="0" animBg="1"/>
      <p:bldP spid="4" grpId="0" animBg="1"/>
      <p:bldP spid="17" grpId="0" animBg="1"/>
      <p:bldP spid="5" grpId="0"/>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Summary of Ch. 6</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704913" y="2242999"/>
            <a:ext cx="11893487" cy="4832092"/>
          </a:xfrm>
          <a:prstGeom prst="rect">
            <a:avLst/>
          </a:prstGeom>
          <a:noFill/>
        </p:spPr>
        <p:txBody>
          <a:bodyPr wrap="square" rtlCol="0">
            <a:spAutoFit/>
          </a:bodyPr>
          <a:lstStyle/>
          <a:p>
            <a:r>
              <a:rPr lang="en-US" sz="2800" b="1" dirty="0">
                <a:solidFill>
                  <a:schemeClr val="tx1">
                    <a:lumMod val="65000"/>
                    <a:lumOff val="35000"/>
                  </a:schemeClr>
                </a:solidFill>
              </a:rPr>
              <a:t>Isaiah sees YHWH in His throne room and immediately understands his helpless position before a holy, holy, holy GOD.</a:t>
            </a:r>
          </a:p>
          <a:p>
            <a:endParaRPr lang="en-US" sz="2800" b="1" dirty="0">
              <a:solidFill>
                <a:schemeClr val="tx1">
                  <a:lumMod val="65000"/>
                  <a:lumOff val="35000"/>
                </a:schemeClr>
              </a:solidFill>
            </a:endParaRPr>
          </a:p>
          <a:p>
            <a:r>
              <a:rPr lang="en-US" sz="2800" b="1" dirty="0">
                <a:solidFill>
                  <a:schemeClr val="tx1">
                    <a:lumMod val="65000"/>
                    <a:lumOff val="35000"/>
                  </a:schemeClr>
                </a:solidFill>
              </a:rPr>
              <a:t>YWHW sends a seraph to touch his lips with a coal from the altar. Animals were sacrificed on altars – thus the coal applies the sacrifice to Isaiah’s lips.</a:t>
            </a:r>
          </a:p>
          <a:p>
            <a:endParaRPr lang="en-US" sz="2800" b="1" dirty="0">
              <a:solidFill>
                <a:schemeClr val="tx1">
                  <a:lumMod val="65000"/>
                  <a:lumOff val="35000"/>
                </a:schemeClr>
              </a:solidFill>
            </a:endParaRPr>
          </a:p>
          <a:p>
            <a:r>
              <a:rPr lang="en-US" sz="2800" b="1" dirty="0">
                <a:solidFill>
                  <a:schemeClr val="tx1">
                    <a:lumMod val="65000"/>
                    <a:lumOff val="35000"/>
                  </a:schemeClr>
                </a:solidFill>
              </a:rPr>
              <a:t>YHWH explains the devastation, deportation, and desolation that Isaiah will proclaim to the people, and YHWH reminds him that a remnant remains. </a:t>
            </a:r>
          </a:p>
          <a:p>
            <a:endParaRPr lang="en-US" sz="2800" b="1" dirty="0">
              <a:solidFill>
                <a:schemeClr val="tx1">
                  <a:lumMod val="65000"/>
                  <a:lumOff val="35000"/>
                </a:schemeClr>
              </a:solidFill>
            </a:endParaRPr>
          </a:p>
        </p:txBody>
      </p:sp>
      <p:cxnSp>
        <p:nvCxnSpPr>
          <p:cNvPr id="18" name="Straight Connector 17">
            <a:extLst>
              <a:ext uri="{FF2B5EF4-FFF2-40B4-BE49-F238E27FC236}">
                <a16:creationId xmlns:a16="http://schemas.microsoft.com/office/drawing/2014/main" id="{CF8AF601-677A-A253-CE8C-D69F9C56053B}"/>
              </a:ext>
            </a:extLst>
          </p:cNvPr>
          <p:cNvCxnSpPr>
            <a:cxnSpLocks/>
          </p:cNvCxnSpPr>
          <p:nvPr/>
        </p:nvCxnSpPr>
        <p:spPr>
          <a:xfrm>
            <a:off x="10236200" y="2743200"/>
            <a:ext cx="1905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8BB03E5-D0E2-7644-7A90-22FCBDFA5116}"/>
              </a:ext>
            </a:extLst>
          </p:cNvPr>
          <p:cNvCxnSpPr>
            <a:cxnSpLocks/>
          </p:cNvCxnSpPr>
          <p:nvPr/>
        </p:nvCxnSpPr>
        <p:spPr>
          <a:xfrm>
            <a:off x="5195498" y="3987468"/>
            <a:ext cx="228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77B65A6-7828-3FBE-5715-9024DF07B2BA}"/>
              </a:ext>
            </a:extLst>
          </p:cNvPr>
          <p:cNvCxnSpPr>
            <a:cxnSpLocks/>
          </p:cNvCxnSpPr>
          <p:nvPr/>
        </p:nvCxnSpPr>
        <p:spPr>
          <a:xfrm>
            <a:off x="9133457" y="4455543"/>
            <a:ext cx="117348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038F834-2389-F736-9B8D-DE5534ED43B5}"/>
              </a:ext>
            </a:extLst>
          </p:cNvPr>
          <p:cNvCxnSpPr>
            <a:cxnSpLocks/>
          </p:cNvCxnSpPr>
          <p:nvPr/>
        </p:nvCxnSpPr>
        <p:spPr>
          <a:xfrm>
            <a:off x="791078" y="6553200"/>
            <a:ext cx="144412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05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406400" y="1981200"/>
            <a:ext cx="12496799" cy="5693866"/>
          </a:xfrm>
          <a:prstGeom prst="rect">
            <a:avLst/>
          </a:prstGeom>
          <a:noFill/>
        </p:spPr>
        <p:txBody>
          <a:bodyPr wrap="square" rtlCol="0">
            <a:spAutoFit/>
          </a:bodyPr>
          <a:lstStyle/>
          <a:p>
            <a:pPr marL="514350" lvl="0" indent="-514350">
              <a:buFont typeface="+mj-lt"/>
              <a:buAutoNum type="arabicPeriod"/>
            </a:pPr>
            <a:r>
              <a:rPr lang="en-US" sz="2800" b="1" dirty="0">
                <a:solidFill>
                  <a:schemeClr val="tx1">
                    <a:lumMod val="65000"/>
                    <a:lumOff val="35000"/>
                  </a:schemeClr>
                </a:solidFill>
              </a:rPr>
              <a:t>Verses 1-4 describe Isaiah’s vision of the Lord. How does it compare with your vision? Our culture’s?</a:t>
            </a:r>
          </a:p>
          <a:p>
            <a:pPr marL="514350" lvl="0" indent="-514350">
              <a:buFont typeface="+mj-lt"/>
              <a:buAutoNum type="arabicPeriod"/>
            </a:pPr>
            <a:endParaRPr lang="en-US" sz="2800" b="1" dirty="0">
              <a:solidFill>
                <a:schemeClr val="tx1">
                  <a:lumMod val="65000"/>
                  <a:lumOff val="35000"/>
                </a:schemeClr>
              </a:solidFill>
            </a:endParaRPr>
          </a:p>
          <a:p>
            <a:pPr marL="514350" indent="-514350">
              <a:buFont typeface="+mj-lt"/>
              <a:buAutoNum type="arabicPeriod"/>
            </a:pPr>
            <a:r>
              <a:rPr lang="en-US" sz="2800" b="1" dirty="0">
                <a:solidFill>
                  <a:schemeClr val="tx1">
                    <a:lumMod val="65000"/>
                    <a:lumOff val="35000"/>
                  </a:schemeClr>
                </a:solidFill>
              </a:rPr>
              <a:t>Verse 3 describes the Lord as holy, holy, holy. Knowing the Lord calls us to be holy, as He is holy, how are you growing in holiness and what can you do this week to inspire more growth? </a:t>
            </a:r>
          </a:p>
          <a:p>
            <a:pPr marL="514350" indent="-514350">
              <a:buFont typeface="+mj-lt"/>
              <a:buAutoNum type="arabicPeriod"/>
            </a:pPr>
            <a:endParaRPr lang="en-US" sz="2800" b="1" dirty="0">
              <a:solidFill>
                <a:schemeClr val="tx1">
                  <a:lumMod val="65000"/>
                  <a:lumOff val="35000"/>
                </a:schemeClr>
              </a:solidFill>
            </a:endParaRPr>
          </a:p>
          <a:p>
            <a:pPr marL="514350" indent="-514350">
              <a:buFont typeface="+mj-lt"/>
              <a:buAutoNum type="arabicPeriod"/>
            </a:pPr>
            <a:r>
              <a:rPr lang="en-US" sz="2800" b="1" dirty="0">
                <a:solidFill>
                  <a:schemeClr val="tx1">
                    <a:lumMod val="65000"/>
                    <a:lumOff val="35000"/>
                  </a:schemeClr>
                </a:solidFill>
              </a:rPr>
              <a:t>In what ways does the Lord fill your temple? What must change for Him to fill more of it? </a:t>
            </a:r>
          </a:p>
          <a:p>
            <a:pPr marL="514350" indent="-514350">
              <a:buFont typeface="+mj-lt"/>
              <a:buAutoNum type="arabicPeriod"/>
            </a:pPr>
            <a:endParaRPr lang="en-US" sz="2800" b="1" dirty="0">
              <a:solidFill>
                <a:schemeClr val="tx1">
                  <a:lumMod val="65000"/>
                  <a:lumOff val="35000"/>
                </a:schemeClr>
              </a:solidFill>
            </a:endParaRPr>
          </a:p>
          <a:p>
            <a:pPr marL="514350" indent="-514350">
              <a:buFont typeface="+mj-lt"/>
              <a:buAutoNum type="arabicPeriod"/>
            </a:pPr>
            <a:r>
              <a:rPr lang="en-US" sz="2800" b="1" dirty="0">
                <a:solidFill>
                  <a:schemeClr val="tx1">
                    <a:lumMod val="65000"/>
                    <a:lumOff val="35000"/>
                  </a:schemeClr>
                </a:solidFill>
              </a:rPr>
              <a:t>In what ways do you have “unclean lips?” How is the Lord calling you to repent from the sins of gossip, slander, lying, </a:t>
            </a:r>
            <a:r>
              <a:rPr lang="en-US" sz="2800" b="1" dirty="0" err="1">
                <a:solidFill>
                  <a:schemeClr val="tx1">
                    <a:lumMod val="65000"/>
                    <a:lumOff val="35000"/>
                  </a:schemeClr>
                </a:solidFill>
              </a:rPr>
              <a:t>etc</a:t>
            </a:r>
            <a:r>
              <a:rPr lang="en-US" sz="2800" b="1" dirty="0">
                <a:solidFill>
                  <a:schemeClr val="tx1">
                    <a:lumMod val="65000"/>
                    <a:lumOff val="35000"/>
                  </a:schemeClr>
                </a:solidFill>
              </a:rPr>
              <a:t>?</a:t>
            </a:r>
          </a:p>
          <a:p>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2770129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406400" y="1981200"/>
            <a:ext cx="12496799" cy="5262979"/>
          </a:xfrm>
          <a:prstGeom prst="rect">
            <a:avLst/>
          </a:prstGeom>
          <a:noFill/>
        </p:spPr>
        <p:txBody>
          <a:bodyPr wrap="square" rtlCol="0">
            <a:spAutoFit/>
          </a:bodyPr>
          <a:lstStyle/>
          <a:p>
            <a:pPr marL="514350" lvl="0" indent="-514350">
              <a:buFont typeface="+mj-lt"/>
              <a:buAutoNum type="arabicPeriod" startAt="5"/>
            </a:pPr>
            <a:r>
              <a:rPr lang="en-US" sz="2800" b="1" dirty="0">
                <a:solidFill>
                  <a:schemeClr val="tx1">
                    <a:lumMod val="65000"/>
                    <a:lumOff val="35000"/>
                  </a:schemeClr>
                </a:solidFill>
              </a:rPr>
              <a:t>In verse 5, Isaiah realizes he is undone before a holy God. Who do people typically compare themselves to when discussing their sin? How might your life change if you contrasted your sin against the holiness of the Lord?</a:t>
            </a:r>
          </a:p>
          <a:p>
            <a:pPr marL="514350" lvl="0" indent="-514350">
              <a:buFont typeface="+mj-lt"/>
              <a:buAutoNum type="arabicPeriod" startAt="5"/>
            </a:pPr>
            <a:endParaRPr lang="en-US" sz="2800" b="1" dirty="0">
              <a:solidFill>
                <a:schemeClr val="tx1">
                  <a:lumMod val="65000"/>
                  <a:lumOff val="35000"/>
                </a:schemeClr>
              </a:solidFill>
            </a:endParaRPr>
          </a:p>
          <a:p>
            <a:pPr marL="514350" lvl="0" indent="-514350">
              <a:buFont typeface="+mj-lt"/>
              <a:buAutoNum type="arabicPeriod" startAt="5"/>
            </a:pPr>
            <a:r>
              <a:rPr lang="en-US" sz="2800" b="1" dirty="0">
                <a:solidFill>
                  <a:schemeClr val="tx1">
                    <a:lumMod val="65000"/>
                    <a:lumOff val="35000"/>
                  </a:schemeClr>
                </a:solidFill>
              </a:rPr>
              <a:t>The Lord cleansed Isaiah’s lips so He could use them to share his message of judgment. What has the Lord redeemed in your life that He can now use for His service?</a:t>
            </a:r>
          </a:p>
          <a:p>
            <a:pPr marL="514350" lvl="0" indent="-514350">
              <a:buFont typeface="+mj-lt"/>
              <a:buAutoNum type="arabicPeriod" startAt="5"/>
            </a:pPr>
            <a:endParaRPr lang="en-US" sz="2800" b="1" dirty="0">
              <a:solidFill>
                <a:schemeClr val="tx1">
                  <a:lumMod val="65000"/>
                  <a:lumOff val="35000"/>
                </a:schemeClr>
              </a:solidFill>
            </a:endParaRPr>
          </a:p>
          <a:p>
            <a:pPr marL="514350" lvl="0" indent="-514350">
              <a:buFont typeface="+mj-lt"/>
              <a:buAutoNum type="arabicPeriod" startAt="5"/>
            </a:pPr>
            <a:r>
              <a:rPr lang="en-US" sz="2800" b="1" dirty="0">
                <a:solidFill>
                  <a:schemeClr val="tx1">
                    <a:lumMod val="65000"/>
                    <a:lumOff val="35000"/>
                  </a:schemeClr>
                </a:solidFill>
              </a:rPr>
              <a:t>When and where have you asked the Lord to send you for His service? Where does the Lord need you to serve Him?</a:t>
            </a:r>
          </a:p>
          <a:p>
            <a:pPr marL="514350" lvl="0" indent="-514350">
              <a:buFont typeface="+mj-lt"/>
              <a:buAutoNum type="arabicPeriod" startAt="5"/>
            </a:pPr>
            <a:endParaRPr lang="en-US" sz="2800" b="1" dirty="0">
              <a:solidFill>
                <a:schemeClr val="tx1">
                  <a:lumMod val="65000"/>
                  <a:lumOff val="35000"/>
                </a:schemeClr>
              </a:solidFill>
            </a:endParaRPr>
          </a:p>
        </p:txBody>
      </p:sp>
    </p:spTree>
    <p:extLst>
      <p:ext uri="{BB962C8B-B14F-4D97-AF65-F5344CB8AC3E}">
        <p14:creationId xmlns:p14="http://schemas.microsoft.com/office/powerpoint/2010/main" val="1686407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A5404-FD4B-A8DD-B7C9-85BDF1B92D84}"/>
              </a:ext>
            </a:extLst>
          </p:cNvPr>
          <p:cNvSpPr>
            <a:spLocks noGrp="1"/>
          </p:cNvSpPr>
          <p:nvPr>
            <p:ph type="title"/>
          </p:nvPr>
        </p:nvSpPr>
        <p:spPr>
          <a:xfrm>
            <a:off x="1953248" y="296867"/>
            <a:ext cx="7952069" cy="846133"/>
          </a:xfrm>
          <a:solidFill>
            <a:schemeClr val="accent2">
              <a:lumMod val="60000"/>
              <a:lumOff val="40000"/>
            </a:schemeClr>
          </a:solidFill>
        </p:spPr>
        <p:txBody>
          <a:bodyPr/>
          <a:lstStyle/>
          <a:p>
            <a:pPr algn="ctr"/>
            <a:r>
              <a:rPr lang="en-US" sz="4000" b="1" dirty="0">
                <a:solidFill>
                  <a:schemeClr val="tx1">
                    <a:lumMod val="75000"/>
                    <a:lumOff val="25000"/>
                  </a:schemeClr>
                </a:solidFill>
                <a:latin typeface="Arial" panose="020B0604020202020204" pitchFamily="34" charset="0"/>
                <a:cs typeface="Arial" panose="020B0604020202020204" pitchFamily="34" charset="0"/>
              </a:rPr>
              <a:t>For Discussion and Application</a:t>
            </a:r>
            <a:endParaRPr lang="en-US" sz="4000" dirty="0"/>
          </a:p>
        </p:txBody>
      </p:sp>
      <p:sp>
        <p:nvSpPr>
          <p:cNvPr id="5" name="Rectangle 4">
            <a:extLst>
              <a:ext uri="{FF2B5EF4-FFF2-40B4-BE49-F238E27FC236}">
                <a16:creationId xmlns:a16="http://schemas.microsoft.com/office/drawing/2014/main" id="{56F0FE5D-5320-D884-6243-04D5DD53CF87}"/>
              </a:ext>
            </a:extLst>
          </p:cNvPr>
          <p:cNvSpPr/>
          <p:nvPr/>
        </p:nvSpPr>
        <p:spPr>
          <a:xfrm>
            <a:off x="-9662" y="6151780"/>
            <a:ext cx="13014463" cy="116342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F10991E-2AE7-D978-468A-CEA8B24C122B}"/>
              </a:ext>
            </a:extLst>
          </p:cNvPr>
          <p:cNvSpPr txBox="1"/>
          <p:nvPr/>
        </p:nvSpPr>
        <p:spPr>
          <a:xfrm>
            <a:off x="406400" y="1981200"/>
            <a:ext cx="12496799" cy="4832092"/>
          </a:xfrm>
          <a:prstGeom prst="rect">
            <a:avLst/>
          </a:prstGeom>
          <a:noFill/>
        </p:spPr>
        <p:txBody>
          <a:bodyPr wrap="square" rtlCol="0">
            <a:spAutoFit/>
          </a:bodyPr>
          <a:lstStyle/>
          <a:p>
            <a:pPr marL="514350" lvl="0" indent="-514350">
              <a:buFont typeface="+mj-lt"/>
              <a:buAutoNum type="arabicPeriod" startAt="8"/>
            </a:pPr>
            <a:r>
              <a:rPr lang="en-US" sz="2800" b="1" dirty="0">
                <a:solidFill>
                  <a:schemeClr val="tx1">
                    <a:lumMod val="65000"/>
                    <a:lumOff val="35000"/>
                  </a:schemeClr>
                </a:solidFill>
              </a:rPr>
              <a:t>Where in your life do you “keep on listening” to the Lord’s words without responding or repenting? Where do you need to apply your  knowledge of the Bible in a new, sincere way? </a:t>
            </a:r>
          </a:p>
          <a:p>
            <a:pPr marL="514350" lvl="0" indent="-514350">
              <a:buFont typeface="+mj-lt"/>
              <a:buAutoNum type="arabicPeriod" startAt="8"/>
            </a:pPr>
            <a:endParaRPr lang="en-US" sz="2800" b="1" dirty="0">
              <a:solidFill>
                <a:schemeClr val="tx1">
                  <a:lumMod val="65000"/>
                  <a:lumOff val="35000"/>
                </a:schemeClr>
              </a:solidFill>
            </a:endParaRPr>
          </a:p>
          <a:p>
            <a:pPr marL="514350" lvl="0" indent="-514350">
              <a:buFont typeface="+mj-lt"/>
              <a:buAutoNum type="arabicPeriod" startAt="8"/>
            </a:pPr>
            <a:r>
              <a:rPr lang="en-US" sz="2800" b="1" dirty="0">
                <a:solidFill>
                  <a:schemeClr val="tx1">
                    <a:lumMod val="65000"/>
                    <a:lumOff val="35000"/>
                  </a:schemeClr>
                </a:solidFill>
              </a:rPr>
              <a:t>Eyes that don’t see, ears that don’t hear, and hearts that don’t understand, describe people unable to comprehend the Lord’s message. What needs to be removed from your eyes so you can see clearly? What needs to be removed from your ears? </a:t>
            </a:r>
          </a:p>
          <a:p>
            <a:pPr marL="514350" lvl="0" indent="-514350">
              <a:buFont typeface="+mj-lt"/>
              <a:buAutoNum type="arabicPeriod" startAt="8"/>
            </a:pPr>
            <a:endParaRPr lang="en-US" sz="2800" b="1" dirty="0">
              <a:solidFill>
                <a:schemeClr val="tx1">
                  <a:lumMod val="65000"/>
                  <a:lumOff val="35000"/>
                </a:schemeClr>
              </a:solidFill>
            </a:endParaRPr>
          </a:p>
          <a:p>
            <a:pPr marL="514350" lvl="0" indent="-514350">
              <a:buFont typeface="+mj-lt"/>
              <a:buAutoNum type="arabicPeriod" startAt="8"/>
            </a:pPr>
            <a:r>
              <a:rPr lang="en-US" sz="2800" b="1" dirty="0">
                <a:solidFill>
                  <a:schemeClr val="tx1">
                    <a:lumMod val="65000"/>
                    <a:lumOff val="35000"/>
                  </a:schemeClr>
                </a:solidFill>
              </a:rPr>
              <a:t>How is the stump a fitting metaphor for the remnant preserved by the Lord?</a:t>
            </a:r>
          </a:p>
        </p:txBody>
      </p:sp>
    </p:spTree>
    <p:extLst>
      <p:ext uri="{BB962C8B-B14F-4D97-AF65-F5344CB8AC3E}">
        <p14:creationId xmlns:p14="http://schemas.microsoft.com/office/powerpoint/2010/main" val="2505473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619276" y="1676400"/>
            <a:ext cx="11706040" cy="4800600"/>
          </a:xfrm>
        </p:spPr>
        <p:txBody>
          <a:bodyPr/>
          <a:lstStyle/>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This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6</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6:8</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59-69</a:t>
            </a:r>
          </a:p>
          <a:p>
            <a:pPr marL="365771" indent="-365771">
              <a:spcBef>
                <a:spcPts val="0"/>
              </a:spcBef>
              <a:spcAft>
                <a:spcPts val="0"/>
              </a:spcAft>
              <a:defRPr/>
            </a:pPr>
            <a:endParaRPr lang="fr-FR" altLang="en-US" sz="1600" b="1" dirty="0">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Next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7</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7:14</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69-79</a:t>
            </a:r>
          </a:p>
          <a:p>
            <a:pPr marL="717340" lvl="1" indent="-365771">
              <a:spcBef>
                <a:spcPts val="0"/>
              </a:spcBef>
              <a:spcAft>
                <a:spcPts val="0"/>
              </a:spcAft>
              <a:defRPr/>
            </a:pPr>
            <a:endParaRPr lang="en-US" altLang="en-US" sz="2800" b="1" i="1" dirty="0">
              <a:solidFill>
                <a:schemeClr val="tx1">
                  <a:lumMod val="75000"/>
                  <a:lumOff val="25000"/>
                </a:schemeClr>
              </a:solidFill>
              <a:latin typeface="+mn-lt"/>
              <a:cs typeface="Arial" panose="020B0604020202020204" pitchFamily="34" charset="0"/>
            </a:endParaRP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Refreshment Host:  Small Group C</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27</a:t>
            </a:fld>
            <a:endParaRPr lang="en-US" altLang="en-US"/>
          </a:p>
        </p:txBody>
      </p:sp>
    </p:spTree>
    <p:extLst>
      <p:ext uri="{BB962C8B-B14F-4D97-AF65-F5344CB8AC3E}">
        <p14:creationId xmlns:p14="http://schemas.microsoft.com/office/powerpoint/2010/main" val="3110319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solidFill>
                  <a:schemeClr val="tx1">
                    <a:lumMod val="75000"/>
                    <a:lumOff val="25000"/>
                  </a:schemeClr>
                </a:solidFill>
                <a:latin typeface="+mn-lt"/>
              </a:rPr>
              <a:t>Please Rise</a:t>
            </a:r>
          </a:p>
        </p:txBody>
      </p:sp>
      <p:sp>
        <p:nvSpPr>
          <p:cNvPr id="21507" name="Content Placeholder 2"/>
          <p:cNvSpPr>
            <a:spLocks noGrp="1"/>
          </p:cNvSpPr>
          <p:nvPr>
            <p:ph idx="1"/>
          </p:nvPr>
        </p:nvSpPr>
        <p:spPr>
          <a:xfrm>
            <a:off x="619276" y="2057400"/>
            <a:ext cx="12055324" cy="4724400"/>
          </a:xfrm>
        </p:spPr>
        <p:txBody>
          <a:bodyPr anchor="t"/>
          <a:lstStyle/>
          <a:p>
            <a:pPr>
              <a:spcAft>
                <a:spcPts val="640"/>
              </a:spcAft>
            </a:pPr>
            <a:r>
              <a:rPr lang="en-US" altLang="en-US" sz="3800" b="1" dirty="0">
                <a:solidFill>
                  <a:schemeClr val="tx1">
                    <a:lumMod val="75000"/>
                    <a:lumOff val="25000"/>
                  </a:schemeClr>
                </a:solidFill>
                <a:latin typeface="+mn-lt"/>
              </a:rPr>
              <a:t>Invocation/Prayer</a:t>
            </a:r>
            <a:endParaRPr lang="en-US" altLang="en-US" sz="3800" b="1" dirty="0">
              <a:solidFill>
                <a:schemeClr val="accent2">
                  <a:lumMod val="75000"/>
                </a:schemeClr>
              </a:solidFill>
              <a:latin typeface="+mn-lt"/>
            </a:endParaRPr>
          </a:p>
          <a:p>
            <a:pPr marL="0" indent="0">
              <a:spcAft>
                <a:spcPts val="640"/>
              </a:spcAft>
              <a:buNone/>
            </a:pPr>
            <a:r>
              <a:rPr lang="en-US" altLang="en-US" sz="3800" b="1" dirty="0">
                <a:solidFill>
                  <a:schemeClr val="tx1">
                    <a:lumMod val="75000"/>
                    <a:lumOff val="25000"/>
                  </a:schemeClr>
                </a:solidFill>
                <a:latin typeface="+mn-lt"/>
              </a:rPr>
              <a:t> </a:t>
            </a:r>
            <a:endParaRPr lang="en-US" sz="3800" b="1" dirty="0">
              <a:solidFill>
                <a:schemeClr val="tx1">
                  <a:lumMod val="75000"/>
                  <a:lumOff val="25000"/>
                </a:schemeClr>
              </a:solidFill>
              <a:latin typeface="+mn-lt"/>
            </a:endParaRPr>
          </a:p>
          <a:p>
            <a:pPr>
              <a:spcAft>
                <a:spcPts val="640"/>
              </a:spcAft>
            </a:pPr>
            <a:r>
              <a:rPr lang="en-US" altLang="en-US" sz="3800" b="1" dirty="0">
                <a:solidFill>
                  <a:schemeClr val="tx1">
                    <a:lumMod val="75000"/>
                    <a:lumOff val="25000"/>
                  </a:schemeClr>
                </a:solidFill>
                <a:latin typeface="+mn-lt"/>
              </a:rPr>
              <a:t>Song:</a:t>
            </a:r>
          </a:p>
          <a:p>
            <a:pPr marL="0" indent="0" algn="ctr">
              <a:spcAft>
                <a:spcPts val="640"/>
              </a:spcAft>
              <a:buNone/>
              <a:defRPr/>
            </a:pPr>
            <a:r>
              <a:rPr lang="en-US" sz="3600" b="1" dirty="0">
                <a:solidFill>
                  <a:schemeClr val="accent2">
                    <a:lumMod val="75000"/>
                  </a:schemeClr>
                </a:solidFill>
                <a:latin typeface="+mn-lt"/>
              </a:rPr>
              <a:t>“Holy, Holy, Holy! Lord God Almighty!”</a:t>
            </a:r>
            <a:endParaRPr lang="en-US" sz="4000" b="1" dirty="0">
              <a:solidFill>
                <a:schemeClr val="accent2">
                  <a:lumMod val="75000"/>
                </a:schemeClr>
              </a:solidFill>
              <a:latin typeface="+mn-lt"/>
            </a:endParaRPr>
          </a:p>
          <a:p>
            <a:pPr marL="0" indent="0">
              <a:spcAft>
                <a:spcPts val="640"/>
              </a:spcAft>
              <a:buNone/>
            </a:pPr>
            <a:endParaRPr lang="en-US" altLang="en-US" sz="3800" b="1" u="sng" dirty="0">
              <a:solidFill>
                <a:schemeClr val="tx1">
                  <a:lumMod val="75000"/>
                  <a:lumOff val="25000"/>
                </a:schemeClr>
              </a:solidFill>
              <a:latin typeface="+mn-lt"/>
            </a:endParaRPr>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3</a:t>
            </a:fld>
            <a:endParaRPr lang="en-US" altLang="en-US"/>
          </a:p>
        </p:txBody>
      </p:sp>
    </p:spTree>
    <p:extLst>
      <p:ext uri="{BB962C8B-B14F-4D97-AF65-F5344CB8AC3E}">
        <p14:creationId xmlns:p14="http://schemas.microsoft.com/office/powerpoint/2010/main" val="361956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Box 8"/>
          <p:cNvSpPr txBox="1">
            <a:spLocks noChangeArrowheads="1"/>
          </p:cNvSpPr>
          <p:nvPr/>
        </p:nvSpPr>
        <p:spPr bwMode="auto">
          <a:xfrm>
            <a:off x="5588000" y="1383268"/>
            <a:ext cx="1415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dirty="0"/>
              <a:t>Verse 1 of 4</a:t>
            </a:r>
          </a:p>
        </p:txBody>
      </p:sp>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4</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1952098" y="377614"/>
            <a:ext cx="8765541" cy="99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3840" b="1" dirty="0"/>
              <a:t>Holy, Holy, Holy! Lord God Almighty!</a:t>
            </a:r>
          </a:p>
          <a:p>
            <a:pPr algn="ctr"/>
            <a:r>
              <a:rPr lang="en-US" altLang="en-US" sz="2000" b="1" dirty="0"/>
              <a:t>Author: Reginald Heber</a:t>
            </a:r>
          </a:p>
        </p:txBody>
      </p:sp>
      <p:sp>
        <p:nvSpPr>
          <p:cNvPr id="3" name="Rectangle 3">
            <a:extLst>
              <a:ext uri="{FF2B5EF4-FFF2-40B4-BE49-F238E27FC236}">
                <a16:creationId xmlns:a16="http://schemas.microsoft.com/office/drawing/2014/main" id="{2CA5E2B5-9D20-A098-3B29-A98E24ABABAA}"/>
              </a:ext>
            </a:extLst>
          </p:cNvPr>
          <p:cNvSpPr>
            <a:spLocks noChangeArrowheads="1"/>
          </p:cNvSpPr>
          <p:nvPr/>
        </p:nvSpPr>
        <p:spPr bwMode="auto">
          <a:xfrm>
            <a:off x="635001" y="2855655"/>
            <a:ext cx="1133942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4000" dirty="0"/>
              <a:t>Holy, holy, holy! Lord God Almighty!</a:t>
            </a:r>
            <a:br>
              <a:rPr lang="en-US" altLang="en-US" sz="4000" dirty="0"/>
            </a:br>
            <a:r>
              <a:rPr lang="en-US" altLang="en-US" sz="4000" dirty="0"/>
              <a:t>Early in the morning our song shall rise to thee.</a:t>
            </a:r>
          </a:p>
          <a:p>
            <a:r>
              <a:rPr lang="en-US" altLang="en-US" sz="4000" dirty="0"/>
              <a:t>Holy, holy, holy, merciful and mighty!</a:t>
            </a:r>
          </a:p>
          <a:p>
            <a:r>
              <a:rPr lang="en-US" altLang="en-US" sz="4000" dirty="0"/>
              <a:t>God in three persons, blessed trinity!</a:t>
            </a:r>
          </a:p>
        </p:txBody>
      </p:sp>
    </p:spTree>
    <p:extLst>
      <p:ext uri="{BB962C8B-B14F-4D97-AF65-F5344CB8AC3E}">
        <p14:creationId xmlns:p14="http://schemas.microsoft.com/office/powerpoint/2010/main" val="12833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Box 8"/>
          <p:cNvSpPr txBox="1">
            <a:spLocks noChangeArrowheads="1"/>
          </p:cNvSpPr>
          <p:nvPr/>
        </p:nvSpPr>
        <p:spPr bwMode="auto">
          <a:xfrm>
            <a:off x="5588000" y="1383268"/>
            <a:ext cx="1415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dirty="0"/>
              <a:t>Verse 2 of 4</a:t>
            </a:r>
          </a:p>
        </p:txBody>
      </p:sp>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5</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1952098" y="377614"/>
            <a:ext cx="8765541" cy="99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3840" b="1" dirty="0"/>
              <a:t>Holy, Holy, Holy! Lord God Almighty!</a:t>
            </a:r>
          </a:p>
          <a:p>
            <a:pPr algn="ctr"/>
            <a:r>
              <a:rPr lang="en-US" altLang="en-US" sz="2000" b="1" dirty="0"/>
              <a:t>Author: Reginald Heber</a:t>
            </a:r>
          </a:p>
        </p:txBody>
      </p:sp>
      <p:sp>
        <p:nvSpPr>
          <p:cNvPr id="3" name="Rectangle 3">
            <a:extLst>
              <a:ext uri="{FF2B5EF4-FFF2-40B4-BE49-F238E27FC236}">
                <a16:creationId xmlns:a16="http://schemas.microsoft.com/office/drawing/2014/main" id="{2CA5E2B5-9D20-A098-3B29-A98E24ABABAA}"/>
              </a:ext>
            </a:extLst>
          </p:cNvPr>
          <p:cNvSpPr>
            <a:spLocks noChangeArrowheads="1"/>
          </p:cNvSpPr>
          <p:nvPr/>
        </p:nvSpPr>
        <p:spPr bwMode="auto">
          <a:xfrm>
            <a:off x="635000" y="2855655"/>
            <a:ext cx="12191999"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4000" dirty="0"/>
              <a:t>Holy, holy, holy! All the saints adore thee,</a:t>
            </a:r>
          </a:p>
          <a:p>
            <a:r>
              <a:rPr lang="en-US" altLang="en-US" sz="4000" dirty="0"/>
              <a:t>casting down their golden crowns around the glassy sea;</a:t>
            </a:r>
          </a:p>
          <a:p>
            <a:r>
              <a:rPr lang="en-US" altLang="en-US" sz="4000" dirty="0"/>
              <a:t>cherubim and seraphim falling down before thee, which wert and art and evermore shalt be.</a:t>
            </a:r>
          </a:p>
        </p:txBody>
      </p:sp>
    </p:spTree>
    <p:extLst>
      <p:ext uri="{BB962C8B-B14F-4D97-AF65-F5344CB8AC3E}">
        <p14:creationId xmlns:p14="http://schemas.microsoft.com/office/powerpoint/2010/main" val="406869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Box 8"/>
          <p:cNvSpPr txBox="1">
            <a:spLocks noChangeArrowheads="1"/>
          </p:cNvSpPr>
          <p:nvPr/>
        </p:nvSpPr>
        <p:spPr bwMode="auto">
          <a:xfrm>
            <a:off x="5588000" y="1383268"/>
            <a:ext cx="1415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dirty="0"/>
              <a:t>Verse 3 of 4</a:t>
            </a:r>
          </a:p>
        </p:txBody>
      </p:sp>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6</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1952098" y="377614"/>
            <a:ext cx="8765541" cy="99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3840" b="1" dirty="0"/>
              <a:t>Holy, Holy, Holy! Lord God Almighty!</a:t>
            </a:r>
          </a:p>
          <a:p>
            <a:pPr algn="ctr"/>
            <a:r>
              <a:rPr lang="en-US" altLang="en-US" sz="2000" b="1" dirty="0"/>
              <a:t>Author: Reginald Heber</a:t>
            </a:r>
          </a:p>
        </p:txBody>
      </p:sp>
      <p:sp>
        <p:nvSpPr>
          <p:cNvPr id="3" name="Rectangle 3">
            <a:extLst>
              <a:ext uri="{FF2B5EF4-FFF2-40B4-BE49-F238E27FC236}">
                <a16:creationId xmlns:a16="http://schemas.microsoft.com/office/drawing/2014/main" id="{2CA5E2B5-9D20-A098-3B29-A98E24ABABAA}"/>
              </a:ext>
            </a:extLst>
          </p:cNvPr>
          <p:cNvSpPr>
            <a:spLocks noChangeArrowheads="1"/>
          </p:cNvSpPr>
          <p:nvPr/>
        </p:nvSpPr>
        <p:spPr bwMode="auto">
          <a:xfrm>
            <a:off x="635000" y="2855655"/>
            <a:ext cx="11887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4000" dirty="0"/>
              <a:t>Holy, holy, holy! Though the darkness hide thee, though the eye of sinful man thy glory may not see, only thou art holy; there is none beside thee</a:t>
            </a:r>
            <a:r>
              <a:rPr lang="en-US" altLang="en-US" sz="4000"/>
              <a:t>, perfect </a:t>
            </a:r>
            <a:r>
              <a:rPr lang="en-US" altLang="en-US" sz="4000" dirty="0"/>
              <a:t>in </a:t>
            </a:r>
            <a:r>
              <a:rPr lang="en-US" altLang="en-US" sz="4000" dirty="0" err="1"/>
              <a:t>pow’r</a:t>
            </a:r>
            <a:r>
              <a:rPr lang="en-US" altLang="en-US" sz="4000" dirty="0"/>
              <a:t>, in love, and purity.</a:t>
            </a:r>
          </a:p>
        </p:txBody>
      </p:sp>
    </p:spTree>
    <p:extLst>
      <p:ext uri="{BB962C8B-B14F-4D97-AF65-F5344CB8AC3E}">
        <p14:creationId xmlns:p14="http://schemas.microsoft.com/office/powerpoint/2010/main" val="1325318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Box 8"/>
          <p:cNvSpPr txBox="1">
            <a:spLocks noChangeArrowheads="1"/>
          </p:cNvSpPr>
          <p:nvPr/>
        </p:nvSpPr>
        <p:spPr bwMode="auto">
          <a:xfrm>
            <a:off x="5588000" y="1383268"/>
            <a:ext cx="1415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dirty="0"/>
              <a:t>Verse 4 of 4</a:t>
            </a:r>
          </a:p>
        </p:txBody>
      </p:sp>
      <p:sp>
        <p:nvSpPr>
          <p:cNvPr id="10246" name="Slide Number Placeholder 1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4138F16-D235-481E-8AF8-E7C7E93FBCBD}" type="slidenum">
              <a:rPr lang="en-US" altLang="en-US"/>
              <a:pPr/>
              <a:t>7</a:t>
            </a:fld>
            <a:endParaRPr lang="en-US" altLang="en-US"/>
          </a:p>
        </p:txBody>
      </p:sp>
      <p:sp>
        <p:nvSpPr>
          <p:cNvPr id="2" name="Rectangle 4">
            <a:extLst>
              <a:ext uri="{FF2B5EF4-FFF2-40B4-BE49-F238E27FC236}">
                <a16:creationId xmlns:a16="http://schemas.microsoft.com/office/drawing/2014/main" id="{883C4A5F-5EF4-C2D0-918A-51878C17E812}"/>
              </a:ext>
            </a:extLst>
          </p:cNvPr>
          <p:cNvSpPr>
            <a:spLocks noChangeArrowheads="1"/>
          </p:cNvSpPr>
          <p:nvPr/>
        </p:nvSpPr>
        <p:spPr bwMode="auto">
          <a:xfrm>
            <a:off x="1952098" y="377614"/>
            <a:ext cx="8765541" cy="99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3840" b="1" dirty="0"/>
              <a:t>Holy, Holy, Holy! Lord God Almighty!</a:t>
            </a:r>
          </a:p>
          <a:p>
            <a:pPr algn="ctr"/>
            <a:r>
              <a:rPr lang="en-US" altLang="en-US" sz="2000" b="1" dirty="0"/>
              <a:t>Author: Reginald Heber</a:t>
            </a:r>
          </a:p>
        </p:txBody>
      </p:sp>
      <p:sp>
        <p:nvSpPr>
          <p:cNvPr id="3" name="Rectangle 3">
            <a:extLst>
              <a:ext uri="{FF2B5EF4-FFF2-40B4-BE49-F238E27FC236}">
                <a16:creationId xmlns:a16="http://schemas.microsoft.com/office/drawing/2014/main" id="{2CA5E2B5-9D20-A098-3B29-A98E24ABABAA}"/>
              </a:ext>
            </a:extLst>
          </p:cNvPr>
          <p:cNvSpPr>
            <a:spLocks noChangeArrowheads="1"/>
          </p:cNvSpPr>
          <p:nvPr/>
        </p:nvSpPr>
        <p:spPr bwMode="auto">
          <a:xfrm>
            <a:off x="635001" y="2855655"/>
            <a:ext cx="1133942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4000" dirty="0"/>
              <a:t>Holy, holy, holy! Lord God Almighty!</a:t>
            </a:r>
            <a:br>
              <a:rPr lang="en-US" altLang="en-US" sz="4000" dirty="0"/>
            </a:br>
            <a:r>
              <a:rPr lang="en-US" altLang="en-US" sz="4000" dirty="0"/>
              <a:t>All thy works shall praise thy name in earth, and sky and sea.</a:t>
            </a:r>
          </a:p>
          <a:p>
            <a:r>
              <a:rPr lang="en-US" altLang="en-US" sz="4000" dirty="0"/>
              <a:t>Holy, holy, holy! Merciful and mighty!</a:t>
            </a:r>
          </a:p>
          <a:p>
            <a:r>
              <a:rPr lang="en-US" altLang="en-US" sz="4000" dirty="0"/>
              <a:t>God in three persons, blessed trinity!</a:t>
            </a:r>
          </a:p>
        </p:txBody>
      </p:sp>
    </p:spTree>
    <p:extLst>
      <p:ext uri="{BB962C8B-B14F-4D97-AF65-F5344CB8AC3E}">
        <p14:creationId xmlns:p14="http://schemas.microsoft.com/office/powerpoint/2010/main" val="1534891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b="1" dirty="0">
                <a:solidFill>
                  <a:schemeClr val="tx1">
                    <a:lumMod val="75000"/>
                    <a:lumOff val="25000"/>
                  </a:schemeClr>
                </a:solidFill>
                <a:latin typeface="+mn-lt"/>
              </a:rPr>
              <a:t>Our Study of Isaiah</a:t>
            </a:r>
          </a:p>
        </p:txBody>
      </p:sp>
      <p:sp>
        <p:nvSpPr>
          <p:cNvPr id="3" name="Content Placeholder 2"/>
          <p:cNvSpPr>
            <a:spLocks noGrp="1"/>
          </p:cNvSpPr>
          <p:nvPr>
            <p:ph idx="1"/>
          </p:nvPr>
        </p:nvSpPr>
        <p:spPr>
          <a:xfrm>
            <a:off x="619276" y="1676400"/>
            <a:ext cx="11706040" cy="4800600"/>
          </a:xfrm>
        </p:spPr>
        <p:txBody>
          <a:bodyPr/>
          <a:lstStyle/>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Last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5</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5:20</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49-59</a:t>
            </a:r>
          </a:p>
          <a:p>
            <a:pPr marL="365771" indent="-365771">
              <a:spcBef>
                <a:spcPts val="0"/>
              </a:spcBef>
              <a:spcAft>
                <a:spcPts val="0"/>
              </a:spcAft>
              <a:defRPr/>
            </a:pPr>
            <a:endParaRPr lang="fr-FR" altLang="en-US" sz="1600" b="1" dirty="0">
              <a:latin typeface="+mn-lt"/>
              <a:cs typeface="Arial" panose="020B0604020202020204" pitchFamily="34" charset="0"/>
            </a:endParaRPr>
          </a:p>
          <a:p>
            <a:pPr>
              <a:spcBef>
                <a:spcPts val="0"/>
              </a:spcBef>
              <a:spcAft>
                <a:spcPts val="0"/>
              </a:spcAft>
              <a:defRPr/>
            </a:pPr>
            <a:r>
              <a:rPr lang="fr-FR" altLang="en-US" sz="3200" b="1" dirty="0">
                <a:solidFill>
                  <a:schemeClr val="tx1">
                    <a:lumMod val="75000"/>
                    <a:lumOff val="25000"/>
                  </a:schemeClr>
                </a:solidFill>
                <a:latin typeface="+mn-lt"/>
                <a:cs typeface="Arial" panose="020B0604020202020204" pitchFamily="34" charset="0"/>
              </a:rPr>
              <a:t>This Meeting:</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Isaiah 6</a:t>
            </a: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Memory Verse: Isaiah 6:8</a:t>
            </a:r>
          </a:p>
          <a:p>
            <a:pPr marL="717340" lvl="1" indent="-365771">
              <a:spcBef>
                <a:spcPts val="0"/>
              </a:spcBef>
              <a:spcAft>
                <a:spcPts val="0"/>
              </a:spcAft>
              <a:defRPr/>
            </a:pPr>
            <a:r>
              <a:rPr lang="en-US" altLang="en-US" sz="2800" b="1" i="1" dirty="0">
                <a:solidFill>
                  <a:schemeClr val="tx1">
                    <a:lumMod val="75000"/>
                    <a:lumOff val="25000"/>
                  </a:schemeClr>
                </a:solidFill>
                <a:latin typeface="+mn-lt"/>
                <a:cs typeface="Arial" panose="020B0604020202020204" pitchFamily="34" charset="0"/>
              </a:rPr>
              <a:t>Dr. Constable’s Notes on Isaiah, 2022 Ed., pp. 59-69</a:t>
            </a:r>
          </a:p>
          <a:p>
            <a:pPr marL="717340" lvl="1" indent="-365771">
              <a:spcBef>
                <a:spcPts val="0"/>
              </a:spcBef>
              <a:spcAft>
                <a:spcPts val="0"/>
              </a:spcAft>
              <a:defRPr/>
            </a:pPr>
            <a:endParaRPr lang="en-US" altLang="en-US" sz="2800" b="1" i="1" dirty="0">
              <a:solidFill>
                <a:schemeClr val="tx1">
                  <a:lumMod val="75000"/>
                  <a:lumOff val="25000"/>
                </a:schemeClr>
              </a:solidFill>
              <a:latin typeface="+mn-lt"/>
              <a:cs typeface="Arial" panose="020B0604020202020204" pitchFamily="34" charset="0"/>
            </a:endParaRPr>
          </a:p>
          <a:p>
            <a:pPr marL="717340" lvl="1" indent="-365771">
              <a:spcBef>
                <a:spcPts val="0"/>
              </a:spcBef>
              <a:spcAft>
                <a:spcPts val="0"/>
              </a:spcAft>
              <a:defRPr/>
            </a:pPr>
            <a:r>
              <a:rPr lang="en-US" altLang="en-US" sz="2800" b="1" dirty="0">
                <a:solidFill>
                  <a:schemeClr val="tx1">
                    <a:lumMod val="75000"/>
                    <a:lumOff val="25000"/>
                  </a:schemeClr>
                </a:solidFill>
                <a:latin typeface="+mn-lt"/>
                <a:cs typeface="Arial" panose="020B0604020202020204" pitchFamily="34" charset="0"/>
              </a:rPr>
              <a:t>Refreshment Host:  Small Group B</a:t>
            </a:r>
          </a:p>
        </p:txBody>
      </p:sp>
      <p:sp>
        <p:nvSpPr>
          <p:cNvPr id="2765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06994E-5FDD-4F8B-8F28-6054427B3D31}" type="slidenum">
              <a:rPr lang="en-US" altLang="en-US"/>
              <a:pPr/>
              <a:t>8</a:t>
            </a:fld>
            <a:endParaRPr lang="en-US" altLang="en-US"/>
          </a:p>
        </p:txBody>
      </p:sp>
    </p:spTree>
    <p:extLst>
      <p:ext uri="{BB962C8B-B14F-4D97-AF65-F5344CB8AC3E}">
        <p14:creationId xmlns:p14="http://schemas.microsoft.com/office/powerpoint/2010/main" val="1376077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5"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F64D18E-9F42-4B73-959A-5029A0F5C239}" type="slidenum">
              <a:rPr lang="en-US" altLang="en-US"/>
              <a:pPr/>
              <a:t>9</a:t>
            </a:fld>
            <a:endParaRPr lang="en-US" altLang="en-US"/>
          </a:p>
        </p:txBody>
      </p:sp>
      <p:grpSp>
        <p:nvGrpSpPr>
          <p:cNvPr id="2" name="Group 1"/>
          <p:cNvGrpSpPr>
            <a:grpSpLocks/>
          </p:cNvGrpSpPr>
          <p:nvPr/>
        </p:nvGrpSpPr>
        <p:grpSpPr bwMode="auto">
          <a:xfrm>
            <a:off x="857686" y="1787019"/>
            <a:ext cx="11260667" cy="5315374"/>
            <a:chOff x="815975" y="1625600"/>
            <a:chExt cx="10556875" cy="4983163"/>
          </a:xfrm>
        </p:grpSpPr>
        <p:pic>
          <p:nvPicPr>
            <p:cNvPr id="25608" name="Picture 2"/>
            <p:cNvPicPr>
              <a:picLocks noChangeAspect="1" noChangeArrowheads="1"/>
            </p:cNvPicPr>
            <p:nvPr/>
          </p:nvPicPr>
          <p:blipFill>
            <a:blip r:embed="rId2">
              <a:extLst>
                <a:ext uri="{28A0092B-C50C-407E-A947-70E740481C1C}">
                  <a14:useLocalDpi xmlns:a14="http://schemas.microsoft.com/office/drawing/2010/main" val="0"/>
                </a:ext>
              </a:extLst>
            </a:blip>
            <a:srcRect l="2499" t="12204" r="5624" b="10652"/>
            <a:stretch>
              <a:fillRect/>
            </a:stretch>
          </p:blipFill>
          <p:spPr bwMode="auto">
            <a:xfrm>
              <a:off x="815975" y="1625600"/>
              <a:ext cx="10556875"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6"/>
            <p:cNvSpPr/>
            <p:nvPr/>
          </p:nvSpPr>
          <p:spPr>
            <a:xfrm>
              <a:off x="2107394" y="5450957"/>
              <a:ext cx="377825" cy="34925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36871" name="Title 1"/>
          <p:cNvSpPr>
            <a:spLocks noGrp="1"/>
          </p:cNvSpPr>
          <p:nvPr>
            <p:ph type="title"/>
          </p:nvPr>
        </p:nvSpPr>
        <p:spPr>
          <a:xfrm>
            <a:off x="2082800" y="220667"/>
            <a:ext cx="7901953" cy="1836733"/>
          </a:xfrm>
        </p:spPr>
        <p:txBody>
          <a:bodyPr/>
          <a:lstStyle/>
          <a:p>
            <a:pPr algn="ctr"/>
            <a:r>
              <a:rPr lang="en-US" altLang="en-US" sz="4400" b="1" dirty="0">
                <a:solidFill>
                  <a:schemeClr val="tx1">
                    <a:lumMod val="75000"/>
                    <a:lumOff val="25000"/>
                  </a:schemeClr>
                </a:solidFill>
                <a:latin typeface="+mn-lt"/>
                <a:cs typeface="Calibri" panose="020F0502020204030204" pitchFamily="34" charset="0"/>
              </a:rPr>
              <a:t>Isaiah Bible Study Schedule </a:t>
            </a:r>
            <a:br>
              <a:rPr lang="en-US" altLang="en-US" sz="4400" b="1" dirty="0">
                <a:solidFill>
                  <a:schemeClr val="tx1">
                    <a:lumMod val="75000"/>
                    <a:lumOff val="25000"/>
                  </a:schemeClr>
                </a:solidFill>
                <a:latin typeface="+mn-lt"/>
                <a:cs typeface="Calibri" panose="020F0502020204030204" pitchFamily="34" charset="0"/>
              </a:rPr>
            </a:br>
            <a:r>
              <a:rPr lang="en-US" altLang="en-US" sz="4400" b="1" dirty="0">
                <a:solidFill>
                  <a:schemeClr val="tx1">
                    <a:lumMod val="75000"/>
                    <a:lumOff val="25000"/>
                  </a:schemeClr>
                </a:solidFill>
                <a:latin typeface="+mn-lt"/>
                <a:cs typeface="Calibri" panose="020F0502020204030204" pitchFamily="34" charset="0"/>
              </a:rPr>
              <a:t>for Fall 2022 – Spring 2023</a:t>
            </a:r>
            <a:r>
              <a:rPr lang="en-US" altLang="en-US" sz="4400" b="1" dirty="0">
                <a:latin typeface="Times New Roman" panose="02020603050405020304" pitchFamily="18" charset="0"/>
                <a:cs typeface="Calibri" panose="020F0502020204030204" pitchFamily="34" charset="0"/>
              </a:rPr>
              <a:t/>
            </a:r>
            <a:br>
              <a:rPr lang="en-US" altLang="en-US" sz="4400" b="1" dirty="0">
                <a:latin typeface="Times New Roman" panose="02020603050405020304" pitchFamily="18" charset="0"/>
                <a:cs typeface="Calibri" panose="020F0502020204030204" pitchFamily="34" charset="0"/>
              </a:rPr>
            </a:br>
            <a:r>
              <a:rPr lang="en-US" altLang="en-US" sz="1600" b="1" i="1" dirty="0">
                <a:solidFill>
                  <a:srgbClr val="0000FF"/>
                </a:solidFill>
                <a:latin typeface="Times New Roman" panose="02020603050405020304" pitchFamily="18" charset="0"/>
                <a:cs typeface="Calibri" panose="020F0502020204030204" pitchFamily="34" charset="0"/>
              </a:rPr>
              <a:t>as of September 6, 2022</a:t>
            </a:r>
            <a:endParaRPr lang="en-US" altLang="en-US" sz="1100" i="1" dirty="0">
              <a:solidFill>
                <a:srgbClr val="0000FF"/>
              </a:solidFill>
            </a:endParaRPr>
          </a:p>
        </p:txBody>
      </p:sp>
    </p:spTree>
    <p:extLst>
      <p:ext uri="{BB962C8B-B14F-4D97-AF65-F5344CB8AC3E}">
        <p14:creationId xmlns:p14="http://schemas.microsoft.com/office/powerpoint/2010/main" val="1287575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Edg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37888</TotalTime>
  <Words>4269</Words>
  <Application>Microsoft Office PowerPoint</Application>
  <PresentationFormat>Custom</PresentationFormat>
  <Paragraphs>394</Paragraphs>
  <Slides>27</Slides>
  <Notes>22</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MS PGothic</vt:lpstr>
      <vt:lpstr>Arial</vt:lpstr>
      <vt:lpstr>Avenir Heavy</vt:lpstr>
      <vt:lpstr>Calibri</vt:lpstr>
      <vt:lpstr>Cambria</vt:lpstr>
      <vt:lpstr>Courier New</vt:lpstr>
      <vt:lpstr>Garamond</vt:lpstr>
      <vt:lpstr>Times New Roman</vt:lpstr>
      <vt:lpstr>Wingdings</vt:lpstr>
      <vt:lpstr>Edge</vt:lpstr>
      <vt:lpstr>PowerPoint Presentation</vt:lpstr>
      <vt:lpstr>Announcements</vt:lpstr>
      <vt:lpstr>Please Rise</vt:lpstr>
      <vt:lpstr>PowerPoint Presentation</vt:lpstr>
      <vt:lpstr>PowerPoint Presentation</vt:lpstr>
      <vt:lpstr>PowerPoint Presentation</vt:lpstr>
      <vt:lpstr>PowerPoint Presentation</vt:lpstr>
      <vt:lpstr>Our Study of Isaiah</vt:lpstr>
      <vt:lpstr>Isaiah Bible Study Schedule  for Fall 2022 – Spring 2023 as of September 6, 2022</vt:lpstr>
      <vt:lpstr>Memory Verse</vt:lpstr>
      <vt:lpstr>Isaiah Outline</vt:lpstr>
      <vt:lpstr>PowerPoint Presentation</vt:lpstr>
      <vt:lpstr>Isaiah’s Context:  Three Covenants</vt:lpstr>
      <vt:lpstr>Isaiah’s Vision of the LORD</vt:lpstr>
      <vt:lpstr>Isaiah’s Vision of the LORD</vt:lpstr>
      <vt:lpstr>Isaiah’s Uncleanliness</vt:lpstr>
      <vt:lpstr>Isaiah’s Cleansing</vt:lpstr>
      <vt:lpstr>Isaiah’s Commission</vt:lpstr>
      <vt:lpstr>Isaiah’s Commission</vt:lpstr>
      <vt:lpstr>Isaiah’s Commission</vt:lpstr>
      <vt:lpstr>Isaiah’s Commission</vt:lpstr>
      <vt:lpstr>Isaiah’s Commission</vt:lpstr>
      <vt:lpstr>Summary of Ch. 6</vt:lpstr>
      <vt:lpstr>For Discussion and Application</vt:lpstr>
      <vt:lpstr>For Discussion and Application</vt:lpstr>
      <vt:lpstr>For Discussion and Application</vt:lpstr>
      <vt:lpstr>Our Study of Isaiah</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Kirk Streitmater</dc:creator>
  <cp:lastModifiedBy>Streitmater, Kirk J.</cp:lastModifiedBy>
  <cp:revision>448</cp:revision>
  <cp:lastPrinted>2022-06-26T02:09:40Z</cp:lastPrinted>
  <dcterms:created xsi:type="dcterms:W3CDTF">2006-08-27T02:03:17Z</dcterms:created>
  <dcterms:modified xsi:type="dcterms:W3CDTF">2022-10-18T15:02:57Z</dcterms:modified>
</cp:coreProperties>
</file>