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8" r:id="rId2"/>
    <p:sldId id="296" r:id="rId3"/>
    <p:sldId id="308" r:id="rId4"/>
    <p:sldId id="266" r:id="rId5"/>
    <p:sldId id="307" r:id="rId6"/>
    <p:sldId id="313" r:id="rId7"/>
    <p:sldId id="321" r:id="rId8"/>
    <p:sldId id="283" r:id="rId9"/>
    <p:sldId id="305" r:id="rId10"/>
    <p:sldId id="298" r:id="rId11"/>
    <p:sldId id="299" r:id="rId12"/>
    <p:sldId id="306" r:id="rId13"/>
    <p:sldId id="300" r:id="rId14"/>
    <p:sldId id="316" r:id="rId15"/>
    <p:sldId id="301" r:id="rId16"/>
    <p:sldId id="318" r:id="rId17"/>
    <p:sldId id="317" r:id="rId18"/>
    <p:sldId id="320" r:id="rId19"/>
    <p:sldId id="319" r:id="rId20"/>
    <p:sldId id="303" r:id="rId21"/>
    <p:sldId id="286" r:id="rId22"/>
    <p:sldId id="293" r:id="rId23"/>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p:scale>
          <a:sx n="66" d="100"/>
          <a:sy n="66" d="100"/>
        </p:scale>
        <p:origin x="1446"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10/5/2014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a:p>
        </p:txBody>
      </p:sp>
    </p:spTree>
    <p:extLst>
      <p:ext uri="{BB962C8B-B14F-4D97-AF65-F5344CB8AC3E}">
        <p14:creationId xmlns:p14="http://schemas.microsoft.com/office/powerpoint/2010/main" val="193457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a:p>
        </p:txBody>
      </p:sp>
    </p:spTree>
    <p:extLst>
      <p:ext uri="{BB962C8B-B14F-4D97-AF65-F5344CB8AC3E}">
        <p14:creationId xmlns:p14="http://schemas.microsoft.com/office/powerpoint/2010/main" val="82085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October 7, 2014</a:t>
            </a:r>
            <a:endParaRPr lang="en-US" dirty="0"/>
          </a:p>
        </p:txBody>
      </p:sp>
      <p:sp>
        <p:nvSpPr>
          <p:cNvPr id="5" name="Footer Placeholder 4"/>
          <p:cNvSpPr>
            <a:spLocks noGrp="1"/>
          </p:cNvSpPr>
          <p:nvPr>
            <p:ph type="ftr" sz="quarter" idx="11"/>
          </p:nvPr>
        </p:nvSpPr>
        <p:spPr/>
        <p:txBody>
          <a:bodyPr/>
          <a:lstStyle/>
          <a:p>
            <a:r>
              <a:rPr lang="en-US" smtClean="0"/>
              <a:t>Lesson 4 - John 1:1-18</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7, 2014</a:t>
            </a:r>
            <a:endParaRPr lang="en-US" dirty="0"/>
          </a:p>
        </p:txBody>
      </p:sp>
      <p:sp>
        <p:nvSpPr>
          <p:cNvPr id="5" name="Footer Placeholder 4"/>
          <p:cNvSpPr>
            <a:spLocks noGrp="1"/>
          </p:cNvSpPr>
          <p:nvPr>
            <p:ph type="ftr" sz="quarter" idx="11"/>
          </p:nvPr>
        </p:nvSpPr>
        <p:spPr/>
        <p:txBody>
          <a:bodyPr/>
          <a:lstStyle/>
          <a:p>
            <a:r>
              <a:rPr lang="en-US" smtClean="0"/>
              <a:t>Lesson 4 - John 1:1-18</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7, 2014</a:t>
            </a:r>
            <a:endParaRPr lang="en-US" dirty="0"/>
          </a:p>
        </p:txBody>
      </p:sp>
      <p:sp>
        <p:nvSpPr>
          <p:cNvPr id="5" name="Footer Placeholder 4"/>
          <p:cNvSpPr>
            <a:spLocks noGrp="1"/>
          </p:cNvSpPr>
          <p:nvPr>
            <p:ph type="ftr" sz="quarter" idx="11"/>
          </p:nvPr>
        </p:nvSpPr>
        <p:spPr/>
        <p:txBody>
          <a:bodyPr/>
          <a:lstStyle/>
          <a:p>
            <a:r>
              <a:rPr lang="en-US" smtClean="0"/>
              <a:t>Lesson 4 - John 1:1-18</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October 7, 2014</a:t>
            </a:r>
            <a:endParaRPr lang="en-US" dirty="0"/>
          </a:p>
        </p:txBody>
      </p:sp>
      <p:sp>
        <p:nvSpPr>
          <p:cNvPr id="5" name="Footer Placeholder 4"/>
          <p:cNvSpPr>
            <a:spLocks noGrp="1"/>
          </p:cNvSpPr>
          <p:nvPr>
            <p:ph type="ftr" sz="quarter" idx="11"/>
          </p:nvPr>
        </p:nvSpPr>
        <p:spPr/>
        <p:txBody>
          <a:bodyPr/>
          <a:lstStyle/>
          <a:p>
            <a:r>
              <a:rPr lang="en-US" smtClean="0"/>
              <a:t>Lesson 4 - John 1:1-18</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October 7, 2014</a:t>
            </a:r>
            <a:endParaRPr lang="en-US" dirty="0"/>
          </a:p>
        </p:txBody>
      </p:sp>
      <p:sp>
        <p:nvSpPr>
          <p:cNvPr id="5" name="Footer Placeholder 4"/>
          <p:cNvSpPr>
            <a:spLocks noGrp="1"/>
          </p:cNvSpPr>
          <p:nvPr>
            <p:ph type="ftr" sz="quarter" idx="11"/>
          </p:nvPr>
        </p:nvSpPr>
        <p:spPr/>
        <p:txBody>
          <a:bodyPr/>
          <a:lstStyle/>
          <a:p>
            <a:r>
              <a:rPr lang="en-US" smtClean="0"/>
              <a:t>Lesson 4 - John 1:1-18</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October 7, 2014</a:t>
            </a:r>
            <a:endParaRPr lang="en-US" dirty="0"/>
          </a:p>
        </p:txBody>
      </p:sp>
      <p:sp>
        <p:nvSpPr>
          <p:cNvPr id="6" name="Footer Placeholder 5"/>
          <p:cNvSpPr>
            <a:spLocks noGrp="1"/>
          </p:cNvSpPr>
          <p:nvPr>
            <p:ph type="ftr" sz="quarter" idx="11"/>
          </p:nvPr>
        </p:nvSpPr>
        <p:spPr/>
        <p:txBody>
          <a:bodyPr/>
          <a:lstStyle/>
          <a:p>
            <a:r>
              <a:rPr lang="en-US" smtClean="0"/>
              <a:t>Lesson 4 - John 1:1-18</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October 7, 2014</a:t>
            </a:r>
            <a:endParaRPr lang="en-US" dirty="0"/>
          </a:p>
        </p:txBody>
      </p:sp>
      <p:sp>
        <p:nvSpPr>
          <p:cNvPr id="8" name="Footer Placeholder 7"/>
          <p:cNvSpPr>
            <a:spLocks noGrp="1"/>
          </p:cNvSpPr>
          <p:nvPr>
            <p:ph type="ftr" sz="quarter" idx="11"/>
          </p:nvPr>
        </p:nvSpPr>
        <p:spPr/>
        <p:txBody>
          <a:bodyPr/>
          <a:lstStyle/>
          <a:p>
            <a:r>
              <a:rPr lang="en-US" smtClean="0"/>
              <a:t>Lesson 4 - John 1:1-18</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October 7, 2014</a:t>
            </a:r>
            <a:endParaRPr lang="en-US" dirty="0"/>
          </a:p>
        </p:txBody>
      </p:sp>
      <p:sp>
        <p:nvSpPr>
          <p:cNvPr id="4" name="Footer Placeholder 3"/>
          <p:cNvSpPr>
            <a:spLocks noGrp="1"/>
          </p:cNvSpPr>
          <p:nvPr>
            <p:ph type="ftr" sz="quarter" idx="11"/>
          </p:nvPr>
        </p:nvSpPr>
        <p:spPr/>
        <p:txBody>
          <a:bodyPr/>
          <a:lstStyle/>
          <a:p>
            <a:r>
              <a:rPr lang="en-US" smtClean="0"/>
              <a:t>Lesson 4 - John 1:1-18</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7000" y="6548755"/>
            <a:ext cx="1447800" cy="365125"/>
          </a:xfrm>
        </p:spPr>
        <p:txBody>
          <a:bodyPr/>
          <a:lstStyle/>
          <a:p>
            <a:r>
              <a:rPr lang="en-US" smtClean="0"/>
              <a:t>October 7, 2014</a:t>
            </a:r>
            <a:endParaRPr lang="en-US" dirty="0"/>
          </a:p>
        </p:txBody>
      </p:sp>
      <p:sp>
        <p:nvSpPr>
          <p:cNvPr id="3" name="Footer Placeholder 2"/>
          <p:cNvSpPr>
            <a:spLocks noGrp="1"/>
          </p:cNvSpPr>
          <p:nvPr>
            <p:ph type="ftr" sz="quarter" idx="11"/>
          </p:nvPr>
        </p:nvSpPr>
        <p:spPr>
          <a:xfrm>
            <a:off x="2087880" y="6558915"/>
            <a:ext cx="4953000" cy="365125"/>
          </a:xfrm>
        </p:spPr>
        <p:txBody>
          <a:bodyPr/>
          <a:lstStyle/>
          <a:p>
            <a:r>
              <a:rPr lang="en-US" smtClean="0"/>
              <a:t>Lesson 4 - John 1:1-18</a:t>
            </a:r>
            <a:endParaRPr lang="en-US" dirty="0"/>
          </a:p>
        </p:txBody>
      </p:sp>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7, 2014</a:t>
            </a:r>
            <a:endParaRPr lang="en-US" dirty="0"/>
          </a:p>
        </p:txBody>
      </p:sp>
      <p:sp>
        <p:nvSpPr>
          <p:cNvPr id="6" name="Footer Placeholder 5"/>
          <p:cNvSpPr>
            <a:spLocks noGrp="1"/>
          </p:cNvSpPr>
          <p:nvPr>
            <p:ph type="ftr" sz="quarter" idx="11"/>
          </p:nvPr>
        </p:nvSpPr>
        <p:spPr/>
        <p:txBody>
          <a:bodyPr/>
          <a:lstStyle/>
          <a:p>
            <a:r>
              <a:rPr lang="en-US" smtClean="0"/>
              <a:t>Lesson 4 - John 1:1-18</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October 7, 2014</a:t>
            </a:r>
            <a:endParaRPr lang="en-US" dirty="0"/>
          </a:p>
        </p:txBody>
      </p:sp>
      <p:sp>
        <p:nvSpPr>
          <p:cNvPr id="6" name="Footer Placeholder 5"/>
          <p:cNvSpPr>
            <a:spLocks noGrp="1"/>
          </p:cNvSpPr>
          <p:nvPr>
            <p:ph type="ftr" sz="quarter" idx="11"/>
          </p:nvPr>
        </p:nvSpPr>
        <p:spPr/>
        <p:txBody>
          <a:bodyPr/>
          <a:lstStyle/>
          <a:p>
            <a:r>
              <a:rPr lang="en-US" smtClean="0"/>
              <a:t>Lesson 4 - John 1:1-18</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50969"/>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smtClean="0"/>
              <a:t>October 7, 2014</a:t>
            </a:r>
            <a:endParaRPr lang="en-US" dirty="0"/>
          </a:p>
        </p:txBody>
      </p:sp>
      <p:sp>
        <p:nvSpPr>
          <p:cNvPr id="5" name="Footer Placeholder 4"/>
          <p:cNvSpPr>
            <a:spLocks noGrp="1"/>
          </p:cNvSpPr>
          <p:nvPr>
            <p:ph type="ftr" sz="quarter" idx="3"/>
          </p:nvPr>
        </p:nvSpPr>
        <p:spPr>
          <a:xfrm>
            <a:off x="1407812" y="6560022"/>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smtClean="0"/>
              <a:t>Lesson 4 - John 1:1-18</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immanuelbible.net/community-outreach/urban-immersion" TargetMode="External"/><Relationship Id="rId4" Type="http://schemas.openxmlformats.org/officeDocument/2006/relationships/hyperlink" Target="http://immanuelbible.net/season-of-service-registration"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John+1:6-8&amp;version=ES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John+16:32&amp;version=ESV" TargetMode="External"/><Relationship Id="rId2" Type="http://schemas.openxmlformats.org/officeDocument/2006/relationships/hyperlink" Target="https://www.biblegateway.com/passage/?search=John+1:9-11&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John+19:27&amp;version=ES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John+19:10&amp;version=ESV" TargetMode="External"/><Relationship Id="rId2" Type="http://schemas.openxmlformats.org/officeDocument/2006/relationships/hyperlink" Target="https://www.biblegateway.com/passage/?search=John+1:12-13&amp;version=ESV"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John+1:14-18&amp;version=ESV"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John+1:14-18&amp;version=ESV"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John+1:14-18&amp;version=ESV"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www.biblegateway.com/passage/?search=Colossians+1:19&amp;version=ESV" TargetMode="External"/><Relationship Id="rId13" Type="http://schemas.openxmlformats.org/officeDocument/2006/relationships/hyperlink" Target="https://www.biblegateway.com/passage/?search=Romans+15:29&amp;version=ESV#fen-ESV-28317a" TargetMode="External"/><Relationship Id="rId3" Type="http://schemas.openxmlformats.org/officeDocument/2006/relationships/hyperlink" Target="https://www.biblegateway.com/passage/?search=Ephesians+1:10&amp;version=ESV" TargetMode="External"/><Relationship Id="rId7" Type="http://schemas.openxmlformats.org/officeDocument/2006/relationships/hyperlink" Target="https://www.biblegateway.com/passage/?search=Ephesians+4:13&amp;version=ESV#fen-ESV-29269a" TargetMode="External"/><Relationship Id="rId12" Type="http://schemas.openxmlformats.org/officeDocument/2006/relationships/hyperlink" Target="https://www.biblegateway.com/passage/?search=Romans+15:29&amp;version=ESV" TargetMode="External"/><Relationship Id="rId2" Type="http://schemas.openxmlformats.org/officeDocument/2006/relationships/hyperlink" Target="https://www.biblegateway.com/passage/?search=John+1:14-18&amp;version=ESV" TargetMode="External"/><Relationship Id="rId16" Type="http://schemas.openxmlformats.org/officeDocument/2006/relationships/hyperlink" Target="https://www.biblegateway.com/passage/?search=Mark+6:43&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Ephesians+4:13&amp;version=ESV" TargetMode="External"/><Relationship Id="rId11" Type="http://schemas.openxmlformats.org/officeDocument/2006/relationships/hyperlink" Target="https://www.biblegateway.com/passage/?search=Romans+11:12&amp;version=ESV#fen-ESV-28206a" TargetMode="External"/><Relationship Id="rId5" Type="http://schemas.openxmlformats.org/officeDocument/2006/relationships/hyperlink" Target="https://www.biblegateway.com/passage/?search=Eph+3:19&amp;version=ESV" TargetMode="External"/><Relationship Id="rId15" Type="http://schemas.openxmlformats.org/officeDocument/2006/relationships/hyperlink" Target="https://www.biblegateway.com/passage/?search=1+Corinthians+10:26&amp;version=ESV" TargetMode="External"/><Relationship Id="rId10" Type="http://schemas.openxmlformats.org/officeDocument/2006/relationships/hyperlink" Target="https://www.biblegateway.com/passage/?search=Romans+11:12&amp;version=ESV" TargetMode="External"/><Relationship Id="rId4" Type="http://schemas.openxmlformats.org/officeDocument/2006/relationships/hyperlink" Target="https://www.biblegateway.com/passage/?search=Ephesians+1:23+&amp;version=ESV" TargetMode="External"/><Relationship Id="rId9" Type="http://schemas.openxmlformats.org/officeDocument/2006/relationships/hyperlink" Target="https://www.biblegateway.com/passage/?search=Colossians+2:9&amp;version=ESV" TargetMode="External"/><Relationship Id="rId14" Type="http://schemas.openxmlformats.org/officeDocument/2006/relationships/hyperlink" Target="https://www.biblegateway.com/passage/?search=Galatians+4:4&amp;version=ESV"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John+1:14-18&amp;version=ESV"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t=3&amp;utm_expid=13466113-11.5w1LoPJgSfySJpp2u36etw.3&amp;search=John+1:12&amp;utm_referrer=https://www.google.com/url?sa%3Dt%26rct%3Dj%26q%3D%26esrc%3Ds%26source%3Dweb%26cd%3D1%26ved%3D0CCAQFjAA%26url%3Dhttps://www.biblegateway.com/passage/?search%3DJohn%2B1:12%26ei%3DQ_MmVMKZHbiRsQTJuoLIBA%26usg%3DAFQjCNGulQRR-mwKIlienjFPOxLlwCUDGQ%26sig2%3DIcc3xonPawS-qaRTCRZ0SA%26bvm%3Dbv.76247554,d.cWc"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iblegateway.com/passage/?search=John+1:14-18&amp;version=ESV" TargetMode="External"/><Relationship Id="rId3" Type="http://schemas.openxmlformats.org/officeDocument/2006/relationships/hyperlink" Target="https://www.biblegateway.com/passage/?search=John+1:1-2&amp;version=ESV" TargetMode="External"/><Relationship Id="rId7" Type="http://schemas.openxmlformats.org/officeDocument/2006/relationships/hyperlink" Target="https://www.biblegateway.com/passage/?search=John+1:12-13&amp;version=ESV" TargetMode="External"/><Relationship Id="rId2" Type="http://schemas.openxmlformats.org/officeDocument/2006/relationships/hyperlink" Target="https://www.biblegateway.com/passage/?search=John+1:1-18+&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ohn+1:9-11&amp;version=ESV" TargetMode="External"/><Relationship Id="rId5" Type="http://schemas.openxmlformats.org/officeDocument/2006/relationships/hyperlink" Target="https://www.biblegateway.com/passage/?search=John+1:6-8&amp;version=ESV" TargetMode="External"/><Relationship Id="rId4" Type="http://schemas.openxmlformats.org/officeDocument/2006/relationships/hyperlink" Target="https://www.biblegateway.com/passage/?search=John+1:3-5&amp;version=ES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John+1:1-2"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Colossians+1:15-16&amp;version=ESV" TargetMode="External"/><Relationship Id="rId2" Type="http://schemas.openxmlformats.org/officeDocument/2006/relationships/hyperlink" Target="https://www.biblegateway.com/passage/?search=John+1:3-5&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Hebrews+1:2-3&amp;version=ES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34440" y="1600200"/>
            <a:ext cx="6670040" cy="3046988"/>
          </a:xfrm>
          <a:prstGeom prst="rect">
            <a:avLst/>
          </a:prstGeom>
        </p:spPr>
        <p:txBody>
          <a:bodyPr wrap="square">
            <a:spAutoFit/>
          </a:bodyPr>
          <a:lstStyle/>
          <a:p>
            <a:pPr marL="457200" indent="-457200">
              <a:lnSpc>
                <a:spcPct val="150000"/>
              </a:lnSpc>
              <a:buFont typeface="Arial" panose="020B0604020202020204" pitchFamily="34" charset="0"/>
              <a:buChar char="•"/>
            </a:pPr>
            <a:r>
              <a:rPr lang="en-US" sz="3200" dirty="0" smtClean="0"/>
              <a:t>Welcome to the MOB!</a:t>
            </a:r>
          </a:p>
          <a:p>
            <a:pPr marL="457200" indent="-457200">
              <a:lnSpc>
                <a:spcPct val="150000"/>
              </a:lnSpc>
              <a:buFont typeface="Arial" panose="020B0604020202020204" pitchFamily="34" charset="0"/>
              <a:buChar char="•"/>
            </a:pPr>
            <a:r>
              <a:rPr lang="en-US" sz="3200" dirty="0" smtClean="0"/>
              <a:t>Website:  </a:t>
            </a:r>
            <a:r>
              <a:rPr lang="en-US" sz="3200" dirty="0" smtClean="0">
                <a:hlinkClick r:id="rId3"/>
              </a:rPr>
              <a:t>www.ibcmob.net</a:t>
            </a:r>
            <a:r>
              <a:rPr lang="en-US" sz="3200" dirty="0" smtClean="0"/>
              <a:t> </a:t>
            </a:r>
          </a:p>
          <a:p>
            <a:pPr marL="457200" indent="-457200">
              <a:lnSpc>
                <a:spcPct val="150000"/>
              </a:lnSpc>
              <a:buFont typeface="Arial" panose="020B0604020202020204" pitchFamily="34" charset="0"/>
              <a:buChar char="•"/>
            </a:pPr>
            <a:r>
              <a:rPr lang="en-US" sz="3200" dirty="0" smtClean="0">
                <a:hlinkClick r:id="rId4"/>
              </a:rPr>
              <a:t>Season of Service, Nov 8-9, 2014</a:t>
            </a:r>
            <a:endParaRPr lang="en-US" sz="3200" dirty="0" smtClean="0"/>
          </a:p>
          <a:p>
            <a:pPr marL="457200" indent="-457200">
              <a:lnSpc>
                <a:spcPct val="150000"/>
              </a:lnSpc>
              <a:buFont typeface="Arial" panose="020B0604020202020204" pitchFamily="34" charset="0"/>
              <a:buChar char="•"/>
            </a:pPr>
            <a:r>
              <a:rPr lang="en-US" sz="3200" dirty="0" smtClean="0">
                <a:hlinkClick r:id="rId5"/>
              </a:rPr>
              <a:t>Urban Immersion, Nov 6-9, 2014</a:t>
            </a:r>
            <a:endParaRPr lang="en-US" sz="3200" dirty="0" smtClean="0"/>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11"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12"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a:t>
            </a:fld>
            <a:endParaRPr lang="en-US" dirty="0"/>
          </a:p>
        </p:txBody>
      </p:sp>
    </p:spTree>
    <p:extLst>
      <p:ext uri="{BB962C8B-B14F-4D97-AF65-F5344CB8AC3E}">
        <p14:creationId xmlns:p14="http://schemas.microsoft.com/office/powerpoint/2010/main" val="1872565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377954" cy="2554545"/>
          </a:xfrm>
          <a:prstGeom prst="rect">
            <a:avLst/>
          </a:prstGeom>
        </p:spPr>
        <p:txBody>
          <a:bodyPr wrap="square">
            <a:spAutoFit/>
          </a:bodyPr>
          <a:lstStyle/>
          <a:p>
            <a:r>
              <a:rPr lang="en-US" sz="3200" baseline="30000" dirty="0" smtClean="0"/>
              <a:t>6</a:t>
            </a:r>
            <a:r>
              <a:rPr lang="en-US" sz="3200" baseline="30000" dirty="0"/>
              <a:t> </a:t>
            </a:r>
            <a:r>
              <a:rPr lang="en-US" sz="3200" dirty="0"/>
              <a:t>There was a man sent from God, whose name was John. </a:t>
            </a:r>
            <a:r>
              <a:rPr lang="en-US" sz="3200" baseline="30000" dirty="0"/>
              <a:t>7 </a:t>
            </a:r>
            <a:r>
              <a:rPr lang="en-US" sz="3200" dirty="0"/>
              <a:t>He came as a witness, to bear witness about the light, that all might believe through him. </a:t>
            </a:r>
            <a:r>
              <a:rPr lang="en-US" sz="3200" baseline="30000" dirty="0"/>
              <a:t>8 </a:t>
            </a:r>
            <a:r>
              <a:rPr lang="en-US" sz="3200" dirty="0"/>
              <a:t>He was not the light, but came to bear witness about the light</a:t>
            </a:r>
            <a:r>
              <a:rPr lang="en-US" sz="3200" dirty="0" smtClean="0"/>
              <a:t>.</a:t>
            </a:r>
            <a:endParaRPr lang="en-US" sz="3200" dirty="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1:6-8</a:t>
            </a:r>
            <a:endParaRPr lang="en-US" sz="4000" b="1" dirty="0" smtClean="0"/>
          </a:p>
          <a:p>
            <a:pPr algn="ctr"/>
            <a:r>
              <a:rPr lang="en-US" sz="3200" dirty="0" smtClean="0"/>
              <a:t>The Forerunner of Christ</a:t>
            </a:r>
            <a:endParaRPr lang="en-US" sz="3200" b="1" dirty="0" smtClean="0"/>
          </a:p>
        </p:txBody>
      </p:sp>
      <p:sp>
        <p:nvSpPr>
          <p:cNvPr id="2" name="TextBox 1"/>
          <p:cNvSpPr txBox="1"/>
          <p:nvPr/>
        </p:nvSpPr>
        <p:spPr>
          <a:xfrm rot="20145453">
            <a:off x="34552" y="4467058"/>
            <a:ext cx="2225802" cy="646331"/>
          </a:xfrm>
          <a:prstGeom prst="rect">
            <a:avLst/>
          </a:prstGeom>
          <a:noFill/>
        </p:spPr>
        <p:txBody>
          <a:bodyPr wrap="none" rtlCol="0">
            <a:spAutoFit/>
          </a:bodyPr>
          <a:lstStyle/>
          <a:p>
            <a:r>
              <a:rPr lang="en-US" dirty="0" smtClean="0"/>
              <a:t>Two recognized truth </a:t>
            </a:r>
          </a:p>
          <a:p>
            <a:r>
              <a:rPr lang="en-US" dirty="0" smtClean="0"/>
              <a:t>testing theories</a:t>
            </a:r>
            <a:endParaRPr lang="en-US" dirty="0"/>
          </a:p>
        </p:txBody>
      </p:sp>
      <p:sp>
        <p:nvSpPr>
          <p:cNvPr id="3" name="TextBox 2"/>
          <p:cNvSpPr txBox="1"/>
          <p:nvPr/>
        </p:nvSpPr>
        <p:spPr>
          <a:xfrm>
            <a:off x="1293797" y="4648200"/>
            <a:ext cx="3555910" cy="1231106"/>
          </a:xfrm>
          <a:prstGeom prst="rect">
            <a:avLst/>
          </a:prstGeom>
          <a:noFill/>
        </p:spPr>
        <p:txBody>
          <a:bodyPr wrap="none" rtlCol="0">
            <a:spAutoFit/>
          </a:bodyPr>
          <a:lstStyle/>
          <a:p>
            <a:pPr algn="ctr"/>
            <a:r>
              <a:rPr lang="en-US" sz="2000" b="1" dirty="0" smtClean="0"/>
              <a:t>Correspondence</a:t>
            </a:r>
            <a:endParaRPr lang="en-US" b="1" dirty="0" smtClean="0"/>
          </a:p>
          <a:p>
            <a:pPr algn="ctr"/>
            <a:endParaRPr lang="en-US" dirty="0"/>
          </a:p>
          <a:p>
            <a:pPr algn="ctr"/>
            <a:r>
              <a:rPr lang="en-US" dirty="0" smtClean="0"/>
              <a:t>“correspond to the stated of affairs”</a:t>
            </a:r>
          </a:p>
          <a:p>
            <a:pPr algn="ctr"/>
            <a:r>
              <a:rPr lang="en-US" dirty="0" smtClean="0"/>
              <a:t>“correspond to reality”</a:t>
            </a:r>
            <a:endParaRPr lang="en-US" dirty="0"/>
          </a:p>
        </p:txBody>
      </p:sp>
      <p:sp>
        <p:nvSpPr>
          <p:cNvPr id="16" name="TextBox 15"/>
          <p:cNvSpPr txBox="1"/>
          <p:nvPr/>
        </p:nvSpPr>
        <p:spPr>
          <a:xfrm>
            <a:off x="5126106" y="4648200"/>
            <a:ext cx="3108287" cy="954107"/>
          </a:xfrm>
          <a:prstGeom prst="rect">
            <a:avLst/>
          </a:prstGeom>
          <a:noFill/>
        </p:spPr>
        <p:txBody>
          <a:bodyPr wrap="none" rtlCol="0">
            <a:spAutoFit/>
          </a:bodyPr>
          <a:lstStyle/>
          <a:p>
            <a:pPr algn="ctr"/>
            <a:r>
              <a:rPr lang="en-US" sz="2000" b="1" dirty="0" smtClean="0"/>
              <a:t>Coherence</a:t>
            </a:r>
            <a:endParaRPr lang="en-US" b="1" dirty="0" smtClean="0"/>
          </a:p>
          <a:p>
            <a:pPr algn="ctr"/>
            <a:endParaRPr lang="en-US" dirty="0"/>
          </a:p>
          <a:p>
            <a:pPr algn="ctr"/>
            <a:r>
              <a:rPr lang="en-US" dirty="0" smtClean="0"/>
              <a:t>“relations to other statements”</a:t>
            </a:r>
            <a:endParaRPr lang="en-US" dirty="0"/>
          </a:p>
        </p:txBody>
      </p:sp>
      <p:sp>
        <p:nvSpPr>
          <p:cNvPr id="4" name="Slide Number Placeholder 3"/>
          <p:cNvSpPr>
            <a:spLocks noGrp="1"/>
          </p:cNvSpPr>
          <p:nvPr>
            <p:ph type="sldNum" sz="quarter" idx="12"/>
          </p:nvPr>
        </p:nvSpPr>
        <p:spPr/>
        <p:txBody>
          <a:bodyPr/>
          <a:lstStyle/>
          <a:p>
            <a:fld id="{5762F52A-C960-462B-8236-8A9481EACB9C}" type="slidenum">
              <a:rPr lang="en-US" smtClean="0"/>
              <a:pPr/>
              <a:t>10</a:t>
            </a:fld>
            <a:endParaRPr lang="en-US" dirty="0"/>
          </a:p>
        </p:txBody>
      </p:sp>
    </p:spTree>
    <p:extLst>
      <p:ext uri="{BB962C8B-B14F-4D97-AF65-F5344CB8AC3E}">
        <p14:creationId xmlns:p14="http://schemas.microsoft.com/office/powerpoint/2010/main" val="47420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483982" cy="3046988"/>
          </a:xfrm>
          <a:prstGeom prst="rect">
            <a:avLst/>
          </a:prstGeom>
        </p:spPr>
        <p:txBody>
          <a:bodyPr wrap="square">
            <a:spAutoFit/>
          </a:bodyPr>
          <a:lstStyle/>
          <a:p>
            <a:r>
              <a:rPr lang="en-US" sz="3200" baseline="30000" dirty="0" smtClean="0"/>
              <a:t>9</a:t>
            </a:r>
            <a:r>
              <a:rPr lang="en-US" sz="3200" baseline="30000" dirty="0"/>
              <a:t> </a:t>
            </a:r>
            <a:r>
              <a:rPr lang="en-US" sz="3200" dirty="0"/>
              <a:t>The true light, which gives light to everyone, was coming into the world. </a:t>
            </a:r>
            <a:endParaRPr lang="en-US" sz="3200" dirty="0" smtClean="0"/>
          </a:p>
          <a:p>
            <a:r>
              <a:rPr lang="en-US" sz="3200" baseline="30000" dirty="0" smtClean="0"/>
              <a:t>10</a:t>
            </a:r>
            <a:r>
              <a:rPr lang="en-US" sz="3200" baseline="30000" dirty="0"/>
              <a:t> </a:t>
            </a:r>
            <a:r>
              <a:rPr lang="en-US" sz="3200" dirty="0"/>
              <a:t>He was in the world, and the world was made through him, yet the world did not know him. </a:t>
            </a:r>
            <a:r>
              <a:rPr lang="en-US" sz="3200" baseline="30000" dirty="0"/>
              <a:t>11 </a:t>
            </a:r>
            <a:r>
              <a:rPr lang="en-US" sz="3200" dirty="0"/>
              <a:t>He came to his </a:t>
            </a:r>
            <a:r>
              <a:rPr lang="en-US" sz="3200" dirty="0" smtClean="0"/>
              <a:t>own, </a:t>
            </a:r>
            <a:r>
              <a:rPr lang="en-US" sz="3200" dirty="0"/>
              <a:t>and his own </a:t>
            </a:r>
            <a:r>
              <a:rPr lang="en-US" sz="3200" dirty="0" smtClean="0"/>
              <a:t>people </a:t>
            </a:r>
            <a:r>
              <a:rPr lang="en-US" sz="3200" dirty="0"/>
              <a:t>did not receive him. </a:t>
            </a:r>
            <a:endParaRPr lang="en-US" sz="3200" dirty="0" smtClean="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1:9-11</a:t>
            </a:r>
            <a:endParaRPr lang="en-US" sz="4000" b="1" dirty="0" smtClean="0"/>
          </a:p>
          <a:p>
            <a:pPr algn="ctr"/>
            <a:r>
              <a:rPr lang="en-US" sz="3200" dirty="0"/>
              <a:t>The </a:t>
            </a:r>
            <a:r>
              <a:rPr lang="en-US" sz="3200" dirty="0" smtClean="0"/>
              <a:t>Rejection of Christ</a:t>
            </a:r>
            <a:endParaRPr lang="en-US" sz="3200" b="1" dirty="0"/>
          </a:p>
        </p:txBody>
      </p:sp>
      <p:sp>
        <p:nvSpPr>
          <p:cNvPr id="11" name="Right Bracket 10"/>
          <p:cNvSpPr/>
          <p:nvPr/>
        </p:nvSpPr>
        <p:spPr>
          <a:xfrm rot="5400000" flipV="1">
            <a:off x="4700193" y="2310207"/>
            <a:ext cx="209781" cy="3361767"/>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 name="TextBox 1"/>
          <p:cNvSpPr txBox="1"/>
          <p:nvPr/>
        </p:nvSpPr>
        <p:spPr>
          <a:xfrm>
            <a:off x="6485967" y="4727681"/>
            <a:ext cx="1553310" cy="861774"/>
          </a:xfrm>
          <a:prstGeom prst="rect">
            <a:avLst/>
          </a:prstGeom>
          <a:noFill/>
        </p:spPr>
        <p:txBody>
          <a:bodyPr wrap="none" rtlCol="0">
            <a:spAutoFit/>
          </a:bodyPr>
          <a:lstStyle/>
          <a:p>
            <a:r>
              <a:rPr lang="en-US" dirty="0" smtClean="0"/>
              <a:t>He came h</a:t>
            </a:r>
            <a:r>
              <a:rPr lang="en-US" sz="1600" dirty="0" smtClean="0"/>
              <a:t>ome</a:t>
            </a:r>
          </a:p>
          <a:p>
            <a:pPr marL="285750" indent="-285750">
              <a:buFont typeface="Arial" panose="020B0604020202020204" pitchFamily="34" charset="0"/>
              <a:buChar char="•"/>
            </a:pPr>
            <a:r>
              <a:rPr lang="en-US" sz="1600" dirty="0" smtClean="0">
                <a:hlinkClick r:id="rId3"/>
              </a:rPr>
              <a:t>John 16:32</a:t>
            </a:r>
            <a:endParaRPr lang="en-US" sz="1600" dirty="0" smtClean="0"/>
          </a:p>
          <a:p>
            <a:pPr marL="285750" indent="-285750">
              <a:buFont typeface="Arial" panose="020B0604020202020204" pitchFamily="34" charset="0"/>
              <a:buChar char="•"/>
            </a:pPr>
            <a:r>
              <a:rPr lang="en-US" sz="1600" dirty="0" smtClean="0">
                <a:hlinkClick r:id="rId4"/>
              </a:rPr>
              <a:t>John 19:27</a:t>
            </a:r>
            <a:endParaRPr lang="en-US" sz="1600" dirty="0"/>
          </a:p>
        </p:txBody>
      </p:sp>
      <p:cxnSp>
        <p:nvCxnSpPr>
          <p:cNvPr id="4" name="Straight Connector 3"/>
          <p:cNvCxnSpPr/>
          <p:nvPr/>
        </p:nvCxnSpPr>
        <p:spPr>
          <a:xfrm>
            <a:off x="6248400" y="4095981"/>
            <a:ext cx="237567" cy="63170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5762F52A-C960-462B-8236-8A9481EACB9C}" type="slidenum">
              <a:rPr lang="en-US" smtClean="0"/>
              <a:pPr/>
              <a:t>11</a:t>
            </a:fld>
            <a:endParaRPr lang="en-US" dirty="0"/>
          </a:p>
        </p:txBody>
      </p:sp>
    </p:spTree>
    <p:extLst>
      <p:ext uri="{BB962C8B-B14F-4D97-AF65-F5344CB8AC3E}">
        <p14:creationId xmlns:p14="http://schemas.microsoft.com/office/powerpoint/2010/main" val="501007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2474655"/>
            <a:ext cx="7483982" cy="2554545"/>
          </a:xfrm>
          <a:prstGeom prst="rect">
            <a:avLst/>
          </a:prstGeom>
        </p:spPr>
        <p:txBody>
          <a:bodyPr wrap="square">
            <a:spAutoFit/>
          </a:bodyPr>
          <a:lstStyle/>
          <a:p>
            <a:r>
              <a:rPr lang="en-US" sz="3200" baseline="30000" dirty="0" smtClean="0"/>
              <a:t>12</a:t>
            </a:r>
            <a:r>
              <a:rPr lang="en-US" sz="3200" baseline="30000" dirty="0"/>
              <a:t> </a:t>
            </a:r>
            <a:r>
              <a:rPr lang="en-US" sz="3200" dirty="0"/>
              <a:t>But to all who did receive him, who believed in his name, he gave the right to become children of God, </a:t>
            </a:r>
            <a:r>
              <a:rPr lang="en-US" sz="3200" baseline="30000" dirty="0"/>
              <a:t>13 </a:t>
            </a:r>
            <a:r>
              <a:rPr lang="en-US" sz="3200" dirty="0"/>
              <a:t>who were born, not of blood nor of the will of the flesh nor of the will of man, but of God</a:t>
            </a:r>
            <a:r>
              <a:rPr lang="en-US" sz="3200" dirty="0" smtClean="0"/>
              <a:t>.</a:t>
            </a:r>
            <a:endParaRPr lang="en-US" sz="3200" dirty="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1:12-13</a:t>
            </a:r>
            <a:endParaRPr lang="en-US" sz="4000" b="1" dirty="0" smtClean="0"/>
          </a:p>
          <a:p>
            <a:pPr algn="ctr"/>
            <a:r>
              <a:rPr lang="en-US" sz="3200" dirty="0"/>
              <a:t>The </a:t>
            </a:r>
            <a:r>
              <a:rPr lang="en-US" sz="3200" dirty="0" smtClean="0"/>
              <a:t>Acceptance of Christ</a:t>
            </a:r>
            <a:endParaRPr lang="en-US" sz="3200" b="1" dirty="0"/>
          </a:p>
        </p:txBody>
      </p:sp>
      <p:sp>
        <p:nvSpPr>
          <p:cNvPr id="13" name="Rounded Rectangle 12"/>
          <p:cNvSpPr/>
          <p:nvPr/>
        </p:nvSpPr>
        <p:spPr>
          <a:xfrm>
            <a:off x="4334434" y="2539433"/>
            <a:ext cx="1228165"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974511" y="3053891"/>
            <a:ext cx="1490783"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539753" y="3031479"/>
            <a:ext cx="881183"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6781800" y="1578114"/>
            <a:ext cx="2383555" cy="923330"/>
          </a:xfrm>
          <a:prstGeom prst="rect">
            <a:avLst/>
          </a:prstGeom>
          <a:noFill/>
        </p:spPr>
        <p:txBody>
          <a:bodyPr wrap="square" rtlCol="0">
            <a:spAutoFit/>
          </a:bodyPr>
          <a:lstStyle/>
          <a:p>
            <a:r>
              <a:rPr lang="en-US" dirty="0" smtClean="0"/>
              <a:t>“delegated power, privilege, or authority”</a:t>
            </a:r>
          </a:p>
          <a:p>
            <a:r>
              <a:rPr lang="en-US" dirty="0" smtClean="0"/>
              <a:t>(</a:t>
            </a:r>
            <a:r>
              <a:rPr lang="en-US" dirty="0" smtClean="0">
                <a:hlinkClick r:id="rId3"/>
              </a:rPr>
              <a:t>John 19:10</a:t>
            </a:r>
            <a:r>
              <a:rPr lang="en-US" dirty="0" smtClean="0"/>
              <a:t>)</a:t>
            </a:r>
            <a:endParaRPr lang="en-US" dirty="0"/>
          </a:p>
        </p:txBody>
      </p:sp>
      <p:sp>
        <p:nvSpPr>
          <p:cNvPr id="3" name="TextBox 2"/>
          <p:cNvSpPr txBox="1"/>
          <p:nvPr/>
        </p:nvSpPr>
        <p:spPr>
          <a:xfrm>
            <a:off x="457200" y="1905000"/>
            <a:ext cx="4567725" cy="369332"/>
          </a:xfrm>
          <a:prstGeom prst="rect">
            <a:avLst/>
          </a:prstGeom>
          <a:noFill/>
        </p:spPr>
        <p:txBody>
          <a:bodyPr wrap="none" rtlCol="0">
            <a:spAutoFit/>
          </a:bodyPr>
          <a:lstStyle/>
          <a:p>
            <a:r>
              <a:rPr lang="en-US" b="1" i="1" dirty="0" err="1" smtClean="0"/>
              <a:t>pisteuō</a:t>
            </a:r>
            <a:r>
              <a:rPr lang="en-US" dirty="0" smtClean="0"/>
              <a:t>:  “to entrust” </a:t>
            </a:r>
            <a:r>
              <a:rPr lang="en-US" sz="1400" dirty="0" smtClean="0"/>
              <a:t>(reliance, not merely credence)</a:t>
            </a:r>
            <a:endParaRPr lang="en-US" dirty="0"/>
          </a:p>
        </p:txBody>
      </p:sp>
      <p:sp>
        <p:nvSpPr>
          <p:cNvPr id="16" name="TextBox 15"/>
          <p:cNvSpPr txBox="1"/>
          <p:nvPr/>
        </p:nvSpPr>
        <p:spPr>
          <a:xfrm>
            <a:off x="1045699" y="2237601"/>
            <a:ext cx="1164101" cy="276999"/>
          </a:xfrm>
          <a:prstGeom prst="rect">
            <a:avLst/>
          </a:prstGeom>
          <a:noFill/>
        </p:spPr>
        <p:txBody>
          <a:bodyPr wrap="none" rtlCol="0">
            <a:spAutoFit/>
          </a:bodyPr>
          <a:lstStyle/>
          <a:p>
            <a:r>
              <a:rPr lang="en-US" sz="1200" dirty="0" smtClean="0"/>
              <a:t>…used 98 times</a:t>
            </a:r>
            <a:endParaRPr lang="en-US" sz="1600" dirty="0"/>
          </a:p>
        </p:txBody>
      </p:sp>
      <p:cxnSp>
        <p:nvCxnSpPr>
          <p:cNvPr id="5" name="Straight Connector 4"/>
          <p:cNvCxnSpPr/>
          <p:nvPr/>
        </p:nvCxnSpPr>
        <p:spPr>
          <a:xfrm flipH="1" flipV="1">
            <a:off x="762000" y="2274332"/>
            <a:ext cx="212511" cy="77955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9600" y="5345668"/>
            <a:ext cx="3234732" cy="646331"/>
          </a:xfrm>
          <a:prstGeom prst="rect">
            <a:avLst/>
          </a:prstGeom>
          <a:noFill/>
        </p:spPr>
        <p:txBody>
          <a:bodyPr wrap="none" rtlCol="0">
            <a:spAutoFit/>
          </a:bodyPr>
          <a:lstStyle/>
          <a:p>
            <a:r>
              <a:rPr lang="en-US" b="1" i="1" dirty="0" err="1"/>
              <a:t>pisteuō</a:t>
            </a:r>
            <a:r>
              <a:rPr lang="en-US" dirty="0"/>
              <a:t> </a:t>
            </a:r>
            <a:r>
              <a:rPr lang="en-US" dirty="0" smtClean="0"/>
              <a:t>≠ </a:t>
            </a:r>
            <a:r>
              <a:rPr lang="en-US" i="1" dirty="0" smtClean="0"/>
              <a:t>saving faith</a:t>
            </a:r>
          </a:p>
          <a:p>
            <a:r>
              <a:rPr lang="en-US" i="1" dirty="0" err="1" smtClean="0"/>
              <a:t>Pistis</a:t>
            </a:r>
            <a:r>
              <a:rPr lang="en-US" i="1" dirty="0" smtClean="0"/>
              <a:t> (faith; noun) not used once</a:t>
            </a:r>
            <a:endParaRPr lang="en-US" dirty="0"/>
          </a:p>
        </p:txBody>
      </p:sp>
      <p:cxnSp>
        <p:nvCxnSpPr>
          <p:cNvPr id="18" name="Straight Connector 17"/>
          <p:cNvCxnSpPr/>
          <p:nvPr/>
        </p:nvCxnSpPr>
        <p:spPr>
          <a:xfrm flipV="1">
            <a:off x="7315200" y="2474655"/>
            <a:ext cx="266300" cy="520966"/>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44668" y="1866941"/>
            <a:ext cx="1035861" cy="369332"/>
          </a:xfrm>
          <a:prstGeom prst="rect">
            <a:avLst/>
          </a:prstGeom>
          <a:noFill/>
        </p:spPr>
        <p:txBody>
          <a:bodyPr wrap="none" rtlCol="0">
            <a:spAutoFit/>
          </a:bodyPr>
          <a:lstStyle/>
          <a:p>
            <a:r>
              <a:rPr lang="en-US" b="1" i="1" dirty="0" err="1" smtClean="0"/>
              <a:t>lambanō</a:t>
            </a:r>
            <a:endParaRPr lang="en-US" dirty="0"/>
          </a:p>
        </p:txBody>
      </p:sp>
      <p:sp>
        <p:nvSpPr>
          <p:cNvPr id="20" name="TextBox 19"/>
          <p:cNvSpPr txBox="1"/>
          <p:nvPr/>
        </p:nvSpPr>
        <p:spPr>
          <a:xfrm>
            <a:off x="6326289" y="1305280"/>
            <a:ext cx="907428" cy="369332"/>
          </a:xfrm>
          <a:prstGeom prst="rect">
            <a:avLst/>
          </a:prstGeom>
          <a:noFill/>
        </p:spPr>
        <p:txBody>
          <a:bodyPr wrap="none" rtlCol="0">
            <a:spAutoFit/>
          </a:bodyPr>
          <a:lstStyle/>
          <a:p>
            <a:r>
              <a:rPr lang="en-US" b="1" i="1" dirty="0" err="1" smtClean="0"/>
              <a:t>exousia</a:t>
            </a:r>
            <a:endParaRPr lang="en-US" dirty="0"/>
          </a:p>
        </p:txBody>
      </p:sp>
      <p:cxnSp>
        <p:nvCxnSpPr>
          <p:cNvPr id="22" name="Straight Connector 21"/>
          <p:cNvCxnSpPr/>
          <p:nvPr/>
        </p:nvCxnSpPr>
        <p:spPr>
          <a:xfrm flipV="1">
            <a:off x="5181600" y="2237601"/>
            <a:ext cx="203832" cy="30183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762F52A-C960-462B-8236-8A9481EACB9C}" type="slidenum">
              <a:rPr lang="en-US" smtClean="0"/>
              <a:pPr/>
              <a:t>12</a:t>
            </a:fld>
            <a:endParaRPr lang="en-US" dirty="0"/>
          </a:p>
        </p:txBody>
      </p:sp>
    </p:spTree>
    <p:extLst>
      <p:ext uri="{BB962C8B-B14F-4D97-AF65-F5344CB8AC3E}">
        <p14:creationId xmlns:p14="http://schemas.microsoft.com/office/powerpoint/2010/main" val="2956810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2556297"/>
            <a:ext cx="7483982" cy="2062103"/>
          </a:xfrm>
          <a:prstGeom prst="rect">
            <a:avLst/>
          </a:prstGeom>
        </p:spPr>
        <p:txBody>
          <a:bodyPr wrap="square">
            <a:spAutoFit/>
          </a:bodyPr>
          <a:lstStyle/>
          <a:p>
            <a:r>
              <a:rPr lang="en-US" sz="3200" baseline="30000" dirty="0" smtClean="0"/>
              <a:t>14</a:t>
            </a:r>
            <a:r>
              <a:rPr lang="en-US" sz="3200" baseline="30000" dirty="0"/>
              <a:t> </a:t>
            </a:r>
            <a:r>
              <a:rPr lang="en-US" sz="3200" dirty="0"/>
              <a:t>And the Word became flesh and dwelt among us, and we have seen his glory, glory as of the only Son from the Father, full of grace and truth. </a:t>
            </a:r>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1:14-18</a:t>
            </a:r>
            <a:endParaRPr lang="en-US" sz="4000" b="1" dirty="0" smtClean="0"/>
          </a:p>
          <a:p>
            <a:pPr algn="ctr"/>
            <a:r>
              <a:rPr lang="en-US" sz="3200" dirty="0"/>
              <a:t>The </a:t>
            </a:r>
            <a:r>
              <a:rPr lang="en-US" sz="3200" dirty="0" smtClean="0"/>
              <a:t>Incarnation of Christ</a:t>
            </a:r>
            <a:endParaRPr lang="en-US" sz="3200" b="1" dirty="0"/>
          </a:p>
        </p:txBody>
      </p:sp>
      <p:sp>
        <p:nvSpPr>
          <p:cNvPr id="11" name="Rounded Rectangle 10"/>
          <p:cNvSpPr/>
          <p:nvPr/>
        </p:nvSpPr>
        <p:spPr>
          <a:xfrm>
            <a:off x="6680172" y="2620763"/>
            <a:ext cx="1113609"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ket 12"/>
          <p:cNvSpPr/>
          <p:nvPr/>
        </p:nvSpPr>
        <p:spPr>
          <a:xfrm rot="5400000" flipV="1">
            <a:off x="4276094" y="1346692"/>
            <a:ext cx="209781" cy="3277631"/>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 name="TextBox 1"/>
          <p:cNvSpPr txBox="1"/>
          <p:nvPr/>
        </p:nvSpPr>
        <p:spPr>
          <a:xfrm>
            <a:off x="6781800" y="1966216"/>
            <a:ext cx="2286000" cy="646331"/>
          </a:xfrm>
          <a:prstGeom prst="rect">
            <a:avLst/>
          </a:prstGeom>
          <a:noFill/>
        </p:spPr>
        <p:txBody>
          <a:bodyPr wrap="square" rtlCol="0">
            <a:spAutoFit/>
          </a:bodyPr>
          <a:lstStyle/>
          <a:p>
            <a:pPr algn="r"/>
            <a:r>
              <a:rPr lang="en-US" b="1" i="1" dirty="0" err="1"/>
              <a:t>e</a:t>
            </a:r>
            <a:r>
              <a:rPr lang="en-US" b="1" i="1" dirty="0" err="1" smtClean="0"/>
              <a:t>skenosen</a:t>
            </a:r>
            <a:r>
              <a:rPr lang="en-US" b="1" i="1" dirty="0" smtClean="0"/>
              <a:t> </a:t>
            </a:r>
            <a:r>
              <a:rPr lang="en-US" dirty="0" smtClean="0"/>
              <a:t>“to pitch a tent”</a:t>
            </a:r>
            <a:endParaRPr lang="en-US" dirty="0"/>
          </a:p>
        </p:txBody>
      </p:sp>
      <p:sp>
        <p:nvSpPr>
          <p:cNvPr id="3" name="TextBox 2"/>
          <p:cNvSpPr txBox="1"/>
          <p:nvPr/>
        </p:nvSpPr>
        <p:spPr>
          <a:xfrm rot="19711875">
            <a:off x="4034312" y="1906534"/>
            <a:ext cx="2153475" cy="369332"/>
          </a:xfrm>
          <a:prstGeom prst="rect">
            <a:avLst/>
          </a:prstGeom>
          <a:noFill/>
        </p:spPr>
        <p:txBody>
          <a:bodyPr wrap="none" rtlCol="0">
            <a:spAutoFit/>
          </a:bodyPr>
          <a:lstStyle/>
          <a:p>
            <a:r>
              <a:rPr lang="en-US" dirty="0" smtClean="0"/>
              <a:t>vs “in the beginning”</a:t>
            </a:r>
            <a:endParaRPr lang="en-US" dirty="0"/>
          </a:p>
        </p:txBody>
      </p:sp>
      <p:sp>
        <p:nvSpPr>
          <p:cNvPr id="14" name="Right Bracket 13"/>
          <p:cNvSpPr/>
          <p:nvPr/>
        </p:nvSpPr>
        <p:spPr>
          <a:xfrm rot="5400000" flipV="1">
            <a:off x="7396423" y="2126011"/>
            <a:ext cx="260800" cy="1770012"/>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5" name="Right Bracket 14"/>
          <p:cNvSpPr/>
          <p:nvPr/>
        </p:nvSpPr>
        <p:spPr>
          <a:xfrm rot="5400000" flipV="1">
            <a:off x="1669004" y="2506822"/>
            <a:ext cx="260800" cy="1770012"/>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 name="Rectangle 3"/>
          <p:cNvSpPr/>
          <p:nvPr/>
        </p:nvSpPr>
        <p:spPr>
          <a:xfrm>
            <a:off x="609600" y="3141417"/>
            <a:ext cx="366561" cy="380811"/>
          </a:xfrm>
          <a:prstGeom prst="rect">
            <a:avLst/>
          </a:prstGeom>
          <a:solidFill>
            <a:schemeClr val="bg1"/>
          </a:solidFill>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Rectangle 15"/>
          <p:cNvSpPr/>
          <p:nvPr/>
        </p:nvSpPr>
        <p:spPr>
          <a:xfrm>
            <a:off x="7863039" y="2804606"/>
            <a:ext cx="587144" cy="380811"/>
          </a:xfrm>
          <a:prstGeom prst="rect">
            <a:avLst/>
          </a:prstGeom>
          <a:solidFill>
            <a:schemeClr val="bg1"/>
          </a:solidFill>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Right Bracket 16"/>
          <p:cNvSpPr/>
          <p:nvPr/>
        </p:nvSpPr>
        <p:spPr>
          <a:xfrm rot="5400000" flipV="1">
            <a:off x="5280150" y="1561855"/>
            <a:ext cx="183899" cy="3733800"/>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8" name="Rounded Rectangle 17"/>
          <p:cNvSpPr/>
          <p:nvPr/>
        </p:nvSpPr>
        <p:spPr>
          <a:xfrm>
            <a:off x="3455895" y="3185416"/>
            <a:ext cx="609600" cy="38996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96415" y="4034807"/>
            <a:ext cx="1346844" cy="369332"/>
          </a:xfrm>
          <a:prstGeom prst="rect">
            <a:avLst/>
          </a:prstGeom>
          <a:noFill/>
        </p:spPr>
        <p:txBody>
          <a:bodyPr wrap="none" rtlCol="0">
            <a:spAutoFit/>
          </a:bodyPr>
          <a:lstStyle/>
          <a:p>
            <a:r>
              <a:rPr lang="en-US" dirty="0" smtClean="0"/>
              <a:t>the disciples</a:t>
            </a:r>
            <a:endParaRPr lang="en-US" dirty="0"/>
          </a:p>
        </p:txBody>
      </p:sp>
      <p:sp>
        <p:nvSpPr>
          <p:cNvPr id="19" name="TextBox 18"/>
          <p:cNvSpPr txBox="1"/>
          <p:nvPr/>
        </p:nvSpPr>
        <p:spPr>
          <a:xfrm>
            <a:off x="6019800" y="4063086"/>
            <a:ext cx="2286000" cy="923330"/>
          </a:xfrm>
          <a:prstGeom prst="rect">
            <a:avLst/>
          </a:prstGeom>
          <a:noFill/>
        </p:spPr>
        <p:txBody>
          <a:bodyPr wrap="square" rtlCol="0">
            <a:spAutoFit/>
          </a:bodyPr>
          <a:lstStyle/>
          <a:p>
            <a:pPr algn="r"/>
            <a:r>
              <a:rPr lang="en-US" b="1" i="1" dirty="0" err="1"/>
              <a:t>t</a:t>
            </a:r>
            <a:r>
              <a:rPr lang="en-US" b="1" i="1" dirty="0" err="1" smtClean="0"/>
              <a:t>haemai</a:t>
            </a:r>
            <a:r>
              <a:rPr lang="en-US" b="1" i="1" dirty="0" smtClean="0"/>
              <a:t>: </a:t>
            </a:r>
            <a:r>
              <a:rPr lang="en-US" dirty="0" smtClean="0"/>
              <a:t>“to behold, look upon attentively, contemplate”</a:t>
            </a:r>
            <a:endParaRPr lang="en-US" dirty="0"/>
          </a:p>
        </p:txBody>
      </p:sp>
      <p:sp>
        <p:nvSpPr>
          <p:cNvPr id="20" name="TextBox 19"/>
          <p:cNvSpPr txBox="1"/>
          <p:nvPr/>
        </p:nvSpPr>
        <p:spPr>
          <a:xfrm>
            <a:off x="5030589" y="5364794"/>
            <a:ext cx="3962400" cy="646331"/>
          </a:xfrm>
          <a:prstGeom prst="rect">
            <a:avLst/>
          </a:prstGeom>
          <a:noFill/>
        </p:spPr>
        <p:txBody>
          <a:bodyPr wrap="square" rtlCol="0">
            <a:spAutoFit/>
          </a:bodyPr>
          <a:lstStyle/>
          <a:p>
            <a:r>
              <a:rPr lang="en-US" b="1" i="1" dirty="0" err="1"/>
              <a:t>e</a:t>
            </a:r>
            <a:r>
              <a:rPr lang="en-US" b="1" i="1" dirty="0" err="1" smtClean="0"/>
              <a:t>skenosen</a:t>
            </a:r>
            <a:r>
              <a:rPr lang="en-US" b="1" i="1" dirty="0" smtClean="0"/>
              <a:t> </a:t>
            </a:r>
            <a:r>
              <a:rPr lang="en-US" dirty="0" smtClean="0"/>
              <a:t> in the Greek OT confined to reference to Tabernacle</a:t>
            </a:r>
            <a:endParaRPr lang="en-US" dirty="0"/>
          </a:p>
        </p:txBody>
      </p:sp>
      <p:sp>
        <p:nvSpPr>
          <p:cNvPr id="6" name="TextBox 5"/>
          <p:cNvSpPr txBox="1"/>
          <p:nvPr/>
        </p:nvSpPr>
        <p:spPr>
          <a:xfrm>
            <a:off x="76200" y="5166617"/>
            <a:ext cx="4876207" cy="923330"/>
          </a:xfrm>
          <a:prstGeom prst="rect">
            <a:avLst/>
          </a:prstGeom>
          <a:noFill/>
        </p:spPr>
        <p:txBody>
          <a:bodyPr wrap="none" rtlCol="0">
            <a:spAutoFit/>
          </a:bodyPr>
          <a:lstStyle/>
          <a:p>
            <a:pPr marL="342900" indent="-342900">
              <a:buFont typeface="+mj-lt"/>
              <a:buAutoNum type="arabicPeriod"/>
            </a:pPr>
            <a:r>
              <a:rPr lang="en-US" dirty="0" smtClean="0"/>
              <a:t>Expressed himself as human personality</a:t>
            </a:r>
          </a:p>
          <a:p>
            <a:pPr marL="342900" indent="-342900">
              <a:buFont typeface="+mj-lt"/>
              <a:buAutoNum type="arabicPeriod"/>
            </a:pPr>
            <a:r>
              <a:rPr lang="en-US" dirty="0" smtClean="0"/>
              <a:t>He camped among us</a:t>
            </a:r>
          </a:p>
          <a:p>
            <a:pPr marL="342900" indent="-342900">
              <a:buFont typeface="+mj-lt"/>
              <a:buAutoNum type="arabicPeriod"/>
            </a:pPr>
            <a:r>
              <a:rPr lang="en-US" dirty="0" smtClean="0"/>
              <a:t>An earnest contemplation, more than “to see”</a:t>
            </a:r>
            <a:endParaRPr lang="en-US" dirty="0"/>
          </a:p>
        </p:txBody>
      </p:sp>
      <p:sp>
        <p:nvSpPr>
          <p:cNvPr id="21" name="TextBox 20"/>
          <p:cNvSpPr txBox="1"/>
          <p:nvPr/>
        </p:nvSpPr>
        <p:spPr>
          <a:xfrm>
            <a:off x="33877" y="5185488"/>
            <a:ext cx="490840" cy="923330"/>
          </a:xfrm>
          <a:prstGeom prst="rect">
            <a:avLst/>
          </a:prstGeom>
          <a:solidFill>
            <a:schemeClr val="bg1"/>
          </a:solidFill>
        </p:spPr>
        <p:txBody>
          <a:bodyPr wrap="none" rtlCol="0">
            <a:spAutoFit/>
          </a:bodyPr>
          <a:lstStyle/>
          <a:p>
            <a:r>
              <a:rPr lang="en-US" dirty="0" smtClean="0">
                <a:solidFill>
                  <a:schemeClr val="tx2">
                    <a:lumMod val="75000"/>
                  </a:schemeClr>
                </a:solidFill>
              </a:rPr>
              <a:t>❶</a:t>
            </a:r>
          </a:p>
          <a:p>
            <a:r>
              <a:rPr lang="en-US" dirty="0" smtClean="0">
                <a:solidFill>
                  <a:schemeClr val="tx2">
                    <a:lumMod val="75000"/>
                  </a:schemeClr>
                </a:solidFill>
              </a:rPr>
              <a:t>❷</a:t>
            </a:r>
          </a:p>
          <a:p>
            <a:r>
              <a:rPr lang="en-US" dirty="0" smtClean="0">
                <a:solidFill>
                  <a:schemeClr val="tx2">
                    <a:lumMod val="75000"/>
                  </a:schemeClr>
                </a:solidFill>
              </a:rPr>
              <a:t>❸</a:t>
            </a:r>
            <a:endParaRPr lang="en-US" dirty="0">
              <a:solidFill>
                <a:schemeClr val="tx2">
                  <a:lumMod val="75000"/>
                </a:schemeClr>
              </a:solidFill>
            </a:endParaRPr>
          </a:p>
        </p:txBody>
      </p:sp>
      <p:sp>
        <p:nvSpPr>
          <p:cNvPr id="22" name="TextBox 21"/>
          <p:cNvSpPr txBox="1"/>
          <p:nvPr/>
        </p:nvSpPr>
        <p:spPr>
          <a:xfrm>
            <a:off x="2864396" y="3011017"/>
            <a:ext cx="389850" cy="276999"/>
          </a:xfrm>
          <a:prstGeom prst="rect">
            <a:avLst/>
          </a:prstGeom>
          <a:noFill/>
        </p:spPr>
        <p:txBody>
          <a:bodyPr wrap="none" rtlCol="0">
            <a:spAutoFit/>
          </a:bodyPr>
          <a:lstStyle/>
          <a:p>
            <a:r>
              <a:rPr lang="en-US" sz="1200" dirty="0" smtClean="0">
                <a:solidFill>
                  <a:schemeClr val="tx2">
                    <a:lumMod val="75000"/>
                  </a:schemeClr>
                </a:solidFill>
              </a:rPr>
              <a:t>❶</a:t>
            </a:r>
          </a:p>
        </p:txBody>
      </p:sp>
      <p:sp>
        <p:nvSpPr>
          <p:cNvPr id="23" name="TextBox 22"/>
          <p:cNvSpPr txBox="1"/>
          <p:nvPr/>
        </p:nvSpPr>
        <p:spPr>
          <a:xfrm>
            <a:off x="918576" y="3439145"/>
            <a:ext cx="389850" cy="276999"/>
          </a:xfrm>
          <a:prstGeom prst="rect">
            <a:avLst/>
          </a:prstGeom>
          <a:noFill/>
        </p:spPr>
        <p:txBody>
          <a:bodyPr wrap="none" rtlCol="0">
            <a:spAutoFit/>
          </a:bodyPr>
          <a:lstStyle/>
          <a:p>
            <a:r>
              <a:rPr lang="en-US" sz="1200" dirty="0" smtClean="0">
                <a:solidFill>
                  <a:schemeClr val="tx2">
                    <a:lumMod val="75000"/>
                  </a:schemeClr>
                </a:solidFill>
              </a:rPr>
              <a:t>❷</a:t>
            </a:r>
          </a:p>
        </p:txBody>
      </p:sp>
      <p:sp>
        <p:nvSpPr>
          <p:cNvPr id="24" name="TextBox 23"/>
          <p:cNvSpPr txBox="1"/>
          <p:nvPr/>
        </p:nvSpPr>
        <p:spPr>
          <a:xfrm>
            <a:off x="4572000" y="3438900"/>
            <a:ext cx="389850" cy="276999"/>
          </a:xfrm>
          <a:prstGeom prst="rect">
            <a:avLst/>
          </a:prstGeom>
          <a:noFill/>
        </p:spPr>
        <p:txBody>
          <a:bodyPr wrap="none" rtlCol="0">
            <a:spAutoFit/>
          </a:bodyPr>
          <a:lstStyle/>
          <a:p>
            <a:r>
              <a:rPr lang="en-US" sz="1200" dirty="0" smtClean="0">
                <a:solidFill>
                  <a:schemeClr val="tx2">
                    <a:lumMod val="75000"/>
                  </a:schemeClr>
                </a:solidFill>
              </a:rPr>
              <a:t>❸</a:t>
            </a:r>
            <a:endParaRPr lang="en-US" sz="1200" dirty="0">
              <a:solidFill>
                <a:schemeClr val="tx2">
                  <a:lumMod val="75000"/>
                </a:schemeClr>
              </a:solidFill>
            </a:endParaRPr>
          </a:p>
        </p:txBody>
      </p:sp>
      <p:cxnSp>
        <p:nvCxnSpPr>
          <p:cNvPr id="26" name="Straight Connector 25"/>
          <p:cNvCxnSpPr/>
          <p:nvPr/>
        </p:nvCxnSpPr>
        <p:spPr>
          <a:xfrm>
            <a:off x="5520083" y="3572448"/>
            <a:ext cx="605745" cy="70081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0"/>
          </p:cNvCxnSpPr>
          <p:nvPr/>
        </p:nvCxnSpPr>
        <p:spPr>
          <a:xfrm flipH="1" flipV="1">
            <a:off x="7236976" y="2289381"/>
            <a:ext cx="1" cy="33138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814483" y="3575381"/>
            <a:ext cx="335576" cy="513214"/>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870416" y="1642482"/>
            <a:ext cx="866071" cy="816121"/>
          </a:xfrm>
          <a:prstGeom prst="rect">
            <a:avLst/>
          </a:prstGeom>
          <a:noFill/>
        </p:spPr>
        <p:txBody>
          <a:bodyPr wrap="none" rtlCol="0">
            <a:spAutoFit/>
          </a:bodyPr>
          <a:lstStyle/>
          <a:p>
            <a:pPr>
              <a:lnSpc>
                <a:spcPct val="115000"/>
              </a:lnSpc>
              <a:spcAft>
                <a:spcPts val="1000"/>
              </a:spcAft>
            </a:pPr>
            <a:r>
              <a:rPr lang="en-US" b="1" i="1" dirty="0" err="1">
                <a:latin typeface="Calibri" panose="020F0502020204030204" pitchFamily="34" charset="0"/>
                <a:ea typeface="Calibri" panose="020F0502020204030204" pitchFamily="34" charset="0"/>
                <a:cs typeface="Times New Roman" panose="02020603050405020304" pitchFamily="18" charset="0"/>
              </a:rPr>
              <a:t>skēnoō</a:t>
            </a:r>
            <a:endParaRPr lang="en-US" b="1" i="1" dirty="0">
              <a:latin typeface="Calibri" panose="020F0502020204030204" pitchFamily="34" charset="0"/>
              <a:ea typeface="Calibri" panose="020F0502020204030204" pitchFamily="34" charset="0"/>
              <a:cs typeface="Times New Roman" panose="02020603050405020304" pitchFamily="18" charset="0"/>
            </a:endParaRPr>
          </a:p>
          <a:p>
            <a:endParaRPr lang="en-US" b="1" i="1" dirty="0"/>
          </a:p>
        </p:txBody>
      </p:sp>
      <p:sp>
        <p:nvSpPr>
          <p:cNvPr id="32" name="Rounded Rectangle 31"/>
          <p:cNvSpPr/>
          <p:nvPr/>
        </p:nvSpPr>
        <p:spPr>
          <a:xfrm>
            <a:off x="4952407" y="3211191"/>
            <a:ext cx="838550" cy="3612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24"/>
          <p:cNvSpPr>
            <a:spLocks noGrp="1"/>
          </p:cNvSpPr>
          <p:nvPr>
            <p:ph type="sldNum" sz="quarter" idx="12"/>
          </p:nvPr>
        </p:nvSpPr>
        <p:spPr/>
        <p:txBody>
          <a:bodyPr/>
          <a:lstStyle/>
          <a:p>
            <a:fld id="{5762F52A-C960-462B-8236-8A9481EACB9C}" type="slidenum">
              <a:rPr lang="en-US" smtClean="0"/>
              <a:pPr/>
              <a:t>13</a:t>
            </a:fld>
            <a:endParaRPr lang="en-US" dirty="0"/>
          </a:p>
        </p:txBody>
      </p:sp>
    </p:spTree>
    <p:extLst>
      <p:ext uri="{BB962C8B-B14F-4D97-AF65-F5344CB8AC3E}">
        <p14:creationId xmlns:p14="http://schemas.microsoft.com/office/powerpoint/2010/main" val="3090695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483982" cy="2718693"/>
          </a:xfrm>
          <a:prstGeom prst="rect">
            <a:avLst/>
          </a:prstGeom>
        </p:spPr>
        <p:txBody>
          <a:bodyPr wrap="square">
            <a:spAutoFit/>
          </a:bodyPr>
          <a:lstStyle/>
          <a:p>
            <a:endParaRPr lang="en-US" sz="3200" baseline="30000" dirty="0" smtClean="0"/>
          </a:p>
          <a:p>
            <a:endParaRPr lang="en-US" sz="3200" baseline="30000" dirty="0"/>
          </a:p>
          <a:p>
            <a:r>
              <a:rPr lang="en-US" sz="3200" baseline="30000" dirty="0" smtClean="0"/>
              <a:t>15</a:t>
            </a:r>
            <a:r>
              <a:rPr lang="en-US" sz="3200" baseline="30000" dirty="0"/>
              <a:t> </a:t>
            </a:r>
            <a:r>
              <a:rPr lang="en-US" sz="3200" dirty="0"/>
              <a:t>(John bore witness about him, and cried out, “This was he of whom I said, ‘He who comes after me ranks before me, because he was before me</a:t>
            </a:r>
            <a:r>
              <a:rPr lang="en-US" sz="3200" dirty="0" smtClean="0"/>
              <a:t>.’”)</a:t>
            </a:r>
            <a:endParaRPr lang="en-US" sz="3200" dirty="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1:14-18</a:t>
            </a:r>
            <a:endParaRPr lang="en-US" sz="4000" b="1" dirty="0" smtClean="0"/>
          </a:p>
          <a:p>
            <a:pPr algn="ctr"/>
            <a:r>
              <a:rPr lang="en-US" sz="3200" dirty="0"/>
              <a:t>The </a:t>
            </a:r>
            <a:r>
              <a:rPr lang="en-US" sz="3200" dirty="0" smtClean="0"/>
              <a:t>Incarnation of Christ</a:t>
            </a:r>
            <a:endParaRPr lang="en-US" sz="3200" b="1"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14</a:t>
            </a:fld>
            <a:endParaRPr lang="en-US" dirty="0"/>
          </a:p>
        </p:txBody>
      </p:sp>
    </p:spTree>
    <p:extLst>
      <p:ext uri="{BB962C8B-B14F-4D97-AF65-F5344CB8AC3E}">
        <p14:creationId xmlns:p14="http://schemas.microsoft.com/office/powerpoint/2010/main" val="2629211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982212"/>
            <a:ext cx="7301754" cy="2062103"/>
          </a:xfrm>
          <a:prstGeom prst="rect">
            <a:avLst/>
          </a:prstGeom>
        </p:spPr>
        <p:txBody>
          <a:bodyPr wrap="square">
            <a:spAutoFit/>
          </a:bodyPr>
          <a:lstStyle/>
          <a:p>
            <a:r>
              <a:rPr lang="en-US" sz="3200" baseline="30000" dirty="0" smtClean="0"/>
              <a:t>16</a:t>
            </a:r>
            <a:r>
              <a:rPr lang="en-US" sz="3200" baseline="30000" dirty="0"/>
              <a:t> </a:t>
            </a:r>
            <a:r>
              <a:rPr lang="en-US" sz="3200" dirty="0"/>
              <a:t>For from his fullness we have all received, grace upon </a:t>
            </a:r>
            <a:r>
              <a:rPr lang="en-US" sz="3200" dirty="0" smtClean="0"/>
              <a:t>grace. </a:t>
            </a:r>
            <a:r>
              <a:rPr lang="en-US" sz="3200" baseline="30000" dirty="0"/>
              <a:t>17 </a:t>
            </a:r>
            <a:r>
              <a:rPr lang="en-US" sz="3200" dirty="0"/>
              <a:t>For the law was given through Moses; grace and </a:t>
            </a:r>
            <a:r>
              <a:rPr lang="en-US" sz="3200" dirty="0" smtClean="0"/>
              <a:t>  truth </a:t>
            </a:r>
            <a:r>
              <a:rPr lang="en-US" sz="3200" dirty="0"/>
              <a:t>came through Jesus Christ. </a:t>
            </a:r>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1:14-18</a:t>
            </a:r>
            <a:endParaRPr lang="en-US" sz="4000" b="1" dirty="0" smtClean="0"/>
          </a:p>
          <a:p>
            <a:pPr algn="ctr"/>
            <a:r>
              <a:rPr lang="en-US" sz="3200" dirty="0" smtClean="0"/>
              <a:t>The </a:t>
            </a:r>
            <a:r>
              <a:rPr lang="en-US" sz="3200" dirty="0"/>
              <a:t>Incarnation of </a:t>
            </a:r>
            <a:r>
              <a:rPr lang="en-US" sz="3200" dirty="0" smtClean="0"/>
              <a:t>Christ</a:t>
            </a:r>
            <a:endParaRPr lang="en-US" sz="3200" b="1" dirty="0"/>
          </a:p>
        </p:txBody>
      </p:sp>
      <p:sp>
        <p:nvSpPr>
          <p:cNvPr id="11" name="Rounded Rectangle 10"/>
          <p:cNvSpPr/>
          <p:nvPr/>
        </p:nvSpPr>
        <p:spPr>
          <a:xfrm>
            <a:off x="3382191" y="2014488"/>
            <a:ext cx="1342209"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ket 12"/>
          <p:cNvSpPr/>
          <p:nvPr/>
        </p:nvSpPr>
        <p:spPr>
          <a:xfrm rot="5400000" flipV="1">
            <a:off x="3960604" y="1417434"/>
            <a:ext cx="209781" cy="2994212"/>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 name="TextBox 1"/>
          <p:cNvSpPr txBox="1"/>
          <p:nvPr/>
        </p:nvSpPr>
        <p:spPr>
          <a:xfrm>
            <a:off x="4053295" y="1447800"/>
            <a:ext cx="983346" cy="369332"/>
          </a:xfrm>
          <a:prstGeom prst="rect">
            <a:avLst/>
          </a:prstGeom>
          <a:noFill/>
        </p:spPr>
        <p:txBody>
          <a:bodyPr wrap="none" rtlCol="0">
            <a:spAutoFit/>
          </a:bodyPr>
          <a:lstStyle/>
          <a:p>
            <a:r>
              <a:rPr lang="en-US" b="1" i="1" dirty="0" err="1" smtClean="0"/>
              <a:t>plērōma</a:t>
            </a:r>
            <a:endParaRPr lang="en-US" b="1" i="1" dirty="0"/>
          </a:p>
        </p:txBody>
      </p:sp>
      <p:cxnSp>
        <p:nvCxnSpPr>
          <p:cNvPr id="5" name="Straight Connector 4"/>
          <p:cNvCxnSpPr>
            <a:endCxn id="2" idx="1"/>
          </p:cNvCxnSpPr>
          <p:nvPr/>
        </p:nvCxnSpPr>
        <p:spPr>
          <a:xfrm flipV="1">
            <a:off x="3733800" y="1632466"/>
            <a:ext cx="319495" cy="38202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36652" y="4100115"/>
            <a:ext cx="1799989" cy="892552"/>
          </a:xfrm>
          <a:prstGeom prst="rect">
            <a:avLst/>
          </a:prstGeom>
          <a:noFill/>
        </p:spPr>
        <p:txBody>
          <a:bodyPr wrap="square" rtlCol="0">
            <a:spAutoFit/>
          </a:bodyPr>
          <a:lstStyle/>
          <a:p>
            <a:r>
              <a:rPr lang="en-US" dirty="0" smtClean="0"/>
              <a:t>“grace for grace”</a:t>
            </a:r>
          </a:p>
          <a:p>
            <a:r>
              <a:rPr lang="en-US" sz="1600" dirty="0" smtClean="0"/>
              <a:t>-- not a one time            </a:t>
            </a:r>
          </a:p>
          <a:p>
            <a:r>
              <a:rPr lang="en-US" sz="1600" dirty="0"/>
              <a:t> </a:t>
            </a:r>
            <a:r>
              <a:rPr lang="en-US" sz="1600" dirty="0" smtClean="0"/>
              <a:t>   thing</a:t>
            </a:r>
            <a:endParaRPr lang="en-US" dirty="0"/>
          </a:p>
        </p:txBody>
      </p:sp>
      <p:cxnSp>
        <p:nvCxnSpPr>
          <p:cNvPr id="15" name="Straight Connector 14"/>
          <p:cNvCxnSpPr/>
          <p:nvPr/>
        </p:nvCxnSpPr>
        <p:spPr>
          <a:xfrm>
            <a:off x="3998259" y="3023081"/>
            <a:ext cx="399003" cy="109319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36641" y="4587622"/>
            <a:ext cx="4060987" cy="2092881"/>
          </a:xfrm>
          <a:prstGeom prst="rect">
            <a:avLst/>
          </a:prstGeom>
          <a:noFill/>
        </p:spPr>
        <p:txBody>
          <a:bodyPr wrap="square" rtlCol="0">
            <a:spAutoFit/>
          </a:bodyPr>
          <a:lstStyle/>
          <a:p>
            <a:r>
              <a:rPr lang="en-US" sz="1600" b="1" i="1" dirty="0" smtClean="0"/>
              <a:t>Charis = </a:t>
            </a:r>
            <a:r>
              <a:rPr lang="en-US" sz="1600" dirty="0"/>
              <a:t>c</a:t>
            </a:r>
            <a:r>
              <a:rPr lang="en-US" sz="1600" dirty="0" smtClean="0"/>
              <a:t>auses favorable regard</a:t>
            </a:r>
          </a:p>
          <a:p>
            <a:r>
              <a:rPr lang="en-US" sz="1600" dirty="0"/>
              <a:t>Romans 5:21b:  grace also might reign through righteousness leading to eternal life through Jesus Christ our Lord</a:t>
            </a:r>
            <a:r>
              <a:rPr lang="en-US" sz="1600" dirty="0" smtClean="0"/>
              <a:t>.</a:t>
            </a:r>
            <a:br>
              <a:rPr lang="en-US" sz="1600" dirty="0" smtClean="0"/>
            </a:br>
            <a:r>
              <a:rPr lang="en-US" sz="1600" dirty="0" smtClean="0"/>
              <a:t>Romans 6:14: </a:t>
            </a:r>
            <a:r>
              <a:rPr lang="en-US" sz="1600" baseline="30000" dirty="0"/>
              <a:t>14 </a:t>
            </a:r>
            <a:r>
              <a:rPr lang="en-US" sz="1600" dirty="0"/>
              <a:t>For sin will have no dominion over you, since you are not under law but under grace.</a:t>
            </a:r>
            <a:endParaRPr lang="en-US" sz="1600" dirty="0" smtClean="0"/>
          </a:p>
          <a:p>
            <a:r>
              <a:rPr lang="en-US" sz="1600" i="1" dirty="0" err="1" smtClean="0"/>
              <a:t>Eucharisteo</a:t>
            </a:r>
            <a:r>
              <a:rPr lang="en-US" sz="1600" dirty="0" smtClean="0"/>
              <a:t> “to give thanks”</a:t>
            </a:r>
            <a:endParaRPr lang="en-US" sz="1600" dirty="0"/>
          </a:p>
        </p:txBody>
      </p:sp>
      <p:sp>
        <p:nvSpPr>
          <p:cNvPr id="17" name="Rounded Rectangle 16"/>
          <p:cNvSpPr/>
          <p:nvPr/>
        </p:nvSpPr>
        <p:spPr>
          <a:xfrm>
            <a:off x="5410200" y="3023081"/>
            <a:ext cx="968650"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H="1">
            <a:off x="5410200" y="3479269"/>
            <a:ext cx="152402" cy="1108353"/>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10613" y="4293771"/>
            <a:ext cx="2232589" cy="584775"/>
          </a:xfrm>
          <a:prstGeom prst="rect">
            <a:avLst/>
          </a:prstGeom>
          <a:noFill/>
        </p:spPr>
        <p:txBody>
          <a:bodyPr wrap="square" rtlCol="0">
            <a:spAutoFit/>
          </a:bodyPr>
          <a:lstStyle/>
          <a:p>
            <a:r>
              <a:rPr lang="en-US" sz="1600" b="1" i="1" dirty="0" err="1" smtClean="0"/>
              <a:t>alētheia</a:t>
            </a:r>
            <a:r>
              <a:rPr lang="en-US" sz="1600" b="1" i="1" dirty="0"/>
              <a:t>= </a:t>
            </a:r>
            <a:r>
              <a:rPr lang="en-US" sz="1600" dirty="0" smtClean="0"/>
              <a:t>sincerity and</a:t>
            </a:r>
          </a:p>
          <a:p>
            <a:r>
              <a:rPr lang="en-US" sz="1600" dirty="0" smtClean="0"/>
              <a:t> integrity of character</a:t>
            </a:r>
          </a:p>
        </p:txBody>
      </p:sp>
      <p:sp>
        <p:nvSpPr>
          <p:cNvPr id="22" name="Rounded Rectangle 21"/>
          <p:cNvSpPr/>
          <p:nvPr/>
        </p:nvSpPr>
        <p:spPr>
          <a:xfrm>
            <a:off x="946249" y="3528408"/>
            <a:ext cx="968650"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H="1">
            <a:off x="1138530" y="3984596"/>
            <a:ext cx="119967" cy="281096"/>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5762F52A-C960-462B-8236-8A9481EACB9C}" type="slidenum">
              <a:rPr lang="en-US" smtClean="0"/>
              <a:pPr/>
              <a:t>15</a:t>
            </a:fld>
            <a:endParaRPr lang="en-US" dirty="0"/>
          </a:p>
        </p:txBody>
      </p:sp>
    </p:spTree>
    <p:extLst>
      <p:ext uri="{BB962C8B-B14F-4D97-AF65-F5344CB8AC3E}">
        <p14:creationId xmlns:p14="http://schemas.microsoft.com/office/powerpoint/2010/main" val="2622970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1:14-18</a:t>
            </a:r>
            <a:endParaRPr lang="en-US" sz="4000" b="1" dirty="0" smtClean="0"/>
          </a:p>
          <a:p>
            <a:pPr algn="ctr"/>
            <a:r>
              <a:rPr lang="en-US" sz="3200" dirty="0" smtClean="0"/>
              <a:t>Uses of </a:t>
            </a:r>
            <a:r>
              <a:rPr lang="en-US" sz="3200" b="1" i="1" dirty="0" err="1" smtClean="0"/>
              <a:t>plērōma</a:t>
            </a:r>
            <a:endParaRPr lang="en-US" sz="3200" b="1" i="1" dirty="0"/>
          </a:p>
        </p:txBody>
      </p:sp>
      <p:sp>
        <p:nvSpPr>
          <p:cNvPr id="3" name="TextBox 2"/>
          <p:cNvSpPr txBox="1"/>
          <p:nvPr/>
        </p:nvSpPr>
        <p:spPr>
          <a:xfrm>
            <a:off x="533400" y="1676400"/>
            <a:ext cx="8326846" cy="4770537"/>
          </a:xfrm>
          <a:prstGeom prst="rect">
            <a:avLst/>
          </a:prstGeom>
          <a:noFill/>
        </p:spPr>
        <p:txBody>
          <a:bodyPr wrap="square" rtlCol="0">
            <a:spAutoFit/>
          </a:bodyPr>
          <a:lstStyle/>
          <a:p>
            <a:r>
              <a:rPr lang="en-US" sz="1600" dirty="0" smtClean="0">
                <a:hlinkClick r:id="rId3"/>
              </a:rPr>
              <a:t>Ephesians 1:10 - </a:t>
            </a:r>
            <a:r>
              <a:rPr lang="en-US" sz="1600" baseline="30000" dirty="0"/>
              <a:t>10 </a:t>
            </a:r>
            <a:r>
              <a:rPr lang="en-US" sz="1600" dirty="0"/>
              <a:t>as a plan for the fullness of time, to unite all things in him, things in heaven and </a:t>
            </a:r>
            <a:r>
              <a:rPr lang="en-US" sz="1600" dirty="0" smtClean="0"/>
              <a:t>		things </a:t>
            </a:r>
            <a:r>
              <a:rPr lang="en-US" sz="1600" dirty="0"/>
              <a:t>on earth.</a:t>
            </a:r>
            <a:endParaRPr lang="en-US" sz="1600" dirty="0" smtClean="0">
              <a:hlinkClick r:id="rId4"/>
            </a:endParaRPr>
          </a:p>
          <a:p>
            <a:r>
              <a:rPr lang="en-US" sz="1600" dirty="0" smtClean="0">
                <a:hlinkClick r:id="rId4"/>
              </a:rPr>
              <a:t>Ephesians 1:23 </a:t>
            </a:r>
            <a:r>
              <a:rPr lang="en-US" sz="1600" dirty="0" smtClean="0"/>
              <a:t>- </a:t>
            </a:r>
            <a:r>
              <a:rPr lang="en-US" sz="1600" baseline="30000" dirty="0"/>
              <a:t>23 </a:t>
            </a:r>
            <a:r>
              <a:rPr lang="en-US" sz="1600" dirty="0"/>
              <a:t>which is his body, the fullness of him who fills all in all.</a:t>
            </a:r>
            <a:endParaRPr lang="en-US" sz="1600" dirty="0" smtClean="0"/>
          </a:p>
          <a:p>
            <a:r>
              <a:rPr lang="en-US" sz="1600" dirty="0" smtClean="0">
                <a:hlinkClick r:id="rId5"/>
              </a:rPr>
              <a:t>Ephesians 3:19</a:t>
            </a:r>
            <a:r>
              <a:rPr lang="en-US" sz="1600" dirty="0" smtClean="0"/>
              <a:t> - </a:t>
            </a:r>
            <a:r>
              <a:rPr lang="en-US" sz="1600" baseline="30000" dirty="0"/>
              <a:t>19 </a:t>
            </a:r>
            <a:r>
              <a:rPr lang="en-US" sz="1600" dirty="0"/>
              <a:t>and to know the love of Christ that surpasses knowledge, that you may be filled </a:t>
            </a:r>
            <a:r>
              <a:rPr lang="en-US" sz="1600" dirty="0" smtClean="0"/>
              <a:t>		with </a:t>
            </a:r>
            <a:r>
              <a:rPr lang="en-US" sz="1600" dirty="0"/>
              <a:t>all </a:t>
            </a:r>
            <a:r>
              <a:rPr lang="en-US" sz="1600" dirty="0" smtClean="0"/>
              <a:t>the </a:t>
            </a:r>
            <a:r>
              <a:rPr lang="en-US" sz="1600" dirty="0"/>
              <a:t>fullness of God.</a:t>
            </a:r>
            <a:endParaRPr lang="en-US" sz="1600" dirty="0" smtClean="0"/>
          </a:p>
          <a:p>
            <a:r>
              <a:rPr lang="en-US" sz="1600" dirty="0" smtClean="0">
                <a:hlinkClick r:id="rId6"/>
              </a:rPr>
              <a:t>Ephesians 4:13 </a:t>
            </a:r>
            <a:r>
              <a:rPr lang="en-US" sz="1600" dirty="0" smtClean="0"/>
              <a:t>- </a:t>
            </a:r>
            <a:r>
              <a:rPr lang="en-US" sz="1600" baseline="30000" dirty="0"/>
              <a:t>13 </a:t>
            </a:r>
            <a:r>
              <a:rPr lang="en-US" sz="1600" dirty="0"/>
              <a:t>until we all attain to the unity of the faith and of the knowledge of the Son of </a:t>
            </a:r>
            <a:r>
              <a:rPr lang="en-US" sz="1600" dirty="0" smtClean="0"/>
              <a:t>		God</a:t>
            </a:r>
            <a:r>
              <a:rPr lang="en-US" sz="1600" dirty="0"/>
              <a:t>, to mature </a:t>
            </a:r>
            <a:r>
              <a:rPr lang="en-US" sz="1600" dirty="0" smtClean="0"/>
              <a:t>manhood</a:t>
            </a:r>
            <a:r>
              <a:rPr lang="en-US" sz="1600" dirty="0"/>
              <a:t>,</a:t>
            </a:r>
            <a:r>
              <a:rPr lang="en-US" sz="1600" baseline="30000" dirty="0"/>
              <a:t>[</a:t>
            </a:r>
            <a:r>
              <a:rPr lang="en-US" sz="1600" baseline="30000" dirty="0">
                <a:hlinkClick r:id="rId7" tooltip="See footnote a"/>
              </a:rPr>
              <a:t>a</a:t>
            </a:r>
            <a:r>
              <a:rPr lang="en-US" sz="1600" baseline="30000" dirty="0"/>
              <a:t>]</a:t>
            </a:r>
            <a:r>
              <a:rPr lang="en-US" sz="1600" dirty="0"/>
              <a:t> to the measure of the stature of the fullness of </a:t>
            </a:r>
            <a:r>
              <a:rPr lang="en-US" sz="1600" dirty="0" smtClean="0"/>
              <a:t>		Christ</a:t>
            </a:r>
            <a:r>
              <a:rPr lang="en-US" sz="1600" dirty="0"/>
              <a:t>,</a:t>
            </a:r>
            <a:endParaRPr lang="en-US" sz="1600" dirty="0" smtClean="0"/>
          </a:p>
          <a:p>
            <a:r>
              <a:rPr lang="en-US" sz="1600" dirty="0" smtClean="0">
                <a:hlinkClick r:id="rId8"/>
              </a:rPr>
              <a:t>Colossians 1:19 </a:t>
            </a:r>
            <a:r>
              <a:rPr lang="en-US" sz="1600" dirty="0" smtClean="0"/>
              <a:t>- </a:t>
            </a:r>
            <a:r>
              <a:rPr lang="en-US" sz="1600" baseline="30000" dirty="0"/>
              <a:t>19 </a:t>
            </a:r>
            <a:r>
              <a:rPr lang="en-US" sz="1600" dirty="0"/>
              <a:t>For in him all the fullness of God was pleased to dwell,</a:t>
            </a:r>
            <a:endParaRPr lang="en-US" sz="1600" dirty="0" smtClean="0"/>
          </a:p>
          <a:p>
            <a:r>
              <a:rPr lang="en-US" sz="1600" dirty="0" smtClean="0">
                <a:hlinkClick r:id="rId9"/>
              </a:rPr>
              <a:t>Colossians 2:9 </a:t>
            </a:r>
            <a:r>
              <a:rPr lang="en-US" sz="1600" dirty="0" smtClean="0"/>
              <a:t>- </a:t>
            </a:r>
            <a:r>
              <a:rPr lang="en-US" sz="1600" baseline="30000" dirty="0"/>
              <a:t>9 </a:t>
            </a:r>
            <a:r>
              <a:rPr lang="en-US" sz="1600" dirty="0"/>
              <a:t>For in him the whole fullness of deity dwells bodily</a:t>
            </a:r>
            <a:r>
              <a:rPr lang="en-US" sz="1600" dirty="0" smtClean="0"/>
              <a:t>,</a:t>
            </a:r>
          </a:p>
          <a:p>
            <a:r>
              <a:rPr lang="en-US" sz="1600" dirty="0" smtClean="0">
                <a:hlinkClick r:id="rId10"/>
              </a:rPr>
              <a:t>Romans 11:12</a:t>
            </a:r>
            <a:r>
              <a:rPr lang="en-US" sz="1600" dirty="0" smtClean="0"/>
              <a:t> - </a:t>
            </a:r>
            <a:r>
              <a:rPr lang="en-US" sz="1600" baseline="30000" dirty="0"/>
              <a:t>12 </a:t>
            </a:r>
            <a:r>
              <a:rPr lang="en-US" sz="1600" dirty="0"/>
              <a:t>Now if their trespass means riches for the world, and if their failure means </a:t>
            </a:r>
            <a:r>
              <a:rPr lang="en-US" sz="1600" dirty="0" smtClean="0"/>
              <a:t>		riches </a:t>
            </a:r>
            <a:r>
              <a:rPr lang="en-US" sz="1600" dirty="0"/>
              <a:t>for the </a:t>
            </a:r>
            <a:r>
              <a:rPr lang="en-US" sz="1600" dirty="0" smtClean="0"/>
              <a:t>Gentiles</a:t>
            </a:r>
            <a:r>
              <a:rPr lang="en-US" sz="1600" dirty="0"/>
              <a:t>, how much more will their full inclusion</a:t>
            </a:r>
            <a:r>
              <a:rPr lang="en-US" sz="1600" baseline="30000" dirty="0"/>
              <a:t>[</a:t>
            </a:r>
            <a:r>
              <a:rPr lang="en-US" sz="1600" baseline="30000" dirty="0">
                <a:hlinkClick r:id="rId11" tooltip="See footnote a"/>
              </a:rPr>
              <a:t>a</a:t>
            </a:r>
            <a:r>
              <a:rPr lang="en-US" sz="1600" baseline="30000" dirty="0"/>
              <a:t>]</a:t>
            </a:r>
            <a:r>
              <a:rPr lang="en-US" sz="1600" dirty="0"/>
              <a:t> mean</a:t>
            </a:r>
            <a:r>
              <a:rPr lang="en-US" sz="1600" dirty="0" smtClean="0"/>
              <a:t>!</a:t>
            </a:r>
          </a:p>
          <a:p>
            <a:r>
              <a:rPr lang="en-US" sz="1600" dirty="0" smtClean="0">
                <a:hlinkClick r:id="rId12"/>
              </a:rPr>
              <a:t>Romans 15:29</a:t>
            </a:r>
            <a:r>
              <a:rPr lang="en-US" sz="1600" dirty="0" smtClean="0"/>
              <a:t> - </a:t>
            </a:r>
            <a:r>
              <a:rPr lang="en-US" sz="1600" baseline="30000" dirty="0"/>
              <a:t>29 </a:t>
            </a:r>
            <a:r>
              <a:rPr lang="en-US" sz="1600" dirty="0"/>
              <a:t>I know that when I come to you I will come in the fullness of the blessing</a:t>
            </a:r>
            <a:r>
              <a:rPr lang="en-US" sz="1600" baseline="30000" dirty="0"/>
              <a:t>[</a:t>
            </a:r>
            <a:r>
              <a:rPr lang="en-US" sz="1600" baseline="30000" dirty="0">
                <a:hlinkClick r:id="rId13" tooltip="See footnote a"/>
              </a:rPr>
              <a:t>a</a:t>
            </a:r>
            <a:r>
              <a:rPr lang="en-US" sz="1600" baseline="30000" dirty="0"/>
              <a:t>]</a:t>
            </a:r>
            <a:r>
              <a:rPr lang="en-US" sz="1600" dirty="0"/>
              <a:t> of </a:t>
            </a:r>
            <a:r>
              <a:rPr lang="en-US" sz="1600" dirty="0" smtClean="0"/>
              <a:t>		Christ.</a:t>
            </a:r>
          </a:p>
          <a:p>
            <a:r>
              <a:rPr lang="en-US" sz="1600" dirty="0" smtClean="0">
                <a:hlinkClick r:id="rId14"/>
              </a:rPr>
              <a:t>Galatians 4:4</a:t>
            </a:r>
            <a:r>
              <a:rPr lang="en-US" sz="1600" dirty="0" smtClean="0"/>
              <a:t> - </a:t>
            </a:r>
            <a:r>
              <a:rPr lang="en-US" sz="1600" baseline="30000" dirty="0"/>
              <a:t>4 </a:t>
            </a:r>
            <a:r>
              <a:rPr lang="en-US" sz="1600" dirty="0"/>
              <a:t>But when the fullness of time had come, God sent forth his Son, born of woman, </a:t>
            </a:r>
            <a:r>
              <a:rPr lang="en-US" sz="1600" dirty="0" smtClean="0"/>
              <a:t>		born </a:t>
            </a:r>
            <a:r>
              <a:rPr lang="en-US" sz="1600" dirty="0"/>
              <a:t>under the law</a:t>
            </a:r>
            <a:r>
              <a:rPr lang="en-US" sz="1600" dirty="0" smtClean="0"/>
              <a:t>,</a:t>
            </a:r>
          </a:p>
          <a:p>
            <a:r>
              <a:rPr lang="en-US" sz="1600" dirty="0" smtClean="0">
                <a:hlinkClick r:id="rId15"/>
              </a:rPr>
              <a:t>1 Corinthians 10:26</a:t>
            </a:r>
            <a:r>
              <a:rPr lang="en-US" sz="1600" dirty="0" smtClean="0"/>
              <a:t> - </a:t>
            </a:r>
            <a:r>
              <a:rPr lang="en-US" sz="1600" baseline="30000" dirty="0"/>
              <a:t>26 </a:t>
            </a:r>
            <a:r>
              <a:rPr lang="en-US" sz="1600" dirty="0"/>
              <a:t>For “the earth is the Lord's, and the fullness thereof.”</a:t>
            </a:r>
            <a:endParaRPr lang="en-US" sz="1600" dirty="0" smtClean="0"/>
          </a:p>
          <a:p>
            <a:r>
              <a:rPr lang="en-US" sz="1600" dirty="0" smtClean="0">
                <a:hlinkClick r:id="rId16"/>
              </a:rPr>
              <a:t>Mark 6:43</a:t>
            </a:r>
            <a:r>
              <a:rPr lang="en-US" sz="1600" dirty="0" smtClean="0"/>
              <a:t> - </a:t>
            </a:r>
            <a:r>
              <a:rPr lang="en-US" sz="1600" baseline="30000" dirty="0"/>
              <a:t>43 </a:t>
            </a:r>
            <a:r>
              <a:rPr lang="en-US" sz="1600" dirty="0"/>
              <a:t>And they took up twelve baskets full of broken pieces and of the fish.</a:t>
            </a:r>
            <a:endParaRPr lang="en-US" sz="1600" dirty="0" smtClean="0"/>
          </a:p>
          <a:p>
            <a:endParaRPr lang="en-US" sz="16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16</a:t>
            </a:fld>
            <a:endParaRPr lang="en-US" dirty="0"/>
          </a:p>
        </p:txBody>
      </p:sp>
    </p:spTree>
    <p:extLst>
      <p:ext uri="{BB962C8B-B14F-4D97-AF65-F5344CB8AC3E}">
        <p14:creationId xmlns:p14="http://schemas.microsoft.com/office/powerpoint/2010/main" val="1490593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2287012"/>
            <a:ext cx="7301754" cy="1569660"/>
          </a:xfrm>
          <a:prstGeom prst="rect">
            <a:avLst/>
          </a:prstGeom>
        </p:spPr>
        <p:txBody>
          <a:bodyPr wrap="square">
            <a:spAutoFit/>
          </a:bodyPr>
          <a:lstStyle/>
          <a:p>
            <a:r>
              <a:rPr lang="en-US" sz="3200" baseline="30000" dirty="0" smtClean="0"/>
              <a:t>18</a:t>
            </a:r>
            <a:r>
              <a:rPr lang="en-US" sz="3200" baseline="30000" dirty="0"/>
              <a:t> </a:t>
            </a:r>
            <a:r>
              <a:rPr lang="en-US" sz="3200" dirty="0"/>
              <a:t>No one has ever seen God; the only </a:t>
            </a:r>
            <a:r>
              <a:rPr lang="en-US" sz="3200" dirty="0" smtClean="0"/>
              <a:t>God, </a:t>
            </a:r>
            <a:r>
              <a:rPr lang="en-US" sz="3200" dirty="0"/>
              <a:t>who is at the Father's side</a:t>
            </a:r>
            <a:r>
              <a:rPr lang="en-US" sz="3200" dirty="0" smtClean="0"/>
              <a:t>, </a:t>
            </a:r>
            <a:r>
              <a:rPr lang="en-US" sz="3200" dirty="0"/>
              <a:t>he has  </a:t>
            </a:r>
            <a:r>
              <a:rPr lang="en-US" sz="3200" dirty="0" smtClean="0"/>
              <a:t>     made </a:t>
            </a:r>
            <a:r>
              <a:rPr lang="en-US" sz="3200" dirty="0"/>
              <a:t>him known</a:t>
            </a:r>
            <a:r>
              <a:rPr lang="en-US" sz="3200" dirty="0" smtClean="0"/>
              <a:t>.</a:t>
            </a:r>
            <a:r>
              <a:rPr lang="en-US" sz="2800" dirty="0"/>
              <a:t> </a:t>
            </a:r>
            <a:endParaRPr lang="en-US" sz="3200" dirty="0"/>
          </a:p>
        </p:txBody>
      </p:sp>
      <p:sp>
        <p:nvSpPr>
          <p:cNvPr id="12" name="Rectangle 11"/>
          <p:cNvSpPr/>
          <p:nvPr/>
        </p:nvSpPr>
        <p:spPr>
          <a:xfrm>
            <a:off x="1911906" y="94166"/>
            <a:ext cx="5022294" cy="1200329"/>
          </a:xfrm>
          <a:prstGeom prst="rect">
            <a:avLst/>
          </a:prstGeom>
        </p:spPr>
        <p:txBody>
          <a:bodyPr wrap="square" anchor="ctr">
            <a:spAutoFit/>
          </a:bodyPr>
          <a:lstStyle/>
          <a:p>
            <a:pPr algn="ctr"/>
            <a:r>
              <a:rPr lang="en-US" sz="4000" b="1" dirty="0" smtClean="0">
                <a:hlinkClick r:id="rId2"/>
              </a:rPr>
              <a:t>John 1:14-18</a:t>
            </a:r>
            <a:endParaRPr lang="en-US" sz="4000" b="1" dirty="0" smtClean="0"/>
          </a:p>
          <a:p>
            <a:pPr algn="ctr"/>
            <a:r>
              <a:rPr lang="en-US" sz="3200" dirty="0" smtClean="0"/>
              <a:t>The </a:t>
            </a:r>
            <a:r>
              <a:rPr lang="en-US" sz="3200" dirty="0"/>
              <a:t>Incarnation of </a:t>
            </a:r>
            <a:r>
              <a:rPr lang="en-US" sz="3200" dirty="0" smtClean="0"/>
              <a:t>Christ</a:t>
            </a:r>
            <a:endParaRPr lang="en-US" sz="3200" b="1" dirty="0"/>
          </a:p>
        </p:txBody>
      </p:sp>
      <p:sp>
        <p:nvSpPr>
          <p:cNvPr id="11" name="Rounded Rectangle 10"/>
          <p:cNvSpPr/>
          <p:nvPr/>
        </p:nvSpPr>
        <p:spPr>
          <a:xfrm>
            <a:off x="7268391" y="2319288"/>
            <a:ext cx="808809"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ket 12"/>
          <p:cNvSpPr/>
          <p:nvPr/>
        </p:nvSpPr>
        <p:spPr>
          <a:xfrm rot="5400000" flipV="1">
            <a:off x="3524708" y="1396131"/>
            <a:ext cx="167173" cy="3603814"/>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 name="TextBox 2"/>
          <p:cNvSpPr txBox="1"/>
          <p:nvPr/>
        </p:nvSpPr>
        <p:spPr>
          <a:xfrm>
            <a:off x="4578723" y="3506482"/>
            <a:ext cx="3724738" cy="646331"/>
          </a:xfrm>
          <a:prstGeom prst="rect">
            <a:avLst/>
          </a:prstGeom>
          <a:noFill/>
        </p:spPr>
        <p:txBody>
          <a:bodyPr wrap="none" rtlCol="0">
            <a:spAutoFit/>
          </a:bodyPr>
          <a:lstStyle/>
          <a:p>
            <a:r>
              <a:rPr lang="en-US" dirty="0" smtClean="0"/>
              <a:t>Greek: “is in the bosom of the father”</a:t>
            </a:r>
          </a:p>
          <a:p>
            <a:r>
              <a:rPr lang="en-US" dirty="0"/>
              <a:t> </a:t>
            </a:r>
            <a:r>
              <a:rPr lang="en-US" dirty="0" smtClean="0"/>
              <a:t>- perfect understanding and love</a:t>
            </a:r>
            <a:endParaRPr lang="en-US" dirty="0"/>
          </a:p>
        </p:txBody>
      </p:sp>
      <p:sp>
        <p:nvSpPr>
          <p:cNvPr id="15" name="TextBox 14"/>
          <p:cNvSpPr txBox="1"/>
          <p:nvPr/>
        </p:nvSpPr>
        <p:spPr>
          <a:xfrm>
            <a:off x="1676400" y="4081529"/>
            <a:ext cx="4986814" cy="923330"/>
          </a:xfrm>
          <a:prstGeom prst="rect">
            <a:avLst/>
          </a:prstGeom>
          <a:noFill/>
        </p:spPr>
        <p:txBody>
          <a:bodyPr wrap="none" rtlCol="0">
            <a:spAutoFit/>
          </a:bodyPr>
          <a:lstStyle/>
          <a:p>
            <a:r>
              <a:rPr lang="en-US" b="1" i="1" dirty="0" err="1"/>
              <a:t>exēgeomai</a:t>
            </a:r>
            <a:endParaRPr lang="en-US" b="1" i="1" dirty="0"/>
          </a:p>
          <a:p>
            <a:r>
              <a:rPr lang="en-US" dirty="0" smtClean="0"/>
              <a:t>“to show the way; to lead out; to rehearse declare”</a:t>
            </a:r>
          </a:p>
          <a:p>
            <a:r>
              <a:rPr lang="en-US" dirty="0" smtClean="0">
                <a:latin typeface="Times New Roman" panose="02020603050405020304" pitchFamily="18" charset="0"/>
                <a:cs typeface="Times New Roman" panose="02020603050405020304" pitchFamily="18" charset="0"/>
              </a:rPr>
              <a:t>NASB – He has explained </a:t>
            </a:r>
            <a:r>
              <a:rPr lang="en-US" i="1" dirty="0" smtClean="0">
                <a:latin typeface="Times New Roman" panose="02020603050405020304" pitchFamily="18" charset="0"/>
                <a:cs typeface="Times New Roman" panose="02020603050405020304" pitchFamily="18" charset="0"/>
              </a:rPr>
              <a:t>Him</a:t>
            </a:r>
            <a:endParaRPr lang="en-US" i="1" dirty="0">
              <a:latin typeface="Times New Roman" panose="02020603050405020304" pitchFamily="18" charset="0"/>
              <a:cs typeface="Times New Roman" panose="02020603050405020304" pitchFamily="18" charset="0"/>
            </a:endParaRPr>
          </a:p>
        </p:txBody>
      </p:sp>
      <p:sp>
        <p:nvSpPr>
          <p:cNvPr id="16" name="Right Bracket 15"/>
          <p:cNvSpPr/>
          <p:nvPr/>
        </p:nvSpPr>
        <p:spPr>
          <a:xfrm rot="5400000" flipV="1">
            <a:off x="2359297" y="2182229"/>
            <a:ext cx="207513" cy="2998696"/>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cxnSp>
        <p:nvCxnSpPr>
          <p:cNvPr id="5" name="Straight Connector 4"/>
          <p:cNvCxnSpPr/>
          <p:nvPr/>
        </p:nvCxnSpPr>
        <p:spPr>
          <a:xfrm>
            <a:off x="1981200" y="3563221"/>
            <a:ext cx="762000"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25078" y="1765712"/>
            <a:ext cx="747320" cy="369332"/>
          </a:xfrm>
          <a:prstGeom prst="rect">
            <a:avLst/>
          </a:prstGeom>
          <a:noFill/>
        </p:spPr>
        <p:txBody>
          <a:bodyPr wrap="none" rtlCol="0">
            <a:spAutoFit/>
          </a:bodyPr>
          <a:lstStyle/>
          <a:p>
            <a:r>
              <a:rPr lang="en-US" b="1" i="1" dirty="0" err="1" smtClean="0"/>
              <a:t>Theos</a:t>
            </a:r>
            <a:endParaRPr lang="en-US" b="1" i="1" dirty="0"/>
          </a:p>
        </p:txBody>
      </p:sp>
      <p:cxnSp>
        <p:nvCxnSpPr>
          <p:cNvPr id="19" name="Straight Connector 18"/>
          <p:cNvCxnSpPr>
            <a:stCxn id="11" idx="0"/>
          </p:cNvCxnSpPr>
          <p:nvPr/>
        </p:nvCxnSpPr>
        <p:spPr>
          <a:xfrm flipH="1" flipV="1">
            <a:off x="7672795" y="2121932"/>
            <a:ext cx="1" cy="197356"/>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1295400" y="3785334"/>
            <a:ext cx="381000" cy="47815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7" idx="2"/>
          </p:cNvCxnSpPr>
          <p:nvPr/>
        </p:nvCxnSpPr>
        <p:spPr>
          <a:xfrm>
            <a:off x="4329956" y="3281625"/>
            <a:ext cx="248767" cy="57504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28813" y="1805252"/>
            <a:ext cx="996042" cy="369332"/>
          </a:xfrm>
          <a:prstGeom prst="rect">
            <a:avLst/>
          </a:prstGeom>
          <a:noFill/>
        </p:spPr>
        <p:txBody>
          <a:bodyPr wrap="none" rtlCol="0">
            <a:spAutoFit/>
          </a:bodyPr>
          <a:lstStyle/>
          <a:p>
            <a:r>
              <a:rPr lang="en-US" dirty="0" smtClean="0"/>
              <a:t>separate</a:t>
            </a:r>
            <a:endParaRPr lang="en-US" dirty="0"/>
          </a:p>
        </p:txBody>
      </p:sp>
      <p:cxnSp>
        <p:nvCxnSpPr>
          <p:cNvPr id="26" name="Straight Arrow Connector 25"/>
          <p:cNvCxnSpPr>
            <a:stCxn id="24" idx="3"/>
          </p:cNvCxnSpPr>
          <p:nvPr/>
        </p:nvCxnSpPr>
        <p:spPr>
          <a:xfrm>
            <a:off x="6924855" y="1989918"/>
            <a:ext cx="295819" cy="289942"/>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638800" y="1981200"/>
            <a:ext cx="295819" cy="289942"/>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131015" y="1431867"/>
            <a:ext cx="2750946" cy="369332"/>
          </a:xfrm>
          <a:prstGeom prst="rect">
            <a:avLst/>
          </a:prstGeom>
          <a:noFill/>
        </p:spPr>
        <p:txBody>
          <a:bodyPr wrap="none" rtlCol="0">
            <a:spAutoFit/>
          </a:bodyPr>
          <a:lstStyle/>
          <a:p>
            <a:r>
              <a:rPr lang="en-US" dirty="0" smtClean="0"/>
              <a:t>Unequivocal affirmation!!!!</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17</a:t>
            </a:fld>
            <a:endParaRPr lang="en-US" dirty="0"/>
          </a:p>
        </p:txBody>
      </p:sp>
    </p:spTree>
    <p:extLst>
      <p:ext uri="{BB962C8B-B14F-4D97-AF65-F5344CB8AC3E}">
        <p14:creationId xmlns:p14="http://schemas.microsoft.com/office/powerpoint/2010/main" val="2855044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Coherent Truth</a:t>
            </a:r>
            <a:endParaRPr lang="en-US" dirty="0"/>
          </a:p>
        </p:txBody>
      </p:sp>
      <p:sp>
        <p:nvSpPr>
          <p:cNvPr id="6" name="Content Placeholder 5"/>
          <p:cNvSpPr>
            <a:spLocks noGrp="1"/>
          </p:cNvSpPr>
          <p:nvPr>
            <p:ph idx="1"/>
          </p:nvPr>
        </p:nvSpPr>
        <p:spPr/>
        <p:txBody>
          <a:bodyPr>
            <a:normAutofit lnSpcReduction="10000"/>
          </a:bodyPr>
          <a:lstStyle/>
          <a:p>
            <a:r>
              <a:rPr lang="en-US" dirty="0" smtClean="0"/>
              <a:t>From God</a:t>
            </a:r>
          </a:p>
          <a:p>
            <a:r>
              <a:rPr lang="en-US" dirty="0" smtClean="0"/>
              <a:t>From Christ</a:t>
            </a:r>
          </a:p>
          <a:p>
            <a:r>
              <a:rPr lang="en-US" dirty="0" smtClean="0"/>
              <a:t>From John the Baptist</a:t>
            </a:r>
          </a:p>
          <a:p>
            <a:r>
              <a:rPr lang="en-US" dirty="0" smtClean="0"/>
              <a:t>From Moses</a:t>
            </a:r>
          </a:p>
          <a:p>
            <a:r>
              <a:rPr lang="en-US" dirty="0" smtClean="0"/>
              <a:t>From John</a:t>
            </a:r>
          </a:p>
          <a:p>
            <a:pPr marL="0" indent="0">
              <a:buNone/>
            </a:pPr>
            <a:r>
              <a:rPr lang="en-US" dirty="0" smtClean="0"/>
              <a:t>“in a method, means and language to declare the truth”</a:t>
            </a:r>
          </a:p>
          <a:p>
            <a:pPr marL="0" indent="0">
              <a:buNone/>
            </a:pPr>
            <a:r>
              <a:rPr lang="en-US" dirty="0"/>
              <a:t>	</a:t>
            </a:r>
            <a:r>
              <a:rPr lang="en-US" dirty="0" smtClean="0"/>
              <a:t>		…one final example</a:t>
            </a:r>
          </a:p>
        </p:txBody>
      </p:sp>
      <p:sp>
        <p:nvSpPr>
          <p:cNvPr id="7"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8"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18</a:t>
            </a:fld>
            <a:endParaRPr lang="en-US" dirty="0"/>
          </a:p>
        </p:txBody>
      </p:sp>
    </p:spTree>
    <p:extLst>
      <p:ext uri="{BB962C8B-B14F-4D97-AF65-F5344CB8AC3E}">
        <p14:creationId xmlns:p14="http://schemas.microsoft.com/office/powerpoint/2010/main" val="572352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11906" y="94166"/>
            <a:ext cx="5022294" cy="1200329"/>
          </a:xfrm>
          <a:prstGeom prst="rect">
            <a:avLst/>
          </a:prstGeom>
        </p:spPr>
        <p:txBody>
          <a:bodyPr wrap="square" anchor="ctr">
            <a:spAutoFit/>
          </a:bodyPr>
          <a:lstStyle/>
          <a:p>
            <a:pPr algn="ctr"/>
            <a:r>
              <a:rPr lang="en-US" sz="4000" b="1" dirty="0" smtClean="0"/>
              <a:t>2 Corinthians 4:6</a:t>
            </a:r>
          </a:p>
          <a:p>
            <a:pPr algn="ctr"/>
            <a:r>
              <a:rPr lang="en-US" sz="3200" dirty="0" smtClean="0"/>
              <a:t>Appealing to the Cultures</a:t>
            </a:r>
            <a:endParaRPr lang="en-US" sz="3200" b="1" dirty="0"/>
          </a:p>
        </p:txBody>
      </p:sp>
      <p:sp>
        <p:nvSpPr>
          <p:cNvPr id="6" name="TextBox 5"/>
          <p:cNvSpPr txBox="1"/>
          <p:nvPr/>
        </p:nvSpPr>
        <p:spPr>
          <a:xfrm>
            <a:off x="990600" y="2286000"/>
            <a:ext cx="6553200" cy="2554545"/>
          </a:xfrm>
          <a:prstGeom prst="rect">
            <a:avLst/>
          </a:prstGeom>
          <a:noFill/>
        </p:spPr>
        <p:txBody>
          <a:bodyPr wrap="square" rtlCol="0">
            <a:spAutoFit/>
          </a:bodyPr>
          <a:lstStyle/>
          <a:p>
            <a:r>
              <a:rPr lang="en-US" sz="3200" baseline="30000" dirty="0"/>
              <a:t>6 </a:t>
            </a:r>
            <a:r>
              <a:rPr lang="en-US" sz="3200" dirty="0"/>
              <a:t>For God, who said, “Let light shine out of darkness,” has shone in our hearts to give the light of the knowledge of the glory of God in the face of Jesus Christ.</a:t>
            </a:r>
          </a:p>
        </p:txBody>
      </p:sp>
      <p:sp>
        <p:nvSpPr>
          <p:cNvPr id="7"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8"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19</a:t>
            </a:fld>
            <a:endParaRPr lang="en-US" dirty="0"/>
          </a:p>
        </p:txBody>
      </p:sp>
    </p:spTree>
    <p:extLst>
      <p:ext uri="{BB962C8B-B14F-4D97-AF65-F5344CB8AC3E}">
        <p14:creationId xmlns:p14="http://schemas.microsoft.com/office/powerpoint/2010/main" val="34516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1842246" y="1613647"/>
            <a:ext cx="5930154" cy="4247317"/>
          </a:xfrm>
          <a:prstGeom prst="rect">
            <a:avLst/>
          </a:prstGeom>
        </p:spPr>
        <p:txBody>
          <a:bodyPr wrap="square">
            <a:spAutoFit/>
          </a:bodyPr>
          <a:lstStyle/>
          <a:p>
            <a:pPr algn="ctr">
              <a:lnSpc>
                <a:spcPct val="150000"/>
              </a:lnSpc>
            </a:pPr>
            <a:r>
              <a:rPr lang="en-US" sz="3600" b="1" dirty="0" smtClean="0">
                <a:hlinkClick r:id="rId2"/>
              </a:rPr>
              <a:t>John 1:12</a:t>
            </a:r>
            <a:r>
              <a:rPr lang="en-US" sz="3600" b="1" dirty="0" smtClean="0"/>
              <a:t> </a:t>
            </a:r>
            <a:r>
              <a:rPr lang="en-US" sz="2800" dirty="0" smtClean="0"/>
              <a:t>(ESV)</a:t>
            </a:r>
            <a:endParaRPr lang="en-US" sz="3600" dirty="0" smtClean="0"/>
          </a:p>
          <a:p>
            <a:pPr>
              <a:lnSpc>
                <a:spcPct val="150000"/>
              </a:lnSpc>
            </a:pPr>
            <a:r>
              <a:rPr lang="en-US" sz="3600" dirty="0" smtClean="0"/>
              <a:t>But </a:t>
            </a:r>
            <a:r>
              <a:rPr lang="en-US" sz="3600" dirty="0"/>
              <a:t>to all who did receive h</a:t>
            </a:r>
            <a:r>
              <a:rPr lang="en-US" sz="3600" dirty="0" smtClean="0"/>
              <a:t>im</a:t>
            </a:r>
            <a:r>
              <a:rPr lang="en-US" sz="3600" dirty="0"/>
              <a:t>, </a:t>
            </a:r>
            <a:endParaRPr lang="en-US" sz="3600" dirty="0" smtClean="0"/>
          </a:p>
          <a:p>
            <a:pPr>
              <a:lnSpc>
                <a:spcPct val="150000"/>
              </a:lnSpc>
            </a:pPr>
            <a:r>
              <a:rPr lang="en-US" sz="3600" dirty="0" smtClean="0"/>
              <a:t>who </a:t>
            </a:r>
            <a:r>
              <a:rPr lang="en-US" sz="3600" dirty="0"/>
              <a:t>believed in </a:t>
            </a:r>
            <a:r>
              <a:rPr lang="en-US" sz="3600" dirty="0" smtClean="0"/>
              <a:t>his </a:t>
            </a:r>
            <a:r>
              <a:rPr lang="en-US" sz="3600" dirty="0"/>
              <a:t>name, </a:t>
            </a:r>
            <a:endParaRPr lang="en-US" sz="3600" dirty="0" smtClean="0"/>
          </a:p>
          <a:p>
            <a:pPr>
              <a:lnSpc>
                <a:spcPct val="150000"/>
              </a:lnSpc>
            </a:pPr>
            <a:r>
              <a:rPr lang="en-US" sz="3600" dirty="0" smtClean="0"/>
              <a:t>he </a:t>
            </a:r>
            <a:r>
              <a:rPr lang="en-US" sz="3600" dirty="0"/>
              <a:t>gave the right </a:t>
            </a:r>
            <a:endParaRPr lang="en-US" sz="3600" dirty="0" smtClean="0"/>
          </a:p>
          <a:p>
            <a:pPr>
              <a:lnSpc>
                <a:spcPct val="150000"/>
              </a:lnSpc>
            </a:pPr>
            <a:r>
              <a:rPr lang="en-US" sz="3600" dirty="0" smtClean="0"/>
              <a:t>to </a:t>
            </a:r>
            <a:r>
              <a:rPr lang="en-US" sz="3600" dirty="0"/>
              <a:t>become children of God, </a:t>
            </a:r>
          </a:p>
        </p:txBody>
      </p:sp>
      <p:sp>
        <p:nvSpPr>
          <p:cNvPr id="12" name="Rectangle 11"/>
          <p:cNvSpPr/>
          <p:nvPr/>
        </p:nvSpPr>
        <p:spPr>
          <a:xfrm>
            <a:off x="1911906" y="309609"/>
            <a:ext cx="5022294" cy="769441"/>
          </a:xfrm>
          <a:prstGeom prst="rect">
            <a:avLst/>
          </a:prstGeom>
        </p:spPr>
        <p:txBody>
          <a:bodyPr wrap="square" anchor="ctr">
            <a:spAutoFit/>
          </a:bodyPr>
          <a:lstStyle/>
          <a:p>
            <a:pPr algn="ctr"/>
            <a:r>
              <a:rPr lang="en-US" sz="4400" b="1" dirty="0" smtClean="0"/>
              <a:t>Memory Verse</a:t>
            </a:r>
          </a:p>
        </p:txBody>
      </p:sp>
      <p:sp>
        <p:nvSpPr>
          <p:cNvPr id="2" name="Slide Number Placeholder 1"/>
          <p:cNvSpPr>
            <a:spLocks noGrp="1"/>
          </p:cNvSpPr>
          <p:nvPr>
            <p:ph type="sldNum" sz="quarter" idx="12"/>
          </p:nvPr>
        </p:nvSpPr>
        <p:spPr/>
        <p:txBody>
          <a:bodyPr/>
          <a:lstStyle/>
          <a:p>
            <a:fld id="{5762F52A-C960-462B-8236-8A9481EACB9C}" type="slidenum">
              <a:rPr lang="en-US" smtClean="0"/>
              <a:pPr/>
              <a:t>2</a:t>
            </a:fld>
            <a:endParaRPr lang="en-US" dirty="0"/>
          </a:p>
        </p:txBody>
      </p:sp>
    </p:spTree>
    <p:extLst>
      <p:ext uri="{BB962C8B-B14F-4D97-AF65-F5344CB8AC3E}">
        <p14:creationId xmlns:p14="http://schemas.microsoft.com/office/powerpoint/2010/main" val="3097306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301754" cy="4770537"/>
          </a:xfrm>
          <a:prstGeom prst="rect">
            <a:avLst/>
          </a:prstGeom>
        </p:spPr>
        <p:txBody>
          <a:bodyPr wrap="square">
            <a:spAutoFit/>
          </a:bodyPr>
          <a:lstStyle/>
          <a:p>
            <a:pPr marL="514350" indent="-514350">
              <a:buFont typeface="+mj-lt"/>
              <a:buAutoNum type="arabicPeriod"/>
            </a:pPr>
            <a:r>
              <a:rPr lang="en-US" sz="2800" dirty="0" smtClean="0"/>
              <a:t>What verse had the most impact to you?</a:t>
            </a:r>
          </a:p>
          <a:p>
            <a:pPr marL="514350" indent="-514350">
              <a:buFont typeface="+mj-lt"/>
              <a:buAutoNum type="arabicPeriod"/>
            </a:pPr>
            <a:r>
              <a:rPr lang="en-US" sz="2800" dirty="0" smtClean="0"/>
              <a:t>Discuss the application of the use of light (consider the comparison of light to darkness)</a:t>
            </a:r>
          </a:p>
          <a:p>
            <a:pPr marL="514350" indent="-514350">
              <a:buFont typeface="+mj-lt"/>
              <a:buAutoNum type="arabicPeriod"/>
            </a:pPr>
            <a:r>
              <a:rPr lang="en-US" sz="2800" dirty="0" smtClean="0"/>
              <a:t>Who were the witnesses in these verses?</a:t>
            </a:r>
          </a:p>
          <a:p>
            <a:pPr marL="514350" indent="-514350">
              <a:buFont typeface="+mj-lt"/>
              <a:buAutoNum type="arabicPeriod"/>
            </a:pPr>
            <a:r>
              <a:rPr lang="en-US" sz="2800" dirty="0" smtClean="0"/>
              <a:t>Discuss how the term fullness (</a:t>
            </a:r>
            <a:r>
              <a:rPr lang="en-US" sz="2800" b="1" i="1" dirty="0" err="1" smtClean="0"/>
              <a:t>plērōma</a:t>
            </a:r>
            <a:r>
              <a:rPr lang="en-US" sz="2800" dirty="0" smtClean="0"/>
              <a:t>) describes Christ? </a:t>
            </a:r>
          </a:p>
          <a:p>
            <a:pPr marL="514350" indent="-514350">
              <a:buFont typeface="+mj-lt"/>
              <a:buAutoNum type="arabicPeriod"/>
            </a:pPr>
            <a:r>
              <a:rPr lang="en-US" sz="2800" dirty="0" smtClean="0"/>
              <a:t>What is a metaphor that can be used today to describe God and Christ?</a:t>
            </a:r>
          </a:p>
          <a:p>
            <a:endParaRPr lang="en-US" sz="2800" dirty="0" smtClean="0"/>
          </a:p>
          <a:p>
            <a:pPr marL="514350" indent="-514350">
              <a:buFont typeface="+mj-lt"/>
              <a:buAutoNum type="arabicPeriod"/>
            </a:pPr>
            <a:endParaRPr lang="en-US" sz="2400" dirty="0"/>
          </a:p>
        </p:txBody>
      </p:sp>
      <p:sp>
        <p:nvSpPr>
          <p:cNvPr id="12" name="Rectangle 11"/>
          <p:cNvSpPr/>
          <p:nvPr/>
        </p:nvSpPr>
        <p:spPr>
          <a:xfrm>
            <a:off x="1911906" y="340387"/>
            <a:ext cx="5022294" cy="707886"/>
          </a:xfrm>
          <a:prstGeom prst="rect">
            <a:avLst/>
          </a:prstGeom>
        </p:spPr>
        <p:txBody>
          <a:bodyPr wrap="square" anchor="ctr">
            <a:spAutoFit/>
          </a:bodyPr>
          <a:lstStyle/>
          <a:p>
            <a:pPr algn="ctr"/>
            <a:r>
              <a:rPr lang="en-US" sz="4000" b="1" dirty="0" smtClean="0"/>
              <a:t>Study Questions</a:t>
            </a:r>
            <a:endParaRPr lang="en-US" sz="32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20</a:t>
            </a:fld>
            <a:endParaRPr lang="en-US" dirty="0"/>
          </a:p>
        </p:txBody>
      </p:sp>
    </p:spTree>
    <p:extLst>
      <p:ext uri="{BB962C8B-B14F-4D97-AF65-F5344CB8AC3E}">
        <p14:creationId xmlns:p14="http://schemas.microsoft.com/office/powerpoint/2010/main" val="3312232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301754" cy="4031873"/>
          </a:xfrm>
          <a:prstGeom prst="rect">
            <a:avLst/>
          </a:prstGeom>
        </p:spPr>
        <p:txBody>
          <a:bodyPr wrap="square">
            <a:spAutoFit/>
          </a:bodyPr>
          <a:lstStyle/>
          <a:p>
            <a:pPr marL="514350" lvl="0" indent="-514350">
              <a:buFont typeface="+mj-lt"/>
              <a:buAutoNum type="arabicPeriod"/>
            </a:pPr>
            <a:r>
              <a:rPr lang="en-US" sz="3200" dirty="0"/>
              <a:t>What is the predominant theological message of John’s </a:t>
            </a:r>
            <a:r>
              <a:rPr lang="en-US" sz="3200" dirty="0" smtClean="0"/>
              <a:t>Gospel </a:t>
            </a:r>
            <a:r>
              <a:rPr lang="en-US" sz="3200" dirty="0"/>
              <a:t>and how is it documented and supported by what he wrote</a:t>
            </a:r>
            <a:r>
              <a:rPr lang="en-US" sz="3200" dirty="0" smtClean="0"/>
              <a:t>?</a:t>
            </a:r>
            <a:r>
              <a:rPr lang="en-US" sz="3200" dirty="0"/>
              <a:t> </a:t>
            </a:r>
            <a:endParaRPr lang="en-US" sz="3200" dirty="0" smtClean="0"/>
          </a:p>
          <a:p>
            <a:pPr marL="514350" lvl="0" indent="-514350">
              <a:buFont typeface="+mj-lt"/>
              <a:buAutoNum type="arabicPeriod"/>
            </a:pPr>
            <a:endParaRPr lang="en-US" sz="3200" dirty="0"/>
          </a:p>
          <a:p>
            <a:pPr marL="514350" lvl="0" indent="-514350">
              <a:buFont typeface="+mj-lt"/>
              <a:buAutoNum type="arabicPeriod"/>
            </a:pPr>
            <a:r>
              <a:rPr lang="en-US" sz="3200" dirty="0"/>
              <a:t>What are some of the major doctrines of the Christian faith that are addressed in John’s writings</a:t>
            </a:r>
            <a:r>
              <a:rPr lang="en-US" sz="3200" dirty="0" smtClean="0"/>
              <a:t>? </a:t>
            </a:r>
            <a:endParaRPr lang="en-US" sz="3200" dirty="0"/>
          </a:p>
        </p:txBody>
      </p:sp>
      <p:sp>
        <p:nvSpPr>
          <p:cNvPr id="12" name="Rectangle 11"/>
          <p:cNvSpPr/>
          <p:nvPr/>
        </p:nvSpPr>
        <p:spPr>
          <a:xfrm>
            <a:off x="1911906" y="340388"/>
            <a:ext cx="5022294" cy="707886"/>
          </a:xfrm>
          <a:prstGeom prst="rect">
            <a:avLst/>
          </a:prstGeom>
        </p:spPr>
        <p:txBody>
          <a:bodyPr wrap="square" anchor="ctr">
            <a:spAutoFit/>
          </a:bodyPr>
          <a:lstStyle/>
          <a:p>
            <a:pPr algn="ctr"/>
            <a:r>
              <a:rPr lang="en-US" sz="4000" b="1" dirty="0" smtClean="0"/>
              <a:t>Discussion Questions</a:t>
            </a:r>
            <a:endParaRPr lang="en-US" sz="32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21</a:t>
            </a:fld>
            <a:endParaRPr lang="en-US" dirty="0"/>
          </a:p>
        </p:txBody>
      </p:sp>
    </p:spTree>
    <p:extLst>
      <p:ext uri="{BB962C8B-B14F-4D97-AF65-F5344CB8AC3E}">
        <p14:creationId xmlns:p14="http://schemas.microsoft.com/office/powerpoint/2010/main" val="1573073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416320"/>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3600" dirty="0" smtClean="0"/>
              <a:t>Questions? </a:t>
            </a:r>
          </a:p>
          <a:p>
            <a:pPr marL="514350" lvl="0" indent="-514350">
              <a:lnSpc>
                <a:spcPct val="200000"/>
              </a:lnSpc>
              <a:buFont typeface="Arial" panose="020B0604020202020204" pitchFamily="34" charset="0"/>
              <a:buChar char="•"/>
            </a:pPr>
            <a:r>
              <a:rPr lang="en-US" sz="3600" dirty="0" smtClean="0"/>
              <a:t>Comments? </a:t>
            </a:r>
          </a:p>
          <a:p>
            <a:pPr marL="514350" lvl="0" indent="-514350">
              <a:lnSpc>
                <a:spcPct val="200000"/>
              </a:lnSpc>
              <a:buFont typeface="Arial" panose="020B0604020202020204" pitchFamily="34" charset="0"/>
              <a:buChar char="•"/>
            </a:pPr>
            <a:r>
              <a:rPr lang="en-US" sz="3600" dirty="0" smtClean="0"/>
              <a:t>Closing Prayer </a:t>
            </a:r>
            <a:endParaRPr lang="en-US" sz="36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22</a:t>
            </a:fld>
            <a:endParaRPr lang="en-US"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7847" y="1447800"/>
            <a:ext cx="7301753" cy="4616648"/>
          </a:xfrm>
          <a:prstGeom prst="rect">
            <a:avLst/>
          </a:prstGeom>
        </p:spPr>
        <p:txBody>
          <a:bodyPr wrap="square">
            <a:spAutoFit/>
          </a:bodyPr>
          <a:lstStyle/>
          <a:p>
            <a:pPr algn="ctr">
              <a:lnSpc>
                <a:spcPct val="150000"/>
              </a:lnSpc>
            </a:pPr>
            <a:r>
              <a:rPr lang="en-US" sz="2800" b="1" dirty="0" smtClean="0">
                <a:latin typeface="Arial" panose="020B0604020202020204" pitchFamily="34" charset="0"/>
                <a:ea typeface="Calibri" panose="020F0502020204030204" pitchFamily="34" charset="0"/>
                <a:cs typeface="Arial" panose="020B0604020202020204" pitchFamily="34" charset="0"/>
                <a:hlinkClick r:id="rId2"/>
              </a:rPr>
              <a:t>John 20:30-31</a:t>
            </a:r>
            <a:endParaRPr lang="en-US" sz="28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50941" y="381000"/>
            <a:ext cx="3630033" cy="646331"/>
          </a:xfrm>
          <a:prstGeom prst="rect">
            <a:avLst/>
          </a:prstGeom>
        </p:spPr>
        <p:txBody>
          <a:bodyPr wrap="none">
            <a:spAutoFit/>
          </a:bodyPr>
          <a:lstStyle/>
          <a:p>
            <a:pPr algn="ctr"/>
            <a:r>
              <a:rPr lang="en-US" sz="3600" b="1" dirty="0" smtClean="0">
                <a:latin typeface="Arial" panose="020B0604020202020204" pitchFamily="34" charset="0"/>
                <a:ea typeface="Calibri" panose="020F0502020204030204" pitchFamily="34" charset="0"/>
                <a:cs typeface="Times New Roman" panose="02020603050405020304" pitchFamily="18" charset="0"/>
              </a:rPr>
              <a:t>John’s Purpose</a:t>
            </a:r>
            <a:endParaRPr lang="en-US" sz="3600" dirty="0"/>
          </a:p>
        </p:txBody>
      </p:sp>
      <p:sp>
        <p:nvSpPr>
          <p:cNvPr id="9"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11"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3</a:t>
            </a:fld>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710148395"/>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r>
                        <a:rPr lang="en-US" sz="2000" dirty="0" smtClean="0">
                          <a:hlinkClick r:id="rId4"/>
                        </a:rPr>
                        <a:t>1:1-18</a:t>
                      </a:r>
                      <a:endParaRPr lang="en-US" sz="2000" dirty="0"/>
                    </a:p>
                  </a:txBody>
                  <a:tcPr anchor="ctr"/>
                </a:tc>
                <a:tc>
                  <a:txBody>
                    <a:bodyPr/>
                    <a:lstStyle/>
                    <a:p>
                      <a:r>
                        <a:rPr lang="en-US" sz="2000" dirty="0" smtClean="0">
                          <a:hlinkClick r:id="rId5"/>
                        </a:rPr>
                        <a:t>1:19 - 4:54</a:t>
                      </a:r>
                      <a:endParaRPr lang="en-US" sz="2000" dirty="0"/>
                    </a:p>
                  </a:txBody>
                  <a:tcPr anchor="ctr"/>
                </a:tc>
                <a:tc>
                  <a:txBody>
                    <a:bodyPr/>
                    <a:lstStyle/>
                    <a:p>
                      <a:r>
                        <a:rPr lang="en-US" sz="2000" dirty="0" smtClean="0">
                          <a:hlinkClick r:id="rId6"/>
                        </a:rPr>
                        <a:t>5:1 - 12:50</a:t>
                      </a:r>
                      <a:endParaRPr lang="en-US" sz="2000" dirty="0"/>
                    </a:p>
                  </a:txBody>
                  <a:tcPr anchor="ct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13:1 - 17:26</a:t>
                      </a:r>
                      <a:endParaRPr lang="en-US" sz="2000" dirty="0" smtClean="0"/>
                    </a:p>
                  </a:txBody>
                  <a:tcPr anchor="ctr"/>
                </a:tc>
                <a:tc>
                  <a:txBody>
                    <a:bodyPr/>
                    <a:lstStyle/>
                    <a:p>
                      <a:r>
                        <a:rPr lang="en-US" sz="2000" dirty="0" smtClean="0">
                          <a:hlinkClick r:id="rId8"/>
                        </a:rPr>
                        <a:t>18:1 - 21:25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Miracles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Miracle</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8"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10"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2" name="Right Arrow 1"/>
          <p:cNvSpPr/>
          <p:nvPr/>
        </p:nvSpPr>
        <p:spPr>
          <a:xfrm rot="18846959">
            <a:off x="1194881"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5762F52A-C960-462B-8236-8A9481EACB9C}" type="slidenum">
              <a:rPr lang="en-US" smtClean="0"/>
              <a:pPr/>
              <a:t>4</a:t>
            </a:fld>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301754" cy="3539430"/>
          </a:xfrm>
          <a:prstGeom prst="rect">
            <a:avLst/>
          </a:prstGeom>
        </p:spPr>
        <p:txBody>
          <a:bodyPr wrap="square">
            <a:spAutoFit/>
          </a:bodyPr>
          <a:lstStyle/>
          <a:p>
            <a:r>
              <a:rPr lang="en-US" sz="2800" dirty="0" smtClean="0">
                <a:hlinkClick r:id="rId2"/>
              </a:rPr>
              <a:t>John 1:1-18 </a:t>
            </a:r>
            <a:endParaRPr lang="en-US" sz="2800" dirty="0" smtClean="0"/>
          </a:p>
          <a:p>
            <a:r>
              <a:rPr lang="en-US" sz="2800" dirty="0" smtClean="0"/>
              <a:t>	The Incarnation of the Son of God </a:t>
            </a:r>
          </a:p>
          <a:p>
            <a:endParaRPr lang="en-US" sz="2400" dirty="0" smtClean="0"/>
          </a:p>
          <a:p>
            <a:pPr>
              <a:tabLst>
                <a:tab pos="2060575" algn="l"/>
              </a:tabLst>
            </a:pPr>
            <a:r>
              <a:rPr lang="en-US" sz="2400" dirty="0">
                <a:hlinkClick r:id="rId3"/>
              </a:rPr>
              <a:t>John </a:t>
            </a:r>
            <a:r>
              <a:rPr lang="en-US" sz="2400" dirty="0" smtClean="0">
                <a:hlinkClick r:id="rId3"/>
              </a:rPr>
              <a:t>1:1-2</a:t>
            </a:r>
            <a:r>
              <a:rPr lang="en-US" sz="2400" dirty="0" smtClean="0"/>
              <a:t> 	The Deity of Christ </a:t>
            </a:r>
            <a:endParaRPr lang="en-US" sz="2400" dirty="0"/>
          </a:p>
          <a:p>
            <a:pPr>
              <a:tabLst>
                <a:tab pos="2060575" algn="l"/>
              </a:tabLst>
            </a:pPr>
            <a:r>
              <a:rPr lang="en-US" sz="2400" dirty="0">
                <a:hlinkClick r:id="rId4"/>
              </a:rPr>
              <a:t>John </a:t>
            </a:r>
            <a:r>
              <a:rPr lang="en-US" sz="2400" dirty="0" smtClean="0">
                <a:hlinkClick r:id="rId4"/>
              </a:rPr>
              <a:t>1:3-5</a:t>
            </a:r>
            <a:r>
              <a:rPr lang="en-US" sz="2400" dirty="0" smtClean="0"/>
              <a:t>	The Pre-incarnate Work of Christ </a:t>
            </a:r>
            <a:endParaRPr lang="en-US" sz="2400" dirty="0"/>
          </a:p>
          <a:p>
            <a:pPr>
              <a:tabLst>
                <a:tab pos="2060575" algn="l"/>
              </a:tabLst>
            </a:pPr>
            <a:r>
              <a:rPr lang="en-US" sz="2400" dirty="0">
                <a:hlinkClick r:id="rId5"/>
              </a:rPr>
              <a:t>John </a:t>
            </a:r>
            <a:r>
              <a:rPr lang="en-US" sz="2400" dirty="0" smtClean="0">
                <a:hlinkClick r:id="rId5"/>
              </a:rPr>
              <a:t>1:6-8</a:t>
            </a:r>
            <a:r>
              <a:rPr lang="en-US" sz="2400" dirty="0" smtClean="0"/>
              <a:t> 	The </a:t>
            </a:r>
            <a:r>
              <a:rPr lang="en-US" sz="2400" dirty="0"/>
              <a:t>Forerunner of Christ </a:t>
            </a:r>
          </a:p>
          <a:p>
            <a:pPr>
              <a:tabLst>
                <a:tab pos="2060575" algn="l"/>
              </a:tabLst>
            </a:pPr>
            <a:r>
              <a:rPr lang="en-US" sz="2400" dirty="0">
                <a:hlinkClick r:id="rId6"/>
              </a:rPr>
              <a:t>John </a:t>
            </a:r>
            <a:r>
              <a:rPr lang="en-US" sz="2400" dirty="0" smtClean="0">
                <a:hlinkClick r:id="rId6"/>
              </a:rPr>
              <a:t>1:9-11</a:t>
            </a:r>
            <a:r>
              <a:rPr lang="en-US" sz="2400" dirty="0" smtClean="0"/>
              <a:t>	The </a:t>
            </a:r>
            <a:r>
              <a:rPr lang="en-US" sz="2400" dirty="0"/>
              <a:t>Rejection of Christ </a:t>
            </a:r>
          </a:p>
          <a:p>
            <a:pPr>
              <a:tabLst>
                <a:tab pos="2060575" algn="l"/>
              </a:tabLst>
            </a:pPr>
            <a:r>
              <a:rPr lang="en-US" sz="2400" dirty="0">
                <a:hlinkClick r:id="rId7"/>
              </a:rPr>
              <a:t>John </a:t>
            </a:r>
            <a:r>
              <a:rPr lang="en-US" sz="2400" dirty="0" smtClean="0">
                <a:hlinkClick r:id="rId7"/>
              </a:rPr>
              <a:t>1:12-13</a:t>
            </a:r>
            <a:r>
              <a:rPr lang="en-US" sz="2400" dirty="0" smtClean="0"/>
              <a:t> 	The </a:t>
            </a:r>
            <a:r>
              <a:rPr lang="en-US" sz="2400" dirty="0"/>
              <a:t>Acceptance of Christ </a:t>
            </a:r>
            <a:endParaRPr lang="en-US" sz="2400" dirty="0" smtClean="0"/>
          </a:p>
          <a:p>
            <a:pPr>
              <a:tabLst>
                <a:tab pos="2060575" algn="l"/>
              </a:tabLst>
            </a:pPr>
            <a:r>
              <a:rPr lang="en-US" sz="2400" dirty="0" smtClean="0">
                <a:hlinkClick r:id="rId8"/>
              </a:rPr>
              <a:t>John 1:14-18</a:t>
            </a:r>
            <a:r>
              <a:rPr lang="en-US" sz="2400" dirty="0" smtClean="0"/>
              <a:t> 	The </a:t>
            </a:r>
            <a:r>
              <a:rPr lang="en-US" sz="2400" dirty="0"/>
              <a:t>Incarnation of </a:t>
            </a:r>
            <a:r>
              <a:rPr lang="en-US" sz="2400" dirty="0" smtClean="0"/>
              <a:t>Christ </a:t>
            </a:r>
            <a:endParaRPr lang="en-US" sz="2400" dirty="0"/>
          </a:p>
        </p:txBody>
      </p:sp>
      <p:sp>
        <p:nvSpPr>
          <p:cNvPr id="12" name="Rectangle 11"/>
          <p:cNvSpPr/>
          <p:nvPr/>
        </p:nvSpPr>
        <p:spPr>
          <a:xfrm>
            <a:off x="1911906" y="340387"/>
            <a:ext cx="5022294" cy="707886"/>
          </a:xfrm>
          <a:prstGeom prst="rect">
            <a:avLst/>
          </a:prstGeom>
        </p:spPr>
        <p:txBody>
          <a:bodyPr wrap="square" anchor="ctr">
            <a:spAutoFit/>
          </a:bodyPr>
          <a:lstStyle/>
          <a:p>
            <a:pPr algn="ctr"/>
            <a:r>
              <a:rPr lang="en-US" sz="4000" b="1" dirty="0" smtClean="0"/>
              <a:t>This Week</a:t>
            </a:r>
            <a:endParaRPr lang="en-US" sz="3200" b="1" dirty="0" smtClean="0"/>
          </a:p>
        </p:txBody>
      </p:sp>
      <p:sp>
        <p:nvSpPr>
          <p:cNvPr id="11" name="TextBox 10"/>
          <p:cNvSpPr txBox="1"/>
          <p:nvPr/>
        </p:nvSpPr>
        <p:spPr>
          <a:xfrm>
            <a:off x="525128" y="5249086"/>
            <a:ext cx="8229600" cy="1169551"/>
          </a:xfrm>
          <a:prstGeom prst="rect">
            <a:avLst/>
          </a:prstGeom>
          <a:noFill/>
        </p:spPr>
        <p:txBody>
          <a:bodyPr wrap="square" rtlCol="0">
            <a:spAutoFit/>
          </a:bodyPr>
          <a:lstStyle/>
          <a:p>
            <a:r>
              <a:rPr lang="en-US" sz="1400" dirty="0" smtClean="0"/>
              <a:t>References:</a:t>
            </a:r>
          </a:p>
          <a:p>
            <a:pPr>
              <a:tabLst>
                <a:tab pos="457200" algn="l"/>
              </a:tabLst>
            </a:pPr>
            <a:r>
              <a:rPr lang="en-US" sz="1400" i="1" dirty="0" smtClean="0"/>
              <a:t>John: The Gospel of Belief</a:t>
            </a:r>
            <a:r>
              <a:rPr lang="en-US" sz="1400" dirty="0" smtClean="0"/>
              <a:t>, Merrill C. </a:t>
            </a:r>
            <a:r>
              <a:rPr lang="en-US" sz="1400" dirty="0" err="1" smtClean="0"/>
              <a:t>Tenney</a:t>
            </a:r>
            <a:r>
              <a:rPr lang="en-US" sz="1400" dirty="0" smtClean="0"/>
              <a:t>, Ph.D., Eerdmans Publishing Co, 1976</a:t>
            </a:r>
          </a:p>
          <a:p>
            <a:pPr>
              <a:tabLst>
                <a:tab pos="457200" algn="l"/>
              </a:tabLst>
            </a:pPr>
            <a:r>
              <a:rPr lang="en-US" sz="1400" i="1" dirty="0" smtClean="0"/>
              <a:t>Encountering John: The Gospel in Historical, Literary, and Theological Perspective</a:t>
            </a:r>
            <a:r>
              <a:rPr lang="en-US" sz="1400" dirty="0" smtClean="0"/>
              <a:t>, Andreas J. Köstenberger, 	Baker Publishing Group, 2013.</a:t>
            </a:r>
          </a:p>
          <a:p>
            <a:pPr>
              <a:tabLst>
                <a:tab pos="457200" algn="l"/>
              </a:tabLst>
            </a:pPr>
            <a:r>
              <a:rPr lang="en-US" sz="1400" i="1" dirty="0" smtClean="0"/>
              <a:t>Vines Complete Expository Dictionary</a:t>
            </a:r>
            <a:r>
              <a:rPr lang="en-US" sz="1400" dirty="0" smtClean="0"/>
              <a:t>, ed</a:t>
            </a:r>
            <a:r>
              <a:rPr lang="en-US" sz="1400" dirty="0"/>
              <a:t>. W.E. Vine, M.A</a:t>
            </a:r>
            <a:r>
              <a:rPr lang="en-US" sz="1400" dirty="0" smtClean="0"/>
              <a:t>., Thomas Publisher, 1996</a:t>
            </a:r>
            <a:endParaRPr lang="en-US" sz="14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5</a:t>
            </a:fld>
            <a:endParaRPr lang="en-US" dirty="0"/>
          </a:p>
        </p:txBody>
      </p:sp>
    </p:spTree>
    <p:extLst>
      <p:ext uri="{BB962C8B-B14F-4D97-AF65-F5344CB8AC3E}">
        <p14:creationId xmlns:p14="http://schemas.microsoft.com/office/powerpoint/2010/main" val="38635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267200" y="2209800"/>
            <a:ext cx="0" cy="1600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267200" y="3733800"/>
            <a:ext cx="1295400" cy="1143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971800" y="3733800"/>
            <a:ext cx="1295400" cy="1143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64380" y="3318276"/>
            <a:ext cx="692818" cy="369332"/>
          </a:xfrm>
          <a:prstGeom prst="rect">
            <a:avLst/>
          </a:prstGeom>
          <a:noFill/>
        </p:spPr>
        <p:txBody>
          <a:bodyPr wrap="none" rtlCol="0">
            <a:spAutoFit/>
          </a:bodyPr>
          <a:lstStyle/>
          <a:p>
            <a:r>
              <a:rPr lang="en-US" b="1" dirty="0" smtClean="0"/>
              <a:t>Mark</a:t>
            </a:r>
            <a:endParaRPr lang="en-US" b="1" dirty="0"/>
          </a:p>
        </p:txBody>
      </p:sp>
      <p:sp>
        <p:nvSpPr>
          <p:cNvPr id="14" name="TextBox 13"/>
          <p:cNvSpPr txBox="1"/>
          <p:nvPr/>
        </p:nvSpPr>
        <p:spPr>
          <a:xfrm>
            <a:off x="3899718" y="4190110"/>
            <a:ext cx="625620" cy="369332"/>
          </a:xfrm>
          <a:prstGeom prst="rect">
            <a:avLst/>
          </a:prstGeom>
          <a:noFill/>
        </p:spPr>
        <p:txBody>
          <a:bodyPr wrap="none" rtlCol="0">
            <a:spAutoFit/>
          </a:bodyPr>
          <a:lstStyle/>
          <a:p>
            <a:r>
              <a:rPr lang="en-US" b="1" dirty="0" smtClean="0"/>
              <a:t>Luke</a:t>
            </a:r>
            <a:endParaRPr lang="en-US" b="1" dirty="0"/>
          </a:p>
        </p:txBody>
      </p:sp>
      <p:sp>
        <p:nvSpPr>
          <p:cNvPr id="15" name="TextBox 14"/>
          <p:cNvSpPr txBox="1"/>
          <p:nvPr/>
        </p:nvSpPr>
        <p:spPr>
          <a:xfrm>
            <a:off x="3098428" y="3318276"/>
            <a:ext cx="1065163" cy="369332"/>
          </a:xfrm>
          <a:prstGeom prst="rect">
            <a:avLst/>
          </a:prstGeom>
          <a:noFill/>
        </p:spPr>
        <p:txBody>
          <a:bodyPr wrap="none" rtlCol="0">
            <a:spAutoFit/>
          </a:bodyPr>
          <a:lstStyle/>
          <a:p>
            <a:r>
              <a:rPr lang="en-US" b="1" dirty="0" smtClean="0"/>
              <a:t>Matthew</a:t>
            </a:r>
            <a:endParaRPr lang="en-US" b="1" dirty="0"/>
          </a:p>
        </p:txBody>
      </p:sp>
      <p:sp>
        <p:nvSpPr>
          <p:cNvPr id="16" name="TextBox 15"/>
          <p:cNvSpPr txBox="1"/>
          <p:nvPr/>
        </p:nvSpPr>
        <p:spPr>
          <a:xfrm>
            <a:off x="376895" y="6056891"/>
            <a:ext cx="8278548" cy="369332"/>
          </a:xfrm>
          <a:prstGeom prst="rect">
            <a:avLst/>
          </a:prstGeom>
          <a:noFill/>
        </p:spPr>
        <p:txBody>
          <a:bodyPr wrap="none" rtlCol="0">
            <a:spAutoFit/>
          </a:bodyPr>
          <a:lstStyle/>
          <a:p>
            <a:r>
              <a:rPr lang="en-US" baseline="30000" dirty="0"/>
              <a:t>1</a:t>
            </a:r>
            <a:r>
              <a:rPr lang="en-US" dirty="0"/>
              <a:t> In the beginning was the Word, and the Word was with God, and the Word was God.</a:t>
            </a:r>
          </a:p>
        </p:txBody>
      </p:sp>
      <p:sp>
        <p:nvSpPr>
          <p:cNvPr id="17" name="TextBox 16"/>
          <p:cNvSpPr txBox="1"/>
          <p:nvPr/>
        </p:nvSpPr>
        <p:spPr>
          <a:xfrm>
            <a:off x="220980" y="2553709"/>
            <a:ext cx="3733800" cy="523220"/>
          </a:xfrm>
          <a:prstGeom prst="rect">
            <a:avLst/>
          </a:prstGeom>
          <a:noFill/>
        </p:spPr>
        <p:txBody>
          <a:bodyPr wrap="square" rtlCol="0">
            <a:spAutoFit/>
          </a:bodyPr>
          <a:lstStyle/>
          <a:p>
            <a:r>
              <a:rPr lang="en-US" sz="1400" baseline="30000" dirty="0"/>
              <a:t>1 </a:t>
            </a:r>
            <a:r>
              <a:rPr lang="en-US" sz="1400" dirty="0"/>
              <a:t>The book of the genealogy of Jesus Christ, the son of David, the son of Abraham.</a:t>
            </a:r>
          </a:p>
        </p:txBody>
      </p:sp>
      <p:sp>
        <p:nvSpPr>
          <p:cNvPr id="18" name="TextBox 17"/>
          <p:cNvSpPr txBox="1"/>
          <p:nvPr/>
        </p:nvSpPr>
        <p:spPr>
          <a:xfrm>
            <a:off x="5471385" y="2532624"/>
            <a:ext cx="2940443" cy="523220"/>
          </a:xfrm>
          <a:prstGeom prst="rect">
            <a:avLst/>
          </a:prstGeom>
          <a:noFill/>
        </p:spPr>
        <p:txBody>
          <a:bodyPr wrap="square" rtlCol="0">
            <a:spAutoFit/>
          </a:bodyPr>
          <a:lstStyle/>
          <a:p>
            <a:r>
              <a:rPr lang="en-US" sz="1400" baseline="30000" dirty="0"/>
              <a:t>1 </a:t>
            </a:r>
            <a:r>
              <a:rPr lang="en-US" sz="1400" dirty="0"/>
              <a:t>The beginning of the gospel of Jesus Christ, the Son of God</a:t>
            </a:r>
            <a:r>
              <a:rPr lang="en-US" sz="1400" dirty="0" smtClean="0"/>
              <a:t>.</a:t>
            </a:r>
            <a:endParaRPr lang="en-US" sz="1400" dirty="0"/>
          </a:p>
        </p:txBody>
      </p:sp>
      <p:sp>
        <p:nvSpPr>
          <p:cNvPr id="19" name="TextBox 18"/>
          <p:cNvSpPr txBox="1"/>
          <p:nvPr/>
        </p:nvSpPr>
        <p:spPr>
          <a:xfrm>
            <a:off x="2239384" y="5284303"/>
            <a:ext cx="4770120" cy="523220"/>
          </a:xfrm>
          <a:prstGeom prst="rect">
            <a:avLst/>
          </a:prstGeom>
          <a:noFill/>
        </p:spPr>
        <p:txBody>
          <a:bodyPr wrap="square" rtlCol="0">
            <a:spAutoFit/>
          </a:bodyPr>
          <a:lstStyle/>
          <a:p>
            <a:r>
              <a:rPr lang="en-US" sz="1400" baseline="30000" dirty="0"/>
              <a:t>1</a:t>
            </a:r>
            <a:r>
              <a:rPr lang="en-US" sz="1400" dirty="0"/>
              <a:t> Inasmuch as many have undertaken to compile a narrative of the things that have been accomplished among us,</a:t>
            </a:r>
          </a:p>
        </p:txBody>
      </p:sp>
      <p:sp>
        <p:nvSpPr>
          <p:cNvPr id="20" name="TextBox 19"/>
          <p:cNvSpPr txBox="1"/>
          <p:nvPr/>
        </p:nvSpPr>
        <p:spPr>
          <a:xfrm>
            <a:off x="3362985" y="4764766"/>
            <a:ext cx="2057400" cy="307777"/>
          </a:xfrm>
          <a:prstGeom prst="rect">
            <a:avLst/>
          </a:prstGeom>
          <a:noFill/>
        </p:spPr>
        <p:txBody>
          <a:bodyPr wrap="square" rtlCol="0">
            <a:spAutoFit/>
          </a:bodyPr>
          <a:lstStyle/>
          <a:p>
            <a:r>
              <a:rPr lang="en-US" sz="1400" dirty="0" smtClean="0"/>
              <a:t>Genealogy Luke 3:23-38</a:t>
            </a:r>
            <a:endParaRPr lang="en-US" sz="1400" dirty="0"/>
          </a:p>
        </p:txBody>
      </p:sp>
      <p:sp>
        <p:nvSpPr>
          <p:cNvPr id="21" name="TextBox 20"/>
          <p:cNvSpPr txBox="1"/>
          <p:nvPr/>
        </p:nvSpPr>
        <p:spPr>
          <a:xfrm>
            <a:off x="1562100" y="3787017"/>
            <a:ext cx="2057400" cy="307777"/>
          </a:xfrm>
          <a:prstGeom prst="rect">
            <a:avLst/>
          </a:prstGeom>
          <a:noFill/>
        </p:spPr>
        <p:txBody>
          <a:bodyPr wrap="square" rtlCol="0">
            <a:spAutoFit/>
          </a:bodyPr>
          <a:lstStyle/>
          <a:p>
            <a:r>
              <a:rPr lang="en-US" sz="1400" dirty="0" smtClean="0"/>
              <a:t>Genealogy Matt 1:1-17</a:t>
            </a:r>
            <a:endParaRPr lang="en-US" sz="1400" dirty="0"/>
          </a:p>
        </p:txBody>
      </p:sp>
      <p:sp>
        <p:nvSpPr>
          <p:cNvPr id="22" name="Rectangle 21"/>
          <p:cNvSpPr/>
          <p:nvPr/>
        </p:nvSpPr>
        <p:spPr>
          <a:xfrm>
            <a:off x="1911906" y="340387"/>
            <a:ext cx="5022294" cy="707886"/>
          </a:xfrm>
          <a:prstGeom prst="rect">
            <a:avLst/>
          </a:prstGeom>
        </p:spPr>
        <p:txBody>
          <a:bodyPr wrap="square" anchor="ctr">
            <a:spAutoFit/>
          </a:bodyPr>
          <a:lstStyle/>
          <a:p>
            <a:pPr algn="ctr"/>
            <a:r>
              <a:rPr lang="en-US" sz="4000" b="1" dirty="0" smtClean="0"/>
              <a:t>John’s Viewpoint</a:t>
            </a:r>
          </a:p>
        </p:txBody>
      </p:sp>
      <p:sp>
        <p:nvSpPr>
          <p:cNvPr id="23" name="TextBox 22"/>
          <p:cNvSpPr txBox="1"/>
          <p:nvPr/>
        </p:nvSpPr>
        <p:spPr>
          <a:xfrm>
            <a:off x="6324600" y="3318276"/>
            <a:ext cx="1789080" cy="369332"/>
          </a:xfrm>
          <a:prstGeom prst="rect">
            <a:avLst/>
          </a:prstGeom>
          <a:noFill/>
        </p:spPr>
        <p:txBody>
          <a:bodyPr wrap="none" rtlCol="0">
            <a:spAutoFit/>
          </a:bodyPr>
          <a:lstStyle/>
          <a:p>
            <a:r>
              <a:rPr lang="en-US" i="1" dirty="0" smtClean="0"/>
              <a:t>Suffering Servant</a:t>
            </a:r>
            <a:endParaRPr lang="en-US" i="1" dirty="0"/>
          </a:p>
        </p:txBody>
      </p:sp>
      <p:sp>
        <p:nvSpPr>
          <p:cNvPr id="24" name="TextBox 23"/>
          <p:cNvSpPr txBox="1"/>
          <p:nvPr/>
        </p:nvSpPr>
        <p:spPr>
          <a:xfrm>
            <a:off x="3614916" y="4953000"/>
            <a:ext cx="1378904" cy="400110"/>
          </a:xfrm>
          <a:prstGeom prst="rect">
            <a:avLst/>
          </a:prstGeom>
          <a:noFill/>
        </p:spPr>
        <p:txBody>
          <a:bodyPr wrap="none" rtlCol="0">
            <a:spAutoFit/>
          </a:bodyPr>
          <a:lstStyle/>
          <a:p>
            <a:r>
              <a:rPr lang="en-US" sz="2000" i="1" dirty="0" smtClean="0"/>
              <a:t>Son of Man</a:t>
            </a:r>
            <a:endParaRPr lang="en-US" sz="2000" i="1" dirty="0"/>
          </a:p>
        </p:txBody>
      </p:sp>
      <p:sp>
        <p:nvSpPr>
          <p:cNvPr id="25" name="TextBox 24"/>
          <p:cNvSpPr txBox="1"/>
          <p:nvPr/>
        </p:nvSpPr>
        <p:spPr>
          <a:xfrm>
            <a:off x="309393" y="3318276"/>
            <a:ext cx="1462260" cy="369332"/>
          </a:xfrm>
          <a:prstGeom prst="rect">
            <a:avLst/>
          </a:prstGeom>
          <a:noFill/>
        </p:spPr>
        <p:txBody>
          <a:bodyPr wrap="none" rtlCol="0">
            <a:spAutoFit/>
          </a:bodyPr>
          <a:lstStyle/>
          <a:p>
            <a:r>
              <a:rPr lang="en-US" i="1" dirty="0" smtClean="0"/>
              <a:t>Messiah/King</a:t>
            </a:r>
            <a:endParaRPr lang="en-US" i="1" dirty="0"/>
          </a:p>
        </p:txBody>
      </p:sp>
      <p:sp>
        <p:nvSpPr>
          <p:cNvPr id="26"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27"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6</a:t>
            </a:fld>
            <a:endParaRPr lang="en-US" dirty="0"/>
          </a:p>
        </p:txBody>
      </p:sp>
    </p:spTree>
    <p:extLst>
      <p:ext uri="{BB962C8B-B14F-4D97-AF65-F5344CB8AC3E}">
        <p14:creationId xmlns:p14="http://schemas.microsoft.com/office/powerpoint/2010/main" val="350413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11906" y="94166"/>
            <a:ext cx="5022294" cy="1200329"/>
          </a:xfrm>
          <a:prstGeom prst="rect">
            <a:avLst/>
          </a:prstGeom>
        </p:spPr>
        <p:txBody>
          <a:bodyPr wrap="square" anchor="ctr">
            <a:spAutoFit/>
          </a:bodyPr>
          <a:lstStyle/>
          <a:p>
            <a:pPr algn="ctr"/>
            <a:r>
              <a:rPr lang="en-US" sz="4000" b="1" dirty="0" smtClean="0"/>
              <a:t>1 John 1:1</a:t>
            </a:r>
          </a:p>
          <a:p>
            <a:pPr algn="ctr"/>
            <a:r>
              <a:rPr lang="en-US" sz="3200" dirty="0" smtClean="0"/>
              <a:t>A Unique Perspective</a:t>
            </a:r>
            <a:endParaRPr lang="en-US" sz="3200" b="1" dirty="0"/>
          </a:p>
        </p:txBody>
      </p:sp>
      <p:sp>
        <p:nvSpPr>
          <p:cNvPr id="6" name="TextBox 5"/>
          <p:cNvSpPr txBox="1"/>
          <p:nvPr/>
        </p:nvSpPr>
        <p:spPr>
          <a:xfrm>
            <a:off x="990600" y="2286000"/>
            <a:ext cx="6553200" cy="2554545"/>
          </a:xfrm>
          <a:prstGeom prst="rect">
            <a:avLst/>
          </a:prstGeom>
          <a:noFill/>
        </p:spPr>
        <p:txBody>
          <a:bodyPr wrap="square" rtlCol="0">
            <a:spAutoFit/>
          </a:bodyPr>
          <a:lstStyle/>
          <a:p>
            <a:r>
              <a:rPr lang="en-US" sz="3200" baseline="30000" dirty="0"/>
              <a:t>1</a:t>
            </a:r>
            <a:r>
              <a:rPr lang="en-US" sz="3200" dirty="0"/>
              <a:t> That which was from the beginning, which we have heard, which we have seen with our eyes, which we looked upon and have touched with our hands, concerning the word of </a:t>
            </a:r>
            <a:r>
              <a:rPr lang="en-US" sz="3200" dirty="0" smtClean="0"/>
              <a:t>life</a:t>
            </a:r>
            <a:endParaRPr lang="en-US" sz="3200" dirty="0"/>
          </a:p>
        </p:txBody>
      </p:sp>
      <p:sp>
        <p:nvSpPr>
          <p:cNvPr id="7"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8"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7</a:t>
            </a:fld>
            <a:endParaRPr lang="en-US" dirty="0"/>
          </a:p>
        </p:txBody>
      </p:sp>
    </p:spTree>
    <p:extLst>
      <p:ext uri="{BB962C8B-B14F-4D97-AF65-F5344CB8AC3E}">
        <p14:creationId xmlns:p14="http://schemas.microsoft.com/office/powerpoint/2010/main" val="372617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2210812"/>
            <a:ext cx="7301754" cy="3375283"/>
          </a:xfrm>
          <a:prstGeom prst="rect">
            <a:avLst/>
          </a:prstGeom>
        </p:spPr>
        <p:txBody>
          <a:bodyPr wrap="square">
            <a:spAutoFit/>
          </a:bodyPr>
          <a:lstStyle/>
          <a:p>
            <a:r>
              <a:rPr lang="en-US" sz="3200" baseline="30000" dirty="0" smtClean="0"/>
              <a:t>1 </a:t>
            </a:r>
            <a:r>
              <a:rPr lang="en-US" sz="3200" dirty="0" smtClean="0"/>
              <a:t>In </a:t>
            </a:r>
            <a:r>
              <a:rPr lang="en-US" sz="3200" dirty="0"/>
              <a:t>the beginning was the Word, and the Word was with God, and the Word was God. </a:t>
            </a:r>
            <a:endParaRPr lang="en-US" sz="3200" dirty="0" smtClean="0"/>
          </a:p>
          <a:p>
            <a:endParaRPr lang="en-US" sz="3200" baseline="30000" dirty="0"/>
          </a:p>
          <a:p>
            <a:endParaRPr lang="en-US" sz="3200" baseline="30000" dirty="0" smtClean="0"/>
          </a:p>
          <a:p>
            <a:endParaRPr lang="en-US" sz="3200" baseline="30000" dirty="0" smtClean="0"/>
          </a:p>
          <a:p>
            <a:endParaRPr lang="en-US" sz="3200" baseline="30000" dirty="0"/>
          </a:p>
          <a:p>
            <a:r>
              <a:rPr lang="en-US" sz="3200" baseline="30000" dirty="0" smtClean="0"/>
              <a:t>2</a:t>
            </a:r>
            <a:r>
              <a:rPr lang="en-US" sz="3200" baseline="30000" dirty="0"/>
              <a:t> </a:t>
            </a:r>
            <a:r>
              <a:rPr lang="en-US" sz="3200" dirty="0"/>
              <a:t>He was in the beginning with God. </a:t>
            </a:r>
          </a:p>
        </p:txBody>
      </p:sp>
      <p:sp>
        <p:nvSpPr>
          <p:cNvPr id="12" name="Rectangle 11"/>
          <p:cNvSpPr/>
          <p:nvPr/>
        </p:nvSpPr>
        <p:spPr>
          <a:xfrm>
            <a:off x="1911906" y="95916"/>
            <a:ext cx="5022294" cy="1138773"/>
          </a:xfrm>
          <a:prstGeom prst="rect">
            <a:avLst/>
          </a:prstGeom>
        </p:spPr>
        <p:txBody>
          <a:bodyPr wrap="square" anchor="ctr">
            <a:spAutoFit/>
          </a:bodyPr>
          <a:lstStyle/>
          <a:p>
            <a:pPr algn="ctr"/>
            <a:r>
              <a:rPr lang="en-US" sz="4000" b="1" dirty="0" smtClean="0">
                <a:hlinkClick r:id="rId2"/>
              </a:rPr>
              <a:t>John 1:1-2</a:t>
            </a:r>
            <a:endParaRPr lang="en-US" sz="4000" b="1" dirty="0" smtClean="0"/>
          </a:p>
          <a:p>
            <a:pPr algn="ctr"/>
            <a:r>
              <a:rPr lang="en-US" sz="2800" dirty="0" smtClean="0"/>
              <a:t>The Deity of Christ</a:t>
            </a:r>
          </a:p>
        </p:txBody>
      </p:sp>
      <p:sp>
        <p:nvSpPr>
          <p:cNvPr id="2" name="TextBox 1"/>
          <p:cNvSpPr txBox="1"/>
          <p:nvPr/>
        </p:nvSpPr>
        <p:spPr>
          <a:xfrm>
            <a:off x="1752600" y="1447800"/>
            <a:ext cx="1875706" cy="369332"/>
          </a:xfrm>
          <a:prstGeom prst="rect">
            <a:avLst/>
          </a:prstGeom>
          <a:noFill/>
        </p:spPr>
        <p:txBody>
          <a:bodyPr wrap="none" rtlCol="0">
            <a:spAutoFit/>
          </a:bodyPr>
          <a:lstStyle/>
          <a:p>
            <a:r>
              <a:rPr lang="en-US" dirty="0" smtClean="0"/>
              <a:t>Indefinite Eternity</a:t>
            </a:r>
            <a:endParaRPr lang="en-US" dirty="0"/>
          </a:p>
        </p:txBody>
      </p:sp>
      <p:sp>
        <p:nvSpPr>
          <p:cNvPr id="3" name="Rounded Rectangle 2"/>
          <p:cNvSpPr/>
          <p:nvPr/>
        </p:nvSpPr>
        <p:spPr>
          <a:xfrm>
            <a:off x="5334000" y="2273565"/>
            <a:ext cx="990600"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65466" y="1625438"/>
            <a:ext cx="739305" cy="369332"/>
          </a:xfrm>
          <a:prstGeom prst="rect">
            <a:avLst/>
          </a:prstGeom>
          <a:noFill/>
        </p:spPr>
        <p:txBody>
          <a:bodyPr wrap="none" rtlCol="0">
            <a:spAutoFit/>
          </a:bodyPr>
          <a:lstStyle/>
          <a:p>
            <a:r>
              <a:rPr lang="en-US" b="1" i="1" dirty="0" smtClean="0"/>
              <a:t>Logos</a:t>
            </a:r>
            <a:endParaRPr lang="en-US" b="1" i="1" dirty="0"/>
          </a:p>
        </p:txBody>
      </p:sp>
      <p:sp>
        <p:nvSpPr>
          <p:cNvPr id="13" name="TextBox 12"/>
          <p:cNvSpPr txBox="1"/>
          <p:nvPr/>
        </p:nvSpPr>
        <p:spPr>
          <a:xfrm>
            <a:off x="6858000" y="1459314"/>
            <a:ext cx="1792478" cy="307777"/>
          </a:xfrm>
          <a:prstGeom prst="rect">
            <a:avLst/>
          </a:prstGeom>
          <a:noFill/>
        </p:spPr>
        <p:txBody>
          <a:bodyPr wrap="none" rtlCol="0">
            <a:spAutoFit/>
          </a:bodyPr>
          <a:lstStyle/>
          <a:p>
            <a:r>
              <a:rPr lang="en-US" sz="1400" dirty="0" smtClean="0"/>
              <a:t>As embodying an idea</a:t>
            </a:r>
            <a:endParaRPr lang="en-US" sz="1400" dirty="0"/>
          </a:p>
        </p:txBody>
      </p:sp>
      <p:sp>
        <p:nvSpPr>
          <p:cNvPr id="14" name="TextBox 13"/>
          <p:cNvSpPr txBox="1"/>
          <p:nvPr/>
        </p:nvSpPr>
        <p:spPr>
          <a:xfrm>
            <a:off x="6858000" y="1838980"/>
            <a:ext cx="2034531" cy="523220"/>
          </a:xfrm>
          <a:prstGeom prst="rect">
            <a:avLst/>
          </a:prstGeom>
          <a:noFill/>
        </p:spPr>
        <p:txBody>
          <a:bodyPr wrap="none" rtlCol="0">
            <a:spAutoFit/>
          </a:bodyPr>
          <a:lstStyle/>
          <a:p>
            <a:r>
              <a:rPr lang="en-US" sz="1400" dirty="0" smtClean="0"/>
              <a:t>Controlling Reason of </a:t>
            </a:r>
          </a:p>
          <a:p>
            <a:r>
              <a:rPr lang="en-US" sz="1400" dirty="0"/>
              <a:t>	</a:t>
            </a:r>
            <a:r>
              <a:rPr lang="en-US" sz="1400" dirty="0" smtClean="0"/>
              <a:t>the Universe</a:t>
            </a:r>
            <a:endParaRPr lang="en-US" sz="1400" dirty="0"/>
          </a:p>
        </p:txBody>
      </p:sp>
      <p:sp>
        <p:nvSpPr>
          <p:cNvPr id="15" name="TextBox 14"/>
          <p:cNvSpPr txBox="1"/>
          <p:nvPr/>
        </p:nvSpPr>
        <p:spPr>
          <a:xfrm>
            <a:off x="5181600" y="3313093"/>
            <a:ext cx="1222363" cy="954107"/>
          </a:xfrm>
          <a:prstGeom prst="rect">
            <a:avLst/>
          </a:prstGeom>
          <a:noFill/>
        </p:spPr>
        <p:txBody>
          <a:bodyPr wrap="square" rtlCol="0">
            <a:spAutoFit/>
          </a:bodyPr>
          <a:lstStyle/>
          <a:p>
            <a:r>
              <a:rPr lang="en-US" sz="1400" dirty="0" smtClean="0"/>
              <a:t>(Without article means individuality vs quality)</a:t>
            </a:r>
            <a:endParaRPr lang="en-US" sz="1400" dirty="0"/>
          </a:p>
        </p:txBody>
      </p:sp>
      <p:cxnSp>
        <p:nvCxnSpPr>
          <p:cNvPr id="5" name="Straight Arrow Connector 4"/>
          <p:cNvCxnSpPr/>
          <p:nvPr/>
        </p:nvCxnSpPr>
        <p:spPr>
          <a:xfrm>
            <a:off x="8411828" y="2318234"/>
            <a:ext cx="0" cy="4618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3540659" y="2780071"/>
            <a:ext cx="762400"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307541" y="3452301"/>
            <a:ext cx="771365" cy="369332"/>
          </a:xfrm>
          <a:prstGeom prst="rect">
            <a:avLst/>
          </a:prstGeom>
          <a:noFill/>
        </p:spPr>
        <p:txBody>
          <a:bodyPr wrap="none" rtlCol="0">
            <a:spAutoFit/>
          </a:bodyPr>
          <a:lstStyle/>
          <a:p>
            <a:r>
              <a:rPr lang="en-US" b="1" i="1" dirty="0" err="1" smtClean="0"/>
              <a:t>theos</a:t>
            </a:r>
            <a:r>
              <a:rPr lang="en-US" b="1" i="1" dirty="0" smtClean="0"/>
              <a:t> </a:t>
            </a:r>
            <a:endParaRPr lang="en-US" b="1" i="1" dirty="0"/>
          </a:p>
        </p:txBody>
      </p:sp>
      <p:sp>
        <p:nvSpPr>
          <p:cNvPr id="18" name="TextBox 17"/>
          <p:cNvSpPr txBox="1"/>
          <p:nvPr/>
        </p:nvSpPr>
        <p:spPr>
          <a:xfrm>
            <a:off x="8027665" y="2826561"/>
            <a:ext cx="1222363" cy="954107"/>
          </a:xfrm>
          <a:prstGeom prst="rect">
            <a:avLst/>
          </a:prstGeom>
          <a:noFill/>
        </p:spPr>
        <p:txBody>
          <a:bodyPr wrap="square" rtlCol="0">
            <a:spAutoFit/>
          </a:bodyPr>
          <a:lstStyle/>
          <a:p>
            <a:r>
              <a:rPr lang="en-US" sz="1400" dirty="0" smtClean="0"/>
              <a:t>Synonymous with god</a:t>
            </a:r>
          </a:p>
          <a:p>
            <a:r>
              <a:rPr lang="en-US" sz="1400" dirty="0" smtClean="0"/>
              <a:t>(e.g. </a:t>
            </a:r>
          </a:p>
          <a:p>
            <a:r>
              <a:rPr lang="en-US" sz="1400" dirty="0" smtClean="0"/>
              <a:t>logos = </a:t>
            </a:r>
            <a:r>
              <a:rPr lang="en-US" sz="1400" dirty="0" err="1" smtClean="0"/>
              <a:t>theos</a:t>
            </a:r>
            <a:r>
              <a:rPr lang="en-US" sz="1400" dirty="0" smtClean="0"/>
              <a:t>)</a:t>
            </a:r>
            <a:endParaRPr lang="en-US" sz="1400" dirty="0"/>
          </a:p>
        </p:txBody>
      </p:sp>
      <p:sp>
        <p:nvSpPr>
          <p:cNvPr id="19" name="Rounded Rectangle 18"/>
          <p:cNvSpPr/>
          <p:nvPr/>
        </p:nvSpPr>
        <p:spPr>
          <a:xfrm>
            <a:off x="2715906" y="2780071"/>
            <a:ext cx="762400"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325741" y="3200400"/>
            <a:ext cx="1600053" cy="369332"/>
          </a:xfrm>
          <a:prstGeom prst="rect">
            <a:avLst/>
          </a:prstGeom>
          <a:noFill/>
        </p:spPr>
        <p:txBody>
          <a:bodyPr wrap="none" rtlCol="0">
            <a:spAutoFit/>
          </a:bodyPr>
          <a:lstStyle/>
          <a:p>
            <a:r>
              <a:rPr lang="en-US" b="1" i="1" dirty="0" smtClean="0"/>
              <a:t>pros </a:t>
            </a:r>
            <a:r>
              <a:rPr lang="en-US" sz="1400" dirty="0" smtClean="0"/>
              <a:t>= association</a:t>
            </a:r>
            <a:endParaRPr lang="en-US" dirty="0"/>
          </a:p>
        </p:txBody>
      </p:sp>
      <p:cxnSp>
        <p:nvCxnSpPr>
          <p:cNvPr id="22" name="Straight Connector 21"/>
          <p:cNvCxnSpPr>
            <a:endCxn id="17" idx="1"/>
          </p:cNvCxnSpPr>
          <p:nvPr/>
        </p:nvCxnSpPr>
        <p:spPr>
          <a:xfrm>
            <a:off x="4125313" y="3236259"/>
            <a:ext cx="182228" cy="400708"/>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768455" y="4015041"/>
            <a:ext cx="2874569" cy="800219"/>
          </a:xfrm>
          <a:prstGeom prst="rect">
            <a:avLst/>
          </a:prstGeom>
          <a:noFill/>
        </p:spPr>
        <p:txBody>
          <a:bodyPr wrap="none" rtlCol="0">
            <a:spAutoFit/>
          </a:bodyPr>
          <a:lstStyle/>
          <a:p>
            <a:r>
              <a:rPr lang="en-US" dirty="0" smtClean="0"/>
              <a:t>Plurality within the Godhead</a:t>
            </a:r>
          </a:p>
          <a:p>
            <a:pPr marL="285750" indent="-285750">
              <a:buFont typeface="Arial" panose="020B0604020202020204" pitchFamily="34" charset="0"/>
              <a:buChar char="•"/>
            </a:pPr>
            <a:r>
              <a:rPr lang="en-US" sz="1400" dirty="0" smtClean="0"/>
              <a:t>Proverbs 8:22-31</a:t>
            </a:r>
          </a:p>
          <a:p>
            <a:pPr marL="285750" indent="-285750">
              <a:buFont typeface="Arial" panose="020B0604020202020204" pitchFamily="34" charset="0"/>
              <a:buChar char="•"/>
            </a:pPr>
            <a:r>
              <a:rPr lang="en-US" sz="1400" dirty="0" smtClean="0"/>
              <a:t>1 </a:t>
            </a:r>
            <a:r>
              <a:rPr lang="en-US" sz="1400" dirty="0" err="1" smtClean="0"/>
              <a:t>Cor</a:t>
            </a:r>
            <a:r>
              <a:rPr lang="en-US" sz="1400" dirty="0" smtClean="0"/>
              <a:t> 1:30</a:t>
            </a:r>
            <a:endParaRPr lang="en-US" sz="1400" dirty="0"/>
          </a:p>
        </p:txBody>
      </p:sp>
      <p:cxnSp>
        <p:nvCxnSpPr>
          <p:cNvPr id="30" name="Straight Arrow Connector 29"/>
          <p:cNvCxnSpPr/>
          <p:nvPr/>
        </p:nvCxnSpPr>
        <p:spPr>
          <a:xfrm flipH="1" flipV="1">
            <a:off x="2690453" y="1810104"/>
            <a:ext cx="37352" cy="5081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565466" y="1994770"/>
            <a:ext cx="149534" cy="278795"/>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9" idx="1"/>
          </p:cNvCxnSpPr>
          <p:nvPr/>
        </p:nvCxnSpPr>
        <p:spPr>
          <a:xfrm flipH="1">
            <a:off x="2590800" y="3008165"/>
            <a:ext cx="125106" cy="228094"/>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1" idx="3"/>
            <a:endCxn id="13" idx="1"/>
          </p:cNvCxnSpPr>
          <p:nvPr/>
        </p:nvCxnSpPr>
        <p:spPr>
          <a:xfrm flipV="1">
            <a:off x="6304771" y="1613203"/>
            <a:ext cx="553229" cy="196901"/>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p:cNvCxnSpPr>
          <p:nvPr/>
        </p:nvCxnSpPr>
        <p:spPr>
          <a:xfrm>
            <a:off x="6304771" y="1810104"/>
            <a:ext cx="553229" cy="184666"/>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762F52A-C960-462B-8236-8A9481EACB9C}" type="slidenum">
              <a:rPr lang="en-US" smtClean="0"/>
              <a:pPr/>
              <a:t>8</a:t>
            </a:fld>
            <a:endParaRPr lang="en-US" dirty="0"/>
          </a:p>
        </p:txBody>
      </p:sp>
    </p:spTree>
    <p:extLst>
      <p:ext uri="{BB962C8B-B14F-4D97-AF65-F5344CB8AC3E}">
        <p14:creationId xmlns:p14="http://schemas.microsoft.com/office/powerpoint/2010/main" val="3101806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smtClean="0"/>
              <a:t>Lesson 4 - John 1:1-18</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smtClean="0"/>
              <a:t>October 7, 2014</a:t>
            </a:r>
            <a:endParaRPr lang="en-US" dirty="0"/>
          </a:p>
        </p:txBody>
      </p:sp>
      <p:sp>
        <p:nvSpPr>
          <p:cNvPr id="7" name="Rectangle 6"/>
          <p:cNvSpPr/>
          <p:nvPr/>
        </p:nvSpPr>
        <p:spPr>
          <a:xfrm>
            <a:off x="927846" y="1613647"/>
            <a:ext cx="7301754" cy="4031873"/>
          </a:xfrm>
          <a:prstGeom prst="rect">
            <a:avLst/>
          </a:prstGeom>
        </p:spPr>
        <p:txBody>
          <a:bodyPr wrap="square">
            <a:spAutoFit/>
          </a:bodyPr>
          <a:lstStyle/>
          <a:p>
            <a:r>
              <a:rPr lang="en-US" sz="3200" baseline="30000" dirty="0" smtClean="0"/>
              <a:t>3</a:t>
            </a:r>
            <a:r>
              <a:rPr lang="en-US" sz="3200" baseline="30000" dirty="0"/>
              <a:t> </a:t>
            </a:r>
            <a:r>
              <a:rPr lang="en-US" sz="3200" dirty="0"/>
              <a:t>All things were made through him, and without him was not any thing made that was made. </a:t>
            </a:r>
            <a:endParaRPr lang="en-US" sz="3200" dirty="0" smtClean="0"/>
          </a:p>
          <a:p>
            <a:endParaRPr lang="en-US" sz="3200" baseline="30000" dirty="0"/>
          </a:p>
          <a:p>
            <a:endParaRPr lang="en-US" sz="3200" baseline="30000" dirty="0" smtClean="0"/>
          </a:p>
          <a:p>
            <a:endParaRPr lang="en-US" sz="3200" baseline="30000" dirty="0"/>
          </a:p>
          <a:p>
            <a:r>
              <a:rPr lang="en-US" sz="3200" baseline="30000" dirty="0" smtClean="0"/>
              <a:t>4</a:t>
            </a:r>
            <a:r>
              <a:rPr lang="en-US" sz="3200" baseline="30000" dirty="0"/>
              <a:t> </a:t>
            </a:r>
            <a:r>
              <a:rPr lang="en-US" sz="3200" dirty="0"/>
              <a:t>In him was </a:t>
            </a:r>
            <a:r>
              <a:rPr lang="en-US" sz="3200" dirty="0" smtClean="0"/>
              <a:t>life, </a:t>
            </a:r>
            <a:r>
              <a:rPr lang="en-US" sz="3200" dirty="0"/>
              <a:t>and the life was the light of men. </a:t>
            </a:r>
            <a:r>
              <a:rPr lang="en-US" sz="3200" baseline="30000" dirty="0"/>
              <a:t>5 </a:t>
            </a:r>
            <a:r>
              <a:rPr lang="en-US" sz="3200" dirty="0"/>
              <a:t>The light shines in the darkness, and the darkness has not overcome it</a:t>
            </a:r>
            <a:r>
              <a:rPr lang="en-US" sz="3200" dirty="0" smtClean="0"/>
              <a:t>.</a:t>
            </a:r>
            <a:endParaRPr lang="en-US" sz="3200" dirty="0"/>
          </a:p>
        </p:txBody>
      </p:sp>
      <p:sp>
        <p:nvSpPr>
          <p:cNvPr id="12" name="Rectangle 11"/>
          <p:cNvSpPr/>
          <p:nvPr/>
        </p:nvSpPr>
        <p:spPr>
          <a:xfrm>
            <a:off x="1911906" y="95916"/>
            <a:ext cx="5022294" cy="1138773"/>
          </a:xfrm>
          <a:prstGeom prst="rect">
            <a:avLst/>
          </a:prstGeom>
        </p:spPr>
        <p:txBody>
          <a:bodyPr wrap="square" anchor="ctr">
            <a:spAutoFit/>
          </a:bodyPr>
          <a:lstStyle/>
          <a:p>
            <a:pPr algn="ctr"/>
            <a:r>
              <a:rPr lang="en-US" sz="4000" b="1" dirty="0" smtClean="0">
                <a:hlinkClick r:id="rId2"/>
              </a:rPr>
              <a:t>John 1:3-5</a:t>
            </a:r>
            <a:endParaRPr lang="en-US" sz="4000" b="1" dirty="0" smtClean="0"/>
          </a:p>
          <a:p>
            <a:pPr algn="ctr"/>
            <a:r>
              <a:rPr lang="en-US" sz="2800" dirty="0" smtClean="0"/>
              <a:t>The Pre-incarnate Work of Christ</a:t>
            </a:r>
          </a:p>
        </p:txBody>
      </p:sp>
      <p:sp>
        <p:nvSpPr>
          <p:cNvPr id="2" name="Right Bracket 1"/>
          <p:cNvSpPr/>
          <p:nvPr/>
        </p:nvSpPr>
        <p:spPr>
          <a:xfrm rot="16200000">
            <a:off x="3631773" y="787827"/>
            <a:ext cx="204053" cy="1981200"/>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1" name="TextBox 10"/>
          <p:cNvSpPr txBox="1"/>
          <p:nvPr/>
        </p:nvSpPr>
        <p:spPr>
          <a:xfrm>
            <a:off x="3686894" y="1230868"/>
            <a:ext cx="4953536" cy="369332"/>
          </a:xfrm>
          <a:prstGeom prst="rect">
            <a:avLst/>
          </a:prstGeom>
          <a:noFill/>
        </p:spPr>
        <p:txBody>
          <a:bodyPr wrap="none" rtlCol="0">
            <a:spAutoFit/>
          </a:bodyPr>
          <a:lstStyle/>
          <a:p>
            <a:r>
              <a:rPr lang="en-US" dirty="0" smtClean="0"/>
              <a:t>Came into being – tense implies event, not process</a:t>
            </a:r>
            <a:endParaRPr lang="en-US" dirty="0"/>
          </a:p>
        </p:txBody>
      </p:sp>
      <p:sp>
        <p:nvSpPr>
          <p:cNvPr id="13" name="Right Bracket 12"/>
          <p:cNvSpPr/>
          <p:nvPr/>
        </p:nvSpPr>
        <p:spPr>
          <a:xfrm rot="5400000" flipV="1">
            <a:off x="6469239" y="1968949"/>
            <a:ext cx="240069" cy="1012586"/>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4" name="TextBox 13"/>
          <p:cNvSpPr txBox="1"/>
          <p:nvPr/>
        </p:nvSpPr>
        <p:spPr>
          <a:xfrm>
            <a:off x="2667000" y="2667000"/>
            <a:ext cx="1626792" cy="369332"/>
          </a:xfrm>
          <a:prstGeom prst="rect">
            <a:avLst/>
          </a:prstGeom>
          <a:noFill/>
        </p:spPr>
        <p:txBody>
          <a:bodyPr wrap="none" rtlCol="0">
            <a:spAutoFit/>
          </a:bodyPr>
          <a:lstStyle/>
          <a:p>
            <a:r>
              <a:rPr lang="en-US" dirty="0" smtClean="0"/>
              <a:t>(and still exists)</a:t>
            </a:r>
            <a:endParaRPr lang="en-US" dirty="0"/>
          </a:p>
        </p:txBody>
      </p:sp>
      <p:sp>
        <p:nvSpPr>
          <p:cNvPr id="15" name="TextBox 14"/>
          <p:cNvSpPr txBox="1"/>
          <p:nvPr/>
        </p:nvSpPr>
        <p:spPr>
          <a:xfrm rot="21105814">
            <a:off x="4721803" y="2667000"/>
            <a:ext cx="1151277" cy="307777"/>
          </a:xfrm>
          <a:prstGeom prst="rect">
            <a:avLst/>
          </a:prstGeom>
          <a:noFill/>
        </p:spPr>
        <p:txBody>
          <a:bodyPr wrap="none" rtlCol="0">
            <a:spAutoFit/>
          </a:bodyPr>
          <a:lstStyle/>
          <a:p>
            <a:r>
              <a:rPr lang="en-US" sz="1400" dirty="0" smtClean="0"/>
              <a:t>perfect tense</a:t>
            </a:r>
            <a:endParaRPr lang="en-US" sz="1400" dirty="0"/>
          </a:p>
        </p:txBody>
      </p:sp>
      <p:cxnSp>
        <p:nvCxnSpPr>
          <p:cNvPr id="4" name="Straight Arrow Connector 3"/>
          <p:cNvCxnSpPr>
            <a:endCxn id="14" idx="3"/>
          </p:cNvCxnSpPr>
          <p:nvPr/>
        </p:nvCxnSpPr>
        <p:spPr>
          <a:xfrm flipH="1">
            <a:off x="4293792" y="2595277"/>
            <a:ext cx="1954608" cy="256389"/>
          </a:xfrm>
          <a:prstGeom prst="straightConnector1">
            <a:avLst/>
          </a:prstGeom>
          <a:ln w="12700">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7014262" y="4114800"/>
            <a:ext cx="990600" cy="4561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Bracket 16"/>
          <p:cNvSpPr/>
          <p:nvPr/>
        </p:nvSpPr>
        <p:spPr>
          <a:xfrm rot="5400000" flipV="1">
            <a:off x="5462192" y="3784901"/>
            <a:ext cx="209781" cy="3361767"/>
          </a:xfrm>
          <a:prstGeom prst="rightBracke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9" name="TextBox 18"/>
          <p:cNvSpPr txBox="1"/>
          <p:nvPr/>
        </p:nvSpPr>
        <p:spPr>
          <a:xfrm>
            <a:off x="4380399" y="5562600"/>
            <a:ext cx="2477601" cy="646331"/>
          </a:xfrm>
          <a:prstGeom prst="rect">
            <a:avLst/>
          </a:prstGeom>
          <a:noFill/>
        </p:spPr>
        <p:txBody>
          <a:bodyPr wrap="none" rtlCol="0">
            <a:spAutoFit/>
          </a:bodyPr>
          <a:lstStyle/>
          <a:p>
            <a:r>
              <a:rPr lang="en-US" dirty="0" smtClean="0"/>
              <a:t>“did not comprehend it”</a:t>
            </a:r>
          </a:p>
          <a:p>
            <a:r>
              <a:rPr lang="en-US" dirty="0" smtClean="0"/>
              <a:t>“has not understood it”</a:t>
            </a:r>
            <a:endParaRPr lang="en-US" dirty="0"/>
          </a:p>
        </p:txBody>
      </p:sp>
      <p:sp>
        <p:nvSpPr>
          <p:cNvPr id="20" name="TextBox 19"/>
          <p:cNvSpPr txBox="1"/>
          <p:nvPr/>
        </p:nvSpPr>
        <p:spPr>
          <a:xfrm>
            <a:off x="4761399" y="3163669"/>
            <a:ext cx="1930337" cy="646331"/>
          </a:xfrm>
          <a:prstGeom prst="rect">
            <a:avLst/>
          </a:prstGeom>
          <a:solidFill>
            <a:schemeClr val="tx2">
              <a:lumMod val="60000"/>
              <a:lumOff val="40000"/>
            </a:schemeClr>
          </a:solidFill>
        </p:spPr>
        <p:txBody>
          <a:bodyPr wrap="none" rtlCol="0">
            <a:spAutoFit/>
          </a:bodyPr>
          <a:lstStyle/>
          <a:p>
            <a:r>
              <a:rPr lang="en-US" dirty="0" smtClean="0">
                <a:hlinkClick r:id="rId3"/>
              </a:rPr>
              <a:t>Colossians 1:15-16</a:t>
            </a:r>
            <a:endParaRPr lang="en-US" dirty="0" smtClean="0"/>
          </a:p>
          <a:p>
            <a:r>
              <a:rPr lang="en-US" dirty="0" smtClean="0">
                <a:hlinkClick r:id="rId4"/>
              </a:rPr>
              <a:t>Hebrews 1:2-3</a:t>
            </a:r>
            <a:endParaRPr lang="en-US" dirty="0"/>
          </a:p>
        </p:txBody>
      </p:sp>
      <p:cxnSp>
        <p:nvCxnSpPr>
          <p:cNvPr id="21" name="Straight Connector 20"/>
          <p:cNvCxnSpPr>
            <a:endCxn id="19" idx="1"/>
          </p:cNvCxnSpPr>
          <p:nvPr/>
        </p:nvCxnSpPr>
        <p:spPr>
          <a:xfrm>
            <a:off x="4114800" y="5562599"/>
            <a:ext cx="265599" cy="323167"/>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1" idx="1"/>
          </p:cNvCxnSpPr>
          <p:nvPr/>
        </p:nvCxnSpPr>
        <p:spPr>
          <a:xfrm flipV="1">
            <a:off x="3200400" y="1415534"/>
            <a:ext cx="486494" cy="260866"/>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848600" y="3651805"/>
            <a:ext cx="646331" cy="369332"/>
          </a:xfrm>
          <a:prstGeom prst="rect">
            <a:avLst/>
          </a:prstGeom>
          <a:noFill/>
        </p:spPr>
        <p:txBody>
          <a:bodyPr wrap="none" rtlCol="0">
            <a:spAutoFit/>
          </a:bodyPr>
          <a:lstStyle/>
          <a:p>
            <a:r>
              <a:rPr lang="en-US" b="1" i="1" dirty="0" err="1">
                <a:latin typeface="Calibri" panose="020F0502020204030204" pitchFamily="34" charset="0"/>
                <a:ea typeface="Calibri" panose="020F0502020204030204" pitchFamily="34" charset="0"/>
                <a:cs typeface="Times New Roman" panose="02020603050405020304" pitchFamily="18" charset="0"/>
              </a:rPr>
              <a:t>phōs</a:t>
            </a:r>
            <a:endParaRPr lang="en-US" b="1" i="1" dirty="0"/>
          </a:p>
        </p:txBody>
      </p:sp>
      <p:cxnSp>
        <p:nvCxnSpPr>
          <p:cNvPr id="27" name="Straight Connector 26"/>
          <p:cNvCxnSpPr>
            <a:stCxn id="25" idx="1"/>
          </p:cNvCxnSpPr>
          <p:nvPr/>
        </p:nvCxnSpPr>
        <p:spPr>
          <a:xfrm flipH="1">
            <a:off x="7581500" y="3836471"/>
            <a:ext cx="267100" cy="278329"/>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5762F52A-C960-462B-8236-8A9481EACB9C}" type="slidenum">
              <a:rPr lang="en-US" smtClean="0"/>
              <a:pPr/>
              <a:t>9</a:t>
            </a:fld>
            <a:endParaRPr lang="en-US" dirty="0"/>
          </a:p>
        </p:txBody>
      </p:sp>
    </p:spTree>
    <p:extLst>
      <p:ext uri="{BB962C8B-B14F-4D97-AF65-F5344CB8AC3E}">
        <p14:creationId xmlns:p14="http://schemas.microsoft.com/office/powerpoint/2010/main" val="3780039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4380</TotalTime>
  <Words>991</Words>
  <Application>Microsoft Office PowerPoint</Application>
  <PresentationFormat>Letter Paper (8.5x11 in)</PresentationFormat>
  <Paragraphs>301</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Coherent Truth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Paul Logan</cp:lastModifiedBy>
  <cp:revision>185</cp:revision>
  <cp:lastPrinted>2014-10-04T03:47:23Z</cp:lastPrinted>
  <dcterms:created xsi:type="dcterms:W3CDTF">2012-01-22T12:15:41Z</dcterms:created>
  <dcterms:modified xsi:type="dcterms:W3CDTF">2014-10-06T03:03:48Z</dcterms:modified>
</cp:coreProperties>
</file>