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8" r:id="rId2"/>
    <p:sldId id="26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6858000" type="letter"/>
  <p:notesSz cx="6985000" cy="92837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140" autoAdjust="0"/>
  </p:normalViewPr>
  <p:slideViewPr>
    <p:cSldViewPr>
      <p:cViewPr varScale="1">
        <p:scale>
          <a:sx n="71" d="100"/>
          <a:sy n="71" d="100"/>
        </p:scale>
        <p:origin x="12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602" y="-91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3264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06ED6-219B-43DC-810C-C25DBE02FC02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CA1EB-B427-4E05-97C7-BF0A56AD7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50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77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58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7000" y="6548755"/>
            <a:ext cx="1447800" cy="365125"/>
          </a:xfrm>
        </p:spPr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87880" y="6558915"/>
            <a:ext cx="4953000" cy="365125"/>
          </a:xfrm>
        </p:spPr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1828" y="6518275"/>
            <a:ext cx="685800" cy="365125"/>
          </a:xfrm>
        </p:spPr>
        <p:txBody>
          <a:bodyPr/>
          <a:lstStyle>
            <a:lvl1pPr algn="r">
              <a:defRPr/>
            </a:lvl1pPr>
          </a:lstStyle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956" y="6550969"/>
            <a:ext cx="1567764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7812" y="6560022"/>
            <a:ext cx="6324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2935" y="6519382"/>
            <a:ext cx="6858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2050" y="76199"/>
            <a:ext cx="1726750" cy="130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MOB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10400" y="113557"/>
            <a:ext cx="2018956" cy="127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29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cmob.net/" TargetMode="External"/><Relationship Id="rId7" Type="http://schemas.openxmlformats.org/officeDocument/2006/relationships/hyperlink" Target="http://www.immanuelbible.net/adults/stewardshi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mmanuelbible.net/community-outreach/urban-immersion" TargetMode="External"/><Relationship Id="rId5" Type="http://schemas.openxmlformats.org/officeDocument/2006/relationships/hyperlink" Target="http://immanuelbible.net/season-of-service-registration" TargetMode="External"/><Relationship Id="rId4" Type="http://schemas.openxmlformats.org/officeDocument/2006/relationships/hyperlink" Target="http://www.immanuelbible.net/care/workshops-seminar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opedia.com/Exegesis" TargetMode="External"/><Relationship Id="rId2" Type="http://schemas.openxmlformats.org/officeDocument/2006/relationships/hyperlink" Target="http://en.wikipedia.org/wiki/Literary_criticism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+John+20%3A30-31&amp;version=ESV" TargetMode="External"/><Relationship Id="rId2" Type="http://schemas.openxmlformats.org/officeDocument/2006/relationships/hyperlink" Target="http://www.blueletterbible.org/lang/lexicon/lexicon.cfm?Strongs=G2098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blegateway.com/passage/?search=john+18%3A1+-+21%3A25&amp;version=ESV" TargetMode="External"/><Relationship Id="rId3" Type="http://schemas.openxmlformats.org/officeDocument/2006/relationships/hyperlink" Target="https://www.biblegateway.com/passage/?search=john+1&amp;version=ESV" TargetMode="External"/><Relationship Id="rId7" Type="http://schemas.openxmlformats.org/officeDocument/2006/relationships/hyperlink" Target="https://www.biblegateway.com/passage/?search=john+13%3A1+-+17%3A26&amp;version=ES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iblegateway.com/passage/?search=john+5%3A1+-+12%3A50&amp;version=ESV" TargetMode="External"/><Relationship Id="rId5" Type="http://schemas.openxmlformats.org/officeDocument/2006/relationships/hyperlink" Target="https://www.biblegateway.com/passage/?search=john+1%3A19+-+4%3A54&amp;version=ESV" TargetMode="External"/><Relationship Id="rId4" Type="http://schemas.openxmlformats.org/officeDocument/2006/relationships/hyperlink" Target="https://www.biblegateway.com/passage/?search=john+1%3A1-18&amp;version=ES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John+11%3A25-26&amp;version=ESV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manuelbible.net/what-we-believe" TargetMode="External"/><Relationship Id="rId2" Type="http://schemas.openxmlformats.org/officeDocument/2006/relationships/hyperlink" Target="http://immanuelbible.net/images/stories/IBC_CONSTITUTION_BYLAWS_2014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manuelbible.net/what-we-believe" TargetMode="External"/><Relationship Id="rId2" Type="http://schemas.openxmlformats.org/officeDocument/2006/relationships/hyperlink" Target="http://immanuelbible.net/images/stories/IBC_CONSTITUTION_BYLAWS_2014.pd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blegateway.com/passage/?search=Romans+10%3A17+&amp;version=ESV" TargetMode="External"/><Relationship Id="rId3" Type="http://schemas.openxmlformats.org/officeDocument/2006/relationships/hyperlink" Target="https://www.biblegateway.com/passage/?search=2+Timothy+3%3A16-17&amp;version=ESV" TargetMode="External"/><Relationship Id="rId7" Type="http://schemas.openxmlformats.org/officeDocument/2006/relationships/hyperlink" Target="https://www.biblegateway.com/passage/?search=Psalms+19%3A7-11&amp;version=ESV" TargetMode="External"/><Relationship Id="rId2" Type="http://schemas.openxmlformats.org/officeDocument/2006/relationships/hyperlink" Target="http://immanuelbible.net/images/stories/IBC_CONSTITUTION_BYLAWS_2014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iblegateway.com/passage/?search=John+17%3A17&amp;version=ESV" TargetMode="External"/><Relationship Id="rId5" Type="http://schemas.openxmlformats.org/officeDocument/2006/relationships/hyperlink" Target="https://www.biblegateway.com/passage/?search=2+Peter+1%3A20-21&amp;version=ESV" TargetMode="External"/><Relationship Id="rId4" Type="http://schemas.openxmlformats.org/officeDocument/2006/relationships/hyperlink" Target="https://www.biblegateway.com/passage/?search=1+Thessalonians+2%3A13&amp;version=ES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Deuteronomy+1&amp;version=ESV" TargetMode="External"/><Relationship Id="rId2" Type="http://schemas.openxmlformats.org/officeDocument/2006/relationships/hyperlink" Target="http://en.wikipedia.org/wiki/Literary_criticism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ives.gov/exhibits/charters/constitution_transcript.html" TargetMode="External"/><Relationship Id="rId2" Type="http://schemas.openxmlformats.org/officeDocument/2006/relationships/hyperlink" Target="http://en.wikipedia.org/wiki/Literary_criticis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34440" y="1600200"/>
            <a:ext cx="66700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Welcome to the MOB!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Website</a:t>
            </a:r>
            <a:r>
              <a:rPr lang="en-US" sz="3200" dirty="0" smtClean="0"/>
              <a:t>:  </a:t>
            </a:r>
            <a:r>
              <a:rPr lang="en-US" sz="3200" dirty="0" smtClean="0">
                <a:hlinkClick r:id="rId3"/>
              </a:rPr>
              <a:t>www.ibcmob.net</a:t>
            </a:r>
            <a:r>
              <a:rPr lang="en-US" sz="3200" dirty="0" smtClean="0"/>
              <a:t> </a:t>
            </a:r>
            <a:endParaRPr lang="en-US" sz="3200" dirty="0" smtClean="0">
              <a:hlinkClick r:id="rId4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hlinkClick r:id="rId4"/>
              </a:rPr>
              <a:t>Wild At Heart Boot Camp, Sep 25-28</a:t>
            </a:r>
            <a:endParaRPr lang="en-US" sz="32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hlinkClick r:id="rId5"/>
              </a:rPr>
              <a:t>Season of Service, Nov 8-9, 2014</a:t>
            </a:r>
            <a:endParaRPr lang="en-US" sz="32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hlinkClick r:id="rId6"/>
              </a:rPr>
              <a:t>Urban Immersion, Nov 6-9, 2014</a:t>
            </a:r>
            <a:endParaRPr lang="en-US" sz="32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hlinkClick r:id="rId7"/>
              </a:rPr>
              <a:t>Financial Peace University (8 weeks)</a:t>
            </a:r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95753" y="364589"/>
            <a:ext cx="33302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/>
              <a:t>Announcements</a:t>
            </a:r>
            <a:endParaRPr lang="en-US" sz="3600" dirty="0"/>
          </a:p>
        </p:txBody>
      </p:sp>
      <p:sp>
        <p:nvSpPr>
          <p:cNvPr id="11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12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56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7847" y="1613647"/>
            <a:ext cx="7162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457200" algn="l"/>
              </a:tabLst>
            </a:pPr>
            <a:r>
              <a:rPr lang="en-US" sz="2800" dirty="0" smtClean="0">
                <a:hlinkClick r:id="rId2"/>
              </a:rPr>
              <a:t>Literary Criticism</a:t>
            </a:r>
            <a:r>
              <a:rPr lang="en-US" sz="2800" dirty="0" smtClean="0"/>
              <a:t> –</a:t>
            </a:r>
          </a:p>
          <a:p>
            <a:pPr marL="0" lvl="1">
              <a:tabLst>
                <a:tab pos="457200" algn="l"/>
              </a:tabLst>
            </a:pPr>
            <a:r>
              <a:rPr lang="en-US" sz="2800" dirty="0" smtClean="0"/>
              <a:t>	Methods practiced in non-biblical studies  have invaded biblical </a:t>
            </a:r>
            <a:r>
              <a:rPr lang="en-US" sz="2800" dirty="0" smtClean="0">
                <a:hlinkClick r:id="rId3"/>
              </a:rPr>
              <a:t>exegesis</a:t>
            </a:r>
            <a:r>
              <a:rPr lang="en-US" sz="2800" dirty="0" smtClean="0"/>
              <a:t> and now overshadow the traditional historical and theological concerns.</a:t>
            </a:r>
          </a:p>
          <a:p>
            <a:pPr marL="0" lvl="1">
              <a:tabLst>
                <a:tab pos="457200" algn="l"/>
              </a:tabLst>
            </a:pPr>
            <a:endParaRPr lang="en-US" sz="2800" dirty="0"/>
          </a:p>
          <a:p>
            <a:pPr marL="0" lvl="1">
              <a:tabLst>
                <a:tab pos="457200" algn="l"/>
              </a:tabLst>
            </a:pPr>
            <a:r>
              <a:rPr lang="en-US" sz="2800" dirty="0" smtClean="0"/>
              <a:t>	With theology de-emphasized, Bible study has become an exercise in the art of literature appreciation. 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1911906" y="152400"/>
            <a:ext cx="50222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John </a:t>
            </a:r>
            <a:r>
              <a:rPr lang="en-US" sz="2800" b="1" smtClean="0"/>
              <a:t>– Lesson </a:t>
            </a:r>
            <a:r>
              <a:rPr lang="en-US" sz="2800" b="1" dirty="0" smtClean="0"/>
              <a:t>2</a:t>
            </a:r>
          </a:p>
          <a:p>
            <a:pPr algn="ctr"/>
            <a:r>
              <a:rPr lang="en-US" sz="2800" b="1" dirty="0" smtClean="0"/>
              <a:t>John 5 thru John 12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15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7847" y="1613647"/>
            <a:ext cx="78486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457200" algn="l"/>
              </a:tabLst>
            </a:pPr>
            <a:r>
              <a:rPr lang="en-US" sz="2800" dirty="0" smtClean="0"/>
              <a:t>GOSPEL:</a:t>
            </a:r>
          </a:p>
          <a:p>
            <a:pPr marL="0" lvl="1">
              <a:tabLst>
                <a:tab pos="457200" algn="l"/>
              </a:tabLst>
            </a:pPr>
            <a:r>
              <a:rPr lang="en-US" sz="2800" i="1" dirty="0" smtClean="0">
                <a:hlinkClick r:id="rId2"/>
              </a:rPr>
              <a:t>euangelion</a:t>
            </a:r>
            <a:r>
              <a:rPr lang="en-US" sz="2800" dirty="0" smtClean="0"/>
              <a:t> which means “good news”</a:t>
            </a:r>
          </a:p>
          <a:p>
            <a:pPr marL="0" lvl="1">
              <a:tabLst>
                <a:tab pos="457200" algn="l"/>
              </a:tabLst>
            </a:pPr>
            <a:endParaRPr lang="en-US" dirty="0"/>
          </a:p>
          <a:p>
            <a:pPr marL="0" lvl="1">
              <a:tabLst>
                <a:tab pos="457200" algn="l"/>
              </a:tabLst>
            </a:pPr>
            <a:r>
              <a:rPr lang="en-US" sz="2800" dirty="0" smtClean="0"/>
              <a:t>John was written as a biography selecting certain signs by Jesus to prove that He is in fact the Messiah.</a:t>
            </a:r>
            <a:endParaRPr lang="en-US" sz="2800" dirty="0" smtClean="0">
              <a:hlinkClick r:id="rId3"/>
            </a:endParaRPr>
          </a:p>
          <a:p>
            <a:pPr marL="0" lvl="1">
              <a:tabLst>
                <a:tab pos="457200" algn="l"/>
              </a:tabLst>
            </a:pPr>
            <a:r>
              <a:rPr lang="en-US" sz="2800" dirty="0" smtClean="0">
                <a:hlinkClick r:id="rId3"/>
              </a:rPr>
              <a:t>John 20:30-31</a:t>
            </a:r>
            <a:endParaRPr lang="en-US" sz="2800" dirty="0" smtClean="0"/>
          </a:p>
          <a:p>
            <a:endParaRPr lang="en-US" sz="2400" dirty="0" smtClean="0"/>
          </a:p>
          <a:p>
            <a:r>
              <a:rPr lang="en-US" sz="2400" baseline="30000" dirty="0"/>
              <a:t>30 </a:t>
            </a:r>
            <a:r>
              <a:rPr lang="en-US" sz="2400" dirty="0"/>
              <a:t>Now Jesus did many other signs in the presence of the disciples, which are not written in this book; </a:t>
            </a:r>
            <a:endParaRPr lang="en-US" sz="2400" dirty="0" smtClean="0"/>
          </a:p>
          <a:p>
            <a:r>
              <a:rPr lang="en-US" sz="2400" baseline="30000" dirty="0" smtClean="0"/>
              <a:t>31</a:t>
            </a:r>
            <a:r>
              <a:rPr lang="en-US" sz="2400" baseline="30000" dirty="0"/>
              <a:t> </a:t>
            </a:r>
            <a:r>
              <a:rPr lang="en-US" sz="2400" dirty="0"/>
              <a:t>but these are written so that you may believe </a:t>
            </a:r>
            <a:endParaRPr lang="en-US" sz="2400" dirty="0" smtClean="0"/>
          </a:p>
          <a:p>
            <a:r>
              <a:rPr lang="en-US" sz="2400" dirty="0" smtClean="0"/>
              <a:t>that </a:t>
            </a:r>
            <a:r>
              <a:rPr lang="en-US" sz="2400" dirty="0"/>
              <a:t>Jesus is the Christ, the Son of God, and </a:t>
            </a:r>
            <a:endParaRPr lang="en-US" sz="2400" dirty="0" smtClean="0"/>
          </a:p>
          <a:p>
            <a:r>
              <a:rPr lang="en-US" sz="2400" dirty="0" smtClean="0"/>
              <a:t>that </a:t>
            </a:r>
            <a:r>
              <a:rPr lang="en-US" sz="2400" dirty="0"/>
              <a:t>by believing you may have life in his name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911906" y="152400"/>
            <a:ext cx="50222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John </a:t>
            </a:r>
            <a:r>
              <a:rPr lang="en-US" sz="2800" b="1" smtClean="0"/>
              <a:t>– Lesson </a:t>
            </a:r>
            <a:r>
              <a:rPr lang="en-US" sz="2800" b="1" dirty="0" smtClean="0"/>
              <a:t>2</a:t>
            </a:r>
          </a:p>
          <a:p>
            <a:pPr algn="ctr"/>
            <a:r>
              <a:rPr lang="en-US" sz="2800" b="1" dirty="0" smtClean="0"/>
              <a:t>John 5 thru John 12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230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7847" y="1613647"/>
            <a:ext cx="760655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457200" algn="l"/>
              </a:tabLst>
            </a:pPr>
            <a:r>
              <a:rPr lang="en-US" sz="3200" dirty="0" smtClean="0"/>
              <a:t>Therefore, the Gospels need to be studied from a historical and theological perspective, keeping the literary investigation in proper prospective.</a:t>
            </a:r>
            <a:endParaRPr lang="en-US" sz="3200" dirty="0"/>
          </a:p>
          <a:p>
            <a:pPr marL="0" lvl="1">
              <a:tabLst>
                <a:tab pos="457200" algn="l"/>
              </a:tabLst>
            </a:pPr>
            <a:endParaRPr lang="en-US" sz="3200" dirty="0" smtClean="0"/>
          </a:p>
          <a:p>
            <a:pPr marL="0" lvl="1">
              <a:tabLst>
                <a:tab pos="457200" algn="l"/>
              </a:tabLst>
            </a:pPr>
            <a:r>
              <a:rPr lang="en-US" sz="4000" dirty="0" smtClean="0"/>
              <a:t>It is </a:t>
            </a:r>
            <a:r>
              <a:rPr lang="en-US" sz="4000" smtClean="0"/>
              <a:t>God’s Word  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1911906" y="152400"/>
            <a:ext cx="50222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John </a:t>
            </a:r>
            <a:r>
              <a:rPr lang="en-US" sz="2800" b="1" smtClean="0"/>
              <a:t>– Lesson </a:t>
            </a:r>
            <a:r>
              <a:rPr lang="en-US" sz="2800" b="1" dirty="0" smtClean="0"/>
              <a:t>2</a:t>
            </a:r>
          </a:p>
          <a:p>
            <a:pPr algn="ctr"/>
            <a:r>
              <a:rPr lang="en-US" sz="2800" b="1" dirty="0" smtClean="0"/>
              <a:t>John 5 thru John 12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706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910763" y="0"/>
            <a:ext cx="330590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hlinkClick r:id="rId3"/>
              </a:rPr>
              <a:t>The Gospel </a:t>
            </a:r>
          </a:p>
          <a:p>
            <a:pPr algn="ctr"/>
            <a:r>
              <a:rPr lang="en-US" sz="3200" b="1" dirty="0" smtClean="0">
                <a:hlinkClick r:id="rId3"/>
              </a:rPr>
              <a:t>According to </a:t>
            </a:r>
            <a:r>
              <a:rPr lang="en-US" sz="3200" b="1" dirty="0" smtClean="0">
                <a:hlinkClick r:id="rId3"/>
              </a:rPr>
              <a:t>John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Outline</a:t>
            </a:r>
            <a:endParaRPr lang="en-US" sz="32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148395"/>
              </p:ext>
            </p:extLst>
          </p:nvPr>
        </p:nvGraphicFramePr>
        <p:xfrm>
          <a:off x="360680" y="1600200"/>
          <a:ext cx="8326119" cy="484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5010"/>
                <a:gridCol w="1241932"/>
                <a:gridCol w="1319553"/>
                <a:gridCol w="1379225"/>
                <a:gridCol w="1524000"/>
                <a:gridCol w="1676399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Focus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Incarnation of the </a:t>
                      </a:r>
                    </a:p>
                    <a:p>
                      <a:pPr algn="ctr"/>
                      <a:r>
                        <a:rPr lang="en-US" sz="1600" b="1" dirty="0" smtClean="0"/>
                        <a:t>Son of God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Presentation of the </a:t>
                      </a:r>
                    </a:p>
                    <a:p>
                      <a:pPr algn="ctr"/>
                      <a:r>
                        <a:rPr lang="en-US" sz="1600" b="1" dirty="0" smtClean="0"/>
                        <a:t>Son</a:t>
                      </a:r>
                      <a:r>
                        <a:rPr lang="en-US" sz="1600" b="1" baseline="0" dirty="0" smtClean="0"/>
                        <a:t> of God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Opposition</a:t>
                      </a:r>
                      <a:r>
                        <a:rPr lang="en-US" sz="1600" b="1" baseline="0" dirty="0" smtClean="0"/>
                        <a:t> to</a:t>
                      </a:r>
                      <a:r>
                        <a:rPr lang="en-US" sz="1600" b="1" dirty="0" smtClean="0"/>
                        <a:t> the </a:t>
                      </a:r>
                    </a:p>
                    <a:p>
                      <a:pPr algn="ctr"/>
                      <a:r>
                        <a:rPr lang="en-US" sz="1600" b="1" dirty="0" smtClean="0"/>
                        <a:t>Son</a:t>
                      </a:r>
                      <a:r>
                        <a:rPr lang="en-US" sz="1600" b="1" baseline="0" dirty="0" smtClean="0"/>
                        <a:t> of God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Preparation of the Disciples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Crucifixion</a:t>
                      </a:r>
                      <a:r>
                        <a:rPr lang="en-US" sz="1600" b="1" baseline="0" dirty="0" smtClean="0"/>
                        <a:t> and Resurrection of the Son of God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Reference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4"/>
                        </a:rPr>
                        <a:t>1:1-18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5"/>
                        </a:rPr>
                        <a:t>1:19 - 4:54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6"/>
                        </a:rPr>
                        <a:t>5:1 - 12:50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hlinkClick r:id="rId7"/>
                        </a:rPr>
                        <a:t>13:1 - 17:26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8"/>
                        </a:rPr>
                        <a:t>18:1 - 21:25</a:t>
                      </a:r>
                      <a:endParaRPr lang="en-US" sz="20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Division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Introduction to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Revelation </a:t>
                      </a:r>
                    </a:p>
                    <a:p>
                      <a:pPr algn="ctr"/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Rejection </a:t>
                      </a:r>
                    </a:p>
                    <a:p>
                      <a:pPr algn="ctr"/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Revelation</a:t>
                      </a:r>
                    </a:p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Rejection </a:t>
                      </a:r>
                    </a:p>
                    <a:p>
                      <a:pPr algn="ctr"/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</a:tr>
              <a:tr h="9144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Topic</a:t>
                      </a:r>
                      <a:endParaRPr lang="en-US" sz="16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Seven Miracles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Upper Room Discourse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Supreme Miracle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94360">
                <a:tc v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That you might </a:t>
                      </a:r>
                      <a:r>
                        <a:rPr lang="en-US" sz="2000" b="1" u="sng" dirty="0" smtClean="0"/>
                        <a:t>believe</a:t>
                      </a:r>
                      <a:endParaRPr lang="en-US" sz="2000" b="1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That you might </a:t>
                      </a:r>
                      <a:r>
                        <a:rPr lang="en-US" sz="2000" b="1" u="sng" dirty="0" smtClean="0"/>
                        <a:t>have life</a:t>
                      </a:r>
                      <a:endParaRPr lang="en-US" sz="2000" b="1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Time</a:t>
                      </a:r>
                      <a:endParaRPr lang="en-US" sz="1600" b="1" dirty="0" smtClean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Few Years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 Few Hours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Few Weeks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5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7846" y="1613647"/>
            <a:ext cx="76065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MEMORY VERSE:</a:t>
            </a:r>
          </a:p>
          <a:p>
            <a:pPr algn="ctr"/>
            <a:r>
              <a:rPr lang="en-US" sz="2800" dirty="0" smtClean="0">
                <a:hlinkClick r:id="rId2"/>
              </a:rPr>
              <a:t>John </a:t>
            </a:r>
            <a:r>
              <a:rPr lang="en-US" sz="2800" dirty="0" smtClean="0">
                <a:hlinkClick r:id="rId2"/>
              </a:rPr>
              <a:t>11:25-26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3600" baseline="30000" dirty="0"/>
              <a:t>25 </a:t>
            </a:r>
            <a:r>
              <a:rPr lang="en-US" sz="3600" dirty="0"/>
              <a:t>Jesus said to her, </a:t>
            </a:r>
            <a:endParaRPr lang="en-US" sz="3600" dirty="0" smtClean="0"/>
          </a:p>
          <a:p>
            <a:r>
              <a:rPr lang="en-US" sz="3600" dirty="0" smtClean="0"/>
              <a:t>“</a:t>
            </a:r>
            <a:r>
              <a:rPr lang="en-US" sz="3600" dirty="0"/>
              <a:t>I am the resurrection and the </a:t>
            </a:r>
            <a:r>
              <a:rPr lang="en-US" sz="3600" dirty="0" smtClean="0"/>
              <a:t>life.</a:t>
            </a:r>
            <a:r>
              <a:rPr lang="en-US" sz="3600" baseline="30000" dirty="0"/>
              <a:t> </a:t>
            </a:r>
            <a:endParaRPr lang="en-US" sz="3600" baseline="30000" dirty="0" smtClean="0"/>
          </a:p>
          <a:p>
            <a:r>
              <a:rPr lang="en-US" sz="3600" dirty="0" smtClean="0"/>
              <a:t>Whoever </a:t>
            </a:r>
            <a:r>
              <a:rPr lang="en-US" sz="3600" dirty="0"/>
              <a:t>believes in me, though he die, yet shall he live, </a:t>
            </a:r>
            <a:r>
              <a:rPr lang="en-US" sz="3600" baseline="30000" dirty="0"/>
              <a:t>26 </a:t>
            </a:r>
            <a:r>
              <a:rPr lang="en-US" sz="3600" dirty="0"/>
              <a:t>and </a:t>
            </a:r>
            <a:endParaRPr lang="en-US" sz="3600" dirty="0" smtClean="0"/>
          </a:p>
          <a:p>
            <a:r>
              <a:rPr lang="en-US" sz="3600" dirty="0" smtClean="0"/>
              <a:t>everyone </a:t>
            </a:r>
            <a:r>
              <a:rPr lang="en-US" sz="3600" dirty="0"/>
              <a:t>who lives and believes in me shall never die. Do you believe this?”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11906" y="152400"/>
            <a:ext cx="50222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John – Lesson 2</a:t>
            </a:r>
          </a:p>
          <a:p>
            <a:pPr algn="ctr"/>
            <a:r>
              <a:rPr lang="en-US" sz="2800" b="1" dirty="0" smtClean="0"/>
              <a:t>John 5 thru John 12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697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712893"/>
            <a:ext cx="7315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Overview &amp; Literature of </a:t>
            </a:r>
          </a:p>
          <a:p>
            <a:pPr algn="ctr"/>
            <a:r>
              <a:rPr lang="en-US" sz="4000" dirty="0" smtClean="0"/>
              <a:t>The Gospel According to John</a:t>
            </a:r>
          </a:p>
          <a:p>
            <a:pPr algn="r"/>
            <a:endParaRPr lang="en-US" sz="4000" dirty="0" smtClean="0"/>
          </a:p>
          <a:p>
            <a:pPr algn="ctr"/>
            <a:r>
              <a:rPr lang="en-US" sz="4000" dirty="0" smtClean="0"/>
              <a:t>Opposition to the Son of God</a:t>
            </a:r>
          </a:p>
          <a:p>
            <a:pPr algn="r"/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1911906" y="152400"/>
            <a:ext cx="50222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John – Lesson 2</a:t>
            </a:r>
          </a:p>
          <a:p>
            <a:pPr algn="ctr"/>
            <a:r>
              <a:rPr lang="en-US" sz="2800" b="1" dirty="0" smtClean="0"/>
              <a:t>John 5 thru John 12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09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7846" y="1613079"/>
            <a:ext cx="722555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457200" algn="l"/>
              </a:tabLst>
            </a:pPr>
            <a:r>
              <a:rPr lang="en-US" sz="2800" dirty="0" smtClean="0"/>
              <a:t>From the </a:t>
            </a:r>
            <a:r>
              <a:rPr lang="en-US" sz="2800" dirty="0" smtClean="0">
                <a:hlinkClick r:id="rId2"/>
              </a:rPr>
              <a:t>Immanuel Bible Church Constitution</a:t>
            </a:r>
            <a:endParaRPr lang="en-US" sz="2800" dirty="0" smtClean="0"/>
          </a:p>
          <a:p>
            <a:pPr marL="0" lvl="1">
              <a:tabLst>
                <a:tab pos="457200" algn="l"/>
              </a:tabLst>
            </a:pPr>
            <a:r>
              <a:rPr lang="en-US" sz="2800" dirty="0" smtClean="0"/>
              <a:t>Article V – What We Teach</a:t>
            </a:r>
          </a:p>
          <a:p>
            <a:pPr marL="0" lvl="1">
              <a:tabLst>
                <a:tab pos="457200" algn="l"/>
              </a:tabLst>
            </a:pPr>
            <a:endParaRPr lang="en-US" sz="2800" dirty="0"/>
          </a:p>
          <a:p>
            <a:pPr marL="0" lvl="1">
              <a:tabLst>
                <a:tab pos="457200" algn="l"/>
              </a:tabLst>
            </a:pPr>
            <a:r>
              <a:rPr lang="en-US" sz="2800" dirty="0" smtClean="0"/>
              <a:t>Section 4 – Scripture</a:t>
            </a:r>
          </a:p>
          <a:p>
            <a:pPr marL="0" lvl="1">
              <a:tabLst>
                <a:tab pos="457200" algn="l"/>
              </a:tabLst>
            </a:pPr>
            <a:r>
              <a:rPr lang="en-US" sz="2800" dirty="0" smtClean="0"/>
              <a:t>	We believe the Scriptures – the 39 books of the Old Testament and 27 books of the New Testament – provide God’s authoritative written revelation to mankind. </a:t>
            </a:r>
          </a:p>
          <a:p>
            <a:pPr marL="0" lvl="1">
              <a:tabLst>
                <a:tab pos="457200" algn="l"/>
              </a:tabLst>
            </a:pPr>
            <a:endParaRPr lang="en-US" sz="2800" dirty="0"/>
          </a:p>
          <a:p>
            <a:pPr marL="0" lvl="1">
              <a:tabLst>
                <a:tab pos="457200" algn="l"/>
              </a:tabLst>
            </a:pP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www.immanuelbible.net/what-we-believe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1911906" y="152400"/>
            <a:ext cx="50222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John – Lesson 2</a:t>
            </a:r>
          </a:p>
          <a:p>
            <a:pPr algn="ctr"/>
            <a:r>
              <a:rPr lang="en-US" sz="2800" b="1" dirty="0" smtClean="0"/>
              <a:t>John 5 thru John 12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814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7848" y="1613647"/>
            <a:ext cx="746759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800" dirty="0" smtClean="0"/>
              <a:t>From the </a:t>
            </a:r>
            <a:r>
              <a:rPr lang="en-US" sz="2800" dirty="0" smtClean="0">
                <a:hlinkClick r:id="rId2"/>
              </a:rPr>
              <a:t>Immanuel Bible Church Constitution</a:t>
            </a:r>
            <a:endParaRPr lang="en-US" sz="2800" dirty="0" smtClean="0"/>
          </a:p>
          <a:p>
            <a:pPr>
              <a:tabLst>
                <a:tab pos="457200" algn="l"/>
              </a:tabLst>
            </a:pPr>
            <a:r>
              <a:rPr lang="en-US" sz="2800" dirty="0" smtClean="0"/>
              <a:t>Article V – What We Teach</a:t>
            </a:r>
          </a:p>
          <a:p>
            <a:pPr>
              <a:tabLst>
                <a:tab pos="457200" algn="l"/>
              </a:tabLst>
            </a:pPr>
            <a:endParaRPr lang="en-US" sz="2800" dirty="0"/>
          </a:p>
          <a:p>
            <a:pPr>
              <a:tabLst>
                <a:tab pos="457200" algn="l"/>
              </a:tabLst>
            </a:pPr>
            <a:r>
              <a:rPr lang="en-US" sz="2800" dirty="0" smtClean="0"/>
              <a:t>Section 4 – Scripture  (cont’d)</a:t>
            </a:r>
          </a:p>
          <a:p>
            <a:pPr>
              <a:tabLst>
                <a:tab pos="457200" algn="l"/>
              </a:tabLst>
            </a:pPr>
            <a:r>
              <a:rPr lang="en-US" sz="2800" dirty="0" smtClean="0"/>
              <a:t>	God interacted with the human writers of these books so that every word of the original texts was exactly as He wanted and without error. </a:t>
            </a:r>
          </a:p>
          <a:p>
            <a:pPr marL="0" lvl="1">
              <a:tabLst>
                <a:tab pos="457200" algn="l"/>
              </a:tabLst>
            </a:pPr>
            <a:endParaRPr lang="en-US" sz="2800" dirty="0"/>
          </a:p>
          <a:p>
            <a:pPr marL="0" lvl="1">
              <a:tabLst>
                <a:tab pos="457200" algn="l"/>
              </a:tabLst>
            </a:pP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www.immanuelbible.net/what-we-believe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911906" y="152400"/>
            <a:ext cx="50222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John – Lesson 2</a:t>
            </a:r>
          </a:p>
          <a:p>
            <a:pPr algn="ctr"/>
            <a:r>
              <a:rPr lang="en-US" sz="2800" b="1" dirty="0" smtClean="0"/>
              <a:t>John 5 thru John 12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262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7848" y="1613647"/>
            <a:ext cx="74675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457200" algn="l"/>
              </a:tabLst>
            </a:pPr>
            <a:r>
              <a:rPr lang="en-US" sz="2800" dirty="0" smtClean="0"/>
              <a:t>From the </a:t>
            </a:r>
            <a:r>
              <a:rPr lang="en-US" sz="2800" dirty="0" smtClean="0">
                <a:hlinkClick r:id="rId2"/>
              </a:rPr>
              <a:t>Immanuel Bible Church Constitution</a:t>
            </a:r>
            <a:endParaRPr lang="en-US" sz="2800" dirty="0" smtClean="0"/>
          </a:p>
          <a:p>
            <a:pPr marL="0" lvl="1">
              <a:tabLst>
                <a:tab pos="457200" algn="l"/>
              </a:tabLst>
            </a:pPr>
            <a:r>
              <a:rPr lang="en-US" sz="2800" dirty="0" smtClean="0"/>
              <a:t>Article V – What We Teach</a:t>
            </a:r>
          </a:p>
          <a:p>
            <a:pPr marL="0" lvl="1">
              <a:tabLst>
                <a:tab pos="457200" algn="l"/>
              </a:tabLst>
            </a:pPr>
            <a:endParaRPr lang="en-US" sz="2800" dirty="0"/>
          </a:p>
          <a:p>
            <a:pPr marL="0" lvl="1">
              <a:tabLst>
                <a:tab pos="457200" algn="l"/>
              </a:tabLst>
            </a:pPr>
            <a:r>
              <a:rPr lang="en-US" sz="2800" dirty="0" smtClean="0"/>
              <a:t>Section 4 – Scripture  (cont’d)</a:t>
            </a:r>
          </a:p>
          <a:p>
            <a:pPr marL="0" lvl="1">
              <a:tabLst>
                <a:tab pos="457200" algn="l"/>
              </a:tabLst>
            </a:pPr>
            <a:r>
              <a:rPr lang="en-US" sz="2800" dirty="0" smtClean="0"/>
              <a:t>	The Scriptures are the supreme and final authority.</a:t>
            </a:r>
          </a:p>
          <a:p>
            <a:pPr marL="0" lvl="1">
              <a:tabLst>
                <a:tab pos="457200" algn="l"/>
              </a:tabLst>
            </a:pPr>
            <a:endParaRPr lang="en-US" sz="2800" dirty="0"/>
          </a:p>
          <a:p>
            <a:pPr marL="0" lvl="1">
              <a:tabLst>
                <a:tab pos="457200" algn="l"/>
              </a:tabLst>
            </a:pPr>
            <a:r>
              <a:rPr lang="en-US" sz="2800" dirty="0" smtClean="0">
                <a:hlinkClick r:id="rId3"/>
              </a:rPr>
              <a:t>2 Timothy 3:16-17</a:t>
            </a:r>
            <a:r>
              <a:rPr lang="en-US" sz="2800" dirty="0" smtClean="0"/>
              <a:t>; </a:t>
            </a:r>
            <a:r>
              <a:rPr lang="en-US" sz="2800" dirty="0" smtClean="0">
                <a:hlinkClick r:id="rId4"/>
              </a:rPr>
              <a:t>1 Thessalonians 2:13</a:t>
            </a:r>
            <a:r>
              <a:rPr lang="en-US" sz="2800" dirty="0" smtClean="0"/>
              <a:t>; </a:t>
            </a:r>
          </a:p>
          <a:p>
            <a:pPr marL="0" lvl="1">
              <a:tabLst>
                <a:tab pos="457200" algn="l"/>
              </a:tabLst>
            </a:pPr>
            <a:r>
              <a:rPr lang="en-US" sz="2800" dirty="0" smtClean="0">
                <a:hlinkClick r:id="rId5"/>
              </a:rPr>
              <a:t>2 Peter 1:20-21</a:t>
            </a:r>
            <a:r>
              <a:rPr lang="en-US" sz="2800" dirty="0" smtClean="0"/>
              <a:t>; </a:t>
            </a:r>
            <a:r>
              <a:rPr lang="en-US" sz="2800" dirty="0" smtClean="0">
                <a:hlinkClick r:id="rId6"/>
              </a:rPr>
              <a:t>John 17:17</a:t>
            </a:r>
            <a:r>
              <a:rPr lang="en-US" sz="2800" dirty="0" smtClean="0"/>
              <a:t>; </a:t>
            </a:r>
            <a:r>
              <a:rPr lang="en-US" sz="2800" dirty="0" smtClean="0">
                <a:hlinkClick r:id="rId7"/>
              </a:rPr>
              <a:t>Psalms 19:7-11</a:t>
            </a:r>
            <a:r>
              <a:rPr lang="en-US" sz="2800" dirty="0" smtClean="0"/>
              <a:t>; </a:t>
            </a:r>
            <a:r>
              <a:rPr lang="en-US" sz="2800" dirty="0" smtClean="0">
                <a:hlinkClick r:id="rId8"/>
              </a:rPr>
              <a:t>Romans 10:17 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1911906" y="152400"/>
            <a:ext cx="50222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John – Lesson 2</a:t>
            </a:r>
          </a:p>
          <a:p>
            <a:pPr algn="ctr"/>
            <a:r>
              <a:rPr lang="en-US" sz="2800" b="1" dirty="0" smtClean="0"/>
              <a:t>John 5 thru John 12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039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7848" y="1613647"/>
            <a:ext cx="748397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457200" algn="l"/>
              </a:tabLst>
            </a:pPr>
            <a:r>
              <a:rPr lang="en-US" sz="2800" dirty="0" smtClean="0">
                <a:hlinkClick r:id="rId2"/>
              </a:rPr>
              <a:t>Literary Criticism</a:t>
            </a:r>
            <a:r>
              <a:rPr lang="en-US" sz="2800" dirty="0" smtClean="0"/>
              <a:t> –</a:t>
            </a:r>
          </a:p>
          <a:p>
            <a:pPr marL="0" lvl="1">
              <a:tabLst>
                <a:tab pos="457200" algn="l"/>
              </a:tabLst>
            </a:pPr>
            <a:r>
              <a:rPr lang="en-US" sz="2800" dirty="0" smtClean="0"/>
              <a:t>	It seems that the further we get from the original documents, the more literary criticism takes away the original intent or authorship.</a:t>
            </a:r>
          </a:p>
          <a:p>
            <a:pPr marL="0" lvl="1">
              <a:tabLst>
                <a:tab pos="457200" algn="l"/>
              </a:tabLst>
            </a:pPr>
            <a:endParaRPr lang="en-US" sz="2800" dirty="0"/>
          </a:p>
          <a:p>
            <a:pPr marL="0" lvl="1">
              <a:tabLst>
                <a:tab pos="457200" algn="l"/>
              </a:tabLst>
            </a:pPr>
            <a:r>
              <a:rPr lang="en-US" sz="2800" dirty="0" smtClean="0"/>
              <a:t>Example: Authorship of </a:t>
            </a:r>
            <a:r>
              <a:rPr lang="en-US" sz="2800" dirty="0" smtClean="0">
                <a:hlinkClick r:id="rId3"/>
              </a:rPr>
              <a:t>Deuteronomy</a:t>
            </a:r>
            <a:endParaRPr lang="en-US" sz="2800" dirty="0" smtClean="0"/>
          </a:p>
          <a:p>
            <a:pPr marL="0" lvl="1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 smtClean="0"/>
              <a:t>  not Moses</a:t>
            </a:r>
          </a:p>
          <a:p>
            <a:pPr marL="0" lvl="1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 smtClean="0"/>
              <a:t>  a combination of four documents </a:t>
            </a:r>
          </a:p>
          <a:p>
            <a:pPr marL="0" lvl="1">
              <a:tabLst>
                <a:tab pos="457200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written later 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1911906" y="152400"/>
            <a:ext cx="50222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John – Lesson 2</a:t>
            </a:r>
          </a:p>
          <a:p>
            <a:pPr algn="ctr"/>
            <a:r>
              <a:rPr lang="en-US" sz="2800" b="1" dirty="0" smtClean="0"/>
              <a:t>John 5 thru John 12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391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John Overview - Lesson 2</a:t>
            </a:r>
            <a:endParaRPr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23,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7847" y="1613647"/>
            <a:ext cx="6934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457200" algn="l"/>
              </a:tabLst>
            </a:pPr>
            <a:r>
              <a:rPr lang="en-US" sz="2800" dirty="0" smtClean="0">
                <a:hlinkClick r:id="rId2"/>
              </a:rPr>
              <a:t>Literary Criticism</a:t>
            </a:r>
            <a:r>
              <a:rPr lang="en-US" sz="2800" dirty="0" smtClean="0"/>
              <a:t> –</a:t>
            </a:r>
          </a:p>
          <a:p>
            <a:pPr marL="0" lvl="1">
              <a:tabLst>
                <a:tab pos="457200" algn="l"/>
              </a:tabLst>
            </a:pPr>
            <a:r>
              <a:rPr lang="en-US" sz="2800" dirty="0" smtClean="0"/>
              <a:t>	People have started to believe that the Scriptures are a living document (the same belief they have about the </a:t>
            </a:r>
            <a:r>
              <a:rPr lang="en-US" sz="2800" dirty="0" smtClean="0">
                <a:hlinkClick r:id="rId3"/>
              </a:rPr>
              <a:t>U.S. Constitution</a:t>
            </a:r>
            <a:r>
              <a:rPr lang="en-US" sz="2800" dirty="0" smtClean="0"/>
              <a:t>).  Therefore, that it is no longer the supreme and final authority. 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1911906" y="152400"/>
            <a:ext cx="50222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John – Lesson 2</a:t>
            </a:r>
          </a:p>
          <a:p>
            <a:pPr algn="ctr"/>
            <a:r>
              <a:rPr lang="en-US" sz="2800" b="1" dirty="0" smtClean="0"/>
              <a:t>John 5 thru John 12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57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489</Words>
  <Application>Microsoft Office PowerPoint</Application>
  <PresentationFormat>Letter Paper (8.5x11 in)</PresentationFormat>
  <Paragraphs>163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R. Logan</dc:creator>
  <cp:lastModifiedBy>Paul Logan</cp:lastModifiedBy>
  <cp:revision>111</cp:revision>
  <dcterms:created xsi:type="dcterms:W3CDTF">2012-01-22T12:15:41Z</dcterms:created>
  <dcterms:modified xsi:type="dcterms:W3CDTF">2014-09-25T09:55:47Z</dcterms:modified>
</cp:coreProperties>
</file>