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7" r:id="rId2"/>
  </p:sldMasterIdLst>
  <p:notesMasterIdLst>
    <p:notesMasterId r:id="rId33"/>
  </p:notesMasterIdLst>
  <p:handoutMasterIdLst>
    <p:handoutMasterId r:id="rId34"/>
  </p:handoutMasterIdLst>
  <p:sldIdLst>
    <p:sldId id="474" r:id="rId3"/>
    <p:sldId id="467" r:id="rId4"/>
    <p:sldId id="468" r:id="rId5"/>
    <p:sldId id="554" r:id="rId6"/>
    <p:sldId id="505" r:id="rId7"/>
    <p:sldId id="470" r:id="rId8"/>
    <p:sldId id="508" r:id="rId9"/>
    <p:sldId id="484" r:id="rId10"/>
    <p:sldId id="559" r:id="rId11"/>
    <p:sldId id="560" r:id="rId12"/>
    <p:sldId id="561" r:id="rId13"/>
    <p:sldId id="562" r:id="rId14"/>
    <p:sldId id="563" r:id="rId15"/>
    <p:sldId id="564" r:id="rId16"/>
    <p:sldId id="565" r:id="rId17"/>
    <p:sldId id="566" r:id="rId18"/>
    <p:sldId id="567" r:id="rId19"/>
    <p:sldId id="568" r:id="rId20"/>
    <p:sldId id="569" r:id="rId21"/>
    <p:sldId id="570" r:id="rId22"/>
    <p:sldId id="571" r:id="rId23"/>
    <p:sldId id="573" r:id="rId24"/>
    <p:sldId id="513" r:id="rId25"/>
    <p:sldId id="1332" r:id="rId26"/>
    <p:sldId id="549" r:id="rId27"/>
    <p:sldId id="1331" r:id="rId28"/>
    <p:sldId id="456" r:id="rId29"/>
    <p:sldId id="572" r:id="rId30"/>
    <p:sldId id="550" r:id="rId31"/>
    <p:sldId id="551" r:id="rId32"/>
  </p:sldIdLst>
  <p:sldSz cx="13004800" cy="7315200"/>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60033"/>
    <a:srgbClr val="EDD9FF"/>
    <a:srgbClr val="FFCCFF"/>
    <a:srgbClr val="FFFF66"/>
    <a:srgbClr val="CC9900"/>
    <a:srgbClr val="00CC00"/>
    <a:srgbClr val="FFCC66"/>
    <a:srgbClr val="FF7C8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86000" autoAdjust="0"/>
  </p:normalViewPr>
  <p:slideViewPr>
    <p:cSldViewPr>
      <p:cViewPr varScale="1">
        <p:scale>
          <a:sx n="86" d="100"/>
          <a:sy n="86" d="100"/>
        </p:scale>
        <p:origin x="1288" y="192"/>
      </p:cViewPr>
      <p:guideLst>
        <p:guide orient="horz" pos="2304"/>
        <p:guide pos="4096"/>
      </p:guideLst>
    </p:cSldViewPr>
  </p:slideViewPr>
  <p:notesTextViewPr>
    <p:cViewPr>
      <p:scale>
        <a:sx n="150" d="100"/>
        <a:sy n="150" d="100"/>
      </p:scale>
      <p:origin x="0" y="0"/>
    </p:cViewPr>
  </p:notesTextViewPr>
  <p:sorterViewPr>
    <p:cViewPr>
      <p:scale>
        <a:sx n="75" d="100"/>
        <a:sy n="75" d="100"/>
      </p:scale>
      <p:origin x="0" y="-47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sz="quarter"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18436" name="Rectangle 4"/>
          <p:cNvSpPr>
            <a:spLocks noGrp="1" noChangeArrowheads="1"/>
          </p:cNvSpPr>
          <p:nvPr>
            <p:ph type="ftr" sz="quarter" idx="2"/>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18437" name="Rectangle 5"/>
          <p:cNvSpPr>
            <a:spLocks noGrp="1" noChangeArrowheads="1"/>
          </p:cNvSpPr>
          <p:nvPr>
            <p:ph type="sldNum" sz="quarter" idx="3"/>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D7CD459D-E2F3-4FE0-BAEB-5D23A90BE640}" type="slidenum">
              <a:rPr lang="en-US"/>
              <a:pPr/>
              <a:t>‹#›</a:t>
            </a:fld>
            <a:endParaRPr lang="en-US"/>
          </a:p>
        </p:txBody>
      </p:sp>
    </p:spTree>
    <p:extLst>
      <p:ext uri="{BB962C8B-B14F-4D97-AF65-F5344CB8AC3E}">
        <p14:creationId xmlns:p14="http://schemas.microsoft.com/office/powerpoint/2010/main" val="390939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062" name="Rectangle 6"/>
          <p:cNvSpPr>
            <a:spLocks noGrp="1" noChangeArrowheads="1"/>
          </p:cNvSpPr>
          <p:nvPr>
            <p:ph type="ftr" sz="quarter" idx="4"/>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4D2B7343-4559-4655-B0BC-11E2F39BB687}" type="slidenum">
              <a:rPr lang="en-US"/>
              <a:pPr/>
              <a:t>‹#›</a:t>
            </a:fld>
            <a:endParaRPr lang="en-US"/>
          </a:p>
        </p:txBody>
      </p:sp>
    </p:spTree>
    <p:extLst>
      <p:ext uri="{BB962C8B-B14F-4D97-AF65-F5344CB8AC3E}">
        <p14:creationId xmlns:p14="http://schemas.microsoft.com/office/powerpoint/2010/main" val="2020183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a:t>
            </a:fld>
            <a:endParaRPr lang="en-US"/>
          </a:p>
        </p:txBody>
      </p:sp>
    </p:spTree>
    <p:extLst>
      <p:ext uri="{BB962C8B-B14F-4D97-AF65-F5344CB8AC3E}">
        <p14:creationId xmlns:p14="http://schemas.microsoft.com/office/powerpoint/2010/main" val="2608662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25</a:t>
            </a:fld>
            <a:endParaRPr lang="en-US"/>
          </a:p>
        </p:txBody>
      </p:sp>
    </p:spTree>
    <p:extLst>
      <p:ext uri="{BB962C8B-B14F-4D97-AF65-F5344CB8AC3E}">
        <p14:creationId xmlns:p14="http://schemas.microsoft.com/office/powerpoint/2010/main" val="3700650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26</a:t>
            </a:fld>
            <a:endParaRPr lang="en-US" altLang="en-US"/>
          </a:p>
        </p:txBody>
      </p:sp>
    </p:spTree>
    <p:extLst>
      <p:ext uri="{BB962C8B-B14F-4D97-AF65-F5344CB8AC3E}">
        <p14:creationId xmlns:p14="http://schemas.microsoft.com/office/powerpoint/2010/main" val="540923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27</a:t>
            </a:fld>
            <a:endParaRPr lang="en-US"/>
          </a:p>
        </p:txBody>
      </p:sp>
    </p:spTree>
    <p:extLst>
      <p:ext uri="{BB962C8B-B14F-4D97-AF65-F5344CB8AC3E}">
        <p14:creationId xmlns:p14="http://schemas.microsoft.com/office/powerpoint/2010/main" val="277554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29</a:t>
            </a:fld>
            <a:endParaRPr lang="en-US"/>
          </a:p>
        </p:txBody>
      </p:sp>
    </p:spTree>
    <p:extLst>
      <p:ext uri="{BB962C8B-B14F-4D97-AF65-F5344CB8AC3E}">
        <p14:creationId xmlns:p14="http://schemas.microsoft.com/office/powerpoint/2010/main" val="2541976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30</a:t>
            </a:fld>
            <a:endParaRPr lang="en-US"/>
          </a:p>
        </p:txBody>
      </p:sp>
    </p:spTree>
    <p:extLst>
      <p:ext uri="{BB962C8B-B14F-4D97-AF65-F5344CB8AC3E}">
        <p14:creationId xmlns:p14="http://schemas.microsoft.com/office/powerpoint/2010/main" val="387001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a:t>
            </a:fld>
            <a:endParaRPr lang="en-US"/>
          </a:p>
        </p:txBody>
      </p:sp>
    </p:spTree>
    <p:extLst>
      <p:ext uri="{BB962C8B-B14F-4D97-AF65-F5344CB8AC3E}">
        <p14:creationId xmlns:p14="http://schemas.microsoft.com/office/powerpoint/2010/main" val="94476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a:t>
            </a:fld>
            <a:endParaRPr lang="en-US"/>
          </a:p>
        </p:txBody>
      </p:sp>
    </p:spTree>
    <p:extLst>
      <p:ext uri="{BB962C8B-B14F-4D97-AF65-F5344CB8AC3E}">
        <p14:creationId xmlns:p14="http://schemas.microsoft.com/office/powerpoint/2010/main" val="5244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a:solidFill>
                  <a:schemeClr val="tx1"/>
                </a:solidFill>
                <a:latin typeface="Calibri" panose="020F0502020204030204" pitchFamily="34" charset="0"/>
                <a:ea typeface="MS PGothic" panose="020B0600070205080204" pitchFamily="34" charset="-128"/>
              </a:defRPr>
            </a:lvl1pPr>
            <a:lvl2pPr marL="742950" indent="-285750" defTabSz="949325">
              <a:defRPr>
                <a:solidFill>
                  <a:schemeClr val="tx1"/>
                </a:solidFill>
                <a:latin typeface="Calibri" panose="020F0502020204030204" pitchFamily="34" charset="0"/>
                <a:ea typeface="MS PGothic" panose="020B0600070205080204" pitchFamily="34" charset="-128"/>
              </a:defRPr>
            </a:lvl2pPr>
            <a:lvl3pPr marL="1143000" indent="-228600" defTabSz="949325">
              <a:defRPr>
                <a:solidFill>
                  <a:schemeClr val="tx1"/>
                </a:solidFill>
                <a:latin typeface="Calibri" panose="020F0502020204030204" pitchFamily="34" charset="0"/>
                <a:ea typeface="MS PGothic" panose="020B0600070205080204" pitchFamily="34" charset="-128"/>
              </a:defRPr>
            </a:lvl3pPr>
            <a:lvl4pPr marL="1600200" indent="-228600" defTabSz="949325">
              <a:defRPr>
                <a:solidFill>
                  <a:schemeClr val="tx1"/>
                </a:solidFill>
                <a:latin typeface="Calibri" panose="020F0502020204030204" pitchFamily="34" charset="0"/>
                <a:ea typeface="MS PGothic" panose="020B0600070205080204" pitchFamily="34" charset="-128"/>
              </a:defRPr>
            </a:lvl4pPr>
            <a:lvl5pPr marL="2057400" indent="-228600" defTabSz="949325">
              <a:defRPr>
                <a:solidFill>
                  <a:schemeClr val="tx1"/>
                </a:solidFill>
                <a:latin typeface="Calibri" panose="020F0502020204030204" pitchFamily="34" charset="0"/>
                <a:ea typeface="MS PGothic" panose="020B0600070205080204" pitchFamily="34" charset="-128"/>
              </a:defRPr>
            </a:lvl5pPr>
            <a:lvl6pPr marL="25146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72DC6CC-EC10-4F00-8541-2F43D4C0B0C2}" type="slidenum">
              <a:rPr lang="en-US" altLang="en-US" smtClean="0">
                <a:cs typeface="Arial" panose="020B0604020202020204" pitchFamily="34" charset="0"/>
              </a:rPr>
              <a:pPr/>
              <a:t>4</a:t>
            </a:fld>
            <a:endParaRPr lang="en-US" altLang="en-US">
              <a:cs typeface="Arial" panose="020B0604020202020204" pitchFamily="34" charset="0"/>
            </a:endParaRPr>
          </a:p>
        </p:txBody>
      </p:sp>
    </p:spTree>
    <p:extLst>
      <p:ext uri="{BB962C8B-B14F-4D97-AF65-F5344CB8AC3E}">
        <p14:creationId xmlns:p14="http://schemas.microsoft.com/office/powerpoint/2010/main" val="225629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5</a:t>
            </a:fld>
            <a:endParaRPr lang="en-US"/>
          </a:p>
        </p:txBody>
      </p:sp>
    </p:spTree>
    <p:extLst>
      <p:ext uri="{BB962C8B-B14F-4D97-AF65-F5344CB8AC3E}">
        <p14:creationId xmlns:p14="http://schemas.microsoft.com/office/powerpoint/2010/main" val="3100581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It really is a great verse.  A lot packed</a:t>
            </a:r>
            <a:r>
              <a:rPr lang="en-US" sz="1400" baseline="0" dirty="0"/>
              <a:t> into the application of Isaiah that we’ll touch on.  </a:t>
            </a:r>
            <a:endParaRPr lang="en-US" sz="1400"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6</a:t>
            </a:fld>
            <a:endParaRPr lang="en-US"/>
          </a:p>
        </p:txBody>
      </p:sp>
    </p:spTree>
    <p:extLst>
      <p:ext uri="{BB962C8B-B14F-4D97-AF65-F5344CB8AC3E}">
        <p14:creationId xmlns:p14="http://schemas.microsoft.com/office/powerpoint/2010/main" val="3513078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7</a:t>
            </a:fld>
            <a:endParaRPr lang="en-US"/>
          </a:p>
        </p:txBody>
      </p:sp>
    </p:spTree>
    <p:extLst>
      <p:ext uri="{BB962C8B-B14F-4D97-AF65-F5344CB8AC3E}">
        <p14:creationId xmlns:p14="http://schemas.microsoft.com/office/powerpoint/2010/main" val="3440701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8</a:t>
            </a:fld>
            <a:endParaRPr lang="en-US"/>
          </a:p>
        </p:txBody>
      </p:sp>
    </p:spTree>
    <p:extLst>
      <p:ext uri="{BB962C8B-B14F-4D97-AF65-F5344CB8AC3E}">
        <p14:creationId xmlns:p14="http://schemas.microsoft.com/office/powerpoint/2010/main" val="2210275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23</a:t>
            </a:fld>
            <a:endParaRPr lang="en-US"/>
          </a:p>
        </p:txBody>
      </p:sp>
    </p:spTree>
    <p:extLst>
      <p:ext uri="{BB962C8B-B14F-4D97-AF65-F5344CB8AC3E}">
        <p14:creationId xmlns:p14="http://schemas.microsoft.com/office/powerpoint/2010/main" val="96076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accent4">
                    <a:lumMod val="95000"/>
                    <a:lumOff val="5000"/>
                  </a:schemeClr>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endParaRPr lang="en-US" altLang="en-US"/>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endParaRPr lang="en-US" altLang="en-US"/>
          </a:p>
        </p:txBody>
      </p:sp>
      <p:sp>
        <p:nvSpPr>
          <p:cNvPr id="10246" name="Rectangle 6"/>
          <p:cNvSpPr>
            <a:spLocks noGrp="1" noChangeArrowheads="1"/>
          </p:cNvSpPr>
          <p:nvPr>
            <p:ph type="sldNum" sz="quarter" idx="4"/>
          </p:nvPr>
        </p:nvSpPr>
        <p:spPr/>
        <p:txBody>
          <a:bodyPr/>
          <a:lstStyle>
            <a:lvl1pPr>
              <a:defRPr/>
            </a:lvl1pPr>
          </a:lstStyle>
          <a:p>
            <a:fld id="{39B8C130-83AE-45C9-96DC-9BAD79FDAF9F}" type="slidenum">
              <a:rPr lang="en-US" altLang="en-US"/>
              <a:pPr/>
              <a:t>‹#›</a:t>
            </a:fld>
            <a:endParaRPr lang="en-US" altLang="en-US"/>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endParaRPr lang="en-US"/>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4700696"/>
            <a:ext cx="11054080" cy="1452880"/>
          </a:xfrm>
        </p:spPr>
        <p:txBody>
          <a:bodyPr anchor="t"/>
          <a:lstStyle>
            <a:lvl1pPr algn="l">
              <a:defRPr sz="4267" b="1" cap="all"/>
            </a:lvl1pPr>
          </a:lstStyle>
          <a:p>
            <a:r>
              <a:rPr lang="en-US"/>
              <a:t>Click to edit Master title style</a:t>
            </a:r>
          </a:p>
        </p:txBody>
      </p:sp>
      <p:sp>
        <p:nvSpPr>
          <p:cNvPr id="3" name="Text Placeholder 2"/>
          <p:cNvSpPr>
            <a:spLocks noGrp="1"/>
          </p:cNvSpPr>
          <p:nvPr>
            <p:ph type="body" idx="1"/>
          </p:nvPr>
        </p:nvSpPr>
        <p:spPr>
          <a:xfrm>
            <a:off x="1027290" y="3100495"/>
            <a:ext cx="11054080" cy="1600199"/>
          </a:xfrm>
        </p:spPr>
        <p:txBody>
          <a:bodyPr anchor="b"/>
          <a:lstStyle>
            <a:lvl1pPr marL="0" indent="0">
              <a:buNone/>
              <a:defRPr sz="2133">
                <a:solidFill>
                  <a:schemeClr val="tx1">
                    <a:tint val="75000"/>
                  </a:schemeClr>
                </a:solidFill>
              </a:defRPr>
            </a:lvl1pPr>
            <a:lvl2pPr marL="487638" indent="0">
              <a:buNone/>
              <a:defRPr sz="1920">
                <a:solidFill>
                  <a:schemeClr val="tx1">
                    <a:tint val="75000"/>
                  </a:schemeClr>
                </a:solidFill>
              </a:defRPr>
            </a:lvl2pPr>
            <a:lvl3pPr marL="975276" indent="0">
              <a:buNone/>
              <a:defRPr sz="1707">
                <a:solidFill>
                  <a:schemeClr val="tx1">
                    <a:tint val="75000"/>
                  </a:schemeClr>
                </a:solidFill>
              </a:defRPr>
            </a:lvl3pPr>
            <a:lvl4pPr marL="1462915" indent="0">
              <a:buNone/>
              <a:defRPr sz="1493">
                <a:solidFill>
                  <a:schemeClr val="tx1">
                    <a:tint val="75000"/>
                  </a:schemeClr>
                </a:solidFill>
              </a:defRPr>
            </a:lvl4pPr>
            <a:lvl5pPr marL="1950553" indent="0">
              <a:buNone/>
              <a:defRPr sz="1493">
                <a:solidFill>
                  <a:schemeClr val="tx1">
                    <a:tint val="75000"/>
                  </a:schemeClr>
                </a:solidFill>
              </a:defRPr>
            </a:lvl5pPr>
            <a:lvl6pPr marL="2438191" indent="0">
              <a:buNone/>
              <a:defRPr sz="1493">
                <a:solidFill>
                  <a:schemeClr val="tx1">
                    <a:tint val="75000"/>
                  </a:schemeClr>
                </a:solidFill>
              </a:defRPr>
            </a:lvl6pPr>
            <a:lvl7pPr marL="2925829" indent="0">
              <a:buNone/>
              <a:defRPr sz="1493">
                <a:solidFill>
                  <a:schemeClr val="tx1">
                    <a:tint val="75000"/>
                  </a:schemeClr>
                </a:solidFill>
              </a:defRPr>
            </a:lvl7pPr>
            <a:lvl8pPr marL="3413468" indent="0">
              <a:buNone/>
              <a:defRPr sz="1493">
                <a:solidFill>
                  <a:schemeClr val="tx1">
                    <a:tint val="75000"/>
                  </a:schemeClr>
                </a:solidFill>
              </a:defRPr>
            </a:lvl8pPr>
            <a:lvl9pPr marL="3901105"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dirty="0"/>
            </a:lvl1pPr>
          </a:lstStyle>
          <a:p>
            <a:pPr>
              <a:defRPr/>
            </a:pPr>
            <a:r>
              <a:rPr lang="en-US">
                <a:solidFill>
                  <a:prstClr val="black"/>
                </a:solidFill>
                <a:cs typeface="+mn-cs"/>
              </a:rPr>
              <a:t>October 4, 2022</a:t>
            </a:r>
          </a:p>
        </p:txBody>
      </p:sp>
      <p:sp>
        <p:nvSpPr>
          <p:cNvPr id="5" name="Footer Placeholder 4"/>
          <p:cNvSpPr>
            <a:spLocks noGrp="1"/>
          </p:cNvSpPr>
          <p:nvPr>
            <p:ph type="ftr" sz="quarter" idx="11"/>
          </p:nvPr>
        </p:nvSpPr>
        <p:spPr/>
        <p:txBody>
          <a:bodyPr/>
          <a:lstStyle>
            <a:lvl1pPr>
              <a:defRPr dirty="0"/>
            </a:lvl1pPr>
          </a:lstStyle>
          <a:p>
            <a:pPr>
              <a:defRPr/>
            </a:pPr>
            <a:r>
              <a:rPr lang="en-US">
                <a:solidFill>
                  <a:prstClr val="black"/>
                </a:solidFill>
                <a:cs typeface="+mn-cs"/>
              </a:rPr>
              <a:t>Judgment on Judah and Jerusalem, The Branch of the LORD</a:t>
            </a:r>
          </a:p>
        </p:txBody>
      </p:sp>
      <p:sp>
        <p:nvSpPr>
          <p:cNvPr id="6" name="Slide Number Placeholder 5"/>
          <p:cNvSpPr>
            <a:spLocks noGrp="1"/>
          </p:cNvSpPr>
          <p:nvPr>
            <p:ph type="sldNum" sz="quarter" idx="12"/>
          </p:nvPr>
        </p:nvSpPr>
        <p:spPr/>
        <p:txBody>
          <a:bodyPr/>
          <a:lstStyle>
            <a:lvl1pPr>
              <a:defRPr/>
            </a:lvl1pPr>
          </a:lstStyle>
          <a:p>
            <a:pPr defTabSz="973698"/>
            <a:fld id="{3EDB2F75-4A6D-4420-85B4-574EFCE8EAA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318342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1706883"/>
            <a:ext cx="5743787"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1706883"/>
            <a:ext cx="5743787"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dirty="0"/>
            </a:lvl1pPr>
          </a:lstStyle>
          <a:p>
            <a:pPr>
              <a:defRPr/>
            </a:pPr>
            <a:r>
              <a:rPr lang="en-US">
                <a:solidFill>
                  <a:prstClr val="black"/>
                </a:solidFill>
                <a:cs typeface="+mn-cs"/>
              </a:rPr>
              <a:t>October 4, 2022</a:t>
            </a:r>
          </a:p>
        </p:txBody>
      </p:sp>
      <p:sp>
        <p:nvSpPr>
          <p:cNvPr id="6" name="Footer Placeholder 4"/>
          <p:cNvSpPr>
            <a:spLocks noGrp="1"/>
          </p:cNvSpPr>
          <p:nvPr>
            <p:ph type="ftr" sz="quarter" idx="11"/>
          </p:nvPr>
        </p:nvSpPr>
        <p:spPr/>
        <p:txBody>
          <a:bodyPr/>
          <a:lstStyle>
            <a:lvl1pPr>
              <a:defRPr dirty="0"/>
            </a:lvl1pPr>
          </a:lstStyle>
          <a:p>
            <a:pPr>
              <a:defRPr/>
            </a:pPr>
            <a:r>
              <a:rPr lang="en-US">
                <a:solidFill>
                  <a:prstClr val="black"/>
                </a:solidFill>
                <a:cs typeface="+mn-cs"/>
              </a:rPr>
              <a:t>Judgment on Judah and Jerusalem, The Branch of the LORD</a:t>
            </a:r>
          </a:p>
        </p:txBody>
      </p:sp>
      <p:sp>
        <p:nvSpPr>
          <p:cNvPr id="7" name="Slide Number Placeholder 5"/>
          <p:cNvSpPr>
            <a:spLocks noGrp="1"/>
          </p:cNvSpPr>
          <p:nvPr>
            <p:ph type="sldNum" sz="quarter" idx="12"/>
          </p:nvPr>
        </p:nvSpPr>
        <p:spPr/>
        <p:txBody>
          <a:bodyPr/>
          <a:lstStyle>
            <a:lvl1pPr>
              <a:defRPr/>
            </a:lvl1pPr>
          </a:lstStyle>
          <a:p>
            <a:pPr defTabSz="973698"/>
            <a:fld id="{B9775375-C06D-4817-A53B-D2D001D7A1BA}"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82381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3" y="1637454"/>
            <a:ext cx="5746045" cy="682413"/>
          </a:xfrm>
        </p:spPr>
        <p:txBody>
          <a:bodyPr anchor="b"/>
          <a:lstStyle>
            <a:lvl1pPr marL="0" indent="0">
              <a:buNone/>
              <a:defRPr sz="2560" b="1"/>
            </a:lvl1pPr>
            <a:lvl2pPr marL="487638" indent="0">
              <a:buNone/>
              <a:defRPr sz="2133" b="1"/>
            </a:lvl2pPr>
            <a:lvl3pPr marL="975276" indent="0">
              <a:buNone/>
              <a:defRPr sz="1920" b="1"/>
            </a:lvl3pPr>
            <a:lvl4pPr marL="1462915" indent="0">
              <a:buNone/>
              <a:defRPr sz="1707" b="1"/>
            </a:lvl4pPr>
            <a:lvl5pPr marL="1950553" indent="0">
              <a:buNone/>
              <a:defRPr sz="1707" b="1"/>
            </a:lvl5pPr>
            <a:lvl6pPr marL="2438191" indent="0">
              <a:buNone/>
              <a:defRPr sz="1707" b="1"/>
            </a:lvl6pPr>
            <a:lvl7pPr marL="2925829" indent="0">
              <a:buNone/>
              <a:defRPr sz="1707" b="1"/>
            </a:lvl7pPr>
            <a:lvl8pPr marL="3413468" indent="0">
              <a:buNone/>
              <a:defRPr sz="1707" b="1"/>
            </a:lvl8pPr>
            <a:lvl9pPr marL="3901105" indent="0">
              <a:buNone/>
              <a:defRPr sz="1707" b="1"/>
            </a:lvl9pPr>
          </a:lstStyle>
          <a:p>
            <a:pPr lvl="0"/>
            <a:r>
              <a:rPr lang="en-US"/>
              <a:t>Click to edit Master text styles</a:t>
            </a:r>
          </a:p>
        </p:txBody>
      </p:sp>
      <p:sp>
        <p:nvSpPr>
          <p:cNvPr id="4" name="Content Placeholder 3"/>
          <p:cNvSpPr>
            <a:spLocks noGrp="1"/>
          </p:cNvSpPr>
          <p:nvPr>
            <p:ph sz="half" idx="2"/>
          </p:nvPr>
        </p:nvSpPr>
        <p:spPr>
          <a:xfrm>
            <a:off x="650243" y="2319867"/>
            <a:ext cx="5746045"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61" y="1637454"/>
            <a:ext cx="5748302" cy="682413"/>
          </a:xfrm>
        </p:spPr>
        <p:txBody>
          <a:bodyPr anchor="b"/>
          <a:lstStyle>
            <a:lvl1pPr marL="0" indent="0">
              <a:buNone/>
              <a:defRPr sz="2560" b="1"/>
            </a:lvl1pPr>
            <a:lvl2pPr marL="487638" indent="0">
              <a:buNone/>
              <a:defRPr sz="2133" b="1"/>
            </a:lvl2pPr>
            <a:lvl3pPr marL="975276" indent="0">
              <a:buNone/>
              <a:defRPr sz="1920" b="1"/>
            </a:lvl3pPr>
            <a:lvl4pPr marL="1462915" indent="0">
              <a:buNone/>
              <a:defRPr sz="1707" b="1"/>
            </a:lvl4pPr>
            <a:lvl5pPr marL="1950553" indent="0">
              <a:buNone/>
              <a:defRPr sz="1707" b="1"/>
            </a:lvl5pPr>
            <a:lvl6pPr marL="2438191" indent="0">
              <a:buNone/>
              <a:defRPr sz="1707" b="1"/>
            </a:lvl6pPr>
            <a:lvl7pPr marL="2925829" indent="0">
              <a:buNone/>
              <a:defRPr sz="1707" b="1"/>
            </a:lvl7pPr>
            <a:lvl8pPr marL="3413468" indent="0">
              <a:buNone/>
              <a:defRPr sz="1707" b="1"/>
            </a:lvl8pPr>
            <a:lvl9pPr marL="3901105"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606261" y="2319867"/>
            <a:ext cx="5748302"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dirty="0"/>
            </a:lvl1pPr>
          </a:lstStyle>
          <a:p>
            <a:pPr>
              <a:defRPr/>
            </a:pPr>
            <a:r>
              <a:rPr lang="en-US">
                <a:solidFill>
                  <a:prstClr val="black"/>
                </a:solidFill>
                <a:cs typeface="+mn-cs"/>
              </a:rPr>
              <a:t>October 4, 2022</a:t>
            </a:r>
          </a:p>
        </p:txBody>
      </p:sp>
      <p:sp>
        <p:nvSpPr>
          <p:cNvPr id="8" name="Footer Placeholder 4"/>
          <p:cNvSpPr>
            <a:spLocks noGrp="1"/>
          </p:cNvSpPr>
          <p:nvPr>
            <p:ph type="ftr" sz="quarter" idx="11"/>
          </p:nvPr>
        </p:nvSpPr>
        <p:spPr/>
        <p:txBody>
          <a:bodyPr/>
          <a:lstStyle>
            <a:lvl1pPr>
              <a:defRPr dirty="0"/>
            </a:lvl1pPr>
          </a:lstStyle>
          <a:p>
            <a:pPr>
              <a:defRPr/>
            </a:pPr>
            <a:r>
              <a:rPr lang="en-US">
                <a:solidFill>
                  <a:prstClr val="black"/>
                </a:solidFill>
                <a:cs typeface="+mn-cs"/>
              </a:rPr>
              <a:t>Judgment on Judah and Jerusalem, The Branch of the LORD</a:t>
            </a:r>
          </a:p>
        </p:txBody>
      </p:sp>
      <p:sp>
        <p:nvSpPr>
          <p:cNvPr id="9" name="Slide Number Placeholder 5"/>
          <p:cNvSpPr>
            <a:spLocks noGrp="1"/>
          </p:cNvSpPr>
          <p:nvPr>
            <p:ph type="sldNum" sz="quarter" idx="12"/>
          </p:nvPr>
        </p:nvSpPr>
        <p:spPr/>
        <p:txBody>
          <a:bodyPr/>
          <a:lstStyle>
            <a:lvl1pPr>
              <a:defRPr/>
            </a:lvl1pPr>
          </a:lstStyle>
          <a:p>
            <a:pPr defTabSz="973698"/>
            <a:fld id="{0393CCF1-95F0-42EF-B183-8BA73E6C888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887304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dirty="0"/>
            </a:lvl1pPr>
          </a:lstStyle>
          <a:p>
            <a:pPr>
              <a:defRPr/>
            </a:pPr>
            <a:r>
              <a:rPr lang="en-US">
                <a:solidFill>
                  <a:prstClr val="black"/>
                </a:solidFill>
                <a:cs typeface="+mn-cs"/>
              </a:rPr>
              <a:t>October 4, 2022</a:t>
            </a:r>
          </a:p>
        </p:txBody>
      </p:sp>
      <p:sp>
        <p:nvSpPr>
          <p:cNvPr id="4" name="Footer Placeholder 4"/>
          <p:cNvSpPr>
            <a:spLocks noGrp="1"/>
          </p:cNvSpPr>
          <p:nvPr>
            <p:ph type="ftr" sz="quarter" idx="11"/>
          </p:nvPr>
        </p:nvSpPr>
        <p:spPr/>
        <p:txBody>
          <a:bodyPr/>
          <a:lstStyle>
            <a:lvl1pPr>
              <a:defRPr dirty="0"/>
            </a:lvl1pPr>
          </a:lstStyle>
          <a:p>
            <a:pPr>
              <a:defRPr/>
            </a:pPr>
            <a:r>
              <a:rPr lang="en-US">
                <a:solidFill>
                  <a:prstClr val="black"/>
                </a:solidFill>
                <a:cs typeface="+mn-cs"/>
              </a:rPr>
              <a:t>Judgment on Judah and Jerusalem, The Branch of the LORD</a:t>
            </a:r>
          </a:p>
        </p:txBody>
      </p:sp>
      <p:sp>
        <p:nvSpPr>
          <p:cNvPr id="5" name="Slide Number Placeholder 5"/>
          <p:cNvSpPr>
            <a:spLocks noGrp="1"/>
          </p:cNvSpPr>
          <p:nvPr>
            <p:ph type="sldNum" sz="quarter" idx="12"/>
          </p:nvPr>
        </p:nvSpPr>
        <p:spPr/>
        <p:txBody>
          <a:bodyPr/>
          <a:lstStyle>
            <a:lvl1pPr>
              <a:defRPr/>
            </a:lvl1pPr>
          </a:lstStyle>
          <a:p>
            <a:pPr defTabSz="973698"/>
            <a:fld id="{11E87535-271B-4784-B22F-1962924B2958}"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835711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1187" y="6985001"/>
            <a:ext cx="2059093" cy="389467"/>
          </a:xfrm>
        </p:spPr>
        <p:txBody>
          <a:bodyPr/>
          <a:lstStyle>
            <a:lvl1pPr>
              <a:defRPr dirty="0"/>
            </a:lvl1pPr>
          </a:lstStyle>
          <a:p>
            <a:pPr>
              <a:defRPr/>
            </a:pPr>
            <a:r>
              <a:rPr lang="en-US">
                <a:solidFill>
                  <a:prstClr val="black"/>
                </a:solidFill>
                <a:cs typeface="+mn-cs"/>
              </a:rPr>
              <a:t>October 4, 2022</a:t>
            </a:r>
          </a:p>
        </p:txBody>
      </p:sp>
      <p:sp>
        <p:nvSpPr>
          <p:cNvPr id="3" name="Footer Placeholder 2"/>
          <p:cNvSpPr>
            <a:spLocks noGrp="1"/>
          </p:cNvSpPr>
          <p:nvPr>
            <p:ph type="ftr" sz="quarter" idx="11"/>
          </p:nvPr>
        </p:nvSpPr>
        <p:spPr>
          <a:xfrm>
            <a:off x="2968414" y="6996854"/>
            <a:ext cx="7044267" cy="389467"/>
          </a:xfrm>
        </p:spPr>
        <p:txBody>
          <a:bodyPr/>
          <a:lstStyle>
            <a:lvl1pPr>
              <a:defRPr dirty="0"/>
            </a:lvl1pPr>
          </a:lstStyle>
          <a:p>
            <a:pPr>
              <a:defRPr/>
            </a:pPr>
            <a:r>
              <a:rPr lang="en-US">
                <a:solidFill>
                  <a:prstClr val="black"/>
                </a:solidFill>
                <a:cs typeface="+mn-cs"/>
              </a:rPr>
              <a:t>Judgment on Judah and Jerusalem, The Branch of the LORD</a:t>
            </a:r>
          </a:p>
        </p:txBody>
      </p:sp>
      <p:sp>
        <p:nvSpPr>
          <p:cNvPr id="4" name="Slide Number Placeholder 3"/>
          <p:cNvSpPr>
            <a:spLocks noGrp="1"/>
          </p:cNvSpPr>
          <p:nvPr>
            <p:ph type="sldNum" sz="quarter" idx="12"/>
          </p:nvPr>
        </p:nvSpPr>
        <p:spPr>
          <a:xfrm>
            <a:off x="11963401" y="6952827"/>
            <a:ext cx="975360" cy="389467"/>
          </a:xfrm>
        </p:spPr>
        <p:txBody>
          <a:bodyPr/>
          <a:lstStyle>
            <a:lvl1pPr>
              <a:defRPr/>
            </a:lvl1pPr>
          </a:lstStyle>
          <a:p>
            <a:pPr defTabSz="973698"/>
            <a:fld id="{9B95895E-E344-4488-9E47-9CDC3F8E1F04}"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497688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291253"/>
            <a:ext cx="4278490" cy="1239520"/>
          </a:xfrm>
        </p:spPr>
        <p:txBody>
          <a:bodyPr anchor="b"/>
          <a:lstStyle>
            <a:lvl1pPr algn="l">
              <a:defRPr sz="2133" b="1"/>
            </a:lvl1pPr>
          </a:lstStyle>
          <a:p>
            <a:r>
              <a:rPr lang="en-US"/>
              <a:t>Click to edit Master title style</a:t>
            </a:r>
          </a:p>
        </p:txBody>
      </p:sp>
      <p:sp>
        <p:nvSpPr>
          <p:cNvPr id="3" name="Content Placeholder 2"/>
          <p:cNvSpPr>
            <a:spLocks noGrp="1"/>
          </p:cNvSpPr>
          <p:nvPr>
            <p:ph idx="1"/>
          </p:nvPr>
        </p:nvSpPr>
        <p:spPr>
          <a:xfrm>
            <a:off x="5084516" y="291255"/>
            <a:ext cx="7270045" cy="6243321"/>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2" y="1530775"/>
            <a:ext cx="4278490" cy="5003801"/>
          </a:xfrm>
        </p:spPr>
        <p:txBody>
          <a:bodyPr/>
          <a:lstStyle>
            <a:lvl1pPr marL="0" indent="0">
              <a:buNone/>
              <a:defRPr sz="1493"/>
            </a:lvl1pPr>
            <a:lvl2pPr marL="487638" indent="0">
              <a:buNone/>
              <a:defRPr sz="1280"/>
            </a:lvl2pPr>
            <a:lvl3pPr marL="975276" indent="0">
              <a:buNone/>
              <a:defRPr sz="1067"/>
            </a:lvl3pPr>
            <a:lvl4pPr marL="1462915" indent="0">
              <a:buNone/>
              <a:defRPr sz="960"/>
            </a:lvl4pPr>
            <a:lvl5pPr marL="1950553" indent="0">
              <a:buNone/>
              <a:defRPr sz="960"/>
            </a:lvl5pPr>
            <a:lvl6pPr marL="2438191" indent="0">
              <a:buNone/>
              <a:defRPr sz="960"/>
            </a:lvl6pPr>
            <a:lvl7pPr marL="2925829" indent="0">
              <a:buNone/>
              <a:defRPr sz="960"/>
            </a:lvl7pPr>
            <a:lvl8pPr marL="3413468" indent="0">
              <a:buNone/>
              <a:defRPr sz="960"/>
            </a:lvl8pPr>
            <a:lvl9pPr marL="3901105" indent="0">
              <a:buNone/>
              <a:defRPr sz="960"/>
            </a:lvl9pPr>
          </a:lstStyle>
          <a:p>
            <a:pPr lvl="0"/>
            <a:r>
              <a:rPr lang="en-US"/>
              <a:t>Click to edit Master text styles</a:t>
            </a:r>
          </a:p>
        </p:txBody>
      </p:sp>
      <p:sp>
        <p:nvSpPr>
          <p:cNvPr id="5" name="Date Placeholder 3"/>
          <p:cNvSpPr>
            <a:spLocks noGrp="1"/>
          </p:cNvSpPr>
          <p:nvPr>
            <p:ph type="dt" sz="half" idx="10"/>
          </p:nvPr>
        </p:nvSpPr>
        <p:spPr/>
        <p:txBody>
          <a:bodyPr/>
          <a:lstStyle>
            <a:lvl1pPr>
              <a:defRPr dirty="0"/>
            </a:lvl1pPr>
          </a:lstStyle>
          <a:p>
            <a:pPr>
              <a:defRPr/>
            </a:pPr>
            <a:r>
              <a:rPr lang="en-US">
                <a:solidFill>
                  <a:prstClr val="black"/>
                </a:solidFill>
                <a:cs typeface="+mn-cs"/>
              </a:rPr>
              <a:t>October 4, 2022</a:t>
            </a:r>
          </a:p>
        </p:txBody>
      </p:sp>
      <p:sp>
        <p:nvSpPr>
          <p:cNvPr id="6" name="Footer Placeholder 4"/>
          <p:cNvSpPr>
            <a:spLocks noGrp="1"/>
          </p:cNvSpPr>
          <p:nvPr>
            <p:ph type="ftr" sz="quarter" idx="11"/>
          </p:nvPr>
        </p:nvSpPr>
        <p:spPr/>
        <p:txBody>
          <a:bodyPr/>
          <a:lstStyle>
            <a:lvl1pPr>
              <a:defRPr dirty="0"/>
            </a:lvl1pPr>
          </a:lstStyle>
          <a:p>
            <a:pPr>
              <a:defRPr/>
            </a:pPr>
            <a:r>
              <a:rPr lang="en-US">
                <a:solidFill>
                  <a:prstClr val="black"/>
                </a:solidFill>
                <a:cs typeface="+mn-cs"/>
              </a:rPr>
              <a:t>Judgment on Judah and Jerusalem, The Branch of the LORD</a:t>
            </a:r>
          </a:p>
        </p:txBody>
      </p:sp>
      <p:sp>
        <p:nvSpPr>
          <p:cNvPr id="7" name="Slide Number Placeholder 5"/>
          <p:cNvSpPr>
            <a:spLocks noGrp="1"/>
          </p:cNvSpPr>
          <p:nvPr>
            <p:ph type="sldNum" sz="quarter" idx="12"/>
          </p:nvPr>
        </p:nvSpPr>
        <p:spPr/>
        <p:txBody>
          <a:bodyPr/>
          <a:lstStyle>
            <a:lvl1pPr>
              <a:defRPr/>
            </a:lvl1pPr>
          </a:lstStyle>
          <a:p>
            <a:pPr defTabSz="973698"/>
            <a:fld id="{6B12CDD0-413C-4FF0-AB0F-E399B4FB889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2196048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1" y="5120640"/>
            <a:ext cx="7802880" cy="604521"/>
          </a:xfrm>
        </p:spPr>
        <p:txBody>
          <a:bodyPr anchor="b"/>
          <a:lstStyle>
            <a:lvl1pPr algn="l">
              <a:defRPr sz="2133" b="1"/>
            </a:lvl1pPr>
          </a:lstStyle>
          <a:p>
            <a:r>
              <a:rPr lang="en-US"/>
              <a:t>Click to edit Master title style</a:t>
            </a:r>
          </a:p>
        </p:txBody>
      </p:sp>
      <p:sp>
        <p:nvSpPr>
          <p:cNvPr id="3" name="Picture Placeholder 2"/>
          <p:cNvSpPr>
            <a:spLocks noGrp="1"/>
          </p:cNvSpPr>
          <p:nvPr>
            <p:ph type="pic" idx="1"/>
          </p:nvPr>
        </p:nvSpPr>
        <p:spPr>
          <a:xfrm>
            <a:off x="2549031" y="653627"/>
            <a:ext cx="7802880" cy="4389120"/>
          </a:xfrm>
        </p:spPr>
        <p:txBody>
          <a:bodyPr rtlCol="0">
            <a:normAutofit/>
          </a:bodyPr>
          <a:lstStyle>
            <a:lvl1pPr marL="0" indent="0">
              <a:buNone/>
              <a:defRPr sz="3413"/>
            </a:lvl1pPr>
            <a:lvl2pPr marL="487638" indent="0">
              <a:buNone/>
              <a:defRPr sz="2987"/>
            </a:lvl2pPr>
            <a:lvl3pPr marL="975276" indent="0">
              <a:buNone/>
              <a:defRPr sz="2560"/>
            </a:lvl3pPr>
            <a:lvl4pPr marL="1462915" indent="0">
              <a:buNone/>
              <a:defRPr sz="2133"/>
            </a:lvl4pPr>
            <a:lvl5pPr marL="1950553" indent="0">
              <a:buNone/>
              <a:defRPr sz="2133"/>
            </a:lvl5pPr>
            <a:lvl6pPr marL="2438191" indent="0">
              <a:buNone/>
              <a:defRPr sz="2133"/>
            </a:lvl6pPr>
            <a:lvl7pPr marL="2925829" indent="0">
              <a:buNone/>
              <a:defRPr sz="2133"/>
            </a:lvl7pPr>
            <a:lvl8pPr marL="3413468" indent="0">
              <a:buNone/>
              <a:defRPr sz="2133"/>
            </a:lvl8pPr>
            <a:lvl9pPr marL="3901105" indent="0">
              <a:buNone/>
              <a:defRPr sz="2133"/>
            </a:lvl9pPr>
          </a:lstStyle>
          <a:p>
            <a:pPr lvl="0"/>
            <a:endParaRPr lang="en-US" noProof="0" dirty="0"/>
          </a:p>
        </p:txBody>
      </p:sp>
      <p:sp>
        <p:nvSpPr>
          <p:cNvPr id="4" name="Text Placeholder 3"/>
          <p:cNvSpPr>
            <a:spLocks noGrp="1"/>
          </p:cNvSpPr>
          <p:nvPr>
            <p:ph type="body" sz="half" idx="2"/>
          </p:nvPr>
        </p:nvSpPr>
        <p:spPr>
          <a:xfrm>
            <a:off x="2549031" y="5725161"/>
            <a:ext cx="7802880" cy="858519"/>
          </a:xfrm>
        </p:spPr>
        <p:txBody>
          <a:bodyPr/>
          <a:lstStyle>
            <a:lvl1pPr marL="0" indent="0">
              <a:buNone/>
              <a:defRPr sz="1493"/>
            </a:lvl1pPr>
            <a:lvl2pPr marL="487638" indent="0">
              <a:buNone/>
              <a:defRPr sz="1280"/>
            </a:lvl2pPr>
            <a:lvl3pPr marL="975276" indent="0">
              <a:buNone/>
              <a:defRPr sz="1067"/>
            </a:lvl3pPr>
            <a:lvl4pPr marL="1462915" indent="0">
              <a:buNone/>
              <a:defRPr sz="960"/>
            </a:lvl4pPr>
            <a:lvl5pPr marL="1950553" indent="0">
              <a:buNone/>
              <a:defRPr sz="960"/>
            </a:lvl5pPr>
            <a:lvl6pPr marL="2438191" indent="0">
              <a:buNone/>
              <a:defRPr sz="960"/>
            </a:lvl6pPr>
            <a:lvl7pPr marL="2925829" indent="0">
              <a:buNone/>
              <a:defRPr sz="960"/>
            </a:lvl7pPr>
            <a:lvl8pPr marL="3413468" indent="0">
              <a:buNone/>
              <a:defRPr sz="960"/>
            </a:lvl8pPr>
            <a:lvl9pPr marL="3901105" indent="0">
              <a:buNone/>
              <a:defRPr sz="960"/>
            </a:lvl9pPr>
          </a:lstStyle>
          <a:p>
            <a:pPr lvl="0"/>
            <a:r>
              <a:rPr lang="en-US"/>
              <a:t>Click to edit Master text styles</a:t>
            </a:r>
          </a:p>
        </p:txBody>
      </p:sp>
      <p:sp>
        <p:nvSpPr>
          <p:cNvPr id="5" name="Date Placeholder 3"/>
          <p:cNvSpPr>
            <a:spLocks noGrp="1"/>
          </p:cNvSpPr>
          <p:nvPr>
            <p:ph type="dt" sz="half" idx="10"/>
          </p:nvPr>
        </p:nvSpPr>
        <p:spPr/>
        <p:txBody>
          <a:bodyPr/>
          <a:lstStyle>
            <a:lvl1pPr>
              <a:defRPr dirty="0"/>
            </a:lvl1pPr>
          </a:lstStyle>
          <a:p>
            <a:pPr>
              <a:defRPr/>
            </a:pPr>
            <a:r>
              <a:rPr lang="en-US">
                <a:solidFill>
                  <a:prstClr val="black"/>
                </a:solidFill>
                <a:cs typeface="+mn-cs"/>
              </a:rPr>
              <a:t>October 4, 2022</a:t>
            </a:r>
          </a:p>
        </p:txBody>
      </p:sp>
      <p:sp>
        <p:nvSpPr>
          <p:cNvPr id="6" name="Footer Placeholder 4"/>
          <p:cNvSpPr>
            <a:spLocks noGrp="1"/>
          </p:cNvSpPr>
          <p:nvPr>
            <p:ph type="ftr" sz="quarter" idx="11"/>
          </p:nvPr>
        </p:nvSpPr>
        <p:spPr/>
        <p:txBody>
          <a:bodyPr/>
          <a:lstStyle>
            <a:lvl1pPr>
              <a:defRPr dirty="0"/>
            </a:lvl1pPr>
          </a:lstStyle>
          <a:p>
            <a:pPr>
              <a:defRPr/>
            </a:pPr>
            <a:r>
              <a:rPr lang="en-US">
                <a:solidFill>
                  <a:prstClr val="black"/>
                </a:solidFill>
                <a:cs typeface="+mn-cs"/>
              </a:rPr>
              <a:t>Judgment on Judah and Jerusalem, The Branch of the LORD</a:t>
            </a:r>
          </a:p>
        </p:txBody>
      </p:sp>
      <p:sp>
        <p:nvSpPr>
          <p:cNvPr id="7" name="Slide Number Placeholder 5"/>
          <p:cNvSpPr>
            <a:spLocks noGrp="1"/>
          </p:cNvSpPr>
          <p:nvPr>
            <p:ph type="sldNum" sz="quarter" idx="12"/>
          </p:nvPr>
        </p:nvSpPr>
        <p:spPr/>
        <p:txBody>
          <a:bodyPr/>
          <a:lstStyle>
            <a:lvl1pPr>
              <a:defRPr/>
            </a:lvl1pPr>
          </a:lstStyle>
          <a:p>
            <a:pPr defTabSz="973698"/>
            <a:fld id="{DFD8694A-D3C0-420F-AD45-355B7208372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946701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a:solidFill>
                  <a:prstClr val="black"/>
                </a:solidFill>
                <a:cs typeface="+mn-cs"/>
              </a:rPr>
              <a:t>October 4, 2022</a:t>
            </a:r>
          </a:p>
        </p:txBody>
      </p:sp>
      <p:sp>
        <p:nvSpPr>
          <p:cNvPr id="5" name="Footer Placeholder 4"/>
          <p:cNvSpPr>
            <a:spLocks noGrp="1"/>
          </p:cNvSpPr>
          <p:nvPr>
            <p:ph type="ftr" sz="quarter" idx="11"/>
          </p:nvPr>
        </p:nvSpPr>
        <p:spPr/>
        <p:txBody>
          <a:bodyPr/>
          <a:lstStyle>
            <a:lvl1pPr>
              <a:defRPr dirty="0"/>
            </a:lvl1pPr>
          </a:lstStyle>
          <a:p>
            <a:pPr>
              <a:defRPr/>
            </a:pPr>
            <a:r>
              <a:rPr lang="en-US">
                <a:solidFill>
                  <a:prstClr val="black"/>
                </a:solidFill>
                <a:cs typeface="+mn-cs"/>
              </a:rPr>
              <a:t>Judgment on Judah and Jerusalem, The Branch of the LORD</a:t>
            </a:r>
          </a:p>
        </p:txBody>
      </p:sp>
      <p:sp>
        <p:nvSpPr>
          <p:cNvPr id="6" name="Slide Number Placeholder 5"/>
          <p:cNvSpPr>
            <a:spLocks noGrp="1"/>
          </p:cNvSpPr>
          <p:nvPr>
            <p:ph type="sldNum" sz="quarter" idx="12"/>
          </p:nvPr>
        </p:nvSpPr>
        <p:spPr/>
        <p:txBody>
          <a:bodyPr/>
          <a:lstStyle>
            <a:lvl1pPr>
              <a:defRPr/>
            </a:lvl1pPr>
          </a:lstStyle>
          <a:p>
            <a:pPr defTabSz="973698"/>
            <a:fld id="{CB4D926D-411B-4D3C-A0E6-4F4D583EAA2D}"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11388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292949"/>
            <a:ext cx="2926080"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240" y="292949"/>
            <a:ext cx="8561493"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a:solidFill>
                  <a:prstClr val="black"/>
                </a:solidFill>
                <a:cs typeface="+mn-cs"/>
              </a:rPr>
              <a:t>October 4, 2022</a:t>
            </a:r>
          </a:p>
        </p:txBody>
      </p:sp>
      <p:sp>
        <p:nvSpPr>
          <p:cNvPr id="5" name="Footer Placeholder 4"/>
          <p:cNvSpPr>
            <a:spLocks noGrp="1"/>
          </p:cNvSpPr>
          <p:nvPr>
            <p:ph type="ftr" sz="quarter" idx="11"/>
          </p:nvPr>
        </p:nvSpPr>
        <p:spPr/>
        <p:txBody>
          <a:bodyPr/>
          <a:lstStyle>
            <a:lvl1pPr>
              <a:defRPr dirty="0"/>
            </a:lvl1pPr>
          </a:lstStyle>
          <a:p>
            <a:pPr>
              <a:defRPr/>
            </a:pPr>
            <a:r>
              <a:rPr lang="en-US">
                <a:solidFill>
                  <a:prstClr val="black"/>
                </a:solidFill>
                <a:cs typeface="+mn-cs"/>
              </a:rPr>
              <a:t>Judgment on Judah and Jerusalem, The Branch of the LORD</a:t>
            </a:r>
          </a:p>
        </p:txBody>
      </p:sp>
      <p:sp>
        <p:nvSpPr>
          <p:cNvPr id="6" name="Slide Number Placeholder 5"/>
          <p:cNvSpPr>
            <a:spLocks noGrp="1"/>
          </p:cNvSpPr>
          <p:nvPr>
            <p:ph type="sldNum" sz="quarter" idx="12"/>
          </p:nvPr>
        </p:nvSpPr>
        <p:spPr/>
        <p:txBody>
          <a:bodyPr/>
          <a:lstStyle>
            <a:lvl1pPr>
              <a:defRPr/>
            </a:lvl1pPr>
          </a:lstStyle>
          <a:p>
            <a:pPr defTabSz="973698"/>
            <a:fld id="{44DE8A40-D619-4045-A85C-AF5F0AA0A013}"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16244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tx1"/>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pPr marL="0" marR="0" lvl="0" indent="0" algn="l"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pPr marL="0" marR="0" lvl="0" indent="0" algn="ctr"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6" name="Rectangle 6"/>
          <p:cNvSpPr>
            <a:spLocks noGrp="1" noChangeArrowheads="1"/>
          </p:cNvSpPr>
          <p:nvPr>
            <p:ph type="sldNum" sz="quarter" idx="4"/>
          </p:nvPr>
        </p:nvSpPr>
        <p:spPr/>
        <p:txBody>
          <a:bodyPr/>
          <a:lstStyle>
            <a:lvl1pPr>
              <a:defRPr/>
            </a:lvl1pPr>
          </a:lstStyle>
          <a:p>
            <a:pPr marL="0" marR="0" lvl="0" indent="0" algn="r" defTabSz="982136" rtl="0" eaLnBrk="1" fontAlgn="base" latinLnBrk="0" hangingPunct="1">
              <a:lnSpc>
                <a:spcPct val="100000"/>
              </a:lnSpc>
              <a:spcBef>
                <a:spcPct val="0"/>
              </a:spcBef>
              <a:spcAft>
                <a:spcPct val="0"/>
              </a:spcAft>
              <a:buClrTx/>
              <a:buSzTx/>
              <a:buFontTx/>
              <a:buNone/>
              <a:tabLst/>
              <a:defRPr/>
            </a:pPr>
            <a:fld id="{39B8C130-83AE-45C9-96DC-9BAD79FDAF9F}" type="slidenum">
              <a:rPr kumimoji="0" lang="en-US" altLang="en-US" sz="1321" b="0" i="0" u="none" strike="noStrike" kern="1200" cap="none" spc="0" normalizeH="0" baseline="0" noProof="0">
                <a:ln>
                  <a:noFill/>
                </a:ln>
                <a:solidFill>
                  <a:srgbClr val="FFFFFF"/>
                </a:solidFill>
                <a:effectLst/>
                <a:uLnTx/>
                <a:uFillTx/>
                <a:latin typeface="Garamond"/>
                <a:ea typeface="+mn-ea"/>
                <a:cs typeface="Arial" charset="0"/>
              </a:rPr>
              <a:pPr marL="0" marR="0" lvl="0" indent="0" algn="r" defTabSz="982136" rtl="0" eaLnBrk="1" fontAlgn="base" latinLnBrk="0" hangingPunct="1">
                <a:lnSpc>
                  <a:spcPct val="100000"/>
                </a:lnSpc>
                <a:spcBef>
                  <a:spcPct val="0"/>
                </a:spcBef>
                <a:spcAft>
                  <a:spcPct val="0"/>
                </a:spcAft>
                <a:buClrTx/>
                <a:buSzTx/>
                <a:buFontTx/>
                <a:buNone/>
                <a:tabLst/>
                <a:defRPr/>
              </a:pPr>
              <a:t>‹#›</a:t>
            </a:fld>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8"/>
          <p:cNvSpPr>
            <a:spLocks noChangeArrowheads="1"/>
          </p:cNvSpPr>
          <p:nvPr userDrawn="1"/>
        </p:nvSpPr>
        <p:spPr bwMode="auto">
          <a:xfrm>
            <a:off x="1063038" y="1383502"/>
            <a:ext cx="11077359" cy="650879"/>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chemeClr val="tx1"/>
            </a:solidFill>
            <a:prstDash val="solid"/>
            <a:miter lim="800000"/>
            <a:headEnd/>
            <a:tailEnd/>
          </a:ln>
        </p:spPr>
        <p:txBody>
          <a:bodyPr/>
          <a:lstStyle/>
          <a:p>
            <a:endParaRPr lang="en-US"/>
          </a:p>
        </p:txBody>
      </p:sp>
      <p:cxnSp>
        <p:nvCxnSpPr>
          <p:cNvPr id="3" name="Straight Connector 2"/>
          <p:cNvCxnSpPr>
            <a:stCxn id="10248" idx="0"/>
          </p:cNvCxnSpPr>
          <p:nvPr userDrawn="1"/>
        </p:nvCxnSpPr>
        <p:spPr>
          <a:xfrm>
            <a:off x="2816849" y="4225925"/>
            <a:ext cx="9321395"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17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0400" y="296867"/>
            <a:ext cx="10187953" cy="846137"/>
          </a:xfrm>
        </p:spPr>
        <p:txBody>
          <a:bodyPr/>
          <a:lstStyle>
            <a:lvl1pPr>
              <a:defRPr sz="4500" b="0">
                <a:solidFill>
                  <a:schemeClr val="accent4">
                    <a:lumMod val="95000"/>
                    <a:lumOff val="5000"/>
                  </a:schemeClr>
                </a:solidFill>
              </a:defRPr>
            </a:lvl1pPr>
          </a:lstStyle>
          <a:p>
            <a:r>
              <a:rPr lang="en-US" dirty="0"/>
              <a:t>Click to edit Master title style</a:t>
            </a:r>
          </a:p>
        </p:txBody>
      </p:sp>
      <p:sp>
        <p:nvSpPr>
          <p:cNvPr id="3" name="Content Placeholder 2"/>
          <p:cNvSpPr>
            <a:spLocks noGrp="1"/>
          </p:cNvSpPr>
          <p:nvPr>
            <p:ph idx="1"/>
          </p:nvPr>
        </p:nvSpPr>
        <p:spPr>
          <a:xfrm>
            <a:off x="619276" y="1676400"/>
            <a:ext cx="11706040" cy="4527550"/>
          </a:xfrm>
        </p:spPr>
        <p:txBody>
          <a:bodyPr/>
          <a:lstStyle>
            <a:lvl1pPr>
              <a:buClrTx/>
              <a:defRPr sz="4000">
                <a:solidFill>
                  <a:schemeClr val="accent4">
                    <a:lumMod val="95000"/>
                    <a:lumOff val="5000"/>
                  </a:schemeClr>
                </a:solidFill>
                <a:latin typeface="Cambria" panose="02040503050406030204" pitchFamily="18" charset="0"/>
                <a:ea typeface="Cambria" panose="02040503050406030204" pitchFamily="18" charset="0"/>
              </a:defRPr>
            </a:lvl1pPr>
            <a:lvl2pPr>
              <a:buClrTx/>
              <a:defRPr sz="3200">
                <a:solidFill>
                  <a:schemeClr val="accent4">
                    <a:lumMod val="95000"/>
                    <a:lumOff val="5000"/>
                  </a:schemeClr>
                </a:solidFill>
                <a:latin typeface="Cambria" panose="02040503050406030204" pitchFamily="18" charset="0"/>
                <a:ea typeface="Cambria" panose="02040503050406030204" pitchFamily="18" charset="0"/>
              </a:defRPr>
            </a:lvl2pPr>
            <a:lvl3pPr marL="1098250" indent="-377372">
              <a:buClrTx/>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defRPr>
            </a:lvl3pPr>
            <a:lvl4pPr marL="1438529" indent="-338668">
              <a:buClrTx/>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defRPr>
            </a:lvl4pPr>
            <a:lvl5pPr>
              <a:defRPr sz="2800">
                <a:solidFill>
                  <a:schemeClr val="accent4">
                    <a:lumMod val="95000"/>
                    <a:lumOff val="5000"/>
                  </a:schemeClr>
                </a:solidFill>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82D80B4-CD89-403B-BB19-E43D76EFD309}" type="slidenum">
              <a:rPr lang="en-US" altLang="en-US"/>
              <a:pPr/>
              <a:t>‹#›</a:t>
            </a:fld>
            <a:endParaRPr lang="en-US" altLang="en-US"/>
          </a:p>
        </p:txBody>
      </p:sp>
      <p:sp>
        <p:nvSpPr>
          <p:cNvPr id="10"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4"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829" y="4700588"/>
            <a:ext cx="11054511" cy="1452562"/>
          </a:xfrm>
        </p:spPr>
        <p:txBody>
          <a:bodyPr/>
          <a:lstStyle>
            <a:lvl1pPr algn="l">
              <a:defRPr sz="4064" b="1" cap="all">
                <a:solidFill>
                  <a:schemeClr val="accent4">
                    <a:lumMod val="95000"/>
                    <a:lumOff val="5000"/>
                  </a:schemeClr>
                </a:solidFill>
              </a:defRPr>
            </a:lvl1pPr>
          </a:lstStyle>
          <a:p>
            <a:r>
              <a:rPr lang="en-US" dirty="0"/>
              <a:t>Click to edit Master title style</a:t>
            </a:r>
          </a:p>
        </p:txBody>
      </p:sp>
      <p:sp>
        <p:nvSpPr>
          <p:cNvPr id="3" name="Text Placeholder 2"/>
          <p:cNvSpPr>
            <a:spLocks noGrp="1"/>
          </p:cNvSpPr>
          <p:nvPr>
            <p:ph type="body" idx="1"/>
          </p:nvPr>
        </p:nvSpPr>
        <p:spPr>
          <a:xfrm>
            <a:off x="1027829" y="3100388"/>
            <a:ext cx="11054511" cy="1600200"/>
          </a:xfrm>
        </p:spPr>
        <p:txBody>
          <a:bodyPr anchor="b"/>
          <a:lstStyle>
            <a:lvl1pPr marL="0" indent="0">
              <a:buNone/>
              <a:defRPr sz="2032"/>
            </a:lvl1pPr>
            <a:lvl2pPr marL="464458" indent="0">
              <a:buNone/>
              <a:defRPr sz="1829"/>
            </a:lvl2pPr>
            <a:lvl3pPr marL="928916" indent="0">
              <a:buNone/>
              <a:defRPr sz="1625"/>
            </a:lvl3pPr>
            <a:lvl4pPr marL="1393373" indent="0">
              <a:buNone/>
              <a:defRPr sz="1422"/>
            </a:lvl4pPr>
            <a:lvl5pPr marL="1857832" indent="0">
              <a:buNone/>
              <a:defRPr sz="1422"/>
            </a:lvl5pPr>
            <a:lvl6pPr marL="2322289" indent="0">
              <a:buNone/>
              <a:defRPr sz="1422"/>
            </a:lvl6pPr>
            <a:lvl7pPr marL="2786747" indent="0">
              <a:buNone/>
              <a:defRPr sz="1422"/>
            </a:lvl7pPr>
            <a:lvl8pPr marL="3251205" indent="0">
              <a:buNone/>
              <a:defRPr sz="1422"/>
            </a:lvl8pPr>
            <a:lvl9pPr marL="3715663" indent="0">
              <a:buNone/>
              <a:defRPr sz="1422"/>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BC577CB-DC19-42DE-BF48-B80190C32E9B}"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53247" y="296867"/>
            <a:ext cx="10187953" cy="1216025"/>
          </a:xfrm>
        </p:spPr>
        <p:txBody>
          <a:bodyPr/>
          <a:lstStyle>
            <a:lvl1pPr>
              <a:defRPr>
                <a:solidFill>
                  <a:schemeClr val="accent4">
                    <a:lumMod val="95000"/>
                    <a:lumOff val="5000"/>
                  </a:schemeClr>
                </a:solidFill>
              </a:defRPr>
            </a:lvl1pPr>
          </a:lstStyle>
          <a:p>
            <a:r>
              <a:rPr lang="en-US" dirty="0"/>
              <a:t>Click to edit Master title style</a:t>
            </a:r>
          </a:p>
        </p:txBody>
      </p:sp>
      <p:sp>
        <p:nvSpPr>
          <p:cNvPr id="3" name="Content Placeholder 2"/>
          <p:cNvSpPr>
            <a:spLocks noGrp="1"/>
          </p:cNvSpPr>
          <p:nvPr>
            <p:ph sz="half" idx="1"/>
          </p:nvPr>
        </p:nvSpPr>
        <p:spPr>
          <a:xfrm>
            <a:off x="619276"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5509"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BC33E0-110E-435F-9BD3-B0E65100DECC}" type="slidenum">
              <a:rPr lang="en-US" altLang="en-US"/>
              <a:pPr/>
              <a:t>‹#›</a:t>
            </a:fld>
            <a:endParaRPr lang="en-US" alt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0"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9B663FC-48E2-4696-831B-9C14E8FF401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381" y="1905000"/>
            <a:ext cx="4279027" cy="1239837"/>
          </a:xfrm>
        </p:spPr>
        <p:txBody>
          <a:bodyPr anchor="b"/>
          <a:lstStyle>
            <a:lvl1pPr algn="l">
              <a:defRPr sz="2032" b="1"/>
            </a:lvl1pPr>
          </a:lstStyle>
          <a:p>
            <a:r>
              <a:rPr lang="en-US" dirty="0"/>
              <a:t>Click to edit Master title style</a:t>
            </a:r>
          </a:p>
        </p:txBody>
      </p:sp>
      <p:sp>
        <p:nvSpPr>
          <p:cNvPr id="3" name="Content Placeholder 2"/>
          <p:cNvSpPr>
            <a:spLocks noGrp="1"/>
          </p:cNvSpPr>
          <p:nvPr>
            <p:ph idx="1"/>
          </p:nvPr>
        </p:nvSpPr>
        <p:spPr>
          <a:xfrm>
            <a:off x="5085379" y="1905000"/>
            <a:ext cx="7270044" cy="4629154"/>
          </a:xfrm>
        </p:spPr>
        <p:txBody>
          <a:bodyPr/>
          <a:lstStyle>
            <a:lvl1pPr>
              <a:defRPr sz="3251"/>
            </a:lvl1pPr>
            <a:lvl2pPr>
              <a:defRPr sz="2845"/>
            </a:lvl2pPr>
            <a:lvl3pPr>
              <a:defRPr sz="2438"/>
            </a:lvl3pPr>
            <a:lvl4pPr>
              <a:defRPr sz="2032"/>
            </a:lvl4pPr>
            <a:lvl5pPr>
              <a:defRPr sz="2032"/>
            </a:lvl5pPr>
            <a:lvl6pPr>
              <a:defRPr sz="2032"/>
            </a:lvl6pPr>
            <a:lvl7pPr>
              <a:defRPr sz="2032"/>
            </a:lvl7pPr>
            <a:lvl8pPr>
              <a:defRPr sz="2032"/>
            </a:lvl8pPr>
            <a:lvl9pPr>
              <a:defRPr sz="2032"/>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49381" y="3581400"/>
            <a:ext cx="4279027" cy="2952750"/>
          </a:xfrm>
        </p:spPr>
        <p:txBody>
          <a:bodyPr/>
          <a:lstStyle>
            <a:lvl1pPr marL="0" indent="0">
              <a:buNone/>
              <a:defRPr sz="1422"/>
            </a:lvl1pPr>
            <a:lvl2pPr marL="464458" indent="0">
              <a:buNone/>
              <a:defRPr sz="1219"/>
            </a:lvl2pPr>
            <a:lvl3pPr marL="928916" indent="0">
              <a:buNone/>
              <a:defRPr sz="1016"/>
            </a:lvl3pPr>
            <a:lvl4pPr marL="1393373" indent="0">
              <a:buNone/>
              <a:defRPr sz="914"/>
            </a:lvl4pPr>
            <a:lvl5pPr marL="1857832" indent="0">
              <a:buNone/>
              <a:defRPr sz="914"/>
            </a:lvl5pPr>
            <a:lvl6pPr marL="2322289" indent="0">
              <a:buNone/>
              <a:defRPr sz="914"/>
            </a:lvl6pPr>
            <a:lvl7pPr marL="2786747" indent="0">
              <a:buNone/>
              <a:defRPr sz="914"/>
            </a:lvl7pPr>
            <a:lvl8pPr marL="3251205" indent="0">
              <a:buNone/>
              <a:defRPr sz="914"/>
            </a:lvl8pPr>
            <a:lvl9pPr marL="3715663" indent="0">
              <a:buNone/>
              <a:defRPr sz="914"/>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76AFA3-8D8B-4CDA-9312-832A97FC9108}"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2272455"/>
            <a:ext cx="11054080" cy="1568027"/>
          </a:xfrm>
        </p:spPr>
        <p:txBody>
          <a:bodyPr/>
          <a:lstStyle/>
          <a:p>
            <a:r>
              <a:rPr lang="en-US"/>
              <a:t>Click to edit Master title style</a:t>
            </a:r>
          </a:p>
        </p:txBody>
      </p:sp>
      <p:sp>
        <p:nvSpPr>
          <p:cNvPr id="3" name="Subtitle 2"/>
          <p:cNvSpPr>
            <a:spLocks noGrp="1"/>
          </p:cNvSpPr>
          <p:nvPr>
            <p:ph type="subTitle" idx="1"/>
          </p:nvPr>
        </p:nvSpPr>
        <p:spPr>
          <a:xfrm>
            <a:off x="1950720" y="4145280"/>
            <a:ext cx="9103360" cy="1869440"/>
          </a:xfrm>
        </p:spPr>
        <p:txBody>
          <a:bodyPr/>
          <a:lstStyle>
            <a:lvl1pPr marL="0" indent="0" algn="ctr">
              <a:buNone/>
              <a:defRPr>
                <a:solidFill>
                  <a:schemeClr val="tx1">
                    <a:tint val="75000"/>
                  </a:schemeClr>
                </a:solidFill>
              </a:defRPr>
            </a:lvl1pPr>
            <a:lvl2pPr marL="487638" indent="0" algn="ctr">
              <a:buNone/>
              <a:defRPr>
                <a:solidFill>
                  <a:schemeClr val="tx1">
                    <a:tint val="75000"/>
                  </a:schemeClr>
                </a:solidFill>
              </a:defRPr>
            </a:lvl2pPr>
            <a:lvl3pPr marL="975276" indent="0" algn="ctr">
              <a:buNone/>
              <a:defRPr>
                <a:solidFill>
                  <a:schemeClr val="tx1">
                    <a:tint val="75000"/>
                  </a:schemeClr>
                </a:solidFill>
              </a:defRPr>
            </a:lvl3pPr>
            <a:lvl4pPr marL="1462915" indent="0" algn="ctr">
              <a:buNone/>
              <a:defRPr>
                <a:solidFill>
                  <a:schemeClr val="tx1">
                    <a:tint val="75000"/>
                  </a:schemeClr>
                </a:solidFill>
              </a:defRPr>
            </a:lvl4pPr>
            <a:lvl5pPr marL="1950553" indent="0" algn="ctr">
              <a:buNone/>
              <a:defRPr>
                <a:solidFill>
                  <a:schemeClr val="tx1">
                    <a:tint val="75000"/>
                  </a:schemeClr>
                </a:solidFill>
              </a:defRPr>
            </a:lvl5pPr>
            <a:lvl6pPr marL="2438191" indent="0" algn="ctr">
              <a:buNone/>
              <a:defRPr>
                <a:solidFill>
                  <a:schemeClr val="tx1">
                    <a:tint val="75000"/>
                  </a:schemeClr>
                </a:solidFill>
              </a:defRPr>
            </a:lvl6pPr>
            <a:lvl7pPr marL="2925829" indent="0" algn="ctr">
              <a:buNone/>
              <a:defRPr>
                <a:solidFill>
                  <a:schemeClr val="tx1">
                    <a:tint val="75000"/>
                  </a:schemeClr>
                </a:solidFill>
              </a:defRPr>
            </a:lvl7pPr>
            <a:lvl8pPr marL="3413468" indent="0" algn="ctr">
              <a:buNone/>
              <a:defRPr>
                <a:solidFill>
                  <a:schemeClr val="tx1">
                    <a:tint val="75000"/>
                  </a:schemeClr>
                </a:solidFill>
              </a:defRPr>
            </a:lvl8pPr>
            <a:lvl9pPr marL="39011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dirty="0"/>
            </a:lvl1pPr>
          </a:lstStyle>
          <a:p>
            <a:pPr>
              <a:defRPr/>
            </a:pPr>
            <a:r>
              <a:rPr lang="en-US">
                <a:solidFill>
                  <a:prstClr val="black"/>
                </a:solidFill>
                <a:cs typeface="+mn-cs"/>
              </a:rPr>
              <a:t>October 4, 2022</a:t>
            </a:r>
          </a:p>
        </p:txBody>
      </p:sp>
      <p:sp>
        <p:nvSpPr>
          <p:cNvPr id="5" name="Footer Placeholder 4"/>
          <p:cNvSpPr>
            <a:spLocks noGrp="1"/>
          </p:cNvSpPr>
          <p:nvPr>
            <p:ph type="ftr" sz="quarter" idx="11"/>
          </p:nvPr>
        </p:nvSpPr>
        <p:spPr/>
        <p:txBody>
          <a:bodyPr/>
          <a:lstStyle>
            <a:lvl1pPr>
              <a:defRPr dirty="0"/>
            </a:lvl1pPr>
          </a:lstStyle>
          <a:p>
            <a:pPr>
              <a:defRPr/>
            </a:pPr>
            <a:r>
              <a:rPr lang="en-US">
                <a:solidFill>
                  <a:prstClr val="black"/>
                </a:solidFill>
                <a:cs typeface="+mn-cs"/>
              </a:rPr>
              <a:t>Judgment on Judah and Jerusalem, The Branch of the LORD</a:t>
            </a:r>
          </a:p>
        </p:txBody>
      </p:sp>
      <p:sp>
        <p:nvSpPr>
          <p:cNvPr id="6" name="Slide Number Placeholder 5"/>
          <p:cNvSpPr>
            <a:spLocks noGrp="1"/>
          </p:cNvSpPr>
          <p:nvPr>
            <p:ph type="sldNum" sz="quarter" idx="12"/>
          </p:nvPr>
        </p:nvSpPr>
        <p:spPr/>
        <p:txBody>
          <a:bodyPr/>
          <a:lstStyle>
            <a:lvl1pPr>
              <a:defRPr/>
            </a:lvl1pPr>
          </a:lstStyle>
          <a:p>
            <a:pPr defTabSz="973698"/>
            <a:fld id="{4C2CFBB3-495C-4C7C-A55D-D7673611F88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26062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a:solidFill>
                  <a:prstClr val="black"/>
                </a:solidFill>
                <a:cs typeface="+mn-cs"/>
              </a:rPr>
              <a:t>October 4, 2022</a:t>
            </a:r>
          </a:p>
        </p:txBody>
      </p:sp>
      <p:sp>
        <p:nvSpPr>
          <p:cNvPr id="5" name="Footer Placeholder 4"/>
          <p:cNvSpPr>
            <a:spLocks noGrp="1"/>
          </p:cNvSpPr>
          <p:nvPr>
            <p:ph type="ftr" sz="quarter" idx="11"/>
          </p:nvPr>
        </p:nvSpPr>
        <p:spPr/>
        <p:txBody>
          <a:bodyPr/>
          <a:lstStyle>
            <a:lvl1pPr>
              <a:defRPr dirty="0"/>
            </a:lvl1pPr>
          </a:lstStyle>
          <a:p>
            <a:pPr>
              <a:defRPr/>
            </a:pPr>
            <a:r>
              <a:rPr lang="en-US">
                <a:solidFill>
                  <a:prstClr val="black"/>
                </a:solidFill>
                <a:cs typeface="+mn-cs"/>
              </a:rPr>
              <a:t>Judgment on Judah and Jerusalem, The Branch of the LORD</a:t>
            </a:r>
          </a:p>
        </p:txBody>
      </p:sp>
      <p:sp>
        <p:nvSpPr>
          <p:cNvPr id="6" name="Slide Number Placeholder 5"/>
          <p:cNvSpPr>
            <a:spLocks noGrp="1"/>
          </p:cNvSpPr>
          <p:nvPr>
            <p:ph type="sldNum" sz="quarter" idx="12"/>
          </p:nvPr>
        </p:nvSpPr>
        <p:spPr/>
        <p:txBody>
          <a:bodyPr/>
          <a:lstStyle>
            <a:lvl1pPr>
              <a:defRPr/>
            </a:lvl1pPr>
          </a:lstStyle>
          <a:p>
            <a:pPr defTabSz="973698"/>
            <a:fld id="{23F305D1-EB85-4921-B168-68B6A06EA79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186857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948408" y="296867"/>
            <a:ext cx="10497592" cy="12160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19276" y="1752600"/>
            <a:ext cx="11706040" cy="483235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9220" name="Rectangle 4"/>
          <p:cNvSpPr>
            <a:spLocks noGrp="1" noChangeArrowheads="1"/>
          </p:cNvSpPr>
          <p:nvPr>
            <p:ph type="dt" sz="half" idx="2"/>
          </p:nvPr>
        </p:nvSpPr>
        <p:spPr bwMode="auto">
          <a:xfrm>
            <a:off x="649380"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defTabSz="982136">
              <a:defRPr sz="1321">
                <a:latin typeface="+mj-lt"/>
              </a:defRPr>
            </a:lvl1pPr>
          </a:lstStyle>
          <a:p>
            <a:endParaRPr lang="en-US" altLang="en-US"/>
          </a:p>
        </p:txBody>
      </p:sp>
      <p:sp>
        <p:nvSpPr>
          <p:cNvPr id="9221" name="Rectangle 5"/>
          <p:cNvSpPr>
            <a:spLocks noGrp="1" noChangeArrowheads="1"/>
          </p:cNvSpPr>
          <p:nvPr>
            <p:ph type="ftr" sz="quarter" idx="3"/>
          </p:nvPr>
        </p:nvSpPr>
        <p:spPr bwMode="auto">
          <a:xfrm>
            <a:off x="4442448" y="6664325"/>
            <a:ext cx="4119907" cy="488950"/>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ctr" defTabSz="982136">
              <a:defRPr sz="1321">
                <a:latin typeface="+mj-lt"/>
              </a:defRPr>
            </a:lvl1pPr>
          </a:lstStyle>
          <a:p>
            <a:endParaRPr lang="en-US" altLang="en-US"/>
          </a:p>
        </p:txBody>
      </p:sp>
      <p:sp>
        <p:nvSpPr>
          <p:cNvPr id="9222" name="Rectangle 6"/>
          <p:cNvSpPr>
            <a:spLocks noGrp="1" noChangeArrowheads="1"/>
          </p:cNvSpPr>
          <p:nvPr>
            <p:ph type="sldNum" sz="quarter" idx="4"/>
          </p:nvPr>
        </p:nvSpPr>
        <p:spPr bwMode="auto">
          <a:xfrm>
            <a:off x="9319248"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defTabSz="982136">
              <a:defRPr sz="1321">
                <a:latin typeface="+mj-lt"/>
              </a:defRPr>
            </a:lvl1pPr>
          </a:lstStyle>
          <a:p>
            <a:fld id="{5ABA91E8-6EBE-4BF6-8E33-00CD92C22D18}" type="slidenum">
              <a:rPr lang="en-US" altLang="en-US"/>
              <a:pPr/>
              <a:t>‹#›</a:t>
            </a:fld>
            <a:endParaRPr lang="en-US" altLang="en-US"/>
          </a:p>
        </p:txBody>
      </p:sp>
      <p:sp>
        <p:nvSpPr>
          <p:cNvPr id="9224" name="Line 8"/>
          <p:cNvSpPr>
            <a:spLocks noChangeShapeType="1"/>
          </p:cNvSpPr>
          <p:nvPr/>
        </p:nvSpPr>
        <p:spPr bwMode="auto">
          <a:xfrm>
            <a:off x="649380" y="7162800"/>
            <a:ext cx="11706040" cy="0"/>
          </a:xfrm>
          <a:prstGeom prst="line">
            <a:avLst/>
          </a:prstGeom>
          <a:noFill/>
          <a:ln w="19050">
            <a:solidFill>
              <a:schemeClr val="tx1"/>
            </a:solidFill>
            <a:round/>
            <a:headEnd/>
            <a:tailEnd/>
          </a:ln>
          <a:effectLst/>
        </p:spPr>
        <p:txBody>
          <a:bodyPr/>
          <a:lstStyle/>
          <a:p>
            <a:endParaRPr 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9" name="Picture 2" descr="A picture containing icon&#10;&#10;Description automatically generated"/>
          <p:cNvPicPr>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OB logo"/>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10426700" y="312742"/>
            <a:ext cx="20193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66" r:id="rId2"/>
    <p:sldLayoutId id="2147483651" r:id="rId3"/>
    <p:sldLayoutId id="2147483652" r:id="rId4"/>
    <p:sldLayoutId id="2147483653" r:id="rId5"/>
    <p:sldLayoutId id="2147483656" r:id="rId6"/>
    <p:sldLayoutId id="2147483657" r:id="rId7"/>
  </p:sldLayoutIdLst>
  <p:txStyles>
    <p:title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p:titleStyle>
    <p:bodyStyle>
      <a:lvl1pPr marL="367696" indent="-367696" algn="l" defTabSz="982136" rtl="0" fontAlgn="base">
        <a:spcBef>
          <a:spcPct val="20000"/>
        </a:spcBef>
        <a:spcAft>
          <a:spcPct val="0"/>
        </a:spcAft>
        <a:buClr>
          <a:schemeClr val="tx1"/>
        </a:buClr>
        <a:buSzPct val="65000"/>
        <a:buFont typeface="Wingdings" pitchFamily="2" charset="2"/>
        <a:buChar char="n"/>
        <a:defRPr sz="3251">
          <a:solidFill>
            <a:schemeClr val="tx1"/>
          </a:solidFill>
          <a:latin typeface="+mn-lt"/>
          <a:ea typeface="+mn-ea"/>
          <a:cs typeface="+mn-cs"/>
        </a:defRPr>
      </a:lvl1pPr>
      <a:lvl2pPr marL="719265" indent="-349956" algn="l" defTabSz="982136" rtl="0" fontAlgn="base">
        <a:spcBef>
          <a:spcPct val="20000"/>
        </a:spcBef>
        <a:spcAft>
          <a:spcPct val="0"/>
        </a:spcAft>
        <a:buClrTx/>
        <a:buSzPct val="60000"/>
        <a:buFont typeface="Wingdings" pitchFamily="2" charset="2"/>
        <a:buChar char="q"/>
        <a:defRPr sz="2743">
          <a:solidFill>
            <a:schemeClr val="tx1"/>
          </a:solidFill>
          <a:latin typeface="+mn-lt"/>
          <a:cs typeface="+mn-cs"/>
        </a:defRPr>
      </a:lvl2pPr>
      <a:lvl3pPr marL="1098250" indent="-377372" algn="l" defTabSz="982136" rtl="0" fontAlgn="base">
        <a:spcBef>
          <a:spcPct val="20000"/>
        </a:spcBef>
        <a:spcAft>
          <a:spcPct val="0"/>
        </a:spcAft>
        <a:buClrTx/>
        <a:buSzPct val="65000"/>
        <a:buFont typeface="Wingdings" pitchFamily="2" charset="2"/>
        <a:buChar char="n"/>
        <a:defRPr sz="2337">
          <a:solidFill>
            <a:schemeClr val="tx1"/>
          </a:solidFill>
          <a:latin typeface="+mn-lt"/>
          <a:cs typeface="+mn-cs"/>
        </a:defRPr>
      </a:lvl3pPr>
      <a:lvl4pPr marL="1438529" indent="-338668" algn="l" defTabSz="982136" rtl="0" fontAlgn="base">
        <a:spcBef>
          <a:spcPct val="20000"/>
        </a:spcBef>
        <a:spcAft>
          <a:spcPct val="0"/>
        </a:spcAft>
        <a:buClrTx/>
        <a:buSzPct val="70000"/>
        <a:buFont typeface="Wingdings" pitchFamily="2" charset="2"/>
        <a:buChar char="q"/>
        <a:defRPr sz="2133">
          <a:solidFill>
            <a:schemeClr val="tx1"/>
          </a:solidFill>
          <a:latin typeface="+mn-lt"/>
          <a:cs typeface="+mn-cs"/>
        </a:defRPr>
      </a:lvl4pPr>
      <a:lvl5pPr marL="1803000" indent="-362858" algn="l" defTabSz="982136" rtl="0" fontAlgn="base">
        <a:spcBef>
          <a:spcPct val="20000"/>
        </a:spcBef>
        <a:spcAft>
          <a:spcPct val="0"/>
        </a:spcAft>
        <a:buClrTx/>
        <a:buSzPct val="75000"/>
        <a:buFont typeface="Wingdings" pitchFamily="2" charset="2"/>
        <a:buChar char="§"/>
        <a:defRPr sz="2133">
          <a:solidFill>
            <a:schemeClr val="tx1"/>
          </a:solidFill>
          <a:latin typeface="+mn-lt"/>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p:bodyStyle>
    <p:otherStyle>
      <a:defPPr>
        <a:defRPr lang="en-US"/>
      </a:defPPr>
      <a:lvl1pPr marL="0" algn="l" defTabSz="928916" rtl="0" eaLnBrk="1" latinLnBrk="0" hangingPunct="1">
        <a:defRPr sz="1829" kern="1200">
          <a:solidFill>
            <a:schemeClr val="tx1"/>
          </a:solidFill>
          <a:latin typeface="+mn-lt"/>
          <a:ea typeface="+mn-ea"/>
          <a:cs typeface="+mn-cs"/>
        </a:defRPr>
      </a:lvl1pPr>
      <a:lvl2pPr marL="464458" algn="l" defTabSz="928916" rtl="0" eaLnBrk="1" latinLnBrk="0" hangingPunct="1">
        <a:defRPr sz="1829" kern="1200">
          <a:solidFill>
            <a:schemeClr val="tx1"/>
          </a:solidFill>
          <a:latin typeface="+mn-lt"/>
          <a:ea typeface="+mn-ea"/>
          <a:cs typeface="+mn-cs"/>
        </a:defRPr>
      </a:lvl2pPr>
      <a:lvl3pPr marL="928916" algn="l" defTabSz="928916" rtl="0" eaLnBrk="1" latinLnBrk="0" hangingPunct="1">
        <a:defRPr sz="1829" kern="1200">
          <a:solidFill>
            <a:schemeClr val="tx1"/>
          </a:solidFill>
          <a:latin typeface="+mn-lt"/>
          <a:ea typeface="+mn-ea"/>
          <a:cs typeface="+mn-cs"/>
        </a:defRPr>
      </a:lvl3pPr>
      <a:lvl4pPr marL="1393373" algn="l" defTabSz="928916" rtl="0" eaLnBrk="1" latinLnBrk="0" hangingPunct="1">
        <a:defRPr sz="1829" kern="1200">
          <a:solidFill>
            <a:schemeClr val="tx1"/>
          </a:solidFill>
          <a:latin typeface="+mn-lt"/>
          <a:ea typeface="+mn-ea"/>
          <a:cs typeface="+mn-cs"/>
        </a:defRPr>
      </a:lvl4pPr>
      <a:lvl5pPr marL="1857832" algn="l" defTabSz="928916" rtl="0" eaLnBrk="1" latinLnBrk="0" hangingPunct="1">
        <a:defRPr sz="1829" kern="1200">
          <a:solidFill>
            <a:schemeClr val="tx1"/>
          </a:solidFill>
          <a:latin typeface="+mn-lt"/>
          <a:ea typeface="+mn-ea"/>
          <a:cs typeface="+mn-cs"/>
        </a:defRPr>
      </a:lvl5pPr>
      <a:lvl6pPr marL="2322289" algn="l" defTabSz="928916" rtl="0" eaLnBrk="1" latinLnBrk="0" hangingPunct="1">
        <a:defRPr sz="1829" kern="1200">
          <a:solidFill>
            <a:schemeClr val="tx1"/>
          </a:solidFill>
          <a:latin typeface="+mn-lt"/>
          <a:ea typeface="+mn-ea"/>
          <a:cs typeface="+mn-cs"/>
        </a:defRPr>
      </a:lvl6pPr>
      <a:lvl7pPr marL="2786747" algn="l" defTabSz="928916" rtl="0" eaLnBrk="1" latinLnBrk="0" hangingPunct="1">
        <a:defRPr sz="1829" kern="1200">
          <a:solidFill>
            <a:schemeClr val="tx1"/>
          </a:solidFill>
          <a:latin typeface="+mn-lt"/>
          <a:ea typeface="+mn-ea"/>
          <a:cs typeface="+mn-cs"/>
        </a:defRPr>
      </a:lvl7pPr>
      <a:lvl8pPr marL="3251205" algn="l" defTabSz="928916" rtl="0" eaLnBrk="1" latinLnBrk="0" hangingPunct="1">
        <a:defRPr sz="1829" kern="1200">
          <a:solidFill>
            <a:schemeClr val="tx1"/>
          </a:solidFill>
          <a:latin typeface="+mn-lt"/>
          <a:ea typeface="+mn-ea"/>
          <a:cs typeface="+mn-cs"/>
        </a:defRPr>
      </a:lvl8pPr>
      <a:lvl9pPr marL="3715663" algn="l" defTabSz="928916" rtl="0" eaLnBrk="1" latinLnBrk="0" hangingPunct="1">
        <a:defRPr sz="182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0240" y="292947"/>
            <a:ext cx="1170432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50240" y="1706880"/>
            <a:ext cx="11704320" cy="482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82880" y="6988388"/>
            <a:ext cx="2230121" cy="389467"/>
          </a:xfrm>
          <a:prstGeom prst="rect">
            <a:avLst/>
          </a:prstGeom>
        </p:spPr>
        <p:txBody>
          <a:bodyPr vert="horz" lIns="91429" tIns="45714" rIns="91429" bIns="45714" rtlCol="0" anchor="ctr"/>
          <a:lstStyle>
            <a:lvl1pPr algn="l" defTabSz="975276" eaLnBrk="1" fontAlgn="auto" hangingPunct="1">
              <a:spcBef>
                <a:spcPts val="0"/>
              </a:spcBef>
              <a:spcAft>
                <a:spcPts val="0"/>
              </a:spcAft>
              <a:defRPr sz="1280" dirty="0">
                <a:solidFill>
                  <a:schemeClr val="tx1"/>
                </a:solidFill>
                <a:latin typeface="+mn-lt"/>
              </a:defRPr>
            </a:lvl1pPr>
          </a:lstStyle>
          <a:p>
            <a:pPr>
              <a:defRPr/>
            </a:pPr>
            <a:r>
              <a:rPr lang="en-US">
                <a:solidFill>
                  <a:prstClr val="black"/>
                </a:solidFill>
                <a:cs typeface="+mn-cs"/>
              </a:rPr>
              <a:t>October 4, 2022</a:t>
            </a:r>
          </a:p>
        </p:txBody>
      </p:sp>
      <p:sp>
        <p:nvSpPr>
          <p:cNvPr id="5" name="Footer Placeholder 4"/>
          <p:cNvSpPr>
            <a:spLocks noGrp="1"/>
          </p:cNvSpPr>
          <p:nvPr>
            <p:ph type="ftr" sz="quarter" idx="3"/>
          </p:nvPr>
        </p:nvSpPr>
        <p:spPr>
          <a:xfrm>
            <a:off x="2003214" y="6996854"/>
            <a:ext cx="8994987" cy="389467"/>
          </a:xfrm>
          <a:prstGeom prst="rect">
            <a:avLst/>
          </a:prstGeom>
        </p:spPr>
        <p:txBody>
          <a:bodyPr vert="horz" lIns="91429" tIns="45714" rIns="91429" bIns="45714" rtlCol="0" anchor="ctr"/>
          <a:lstStyle>
            <a:lvl1pPr algn="ctr" defTabSz="975276" eaLnBrk="1" fontAlgn="auto" hangingPunct="1">
              <a:spcBef>
                <a:spcPts val="0"/>
              </a:spcBef>
              <a:spcAft>
                <a:spcPts val="0"/>
              </a:spcAft>
              <a:defRPr sz="1280">
                <a:solidFill>
                  <a:schemeClr val="tx1"/>
                </a:solidFill>
                <a:latin typeface="+mn-lt"/>
              </a:defRPr>
            </a:lvl1pPr>
          </a:lstStyle>
          <a:p>
            <a:pPr>
              <a:defRPr/>
            </a:pPr>
            <a:r>
              <a:rPr lang="en-US">
                <a:solidFill>
                  <a:prstClr val="black"/>
                </a:solidFill>
                <a:cs typeface="+mn-cs"/>
              </a:rPr>
              <a:t>Isaiah – Welcome &amp; Introduction</a:t>
            </a:r>
          </a:p>
        </p:txBody>
      </p:sp>
      <p:sp>
        <p:nvSpPr>
          <p:cNvPr id="6" name="Slide Number Placeholder 5"/>
          <p:cNvSpPr>
            <a:spLocks noGrp="1"/>
          </p:cNvSpPr>
          <p:nvPr>
            <p:ph type="sldNum" sz="quarter" idx="4"/>
          </p:nvPr>
        </p:nvSpPr>
        <p:spPr>
          <a:xfrm>
            <a:off x="11963401" y="6954521"/>
            <a:ext cx="975360" cy="389467"/>
          </a:xfrm>
          <a:prstGeom prst="rect">
            <a:avLst/>
          </a:prstGeom>
        </p:spPr>
        <p:txBody>
          <a:bodyPr vert="horz" wrap="square" lIns="91429" tIns="45714" rIns="91429" bIns="45714" numCol="1" anchor="ctr" anchorCtr="0" compatLnSpc="1">
            <a:prstTxWarp prst="textNoShape">
              <a:avLst/>
            </a:prstTxWarp>
          </a:bodyPr>
          <a:lstStyle>
            <a:lvl1pPr algn="r" eaLnBrk="1" hangingPunct="1">
              <a:defRPr sz="1280"/>
            </a:lvl1pPr>
          </a:lstStyle>
          <a:p>
            <a:pPr defTabSz="973698"/>
            <a:fld id="{29836557-1FD9-4C34-BCB7-CCBBE9DAA3F4}"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pic>
        <p:nvPicPr>
          <p:cNvPr id="1031" name="Picture 3" descr="MOB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808548" y="121921"/>
            <a:ext cx="2033693" cy="135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A picture containing icon&#10;&#10;Description automatically generate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79307" y="-81280"/>
            <a:ext cx="1815253" cy="170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4364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p:txStyles>
    <p:titleStyle>
      <a:lvl1pPr algn="ctr" defTabSz="973698" rtl="0" eaLnBrk="0" fontAlgn="base" hangingPunct="0">
        <a:spcBef>
          <a:spcPct val="0"/>
        </a:spcBef>
        <a:spcAft>
          <a:spcPct val="0"/>
        </a:spcAft>
        <a:defRPr sz="4693" kern="1200">
          <a:solidFill>
            <a:schemeClr val="tx1"/>
          </a:solidFill>
          <a:latin typeface="+mj-lt"/>
          <a:ea typeface="+mj-ea"/>
          <a:cs typeface="+mj-cs"/>
        </a:defRPr>
      </a:lvl1pPr>
      <a:lvl2pPr algn="ctr" defTabSz="973698" rtl="0" eaLnBrk="0" fontAlgn="base" hangingPunct="0">
        <a:spcBef>
          <a:spcPct val="0"/>
        </a:spcBef>
        <a:spcAft>
          <a:spcPct val="0"/>
        </a:spcAft>
        <a:defRPr sz="4693">
          <a:solidFill>
            <a:schemeClr val="tx1"/>
          </a:solidFill>
          <a:latin typeface="Calibri" panose="020F0502020204030204" pitchFamily="34" charset="0"/>
        </a:defRPr>
      </a:lvl2pPr>
      <a:lvl3pPr algn="ctr" defTabSz="973698" rtl="0" eaLnBrk="0" fontAlgn="base" hangingPunct="0">
        <a:spcBef>
          <a:spcPct val="0"/>
        </a:spcBef>
        <a:spcAft>
          <a:spcPct val="0"/>
        </a:spcAft>
        <a:defRPr sz="4693">
          <a:solidFill>
            <a:schemeClr val="tx1"/>
          </a:solidFill>
          <a:latin typeface="Calibri" panose="020F0502020204030204" pitchFamily="34" charset="0"/>
        </a:defRPr>
      </a:lvl3pPr>
      <a:lvl4pPr algn="ctr" defTabSz="973698" rtl="0" eaLnBrk="0" fontAlgn="base" hangingPunct="0">
        <a:spcBef>
          <a:spcPct val="0"/>
        </a:spcBef>
        <a:spcAft>
          <a:spcPct val="0"/>
        </a:spcAft>
        <a:defRPr sz="4693">
          <a:solidFill>
            <a:schemeClr val="tx1"/>
          </a:solidFill>
          <a:latin typeface="Calibri" panose="020F0502020204030204" pitchFamily="34" charset="0"/>
        </a:defRPr>
      </a:lvl4pPr>
      <a:lvl5pPr algn="ctr" defTabSz="973698" rtl="0" eaLnBrk="0" fontAlgn="base" hangingPunct="0">
        <a:spcBef>
          <a:spcPct val="0"/>
        </a:spcBef>
        <a:spcAft>
          <a:spcPct val="0"/>
        </a:spcAft>
        <a:defRPr sz="4693">
          <a:solidFill>
            <a:schemeClr val="tx1"/>
          </a:solidFill>
          <a:latin typeface="Calibri" panose="020F0502020204030204" pitchFamily="34" charset="0"/>
        </a:defRPr>
      </a:lvl5pPr>
      <a:lvl6pPr marL="487695" algn="ctr" defTabSz="973698" rtl="0" fontAlgn="base">
        <a:spcBef>
          <a:spcPct val="0"/>
        </a:spcBef>
        <a:spcAft>
          <a:spcPct val="0"/>
        </a:spcAft>
        <a:defRPr sz="4693">
          <a:solidFill>
            <a:schemeClr val="tx1"/>
          </a:solidFill>
          <a:latin typeface="Calibri" panose="020F0502020204030204" pitchFamily="34" charset="0"/>
        </a:defRPr>
      </a:lvl6pPr>
      <a:lvl7pPr marL="975390" algn="ctr" defTabSz="973698" rtl="0" fontAlgn="base">
        <a:spcBef>
          <a:spcPct val="0"/>
        </a:spcBef>
        <a:spcAft>
          <a:spcPct val="0"/>
        </a:spcAft>
        <a:defRPr sz="4693">
          <a:solidFill>
            <a:schemeClr val="tx1"/>
          </a:solidFill>
          <a:latin typeface="Calibri" panose="020F0502020204030204" pitchFamily="34" charset="0"/>
        </a:defRPr>
      </a:lvl7pPr>
      <a:lvl8pPr marL="1463086" algn="ctr" defTabSz="973698" rtl="0" fontAlgn="base">
        <a:spcBef>
          <a:spcPct val="0"/>
        </a:spcBef>
        <a:spcAft>
          <a:spcPct val="0"/>
        </a:spcAft>
        <a:defRPr sz="4693">
          <a:solidFill>
            <a:schemeClr val="tx1"/>
          </a:solidFill>
          <a:latin typeface="Calibri" panose="020F0502020204030204" pitchFamily="34" charset="0"/>
        </a:defRPr>
      </a:lvl8pPr>
      <a:lvl9pPr marL="1950781" algn="ctr" defTabSz="973698" rtl="0" fontAlgn="base">
        <a:spcBef>
          <a:spcPct val="0"/>
        </a:spcBef>
        <a:spcAft>
          <a:spcPct val="0"/>
        </a:spcAft>
        <a:defRPr sz="4693">
          <a:solidFill>
            <a:schemeClr val="tx1"/>
          </a:solidFill>
          <a:latin typeface="Calibri" panose="020F0502020204030204" pitchFamily="34" charset="0"/>
        </a:defRPr>
      </a:lvl9pPr>
    </p:titleStyle>
    <p:bodyStyle>
      <a:lvl1pPr marL="364079" indent="-364079" algn="l" defTabSz="973698"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1pPr>
      <a:lvl2pPr marL="790812" indent="-303117" algn="l" defTabSz="973698" rtl="0" eaLnBrk="0" fontAlgn="base" hangingPunct="0">
        <a:spcBef>
          <a:spcPct val="20000"/>
        </a:spcBef>
        <a:spcAft>
          <a:spcPct val="0"/>
        </a:spcAft>
        <a:buFont typeface="Arial" panose="020B0604020202020204" pitchFamily="34" charset="0"/>
        <a:buChar char="–"/>
        <a:defRPr sz="2987" kern="1200">
          <a:solidFill>
            <a:schemeClr val="tx1"/>
          </a:solidFill>
          <a:latin typeface="+mn-lt"/>
          <a:ea typeface="+mn-ea"/>
          <a:cs typeface="+mn-cs"/>
        </a:defRPr>
      </a:lvl2pPr>
      <a:lvl3pPr marL="1217545" indent="-242155" algn="l" defTabSz="973698" rtl="0" eaLnBrk="0" fontAlgn="base" hangingPunct="0">
        <a:spcBef>
          <a:spcPct val="20000"/>
        </a:spcBef>
        <a:spcAft>
          <a:spcPct val="0"/>
        </a:spcAft>
        <a:buFont typeface="Arial" panose="020B0604020202020204" pitchFamily="34" charset="0"/>
        <a:buChar char="•"/>
        <a:defRPr sz="2560" kern="1200">
          <a:solidFill>
            <a:schemeClr val="tx1"/>
          </a:solidFill>
          <a:latin typeface="+mn-lt"/>
          <a:ea typeface="+mn-ea"/>
          <a:cs typeface="+mn-cs"/>
        </a:defRPr>
      </a:lvl3pPr>
      <a:lvl4pPr marL="1705240" indent="-242155" algn="l" defTabSz="973698"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4pPr>
      <a:lvl5pPr marL="2192936" indent="-242155" algn="l" defTabSz="973698"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5pPr>
      <a:lvl6pPr marL="2682010"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6pPr>
      <a:lvl7pPr marL="3169649"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7pPr>
      <a:lvl8pPr marL="3657287"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8pPr>
      <a:lvl9pPr marL="4144925"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9pPr>
    </p:bodyStyle>
    <p:otherStyle>
      <a:defPPr>
        <a:defRPr lang="en-US"/>
      </a:defPPr>
      <a:lvl1pPr marL="0" algn="l" defTabSz="975276" rtl="0" eaLnBrk="1" latinLnBrk="0" hangingPunct="1">
        <a:defRPr sz="1920" kern="1200">
          <a:solidFill>
            <a:schemeClr val="tx1"/>
          </a:solidFill>
          <a:latin typeface="+mn-lt"/>
          <a:ea typeface="+mn-ea"/>
          <a:cs typeface="+mn-cs"/>
        </a:defRPr>
      </a:lvl1pPr>
      <a:lvl2pPr marL="487638" algn="l" defTabSz="975276" rtl="0" eaLnBrk="1" latinLnBrk="0" hangingPunct="1">
        <a:defRPr sz="1920" kern="1200">
          <a:solidFill>
            <a:schemeClr val="tx1"/>
          </a:solidFill>
          <a:latin typeface="+mn-lt"/>
          <a:ea typeface="+mn-ea"/>
          <a:cs typeface="+mn-cs"/>
        </a:defRPr>
      </a:lvl2pPr>
      <a:lvl3pPr marL="975276" algn="l" defTabSz="975276" rtl="0" eaLnBrk="1" latinLnBrk="0" hangingPunct="1">
        <a:defRPr sz="1920" kern="1200">
          <a:solidFill>
            <a:schemeClr val="tx1"/>
          </a:solidFill>
          <a:latin typeface="+mn-lt"/>
          <a:ea typeface="+mn-ea"/>
          <a:cs typeface="+mn-cs"/>
        </a:defRPr>
      </a:lvl3pPr>
      <a:lvl4pPr marL="1462915" algn="l" defTabSz="975276" rtl="0" eaLnBrk="1" latinLnBrk="0" hangingPunct="1">
        <a:defRPr sz="1920" kern="1200">
          <a:solidFill>
            <a:schemeClr val="tx1"/>
          </a:solidFill>
          <a:latin typeface="+mn-lt"/>
          <a:ea typeface="+mn-ea"/>
          <a:cs typeface="+mn-cs"/>
        </a:defRPr>
      </a:lvl4pPr>
      <a:lvl5pPr marL="1950553" algn="l" defTabSz="975276" rtl="0" eaLnBrk="1" latinLnBrk="0" hangingPunct="1">
        <a:defRPr sz="1920" kern="1200">
          <a:solidFill>
            <a:schemeClr val="tx1"/>
          </a:solidFill>
          <a:latin typeface="+mn-lt"/>
          <a:ea typeface="+mn-ea"/>
          <a:cs typeface="+mn-cs"/>
        </a:defRPr>
      </a:lvl5pPr>
      <a:lvl6pPr marL="2438191" algn="l" defTabSz="975276" rtl="0" eaLnBrk="1" latinLnBrk="0" hangingPunct="1">
        <a:defRPr sz="1920" kern="1200">
          <a:solidFill>
            <a:schemeClr val="tx1"/>
          </a:solidFill>
          <a:latin typeface="+mn-lt"/>
          <a:ea typeface="+mn-ea"/>
          <a:cs typeface="+mn-cs"/>
        </a:defRPr>
      </a:lvl6pPr>
      <a:lvl7pPr marL="2925829" algn="l" defTabSz="975276" rtl="0" eaLnBrk="1" latinLnBrk="0" hangingPunct="1">
        <a:defRPr sz="1920" kern="1200">
          <a:solidFill>
            <a:schemeClr val="tx1"/>
          </a:solidFill>
          <a:latin typeface="+mn-lt"/>
          <a:ea typeface="+mn-ea"/>
          <a:cs typeface="+mn-cs"/>
        </a:defRPr>
      </a:lvl7pPr>
      <a:lvl8pPr marL="3413468" algn="l" defTabSz="975276" rtl="0" eaLnBrk="1" latinLnBrk="0" hangingPunct="1">
        <a:defRPr sz="1920" kern="1200">
          <a:solidFill>
            <a:schemeClr val="tx1"/>
          </a:solidFill>
          <a:latin typeface="+mn-lt"/>
          <a:ea typeface="+mn-ea"/>
          <a:cs typeface="+mn-cs"/>
        </a:defRPr>
      </a:lvl8pPr>
      <a:lvl9pPr marL="3901105" algn="l" defTabSz="97527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ibcmob.net/"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ref.ly/logosres/prisaiah?ref=Bible.Is19.16-25&amp;off=1542&amp;ctx=that+day%E2%80%99+oracles%3a%0a%0a~%0aSmiting+(1%E2%80%9315)%0aHeal"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975360" y="2032000"/>
            <a:ext cx="11054080" cy="1568027"/>
          </a:xfrm>
        </p:spPr>
        <p:txBody>
          <a:bodyPr/>
          <a:lstStyle/>
          <a:p>
            <a:r>
              <a:rPr lang="en-US" altLang="en-US" sz="7680" b="1">
                <a:ea typeface="MS PGothic" panose="020B0600070205080204" pitchFamily="34" charset="-128"/>
              </a:rPr>
              <a:t>WELCOME  TO  THE  MOB!</a:t>
            </a:r>
            <a:endParaRPr lang="en-US" altLang="en-US"/>
          </a:p>
        </p:txBody>
      </p:sp>
      <p:sp>
        <p:nvSpPr>
          <p:cNvPr id="3" name="Subtitle 2"/>
          <p:cNvSpPr>
            <a:spLocks noGrp="1"/>
          </p:cNvSpPr>
          <p:nvPr>
            <p:ph type="subTitle" idx="1"/>
          </p:nvPr>
        </p:nvSpPr>
        <p:spPr>
          <a:xfrm>
            <a:off x="1950720" y="3904827"/>
            <a:ext cx="9103360" cy="1869440"/>
          </a:xfrm>
        </p:spPr>
        <p:txBody>
          <a:bodyPr/>
          <a:lstStyle/>
          <a:p>
            <a:pPr>
              <a:defRPr/>
            </a:pPr>
            <a:r>
              <a:rPr lang="en-US" altLang="en-US" dirty="0">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dirty="0">
                <a:solidFill>
                  <a:schemeClr val="tx1">
                    <a:lumMod val="75000"/>
                    <a:lumOff val="25000"/>
                  </a:schemeClr>
                </a:solidFill>
                <a:ea typeface="MS PGothic" panose="020B0600070205080204" pitchFamily="34" charset="-128"/>
              </a:rPr>
              <a:t>2 Timothy 3:16-17 </a:t>
            </a:r>
            <a:r>
              <a:rPr lang="en-US" altLang="en-US" sz="2560" dirty="0">
                <a:solidFill>
                  <a:schemeClr val="tx1">
                    <a:lumMod val="75000"/>
                    <a:lumOff val="25000"/>
                  </a:schemeClr>
                </a:solidFill>
                <a:ea typeface="MS PGothic" panose="020B0600070205080204" pitchFamily="34" charset="-128"/>
              </a:rPr>
              <a:t>(ESV)</a:t>
            </a:r>
            <a:endParaRPr lang="en-US" dirty="0">
              <a:solidFill>
                <a:schemeClr val="tx1">
                  <a:lumMod val="75000"/>
                  <a:lumOff val="25000"/>
                </a:schemeClr>
              </a:solidFill>
            </a:endParaRPr>
          </a:p>
        </p:txBody>
      </p:sp>
      <p:sp>
        <p:nvSpPr>
          <p:cNvPr id="20486"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73698"/>
            <a:fld id="{0A9E69E4-D3D5-4213-AB8B-AD691CFB7E1D}" type="slidenum">
              <a:rPr lang="en-US" altLang="en-US">
                <a:solidFill>
                  <a:prstClr val="black"/>
                </a:solidFill>
                <a:latin typeface="Calibri" panose="020F0502020204030204" pitchFamily="34" charset="0"/>
                <a:cs typeface="+mn-cs"/>
              </a:rPr>
              <a:pPr defTabSz="973698"/>
              <a:t>1</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040760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72BC-BD46-155E-075A-E97B722CFD2B}"/>
              </a:ext>
            </a:extLst>
          </p:cNvPr>
          <p:cNvSpPr>
            <a:spLocks noGrp="1"/>
          </p:cNvSpPr>
          <p:nvPr>
            <p:ph type="title"/>
          </p:nvPr>
        </p:nvSpPr>
        <p:spPr>
          <a:xfrm>
            <a:off x="650240" y="0"/>
            <a:ext cx="11704320" cy="1219200"/>
          </a:xfrm>
        </p:spPr>
        <p:txBody>
          <a:bodyPr/>
          <a:lstStyle/>
          <a:p>
            <a:r>
              <a:rPr lang="en-US" altLang="en-US" sz="4800" b="1" dirty="0"/>
              <a:t>Overview </a:t>
            </a:r>
            <a:r>
              <a:rPr lang="en-US" altLang="en-US" sz="4800" b="1" dirty="0">
                <a:latin typeface="+mn-lt"/>
                <a:ea typeface="+mn-ea"/>
                <a:cs typeface="+mn-cs"/>
              </a:rPr>
              <a:t>Chapters 18-19</a:t>
            </a:r>
            <a:endParaRPr lang="en-US" sz="4800" dirty="0"/>
          </a:p>
        </p:txBody>
      </p:sp>
      <p:sp>
        <p:nvSpPr>
          <p:cNvPr id="5" name="Slide Number Placeholder 4">
            <a:extLst>
              <a:ext uri="{FF2B5EF4-FFF2-40B4-BE49-F238E27FC236}">
                <a16:creationId xmlns:a16="http://schemas.microsoft.com/office/drawing/2014/main" id="{86AF2875-9853-292F-7A55-BE58148D16EF}"/>
              </a:ext>
            </a:extLst>
          </p:cNvPr>
          <p:cNvSpPr>
            <a:spLocks noGrp="1"/>
          </p:cNvSpPr>
          <p:nvPr>
            <p:ph type="sldNum" sz="quarter" idx="12"/>
          </p:nvPr>
        </p:nvSpPr>
        <p:spPr/>
        <p:txBody>
          <a:bodyPr/>
          <a:lstStyle/>
          <a:p>
            <a:pPr defTabSz="973698"/>
            <a:fld id="{11E87535-271B-4784-B22F-1962924B2958}" type="slidenum">
              <a:rPr lang="en-US" altLang="en-US" smtClean="0">
                <a:solidFill>
                  <a:prstClr val="black"/>
                </a:solidFill>
                <a:latin typeface="Calibri" panose="020F0502020204030204" pitchFamily="34" charset="0"/>
                <a:cs typeface="+mn-cs"/>
              </a:rPr>
              <a:pPr defTabSz="973698"/>
              <a:t>10</a:t>
            </a:fld>
            <a:endParaRPr lang="en-US" altLang="en-US">
              <a:solidFill>
                <a:prstClr val="black"/>
              </a:solidFill>
              <a:latin typeface="Calibri" panose="020F0502020204030204" pitchFamily="34" charset="0"/>
              <a:cs typeface="+mn-cs"/>
            </a:endParaRPr>
          </a:p>
        </p:txBody>
      </p:sp>
      <p:sp>
        <p:nvSpPr>
          <p:cNvPr id="6" name="TextBox 5">
            <a:extLst>
              <a:ext uri="{FF2B5EF4-FFF2-40B4-BE49-F238E27FC236}">
                <a16:creationId xmlns:a16="http://schemas.microsoft.com/office/drawing/2014/main" id="{BE3E396D-FA20-6D95-19D3-5EEE30E75AC1}"/>
              </a:ext>
            </a:extLst>
          </p:cNvPr>
          <p:cNvSpPr txBox="1"/>
          <p:nvPr/>
        </p:nvSpPr>
        <p:spPr>
          <a:xfrm>
            <a:off x="1397000" y="1981200"/>
            <a:ext cx="10287000" cy="4216539"/>
          </a:xfrm>
          <a:prstGeom prst="rect">
            <a:avLst/>
          </a:prstGeom>
          <a:noFill/>
        </p:spPr>
        <p:txBody>
          <a:bodyPr wrap="square" rtlCol="0">
            <a:spAutoFit/>
          </a:bodyPr>
          <a:lstStyle/>
          <a:p>
            <a:pPr marL="341313" marR="0" lvl="0" indent="-341313" algn="l" defTabSz="912813"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An Oracle Against Cush, Ch.18</a:t>
            </a:r>
          </a:p>
          <a:p>
            <a:pPr marL="741363" marR="0" lvl="1" indent="-284163" algn="l" defTabSz="912813"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ESV has the chapter titled Oracle, but it is not in the verses</a:t>
            </a:r>
          </a:p>
          <a:p>
            <a:pPr marL="741363" marR="0" lvl="1" indent="-284163" algn="l" defTabSz="912813"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Many think these verses go with 17:12-14, an oracle</a:t>
            </a:r>
          </a:p>
          <a:p>
            <a:pPr marL="0" marR="0" lvl="0" indent="0" algn="l" defTabSz="912813"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a:p>
            <a:pPr marL="341313" marR="0" lvl="0" indent="-341313" algn="l" defTabSz="912813"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An Oracle Against Egypt, Ch.19</a:t>
            </a:r>
          </a:p>
          <a:p>
            <a:pPr marL="741363" marR="0" lvl="1" indent="-284163" algn="l" defTabSz="912813"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God will Smite Egypt, 19:1-15</a:t>
            </a:r>
          </a:p>
          <a:p>
            <a:pPr marL="741363" marR="0" lvl="1" indent="-284163" algn="l" defTabSz="912813"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God will Heal Egypt, 19:16-25</a:t>
            </a:r>
            <a:endParaRPr lang="en-US" sz="2400" dirty="0"/>
          </a:p>
        </p:txBody>
      </p:sp>
    </p:spTree>
    <p:extLst>
      <p:ext uri="{BB962C8B-B14F-4D97-AF65-F5344CB8AC3E}">
        <p14:creationId xmlns:p14="http://schemas.microsoft.com/office/powerpoint/2010/main" val="2833839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B563-411C-097B-9519-443EFBF51952}"/>
              </a:ext>
            </a:extLst>
          </p:cNvPr>
          <p:cNvSpPr>
            <a:spLocks noGrp="1"/>
          </p:cNvSpPr>
          <p:nvPr>
            <p:ph type="title"/>
          </p:nvPr>
        </p:nvSpPr>
        <p:spPr>
          <a:xfrm>
            <a:off x="650240" y="0"/>
            <a:ext cx="11704320" cy="1219200"/>
          </a:xfrm>
        </p:spPr>
        <p:txBody>
          <a:bodyPr/>
          <a:lstStyle/>
          <a:p>
            <a:r>
              <a:rPr lang="en-US" sz="4800" b="1" dirty="0"/>
              <a:t>Cush</a:t>
            </a:r>
          </a:p>
        </p:txBody>
      </p:sp>
      <p:sp>
        <p:nvSpPr>
          <p:cNvPr id="5" name="Slide Number Placeholder 4">
            <a:extLst>
              <a:ext uri="{FF2B5EF4-FFF2-40B4-BE49-F238E27FC236}">
                <a16:creationId xmlns:a16="http://schemas.microsoft.com/office/drawing/2014/main" id="{7E6F22EF-2F40-4003-E098-D7333C888494}"/>
              </a:ext>
            </a:extLst>
          </p:cNvPr>
          <p:cNvSpPr>
            <a:spLocks noGrp="1"/>
          </p:cNvSpPr>
          <p:nvPr>
            <p:ph type="sldNum" sz="quarter" idx="12"/>
          </p:nvPr>
        </p:nvSpPr>
        <p:spPr/>
        <p:txBody>
          <a:bodyPr/>
          <a:lstStyle/>
          <a:p>
            <a:pPr defTabSz="973698"/>
            <a:fld id="{11E87535-271B-4784-B22F-1962924B2958}" type="slidenum">
              <a:rPr lang="en-US" altLang="en-US" smtClean="0">
                <a:solidFill>
                  <a:prstClr val="black"/>
                </a:solidFill>
                <a:latin typeface="Calibri" panose="020F0502020204030204" pitchFamily="34" charset="0"/>
                <a:cs typeface="+mn-cs"/>
              </a:rPr>
              <a:pPr defTabSz="973698"/>
              <a:t>11</a:t>
            </a:fld>
            <a:endParaRPr lang="en-US" altLang="en-US">
              <a:solidFill>
                <a:prstClr val="black"/>
              </a:solidFill>
              <a:latin typeface="Calibri" panose="020F0502020204030204" pitchFamily="34" charset="0"/>
              <a:cs typeface="+mn-cs"/>
            </a:endParaRPr>
          </a:p>
        </p:txBody>
      </p:sp>
      <p:sp>
        <p:nvSpPr>
          <p:cNvPr id="6" name="TextBox 5">
            <a:extLst>
              <a:ext uri="{FF2B5EF4-FFF2-40B4-BE49-F238E27FC236}">
                <a16:creationId xmlns:a16="http://schemas.microsoft.com/office/drawing/2014/main" id="{34981436-BFE9-C9F0-8EF7-0A927EE2FE5C}"/>
              </a:ext>
            </a:extLst>
          </p:cNvPr>
          <p:cNvSpPr txBox="1"/>
          <p:nvPr/>
        </p:nvSpPr>
        <p:spPr>
          <a:xfrm>
            <a:off x="650240" y="1600200"/>
            <a:ext cx="11704320" cy="4782848"/>
          </a:xfrm>
          <a:prstGeom prst="rect">
            <a:avLst/>
          </a:prstGeom>
          <a:noFill/>
        </p:spPr>
        <p:txBody>
          <a:bodyPr wrap="square" rtlCol="0">
            <a:spAutoFit/>
          </a:bodyPr>
          <a:lstStyle/>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The nation of Cush is first mentioned in Gen 2!</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It can be called Kush, Ethiopia, Nubia or part of Egypt</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It grew to the point that, at one time, it controlled Egypt</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Motyer, in starting our Ch.18, says that Ethiopia took control of Egypt in the late 700’s BC</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If you search for Cush in modern day history and maps you will get many maps as its boundaries are not certain</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26447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8C9E-10CC-C8DF-DCB5-104705DEEEB3}"/>
              </a:ext>
            </a:extLst>
          </p:cNvPr>
          <p:cNvSpPr>
            <a:spLocks noGrp="1"/>
          </p:cNvSpPr>
          <p:nvPr>
            <p:ph type="title"/>
          </p:nvPr>
        </p:nvSpPr>
        <p:spPr>
          <a:xfrm>
            <a:off x="650240" y="0"/>
            <a:ext cx="11704320" cy="1219200"/>
          </a:xfrm>
        </p:spPr>
        <p:txBody>
          <a:bodyPr/>
          <a:lstStyle/>
          <a:p>
            <a:r>
              <a:rPr lang="en-US" sz="4800" b="1" dirty="0"/>
              <a:t>Cush</a:t>
            </a:r>
          </a:p>
        </p:txBody>
      </p:sp>
      <p:sp>
        <p:nvSpPr>
          <p:cNvPr id="5" name="Slide Number Placeholder 4">
            <a:extLst>
              <a:ext uri="{FF2B5EF4-FFF2-40B4-BE49-F238E27FC236}">
                <a16:creationId xmlns:a16="http://schemas.microsoft.com/office/drawing/2014/main" id="{6DE7062E-F52B-9A7F-4A5C-41D7B614B2C7}"/>
              </a:ext>
            </a:extLst>
          </p:cNvPr>
          <p:cNvSpPr>
            <a:spLocks noGrp="1"/>
          </p:cNvSpPr>
          <p:nvPr>
            <p:ph type="sldNum" sz="quarter" idx="12"/>
          </p:nvPr>
        </p:nvSpPr>
        <p:spPr/>
        <p:txBody>
          <a:bodyPr/>
          <a:lstStyle/>
          <a:p>
            <a:pPr defTabSz="973698"/>
            <a:fld id="{11E87535-271B-4784-B22F-1962924B2958}" type="slidenum">
              <a:rPr lang="en-US" altLang="en-US" smtClean="0">
                <a:solidFill>
                  <a:prstClr val="black"/>
                </a:solidFill>
                <a:latin typeface="Calibri" panose="020F0502020204030204" pitchFamily="34" charset="0"/>
                <a:cs typeface="+mn-cs"/>
              </a:rPr>
              <a:pPr defTabSz="973698"/>
              <a:t>12</a:t>
            </a:fld>
            <a:endParaRPr lang="en-US" altLang="en-US">
              <a:solidFill>
                <a:prstClr val="black"/>
              </a:solidFill>
              <a:latin typeface="Calibri" panose="020F0502020204030204" pitchFamily="34" charset="0"/>
              <a:cs typeface="+mn-cs"/>
            </a:endParaRPr>
          </a:p>
        </p:txBody>
      </p:sp>
      <p:pic>
        <p:nvPicPr>
          <p:cNvPr id="6" name="Picture 2">
            <a:extLst>
              <a:ext uri="{FF2B5EF4-FFF2-40B4-BE49-F238E27FC236}">
                <a16:creationId xmlns:a16="http://schemas.microsoft.com/office/drawing/2014/main" id="{CA064031-0CAE-0BE2-08F8-6540C4CDB0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57691" y="1254891"/>
            <a:ext cx="5487909" cy="6035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757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1115-553E-7F1F-9E1E-4A9A8590ADE7}"/>
              </a:ext>
            </a:extLst>
          </p:cNvPr>
          <p:cNvSpPr>
            <a:spLocks noGrp="1"/>
          </p:cNvSpPr>
          <p:nvPr>
            <p:ph type="title"/>
          </p:nvPr>
        </p:nvSpPr>
        <p:spPr/>
        <p:txBody>
          <a:bodyPr/>
          <a:lstStyle/>
          <a:p>
            <a:r>
              <a:rPr lang="en-US" sz="4800" b="1" dirty="0"/>
              <a:t>Oracle Against Cush Ch.18:1-3</a:t>
            </a:r>
            <a:endParaRPr lang="en-US" sz="4800" dirty="0"/>
          </a:p>
        </p:txBody>
      </p:sp>
      <p:sp>
        <p:nvSpPr>
          <p:cNvPr id="5" name="Slide Number Placeholder 4">
            <a:extLst>
              <a:ext uri="{FF2B5EF4-FFF2-40B4-BE49-F238E27FC236}">
                <a16:creationId xmlns:a16="http://schemas.microsoft.com/office/drawing/2014/main" id="{EC2B9425-8B5E-FFA1-3BA3-90091C17E8EB}"/>
              </a:ext>
            </a:extLst>
          </p:cNvPr>
          <p:cNvSpPr>
            <a:spLocks noGrp="1"/>
          </p:cNvSpPr>
          <p:nvPr>
            <p:ph type="sldNum" sz="quarter" idx="12"/>
          </p:nvPr>
        </p:nvSpPr>
        <p:spPr/>
        <p:txBody>
          <a:bodyPr/>
          <a:lstStyle/>
          <a:p>
            <a:pPr defTabSz="973698"/>
            <a:fld id="{11E87535-271B-4784-B22F-1962924B2958}" type="slidenum">
              <a:rPr lang="en-US" altLang="en-US" smtClean="0">
                <a:solidFill>
                  <a:prstClr val="black"/>
                </a:solidFill>
                <a:latin typeface="Calibri" panose="020F0502020204030204" pitchFamily="34" charset="0"/>
                <a:cs typeface="+mn-cs"/>
              </a:rPr>
              <a:pPr defTabSz="973698"/>
              <a:t>13</a:t>
            </a:fld>
            <a:endParaRPr lang="en-US" altLang="en-US">
              <a:solidFill>
                <a:prstClr val="black"/>
              </a:solidFill>
              <a:latin typeface="Calibri" panose="020F0502020204030204" pitchFamily="34" charset="0"/>
              <a:cs typeface="+mn-cs"/>
            </a:endParaRPr>
          </a:p>
        </p:txBody>
      </p:sp>
      <p:sp>
        <p:nvSpPr>
          <p:cNvPr id="7" name="TextBox 6">
            <a:extLst>
              <a:ext uri="{FF2B5EF4-FFF2-40B4-BE49-F238E27FC236}">
                <a16:creationId xmlns:a16="http://schemas.microsoft.com/office/drawing/2014/main" id="{026BAF1A-00C9-9471-3B40-E9FC3428E6DC}"/>
              </a:ext>
            </a:extLst>
          </p:cNvPr>
          <p:cNvSpPr txBox="1"/>
          <p:nvPr/>
        </p:nvSpPr>
        <p:spPr>
          <a:xfrm>
            <a:off x="635000" y="1789510"/>
            <a:ext cx="5233988" cy="4832092"/>
          </a:xfrm>
          <a:prstGeom prst="rect">
            <a:avLst/>
          </a:prstGeom>
          <a:noFill/>
        </p:spPr>
        <p:txBody>
          <a:bodyPr wrap="square">
            <a:spAutoFit/>
          </a:bodyPr>
          <a:lstStyle/>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30000" noProof="0" dirty="0">
                <a:ln>
                  <a:noFill/>
                </a:ln>
                <a:solidFill>
                  <a:prstClr val="black"/>
                </a:solidFill>
                <a:effectLst/>
                <a:uLnTx/>
                <a:uFillTx/>
                <a:latin typeface="Calibri"/>
                <a:ea typeface="+mn-ea"/>
                <a:cs typeface="+mn-cs"/>
              </a:rPr>
              <a:t>1</a:t>
            </a:r>
            <a:r>
              <a:rPr kumimoji="0" lang="en-US" sz="2000" b="1" i="0" u="none" strike="noStrike" kern="1200" cap="none" spc="0" normalizeH="0" baseline="0" noProof="0" dirty="0">
                <a:ln>
                  <a:noFill/>
                </a:ln>
                <a:solidFill>
                  <a:prstClr val="black"/>
                </a:solidFill>
                <a:effectLst/>
                <a:uLnTx/>
                <a:uFillTx/>
                <a:latin typeface="Calibri"/>
                <a:ea typeface="+mn-ea"/>
                <a:cs typeface="+mn-cs"/>
              </a:rPr>
              <a:t>Ah, land of whirring wings </a:t>
            </a:r>
          </a:p>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that is beyond the rivers of Cush, </a:t>
            </a:r>
          </a:p>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30000" noProof="0" dirty="0">
                <a:ln>
                  <a:noFill/>
                </a:ln>
                <a:solidFill>
                  <a:prstClr val="black"/>
                </a:solidFill>
                <a:effectLst/>
                <a:uLnTx/>
                <a:uFillTx/>
                <a:latin typeface="Calibri"/>
                <a:ea typeface="+mn-ea"/>
                <a:cs typeface="+mn-cs"/>
              </a:rPr>
              <a:t>2</a:t>
            </a:r>
            <a:r>
              <a:rPr kumimoji="0" lang="en-US" sz="2000" b="1" i="0" u="none" strike="noStrike" kern="1200" cap="none" spc="0" normalizeH="0" baseline="0" noProof="0" dirty="0">
                <a:ln>
                  <a:noFill/>
                </a:ln>
                <a:solidFill>
                  <a:prstClr val="black"/>
                </a:solidFill>
                <a:effectLst/>
                <a:uLnTx/>
                <a:uFillTx/>
                <a:latin typeface="Calibri"/>
                <a:ea typeface="+mn-ea"/>
                <a:cs typeface="+mn-cs"/>
              </a:rPr>
              <a:t> which sends ambassadors by the sea, </a:t>
            </a:r>
          </a:p>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in vessels of papyrus on the waters! </a:t>
            </a:r>
          </a:p>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Go, you swift messengers, </a:t>
            </a:r>
          </a:p>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to a nation tall and smooth, </a:t>
            </a:r>
          </a:p>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to a people feared near and far, </a:t>
            </a:r>
          </a:p>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a nation mighty and conquering, </a:t>
            </a:r>
          </a:p>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whose land the rivers divide. </a:t>
            </a:r>
          </a:p>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30000" noProof="0" dirty="0">
                <a:ln>
                  <a:noFill/>
                </a:ln>
                <a:solidFill>
                  <a:prstClr val="black"/>
                </a:solidFill>
                <a:effectLst/>
                <a:uLnTx/>
                <a:uFillTx/>
                <a:latin typeface="Calibri"/>
                <a:ea typeface="+mn-ea"/>
                <a:cs typeface="+mn-cs"/>
              </a:rPr>
              <a:t>3</a:t>
            </a:r>
            <a:r>
              <a:rPr kumimoji="0" lang="en-US" sz="2000" b="1" i="0" u="none" strike="noStrike" kern="1200" cap="none" spc="0" normalizeH="0" baseline="0" noProof="0" dirty="0">
                <a:ln>
                  <a:noFill/>
                </a:ln>
                <a:solidFill>
                  <a:prstClr val="black"/>
                </a:solidFill>
                <a:effectLst/>
                <a:uLnTx/>
                <a:uFillTx/>
                <a:latin typeface="Calibri"/>
                <a:ea typeface="+mn-ea"/>
                <a:cs typeface="+mn-cs"/>
              </a:rPr>
              <a:t> All you inhabitants of the world, </a:t>
            </a:r>
          </a:p>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you who dwell on the earth, </a:t>
            </a:r>
          </a:p>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when a signal is raised on the mountains, look! </a:t>
            </a:r>
          </a:p>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When a trumpet is blown, hear! </a:t>
            </a:r>
          </a:p>
        </p:txBody>
      </p:sp>
      <p:sp>
        <p:nvSpPr>
          <p:cNvPr id="9" name="TextBox 8">
            <a:extLst>
              <a:ext uri="{FF2B5EF4-FFF2-40B4-BE49-F238E27FC236}">
                <a16:creationId xmlns:a16="http://schemas.microsoft.com/office/drawing/2014/main" id="{CA9B4899-23A0-A454-8893-B2DBF45CEB14}"/>
              </a:ext>
            </a:extLst>
          </p:cNvPr>
          <p:cNvSpPr txBox="1"/>
          <p:nvPr/>
        </p:nvSpPr>
        <p:spPr>
          <a:xfrm>
            <a:off x="6326188" y="1738086"/>
            <a:ext cx="6272212" cy="4967514"/>
          </a:xfrm>
          <a:prstGeom prst="rect">
            <a:avLst/>
          </a:prstGeom>
          <a:noFill/>
        </p:spPr>
        <p:txBody>
          <a:bodyPr wrap="square">
            <a:spAutoFit/>
          </a:bodyPr>
          <a:lstStyle/>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Isaiah is speaking here</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Constable says the “wings” were ship sails while others say insects which were prominent along the Nile</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“Ambassadors” means messengers here</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“tall and smooth” were the Cush</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There is nothing in Israel’s history of this happening</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 v.3 Isaiah is talking about </a:t>
            </a:r>
            <a:r>
              <a:rPr lang="en-US" sz="2400" dirty="0">
                <a:solidFill>
                  <a:prstClr val="black"/>
                </a:solidFill>
                <a:latin typeface="Calibri"/>
                <a:cs typeface="+mn-cs"/>
              </a:rPr>
              <a:t>all</a:t>
            </a:r>
            <a:r>
              <a:rPr kumimoji="0" lang="en-US" sz="2400" b="0" i="0" u="none" strike="noStrike" kern="1200" cap="none" spc="0" normalizeH="0" baseline="0" noProof="0" dirty="0">
                <a:ln>
                  <a:noFill/>
                </a:ln>
                <a:solidFill>
                  <a:prstClr val="black"/>
                </a:solidFill>
                <a:effectLst/>
                <a:uLnTx/>
                <a:uFillTx/>
                <a:latin typeface="Calibri"/>
                <a:ea typeface="+mn-ea"/>
                <a:cs typeface="+mn-cs"/>
              </a:rPr>
              <a:t> people hearing the Lord, YAHWAY</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timing of this is not clear but gets clearer in v.7</a:t>
            </a:r>
          </a:p>
        </p:txBody>
      </p:sp>
    </p:spTree>
    <p:extLst>
      <p:ext uri="{BB962C8B-B14F-4D97-AF65-F5344CB8AC3E}">
        <p14:creationId xmlns:p14="http://schemas.microsoft.com/office/powerpoint/2010/main" val="125595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E3C6-7C41-C15D-482B-85A619BD2958}"/>
              </a:ext>
            </a:extLst>
          </p:cNvPr>
          <p:cNvSpPr>
            <a:spLocks noGrp="1"/>
          </p:cNvSpPr>
          <p:nvPr>
            <p:ph type="title"/>
          </p:nvPr>
        </p:nvSpPr>
        <p:spPr>
          <a:xfrm>
            <a:off x="650240" y="0"/>
            <a:ext cx="11704320" cy="1219200"/>
          </a:xfrm>
        </p:spPr>
        <p:txBody>
          <a:bodyPr/>
          <a:lstStyle/>
          <a:p>
            <a:r>
              <a:rPr kumimoji="0" lang="en-US" sz="4800" b="1" i="0" u="none" strike="noStrike" kern="1200" cap="none" spc="0" normalizeH="0" baseline="0" noProof="0" dirty="0">
                <a:ln>
                  <a:noFill/>
                </a:ln>
                <a:solidFill>
                  <a:prstClr val="black"/>
                </a:solidFill>
                <a:effectLst/>
                <a:uLnTx/>
                <a:uFillTx/>
                <a:latin typeface="Calibri"/>
                <a:ea typeface="+mj-ea"/>
                <a:cs typeface="+mj-cs"/>
              </a:rPr>
              <a:t>Oracle Against Cush Ch.18:4-6</a:t>
            </a:r>
            <a:endParaRPr lang="en-US" sz="4800" dirty="0"/>
          </a:p>
        </p:txBody>
      </p:sp>
      <p:sp>
        <p:nvSpPr>
          <p:cNvPr id="5" name="Slide Number Placeholder 4">
            <a:extLst>
              <a:ext uri="{FF2B5EF4-FFF2-40B4-BE49-F238E27FC236}">
                <a16:creationId xmlns:a16="http://schemas.microsoft.com/office/drawing/2014/main" id="{9FFF81F6-E810-FFAA-981B-C189C9E1BA8A}"/>
              </a:ext>
            </a:extLst>
          </p:cNvPr>
          <p:cNvSpPr>
            <a:spLocks noGrp="1"/>
          </p:cNvSpPr>
          <p:nvPr>
            <p:ph type="sldNum" sz="quarter" idx="12"/>
          </p:nvPr>
        </p:nvSpPr>
        <p:spPr/>
        <p:txBody>
          <a:bodyPr/>
          <a:lstStyle/>
          <a:p>
            <a:pPr defTabSz="973698"/>
            <a:fld id="{11E87535-271B-4784-B22F-1962924B2958}" type="slidenum">
              <a:rPr lang="en-US" altLang="en-US" smtClean="0">
                <a:solidFill>
                  <a:prstClr val="black"/>
                </a:solidFill>
                <a:latin typeface="Calibri" panose="020F0502020204030204" pitchFamily="34" charset="0"/>
                <a:cs typeface="+mn-cs"/>
              </a:rPr>
              <a:pPr defTabSz="973698"/>
              <a:t>14</a:t>
            </a:fld>
            <a:endParaRPr lang="en-US" altLang="en-US">
              <a:solidFill>
                <a:prstClr val="black"/>
              </a:solidFill>
              <a:latin typeface="Calibri" panose="020F0502020204030204" pitchFamily="34" charset="0"/>
              <a:cs typeface="+mn-cs"/>
            </a:endParaRPr>
          </a:p>
        </p:txBody>
      </p:sp>
      <p:sp>
        <p:nvSpPr>
          <p:cNvPr id="7" name="TextBox 6">
            <a:extLst>
              <a:ext uri="{FF2B5EF4-FFF2-40B4-BE49-F238E27FC236}">
                <a16:creationId xmlns:a16="http://schemas.microsoft.com/office/drawing/2014/main" id="{E7A49388-C097-B268-38C3-81AD1033A22C}"/>
              </a:ext>
            </a:extLst>
          </p:cNvPr>
          <p:cNvSpPr txBox="1"/>
          <p:nvPr/>
        </p:nvSpPr>
        <p:spPr>
          <a:xfrm>
            <a:off x="711200" y="2057400"/>
            <a:ext cx="5334000" cy="3908762"/>
          </a:xfrm>
          <a:prstGeom prst="rect">
            <a:avLst/>
          </a:prstGeom>
          <a:noFill/>
        </p:spPr>
        <p:txBody>
          <a:bodyPr wrap="square">
            <a:spAutoFit/>
          </a:bodyPr>
          <a:lstStyle/>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30000" noProof="0" dirty="0">
                <a:ln>
                  <a:noFill/>
                </a:ln>
                <a:solidFill>
                  <a:prstClr val="black"/>
                </a:solidFill>
                <a:effectLst/>
                <a:uLnTx/>
                <a:uFillTx/>
                <a:latin typeface="Calibri"/>
                <a:ea typeface="+mn-ea"/>
                <a:cs typeface="+mn-cs"/>
              </a:rPr>
              <a:t>4</a:t>
            </a:r>
            <a:r>
              <a:rPr kumimoji="0" lang="en-US" sz="2000" b="1" i="0" u="none" strike="noStrike" kern="1200" cap="none" spc="0" normalizeH="0" baseline="0" noProof="0" dirty="0">
                <a:ln>
                  <a:noFill/>
                </a:ln>
                <a:solidFill>
                  <a:prstClr val="black"/>
                </a:solidFill>
                <a:effectLst/>
                <a:uLnTx/>
                <a:uFillTx/>
                <a:latin typeface="Calibri"/>
                <a:ea typeface="+mn-ea"/>
                <a:cs typeface="+mn-cs"/>
              </a:rPr>
              <a:t>For thus the Lord said to me: “I will quietly look from my dwelling like clear heat in sunshine, like a cloud of dew in the heat of harvest.” </a:t>
            </a:r>
          </a:p>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30000" noProof="0" dirty="0">
                <a:ln>
                  <a:noFill/>
                </a:ln>
                <a:solidFill>
                  <a:prstClr val="black"/>
                </a:solidFill>
                <a:effectLst/>
                <a:uLnTx/>
                <a:uFillTx/>
                <a:latin typeface="Calibri"/>
                <a:ea typeface="+mn-ea"/>
                <a:cs typeface="+mn-cs"/>
              </a:rPr>
              <a:t>5</a:t>
            </a:r>
            <a:r>
              <a:rPr kumimoji="0" lang="en-US" sz="2000" b="1" i="0" u="none" strike="noStrike" kern="1200" cap="none" spc="0" normalizeH="0" baseline="0" noProof="0" dirty="0">
                <a:ln>
                  <a:noFill/>
                </a:ln>
                <a:solidFill>
                  <a:prstClr val="black"/>
                </a:solidFill>
                <a:effectLst/>
                <a:uLnTx/>
                <a:uFillTx/>
                <a:latin typeface="Calibri"/>
                <a:ea typeface="+mn-ea"/>
                <a:cs typeface="+mn-cs"/>
              </a:rPr>
              <a:t>For before the harvest, when the blossom is over, and the flower becomes a ripening grape, he cuts off the shoots with pruning hooks, and the spreading branches he lops off and clears away. </a:t>
            </a:r>
          </a:p>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30000" noProof="0" dirty="0">
                <a:ln>
                  <a:noFill/>
                </a:ln>
                <a:solidFill>
                  <a:prstClr val="black"/>
                </a:solidFill>
                <a:effectLst/>
                <a:uLnTx/>
                <a:uFillTx/>
                <a:latin typeface="Calibri"/>
                <a:ea typeface="+mn-ea"/>
                <a:cs typeface="+mn-cs"/>
              </a:rPr>
              <a:t>6</a:t>
            </a:r>
            <a:r>
              <a:rPr kumimoji="0" lang="en-US" sz="2000" b="1" i="0" u="none" strike="noStrike" kern="1200" cap="none" spc="0" normalizeH="0" baseline="0" noProof="0" dirty="0">
                <a:ln>
                  <a:noFill/>
                </a:ln>
                <a:solidFill>
                  <a:prstClr val="black"/>
                </a:solidFill>
                <a:effectLst/>
                <a:uLnTx/>
                <a:uFillTx/>
                <a:latin typeface="Calibri"/>
                <a:ea typeface="+mn-ea"/>
                <a:cs typeface="+mn-cs"/>
              </a:rPr>
              <a:t>They shall all of them be left to the birds of prey of the mountains and to the beasts of the earth. And the birds of prey will summer on them, and all the beasts of the earth will winter on them. </a:t>
            </a:r>
            <a:endParaRPr lang="en-US" dirty="0"/>
          </a:p>
        </p:txBody>
      </p:sp>
      <p:sp>
        <p:nvSpPr>
          <p:cNvPr id="9" name="TextBox 8">
            <a:extLst>
              <a:ext uri="{FF2B5EF4-FFF2-40B4-BE49-F238E27FC236}">
                <a16:creationId xmlns:a16="http://schemas.microsoft.com/office/drawing/2014/main" id="{5E893989-4BBE-C618-DF0F-BB81E6458B80}"/>
              </a:ext>
            </a:extLst>
          </p:cNvPr>
          <p:cNvSpPr txBox="1"/>
          <p:nvPr/>
        </p:nvSpPr>
        <p:spPr>
          <a:xfrm>
            <a:off x="6731000" y="2133600"/>
            <a:ext cx="5561013" cy="3711785"/>
          </a:xfrm>
          <a:prstGeom prst="rect">
            <a:avLst/>
          </a:prstGeom>
          <a:noFill/>
        </p:spPr>
        <p:txBody>
          <a:bodyPr wrap="square">
            <a:spAutoFit/>
          </a:bodyPr>
          <a:lstStyle/>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v.4 shows why we know this is the Lord</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 v.5-6, this is the Lord’s actions as these countries are not trusting in Him</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Nothing that happens here on earth is not just men acting but acting through God’s permissive will.  If He wants to stop something, He will!</a:t>
            </a:r>
          </a:p>
        </p:txBody>
      </p:sp>
    </p:spTree>
    <p:extLst>
      <p:ext uri="{BB962C8B-B14F-4D97-AF65-F5344CB8AC3E}">
        <p14:creationId xmlns:p14="http://schemas.microsoft.com/office/powerpoint/2010/main" val="207244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6993F-C80C-034C-9F90-D7D7C77201E6}"/>
              </a:ext>
            </a:extLst>
          </p:cNvPr>
          <p:cNvSpPr>
            <a:spLocks noGrp="1"/>
          </p:cNvSpPr>
          <p:nvPr>
            <p:ph type="title"/>
          </p:nvPr>
        </p:nvSpPr>
        <p:spPr>
          <a:xfrm>
            <a:off x="650240" y="0"/>
            <a:ext cx="11704320" cy="1219200"/>
          </a:xfrm>
        </p:spPr>
        <p:txBody>
          <a:bodyPr/>
          <a:lstStyle/>
          <a:p>
            <a:r>
              <a:rPr lang="en-US" sz="4800" b="1" dirty="0"/>
              <a:t>Oracle Against Cush Ch.18:7</a:t>
            </a:r>
            <a:endParaRPr lang="en-US" sz="4800" dirty="0"/>
          </a:p>
        </p:txBody>
      </p:sp>
      <p:sp>
        <p:nvSpPr>
          <p:cNvPr id="5" name="Slide Number Placeholder 4">
            <a:extLst>
              <a:ext uri="{FF2B5EF4-FFF2-40B4-BE49-F238E27FC236}">
                <a16:creationId xmlns:a16="http://schemas.microsoft.com/office/drawing/2014/main" id="{CF565C62-8DD7-6669-D770-F0035576C5E3}"/>
              </a:ext>
            </a:extLst>
          </p:cNvPr>
          <p:cNvSpPr>
            <a:spLocks noGrp="1"/>
          </p:cNvSpPr>
          <p:nvPr>
            <p:ph type="sldNum" sz="quarter" idx="12"/>
          </p:nvPr>
        </p:nvSpPr>
        <p:spPr/>
        <p:txBody>
          <a:bodyPr/>
          <a:lstStyle/>
          <a:p>
            <a:pPr defTabSz="973698"/>
            <a:fld id="{11E87535-271B-4784-B22F-1962924B2958}" type="slidenum">
              <a:rPr lang="en-US" altLang="en-US" smtClean="0">
                <a:solidFill>
                  <a:prstClr val="black"/>
                </a:solidFill>
                <a:latin typeface="Calibri" panose="020F0502020204030204" pitchFamily="34" charset="0"/>
                <a:cs typeface="+mn-cs"/>
              </a:rPr>
              <a:pPr defTabSz="973698"/>
              <a:t>15</a:t>
            </a:fld>
            <a:endParaRPr lang="en-US" altLang="en-US">
              <a:solidFill>
                <a:prstClr val="black"/>
              </a:solidFill>
              <a:latin typeface="Calibri" panose="020F0502020204030204" pitchFamily="34" charset="0"/>
              <a:cs typeface="+mn-cs"/>
            </a:endParaRPr>
          </a:p>
        </p:txBody>
      </p:sp>
      <p:sp>
        <p:nvSpPr>
          <p:cNvPr id="7" name="TextBox 6">
            <a:extLst>
              <a:ext uri="{FF2B5EF4-FFF2-40B4-BE49-F238E27FC236}">
                <a16:creationId xmlns:a16="http://schemas.microsoft.com/office/drawing/2014/main" id="{41C5ACF0-2004-48EE-D121-79B49C5E3D43}"/>
              </a:ext>
            </a:extLst>
          </p:cNvPr>
          <p:cNvSpPr txBox="1"/>
          <p:nvPr/>
        </p:nvSpPr>
        <p:spPr>
          <a:xfrm>
            <a:off x="711200" y="1981200"/>
            <a:ext cx="5334000" cy="2862322"/>
          </a:xfrm>
          <a:prstGeom prst="rect">
            <a:avLst/>
          </a:prstGeom>
          <a:noFill/>
        </p:spPr>
        <p:txBody>
          <a:bodyPr wrap="square">
            <a:spAutoFit/>
          </a:bodyPr>
          <a:lstStyle/>
          <a:p>
            <a:pPr marL="0" marR="0" lvl="0" indent="0" algn="just"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30000" noProof="0" dirty="0">
                <a:ln>
                  <a:noFill/>
                </a:ln>
                <a:solidFill>
                  <a:prstClr val="black"/>
                </a:solidFill>
                <a:effectLst/>
                <a:uLnTx/>
                <a:uFillTx/>
                <a:latin typeface="Calibri"/>
                <a:ea typeface="+mn-ea"/>
                <a:cs typeface="+mn-cs"/>
              </a:rPr>
              <a:t>7</a:t>
            </a:r>
            <a:r>
              <a:rPr kumimoji="0" lang="en-US" sz="2000" b="1" i="0" u="none" strike="noStrike" kern="1200" cap="none" spc="0" normalizeH="0" baseline="0" noProof="0" dirty="0">
                <a:ln>
                  <a:noFill/>
                </a:ln>
                <a:solidFill>
                  <a:prstClr val="black"/>
                </a:solidFill>
                <a:effectLst/>
                <a:uLnTx/>
                <a:uFillTx/>
                <a:latin typeface="Calibri"/>
                <a:ea typeface="+mn-ea"/>
                <a:cs typeface="+mn-cs"/>
              </a:rPr>
              <a:t>At that time tribute will be brought to the Lord of hosts </a:t>
            </a:r>
          </a:p>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from a people tall and smooth, </a:t>
            </a:r>
          </a:p>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from a people feared near and far, </a:t>
            </a:r>
          </a:p>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a nation mighty and conquering, </a:t>
            </a:r>
          </a:p>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whose land the rivers divide, </a:t>
            </a:r>
          </a:p>
          <a:p>
            <a:pPr marL="0" marR="0" lvl="0" indent="0" algn="just"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to Mount Zion, the place of the name of the Lord of hosts. </a:t>
            </a:r>
          </a:p>
        </p:txBody>
      </p:sp>
      <p:sp>
        <p:nvSpPr>
          <p:cNvPr id="9" name="TextBox 8">
            <a:extLst>
              <a:ext uri="{FF2B5EF4-FFF2-40B4-BE49-F238E27FC236}">
                <a16:creationId xmlns:a16="http://schemas.microsoft.com/office/drawing/2014/main" id="{EEE85934-12A4-4152-D54E-13DD14289287}"/>
              </a:ext>
            </a:extLst>
          </p:cNvPr>
          <p:cNvSpPr txBox="1"/>
          <p:nvPr/>
        </p:nvSpPr>
        <p:spPr>
          <a:xfrm>
            <a:off x="6859588" y="1905000"/>
            <a:ext cx="5510212" cy="5336846"/>
          </a:xfrm>
          <a:prstGeom prst="rect">
            <a:avLst/>
          </a:prstGeom>
          <a:noFill/>
        </p:spPr>
        <p:txBody>
          <a:bodyPr wrap="square">
            <a:spAutoFit/>
          </a:bodyPr>
          <a:lstStyle/>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that time” makes it clear this is in the future (2 Chron 32:20-23)</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Cush will bring a tribute </a:t>
            </a:r>
            <a:r>
              <a:rPr lang="en-US" sz="2400" dirty="0">
                <a:solidFill>
                  <a:prstClr val="black"/>
                </a:solidFill>
                <a:latin typeface="Calibri"/>
                <a:cs typeface="+mn-cs"/>
              </a:rPr>
              <a:t>then</a:t>
            </a:r>
            <a:r>
              <a:rPr kumimoji="0" lang="en-US" sz="2400" b="0" i="0" u="none" strike="noStrike" kern="1200" cap="none" spc="0" normalizeH="0" baseline="0" noProof="0" dirty="0">
                <a:ln>
                  <a:noFill/>
                </a:ln>
                <a:solidFill>
                  <a:prstClr val="black"/>
                </a:solidFill>
                <a:effectLst/>
                <a:uLnTx/>
                <a:uFillTx/>
                <a:latin typeface="Calibri"/>
                <a:ea typeface="+mn-ea"/>
                <a:cs typeface="+mn-cs"/>
              </a:rPr>
              <a:t> instead of a message (Ps 68:31)</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Constable believes this is an “eschatological” event and some believe it is in the millennium</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Constable says that Cush, at this time in  Isaiah, was at the far ends of the known world for Israel</a:t>
            </a:r>
          </a:p>
        </p:txBody>
      </p:sp>
    </p:spTree>
    <p:extLst>
      <p:ext uri="{BB962C8B-B14F-4D97-AF65-F5344CB8AC3E}">
        <p14:creationId xmlns:p14="http://schemas.microsoft.com/office/powerpoint/2010/main" val="331323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FFE46-DA51-F10F-C78F-4F620C105F7A}"/>
              </a:ext>
            </a:extLst>
          </p:cNvPr>
          <p:cNvSpPr>
            <a:spLocks noGrp="1"/>
          </p:cNvSpPr>
          <p:nvPr>
            <p:ph type="title"/>
          </p:nvPr>
        </p:nvSpPr>
        <p:spPr>
          <a:xfrm>
            <a:off x="650240" y="0"/>
            <a:ext cx="11704320" cy="1219200"/>
          </a:xfrm>
        </p:spPr>
        <p:txBody>
          <a:bodyPr/>
          <a:lstStyle/>
          <a:p>
            <a:r>
              <a:rPr lang="en-US" sz="4800" b="1" dirty="0"/>
              <a:t>Oracle Against Egypt Ch.19:1-4</a:t>
            </a:r>
            <a:endParaRPr lang="en-US" sz="4800" dirty="0"/>
          </a:p>
        </p:txBody>
      </p:sp>
      <p:sp>
        <p:nvSpPr>
          <p:cNvPr id="5" name="Slide Number Placeholder 4">
            <a:extLst>
              <a:ext uri="{FF2B5EF4-FFF2-40B4-BE49-F238E27FC236}">
                <a16:creationId xmlns:a16="http://schemas.microsoft.com/office/drawing/2014/main" id="{1D92A404-945D-C41C-59B4-5AF503A6BAE9}"/>
              </a:ext>
            </a:extLst>
          </p:cNvPr>
          <p:cNvSpPr>
            <a:spLocks noGrp="1"/>
          </p:cNvSpPr>
          <p:nvPr>
            <p:ph type="sldNum" sz="quarter" idx="12"/>
          </p:nvPr>
        </p:nvSpPr>
        <p:spPr/>
        <p:txBody>
          <a:bodyPr/>
          <a:lstStyle/>
          <a:p>
            <a:pPr defTabSz="973698"/>
            <a:fld id="{11E87535-271B-4784-B22F-1962924B2958}" type="slidenum">
              <a:rPr lang="en-US" altLang="en-US" smtClean="0">
                <a:solidFill>
                  <a:prstClr val="black"/>
                </a:solidFill>
                <a:latin typeface="Calibri" panose="020F0502020204030204" pitchFamily="34" charset="0"/>
                <a:cs typeface="+mn-cs"/>
              </a:rPr>
              <a:pPr defTabSz="973698"/>
              <a:t>16</a:t>
            </a:fld>
            <a:endParaRPr lang="en-US" altLang="en-US">
              <a:solidFill>
                <a:prstClr val="black"/>
              </a:solidFill>
              <a:latin typeface="Calibri" panose="020F0502020204030204" pitchFamily="34" charset="0"/>
              <a:cs typeface="+mn-cs"/>
            </a:endParaRPr>
          </a:p>
        </p:txBody>
      </p:sp>
      <p:sp>
        <p:nvSpPr>
          <p:cNvPr id="7" name="TextBox 6">
            <a:extLst>
              <a:ext uri="{FF2B5EF4-FFF2-40B4-BE49-F238E27FC236}">
                <a16:creationId xmlns:a16="http://schemas.microsoft.com/office/drawing/2014/main" id="{5BA6B54F-E049-ACD2-3F72-483CA25CFAD7}"/>
              </a:ext>
            </a:extLst>
          </p:cNvPr>
          <p:cNvSpPr txBox="1"/>
          <p:nvPr/>
        </p:nvSpPr>
        <p:spPr>
          <a:xfrm>
            <a:off x="711200" y="1848886"/>
            <a:ext cx="5486400" cy="5133713"/>
          </a:xfrm>
          <a:prstGeom prst="rect">
            <a:avLst/>
          </a:prstGeom>
          <a:noFill/>
        </p:spPr>
        <p:txBody>
          <a:bodyPr wrap="square">
            <a:spAutoFit/>
          </a:bodyPr>
          <a:lstStyle/>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800" b="1" i="0" u="none" strike="noStrike" kern="1200" cap="none" spc="0" normalizeH="0" baseline="30000" noProof="0" dirty="0">
                <a:ln>
                  <a:noFill/>
                </a:ln>
                <a:solidFill>
                  <a:prstClr val="black"/>
                </a:solidFill>
                <a:effectLst/>
                <a:uLnTx/>
                <a:uFillTx/>
                <a:latin typeface="Calibri"/>
                <a:ea typeface="+mn-ea"/>
                <a:cs typeface="+mn-cs"/>
              </a:rPr>
              <a:t>1</a:t>
            </a:r>
            <a:r>
              <a:rPr kumimoji="0" lang="en-US" sz="1800" b="1" i="0" u="none" strike="noStrike" kern="1200" cap="none" spc="0" normalizeH="0" baseline="0" noProof="0" dirty="0">
                <a:ln>
                  <a:noFill/>
                </a:ln>
                <a:solidFill>
                  <a:prstClr val="black"/>
                </a:solidFill>
                <a:effectLst/>
                <a:uLnTx/>
                <a:uFillTx/>
                <a:latin typeface="Calibri"/>
                <a:ea typeface="+mn-ea"/>
                <a:cs typeface="+mn-cs"/>
              </a:rPr>
              <a:t>An oracle concerning Egypt.</a:t>
            </a:r>
          </a:p>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Behold, the </a:t>
            </a:r>
            <a:r>
              <a:rPr kumimoji="0" lang="en-US" sz="1800" b="1" i="0" u="none" strike="noStrike" kern="1200" cap="small" spc="0" normalizeH="0" baseline="0" noProof="0" dirty="0">
                <a:ln>
                  <a:noFill/>
                </a:ln>
                <a:solidFill>
                  <a:prstClr val="black"/>
                </a:solidFill>
                <a:effectLst/>
                <a:uLnTx/>
                <a:uFillTx/>
                <a:latin typeface="Calibri"/>
                <a:ea typeface="+mn-ea"/>
                <a:cs typeface="+mn-cs"/>
              </a:rPr>
              <a:t>Lord</a:t>
            </a:r>
            <a:r>
              <a:rPr kumimoji="0" lang="en-US" sz="1800" b="1" i="0" u="none" strike="noStrike" kern="1200" cap="none" spc="0" normalizeH="0" baseline="0" noProof="0" dirty="0">
                <a:ln>
                  <a:noFill/>
                </a:ln>
                <a:solidFill>
                  <a:prstClr val="black"/>
                </a:solidFill>
                <a:effectLst/>
                <a:uLnTx/>
                <a:uFillTx/>
                <a:latin typeface="Calibri"/>
                <a:ea typeface="+mn-ea"/>
                <a:cs typeface="+mn-cs"/>
              </a:rPr>
              <a:t> is riding on a swift cloud</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    and comes to Egypt;</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and the idols of Egypt will tremble at his presence,</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    and the heart of the Egyptians will melt within them.</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30000" noProof="0" dirty="0">
                <a:ln>
                  <a:noFill/>
                </a:ln>
                <a:solidFill>
                  <a:prstClr val="black"/>
                </a:solidFill>
                <a:effectLst/>
                <a:uLnTx/>
                <a:uFillTx/>
                <a:latin typeface="Calibri"/>
                <a:ea typeface="+mn-ea"/>
                <a:cs typeface="+mn-cs"/>
              </a:rPr>
              <a:t>2 </a:t>
            </a:r>
            <a:r>
              <a:rPr kumimoji="0" lang="en-US" sz="1800" b="1" i="0" u="none" strike="noStrike" kern="1200" cap="none" spc="0" normalizeH="0" baseline="0" noProof="0" dirty="0">
                <a:ln>
                  <a:noFill/>
                </a:ln>
                <a:solidFill>
                  <a:prstClr val="black"/>
                </a:solidFill>
                <a:effectLst/>
                <a:uLnTx/>
                <a:uFillTx/>
                <a:latin typeface="Calibri"/>
                <a:ea typeface="+mn-ea"/>
                <a:cs typeface="+mn-cs"/>
              </a:rPr>
              <a:t>And I will stir up Egyptians against Egyptians,</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    and they will fight, each against another</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    and each against his neighbor,</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    city against city, kingdom against kingdom;</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30000" noProof="0" dirty="0">
                <a:ln>
                  <a:noFill/>
                </a:ln>
                <a:solidFill>
                  <a:prstClr val="black"/>
                </a:solidFill>
                <a:effectLst/>
                <a:uLnTx/>
                <a:uFillTx/>
                <a:latin typeface="Calibri"/>
                <a:ea typeface="+mn-ea"/>
                <a:cs typeface="+mn-cs"/>
              </a:rPr>
              <a:t>3 </a:t>
            </a:r>
            <a:r>
              <a:rPr kumimoji="0" lang="en-US" sz="1800" b="1" i="0" u="none" strike="noStrike" kern="1200" cap="none" spc="0" normalizeH="0" baseline="0" noProof="0" dirty="0">
                <a:ln>
                  <a:noFill/>
                </a:ln>
                <a:solidFill>
                  <a:prstClr val="black"/>
                </a:solidFill>
                <a:effectLst/>
                <a:uLnTx/>
                <a:uFillTx/>
                <a:latin typeface="Calibri"/>
                <a:ea typeface="+mn-ea"/>
                <a:cs typeface="+mn-cs"/>
              </a:rPr>
              <a:t>and the spirit of the Egyptians within them will be emptied out,</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    and I will confound their counsel;</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and they will inquire of the idols and the sorcerers,</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    and the mediums and the necromancers;</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30000" noProof="0" dirty="0">
                <a:ln>
                  <a:noFill/>
                </a:ln>
                <a:solidFill>
                  <a:prstClr val="black"/>
                </a:solidFill>
                <a:effectLst/>
                <a:uLnTx/>
                <a:uFillTx/>
                <a:latin typeface="Calibri"/>
                <a:ea typeface="+mn-ea"/>
                <a:cs typeface="+mn-cs"/>
              </a:rPr>
              <a:t>4 </a:t>
            </a:r>
            <a:r>
              <a:rPr kumimoji="0" lang="en-US" sz="1800" b="1" i="0" u="none" strike="noStrike" kern="1200" cap="none" spc="0" normalizeH="0" baseline="0" noProof="0" dirty="0">
                <a:ln>
                  <a:noFill/>
                </a:ln>
                <a:solidFill>
                  <a:prstClr val="black"/>
                </a:solidFill>
                <a:effectLst/>
                <a:uLnTx/>
                <a:uFillTx/>
                <a:latin typeface="Calibri"/>
                <a:ea typeface="+mn-ea"/>
                <a:cs typeface="+mn-cs"/>
              </a:rPr>
              <a:t>and I will give over the Egyptians</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    into the hand of a hard master,</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and a fierce king will rule over them,</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    declares the Lord </a:t>
            </a:r>
            <a:r>
              <a:rPr kumimoji="0" lang="en-US" sz="1800" b="1" i="0" u="none" strike="noStrike" kern="1200" cap="small" spc="0" normalizeH="0" baseline="0" noProof="0" dirty="0">
                <a:ln>
                  <a:noFill/>
                </a:ln>
                <a:solidFill>
                  <a:prstClr val="black"/>
                </a:solidFill>
                <a:effectLst/>
                <a:uLnTx/>
                <a:uFillTx/>
                <a:latin typeface="Calibri"/>
                <a:ea typeface="+mn-ea"/>
                <a:cs typeface="+mn-cs"/>
              </a:rPr>
              <a:t>God</a:t>
            </a:r>
            <a:r>
              <a:rPr kumimoji="0" lang="en-US" sz="1800" b="1" i="0" u="none" strike="noStrike" kern="1200" cap="none" spc="0" normalizeH="0" baseline="0" noProof="0" dirty="0">
                <a:ln>
                  <a:noFill/>
                </a:ln>
                <a:solidFill>
                  <a:prstClr val="black"/>
                </a:solidFill>
                <a:effectLst/>
                <a:uLnTx/>
                <a:uFillTx/>
                <a:latin typeface="Calibri"/>
                <a:ea typeface="+mn-ea"/>
                <a:cs typeface="+mn-cs"/>
              </a:rPr>
              <a:t> of hosts.</a:t>
            </a:r>
          </a:p>
        </p:txBody>
      </p:sp>
      <p:sp>
        <p:nvSpPr>
          <p:cNvPr id="9" name="TextBox 8">
            <a:extLst>
              <a:ext uri="{FF2B5EF4-FFF2-40B4-BE49-F238E27FC236}">
                <a16:creationId xmlns:a16="http://schemas.microsoft.com/office/drawing/2014/main" id="{0C90CCB2-13D6-686D-1F97-BF0EBB6DA2CD}"/>
              </a:ext>
            </a:extLst>
          </p:cNvPr>
          <p:cNvSpPr txBox="1"/>
          <p:nvPr/>
        </p:nvSpPr>
        <p:spPr>
          <a:xfrm>
            <a:off x="6783388" y="1905000"/>
            <a:ext cx="5281612" cy="4154984"/>
          </a:xfrm>
          <a:prstGeom prst="rect">
            <a:avLst/>
          </a:prstGeom>
          <a:noFill/>
        </p:spPr>
        <p:txBody>
          <a:bodyPr wrap="square">
            <a:spAutoFit/>
          </a:bodyPr>
          <a:lstStyle/>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Egypt will never be the same after this</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Lord God is doing this</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God did something similar in the exodus (Ex 12:12)</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north to south regions always had factions in Egypt (Constable)</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Now the spirits of all “emptied out”</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Most think that the “hard master” would be the King of Assyria, Sennacherib</a:t>
            </a:r>
          </a:p>
        </p:txBody>
      </p:sp>
    </p:spTree>
    <p:extLst>
      <p:ext uri="{BB962C8B-B14F-4D97-AF65-F5344CB8AC3E}">
        <p14:creationId xmlns:p14="http://schemas.microsoft.com/office/powerpoint/2010/main" val="204471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8C1A-F571-053A-B82C-CB5DD8F4E024}"/>
              </a:ext>
            </a:extLst>
          </p:cNvPr>
          <p:cNvSpPr>
            <a:spLocks noGrp="1"/>
          </p:cNvSpPr>
          <p:nvPr>
            <p:ph type="title"/>
          </p:nvPr>
        </p:nvSpPr>
        <p:spPr>
          <a:xfrm>
            <a:off x="650240" y="0"/>
            <a:ext cx="11704320" cy="1219200"/>
          </a:xfrm>
        </p:spPr>
        <p:txBody>
          <a:bodyPr/>
          <a:lstStyle/>
          <a:p>
            <a:r>
              <a:rPr lang="en-US" sz="4800" b="1" dirty="0"/>
              <a:t>Oracle Against Egypt Ch.19:5-10</a:t>
            </a:r>
            <a:endParaRPr lang="en-US" sz="4800" dirty="0"/>
          </a:p>
        </p:txBody>
      </p:sp>
      <p:sp>
        <p:nvSpPr>
          <p:cNvPr id="5" name="Slide Number Placeholder 4">
            <a:extLst>
              <a:ext uri="{FF2B5EF4-FFF2-40B4-BE49-F238E27FC236}">
                <a16:creationId xmlns:a16="http://schemas.microsoft.com/office/drawing/2014/main" id="{6E003A46-1E5F-B4B8-6777-A4584957B042}"/>
              </a:ext>
            </a:extLst>
          </p:cNvPr>
          <p:cNvSpPr>
            <a:spLocks noGrp="1"/>
          </p:cNvSpPr>
          <p:nvPr>
            <p:ph type="sldNum" sz="quarter" idx="12"/>
          </p:nvPr>
        </p:nvSpPr>
        <p:spPr/>
        <p:txBody>
          <a:bodyPr/>
          <a:lstStyle/>
          <a:p>
            <a:pPr defTabSz="973698"/>
            <a:fld id="{11E87535-271B-4784-B22F-1962924B2958}" type="slidenum">
              <a:rPr lang="en-US" altLang="en-US" smtClean="0">
                <a:solidFill>
                  <a:prstClr val="black"/>
                </a:solidFill>
                <a:latin typeface="Calibri" panose="020F0502020204030204" pitchFamily="34" charset="0"/>
                <a:cs typeface="+mn-cs"/>
              </a:rPr>
              <a:pPr defTabSz="973698"/>
              <a:t>17</a:t>
            </a:fld>
            <a:endParaRPr lang="en-US" altLang="en-US">
              <a:solidFill>
                <a:prstClr val="black"/>
              </a:solidFill>
              <a:latin typeface="Calibri" panose="020F0502020204030204" pitchFamily="34" charset="0"/>
              <a:cs typeface="+mn-cs"/>
            </a:endParaRPr>
          </a:p>
        </p:txBody>
      </p:sp>
      <p:sp>
        <p:nvSpPr>
          <p:cNvPr id="7" name="TextBox 6">
            <a:extLst>
              <a:ext uri="{FF2B5EF4-FFF2-40B4-BE49-F238E27FC236}">
                <a16:creationId xmlns:a16="http://schemas.microsoft.com/office/drawing/2014/main" id="{C487E8D3-37C9-C095-B450-B1DCF62B4075}"/>
              </a:ext>
            </a:extLst>
          </p:cNvPr>
          <p:cNvSpPr txBox="1"/>
          <p:nvPr/>
        </p:nvSpPr>
        <p:spPr>
          <a:xfrm>
            <a:off x="635000" y="1828086"/>
            <a:ext cx="5842794" cy="4801314"/>
          </a:xfrm>
          <a:prstGeom prst="rect">
            <a:avLst/>
          </a:prstGeom>
          <a:noFill/>
        </p:spPr>
        <p:txBody>
          <a:bodyPr wrap="square">
            <a:spAutoFit/>
          </a:bodyPr>
          <a:lstStyle/>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800" b="1" i="0" u="none" strike="noStrike" kern="1200" cap="none" spc="0" normalizeH="0" baseline="30000" noProof="0" dirty="0">
                <a:ln>
                  <a:noFill/>
                </a:ln>
                <a:solidFill>
                  <a:prstClr val="black"/>
                </a:solidFill>
                <a:effectLst/>
                <a:uLnTx/>
                <a:uFillTx/>
                <a:latin typeface="Calibri"/>
                <a:ea typeface="+mn-ea"/>
                <a:cs typeface="+mn-cs"/>
              </a:rPr>
              <a:t>5 </a:t>
            </a:r>
            <a:r>
              <a:rPr kumimoji="0" lang="en-US" sz="1800" b="1" i="0" u="none" strike="noStrike" kern="1200" cap="none" spc="0" normalizeH="0" baseline="0" noProof="0" dirty="0">
                <a:ln>
                  <a:noFill/>
                </a:ln>
                <a:solidFill>
                  <a:prstClr val="black"/>
                </a:solidFill>
                <a:effectLst/>
                <a:uLnTx/>
                <a:uFillTx/>
                <a:latin typeface="Calibri"/>
                <a:ea typeface="+mn-ea"/>
                <a:cs typeface="+mn-cs"/>
              </a:rPr>
              <a:t>And the waters of the sea will be dried up,</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    and the river will be dry and parched,</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30000" noProof="0" dirty="0">
                <a:ln>
                  <a:noFill/>
                </a:ln>
                <a:solidFill>
                  <a:prstClr val="black"/>
                </a:solidFill>
                <a:effectLst/>
                <a:uLnTx/>
                <a:uFillTx/>
                <a:latin typeface="Calibri"/>
                <a:ea typeface="+mn-ea"/>
                <a:cs typeface="+mn-cs"/>
              </a:rPr>
              <a:t>6 </a:t>
            </a:r>
            <a:r>
              <a:rPr kumimoji="0" lang="en-US" sz="1800" b="1" i="0" u="none" strike="noStrike" kern="1200" cap="none" spc="0" normalizeH="0" baseline="0" noProof="0" dirty="0">
                <a:ln>
                  <a:noFill/>
                </a:ln>
                <a:solidFill>
                  <a:prstClr val="black"/>
                </a:solidFill>
                <a:effectLst/>
                <a:uLnTx/>
                <a:uFillTx/>
                <a:latin typeface="Calibri"/>
                <a:ea typeface="+mn-ea"/>
                <a:cs typeface="+mn-cs"/>
              </a:rPr>
              <a:t>and its canals will become foul,</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    and the branches of Egypt's Nile will diminish and dry up,                                            </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    reeds and rushes will rot away.</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30000" noProof="0" dirty="0">
                <a:ln>
                  <a:noFill/>
                </a:ln>
                <a:solidFill>
                  <a:prstClr val="black"/>
                </a:solidFill>
                <a:effectLst/>
                <a:uLnTx/>
                <a:uFillTx/>
                <a:latin typeface="Calibri"/>
                <a:ea typeface="+mn-ea"/>
                <a:cs typeface="+mn-cs"/>
              </a:rPr>
              <a:t>7 </a:t>
            </a:r>
            <a:r>
              <a:rPr kumimoji="0" lang="en-US" sz="1800" b="1" i="0" u="none" strike="noStrike" kern="1200" cap="none" spc="0" normalizeH="0" baseline="0" noProof="0" dirty="0">
                <a:ln>
                  <a:noFill/>
                </a:ln>
                <a:solidFill>
                  <a:prstClr val="black"/>
                </a:solidFill>
                <a:effectLst/>
                <a:uLnTx/>
                <a:uFillTx/>
                <a:latin typeface="Calibri"/>
                <a:ea typeface="+mn-ea"/>
                <a:cs typeface="+mn-cs"/>
              </a:rPr>
              <a:t>There will be bare places by the Nile,</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    on the brink of the Nile,</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and all that is sown by the Nile will be parched,</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    will be driven away, and will be no more.</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30000" noProof="0" dirty="0">
                <a:ln>
                  <a:noFill/>
                </a:ln>
                <a:solidFill>
                  <a:prstClr val="black"/>
                </a:solidFill>
                <a:effectLst/>
                <a:uLnTx/>
                <a:uFillTx/>
                <a:latin typeface="Calibri"/>
                <a:ea typeface="+mn-ea"/>
                <a:cs typeface="+mn-cs"/>
              </a:rPr>
              <a:t>8 </a:t>
            </a:r>
            <a:r>
              <a:rPr kumimoji="0" lang="en-US" sz="1800" b="1" i="0" u="none" strike="noStrike" kern="1200" cap="none" spc="0" normalizeH="0" baseline="0" noProof="0" dirty="0">
                <a:ln>
                  <a:noFill/>
                </a:ln>
                <a:solidFill>
                  <a:prstClr val="black"/>
                </a:solidFill>
                <a:effectLst/>
                <a:uLnTx/>
                <a:uFillTx/>
                <a:latin typeface="Calibri"/>
                <a:ea typeface="+mn-ea"/>
                <a:cs typeface="+mn-cs"/>
              </a:rPr>
              <a:t>The fishermen will mourn and lament,</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    all who cast a hook in the Nile;</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and they will languish</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    who spread nets on the water.</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30000" noProof="0" dirty="0">
                <a:ln>
                  <a:noFill/>
                </a:ln>
                <a:solidFill>
                  <a:prstClr val="black"/>
                </a:solidFill>
                <a:effectLst/>
                <a:uLnTx/>
                <a:uFillTx/>
                <a:latin typeface="Calibri"/>
                <a:ea typeface="+mn-ea"/>
                <a:cs typeface="+mn-cs"/>
              </a:rPr>
              <a:t>9 </a:t>
            </a:r>
            <a:r>
              <a:rPr kumimoji="0" lang="en-US" sz="1800" b="1" i="0" u="none" strike="noStrike" kern="1200" cap="none" spc="0" normalizeH="0" baseline="0" noProof="0" dirty="0">
                <a:ln>
                  <a:noFill/>
                </a:ln>
                <a:solidFill>
                  <a:prstClr val="black"/>
                </a:solidFill>
                <a:effectLst/>
                <a:uLnTx/>
                <a:uFillTx/>
                <a:latin typeface="Calibri"/>
                <a:ea typeface="+mn-ea"/>
                <a:cs typeface="+mn-cs"/>
              </a:rPr>
              <a:t>The workers in combed flax will be in despair,</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    and the weavers of white cotton.</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30000" noProof="0" dirty="0">
                <a:ln>
                  <a:noFill/>
                </a:ln>
                <a:solidFill>
                  <a:prstClr val="black"/>
                </a:solidFill>
                <a:effectLst/>
                <a:uLnTx/>
                <a:uFillTx/>
                <a:latin typeface="Calibri"/>
                <a:ea typeface="+mn-ea"/>
                <a:cs typeface="+mn-cs"/>
              </a:rPr>
              <a:t>10 </a:t>
            </a:r>
            <a:r>
              <a:rPr kumimoji="0" lang="en-US" sz="1800" b="1" i="0" u="none" strike="noStrike" kern="1200" cap="none" spc="0" normalizeH="0" baseline="0" noProof="0" dirty="0">
                <a:ln>
                  <a:noFill/>
                </a:ln>
                <a:solidFill>
                  <a:prstClr val="black"/>
                </a:solidFill>
                <a:effectLst/>
                <a:uLnTx/>
                <a:uFillTx/>
                <a:latin typeface="Calibri"/>
                <a:ea typeface="+mn-ea"/>
                <a:cs typeface="+mn-cs"/>
              </a:rPr>
              <a:t>Those who are the pillars of the land will be crushed,</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    and all who work for pay will be grieved.</a:t>
            </a:r>
          </a:p>
        </p:txBody>
      </p:sp>
      <p:sp>
        <p:nvSpPr>
          <p:cNvPr id="9" name="TextBox 8">
            <a:extLst>
              <a:ext uri="{FF2B5EF4-FFF2-40B4-BE49-F238E27FC236}">
                <a16:creationId xmlns:a16="http://schemas.microsoft.com/office/drawing/2014/main" id="{3CE5E0D5-209E-1B5D-35DB-770B6A028A6F}"/>
              </a:ext>
            </a:extLst>
          </p:cNvPr>
          <p:cNvSpPr txBox="1"/>
          <p:nvPr/>
        </p:nvSpPr>
        <p:spPr>
          <a:xfrm>
            <a:off x="6984206" y="1828800"/>
            <a:ext cx="5385594" cy="4081117"/>
          </a:xfrm>
          <a:prstGeom prst="rect">
            <a:avLst/>
          </a:prstGeom>
          <a:noFill/>
        </p:spPr>
        <p:txBody>
          <a:bodyPr wrap="square">
            <a:spAutoFit/>
          </a:bodyPr>
          <a:lstStyle/>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God could certainly cause an effect in nature</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Nile normally would flood and increase the good soil, not here</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If the Nile was affected their whole economy would flounder</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Everyone from farmers, fishermen and the workers with the flax would suffer</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“pillars” most likely means those in charge including the leaders</a:t>
            </a:r>
          </a:p>
        </p:txBody>
      </p:sp>
    </p:spTree>
    <p:extLst>
      <p:ext uri="{BB962C8B-B14F-4D97-AF65-F5344CB8AC3E}">
        <p14:creationId xmlns:p14="http://schemas.microsoft.com/office/powerpoint/2010/main" val="189686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8C00B-CF2C-5EE9-5F0F-E278860FE80F}"/>
              </a:ext>
            </a:extLst>
          </p:cNvPr>
          <p:cNvSpPr>
            <a:spLocks noGrp="1"/>
          </p:cNvSpPr>
          <p:nvPr>
            <p:ph type="title"/>
          </p:nvPr>
        </p:nvSpPr>
        <p:spPr>
          <a:xfrm>
            <a:off x="650240" y="0"/>
            <a:ext cx="11704320" cy="1219200"/>
          </a:xfrm>
        </p:spPr>
        <p:txBody>
          <a:bodyPr/>
          <a:lstStyle/>
          <a:p>
            <a:r>
              <a:rPr lang="en-US" sz="4800" b="1" dirty="0"/>
              <a:t>Oracle Against Egypt Ch.19:11-15</a:t>
            </a:r>
            <a:endParaRPr lang="en-US" sz="4800" dirty="0"/>
          </a:p>
        </p:txBody>
      </p:sp>
      <p:sp>
        <p:nvSpPr>
          <p:cNvPr id="5" name="Slide Number Placeholder 4">
            <a:extLst>
              <a:ext uri="{FF2B5EF4-FFF2-40B4-BE49-F238E27FC236}">
                <a16:creationId xmlns:a16="http://schemas.microsoft.com/office/drawing/2014/main" id="{9A0D8F4B-5D01-09C0-17EC-A9D70C3F6455}"/>
              </a:ext>
            </a:extLst>
          </p:cNvPr>
          <p:cNvSpPr>
            <a:spLocks noGrp="1"/>
          </p:cNvSpPr>
          <p:nvPr>
            <p:ph type="sldNum" sz="quarter" idx="12"/>
          </p:nvPr>
        </p:nvSpPr>
        <p:spPr/>
        <p:txBody>
          <a:bodyPr/>
          <a:lstStyle/>
          <a:p>
            <a:pPr defTabSz="973698"/>
            <a:fld id="{11E87535-271B-4784-B22F-1962924B2958}" type="slidenum">
              <a:rPr lang="en-US" altLang="en-US" smtClean="0">
                <a:solidFill>
                  <a:prstClr val="black"/>
                </a:solidFill>
                <a:latin typeface="Calibri" panose="020F0502020204030204" pitchFamily="34" charset="0"/>
                <a:cs typeface="+mn-cs"/>
              </a:rPr>
              <a:pPr defTabSz="973698"/>
              <a:t>18</a:t>
            </a:fld>
            <a:endParaRPr lang="en-US" altLang="en-US">
              <a:solidFill>
                <a:prstClr val="black"/>
              </a:solidFill>
              <a:latin typeface="Calibri" panose="020F0502020204030204" pitchFamily="34" charset="0"/>
              <a:cs typeface="+mn-cs"/>
            </a:endParaRPr>
          </a:p>
        </p:txBody>
      </p:sp>
      <p:sp>
        <p:nvSpPr>
          <p:cNvPr id="7" name="TextBox 6">
            <a:extLst>
              <a:ext uri="{FF2B5EF4-FFF2-40B4-BE49-F238E27FC236}">
                <a16:creationId xmlns:a16="http://schemas.microsoft.com/office/drawing/2014/main" id="{5FD538A5-3A29-9903-127D-9D166ED585D5}"/>
              </a:ext>
            </a:extLst>
          </p:cNvPr>
          <p:cNvSpPr txBox="1"/>
          <p:nvPr/>
        </p:nvSpPr>
        <p:spPr>
          <a:xfrm>
            <a:off x="711200" y="1731288"/>
            <a:ext cx="5766594" cy="5355312"/>
          </a:xfrm>
          <a:prstGeom prst="rect">
            <a:avLst/>
          </a:prstGeom>
          <a:noFill/>
        </p:spPr>
        <p:txBody>
          <a:bodyPr wrap="square">
            <a:spAutoFit/>
          </a:bodyPr>
          <a:lstStyle/>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900" b="1" i="0" u="none" strike="noStrike" kern="1200" cap="none" spc="0" normalizeH="0" baseline="30000" noProof="0" dirty="0">
                <a:ln>
                  <a:noFill/>
                </a:ln>
                <a:solidFill>
                  <a:prstClr val="black"/>
                </a:solidFill>
                <a:effectLst/>
                <a:uLnTx/>
                <a:uFillTx/>
                <a:latin typeface="Calibri"/>
                <a:ea typeface="+mn-ea"/>
                <a:cs typeface="+mn-cs"/>
              </a:rPr>
              <a:t>11 </a:t>
            </a:r>
            <a:r>
              <a:rPr kumimoji="0" lang="en-US" sz="1900" b="1" i="0" u="none" strike="noStrike" kern="1200" cap="none" spc="0" normalizeH="0" baseline="0" noProof="0" dirty="0">
                <a:ln>
                  <a:noFill/>
                </a:ln>
                <a:solidFill>
                  <a:prstClr val="black"/>
                </a:solidFill>
                <a:effectLst/>
                <a:uLnTx/>
                <a:uFillTx/>
                <a:latin typeface="Calibri"/>
                <a:ea typeface="+mn-ea"/>
                <a:cs typeface="+mn-cs"/>
              </a:rPr>
              <a:t>The princes of </a:t>
            </a:r>
            <a:r>
              <a:rPr kumimoji="0" lang="en-US" sz="1900" b="1" i="0" u="none" strike="noStrike" kern="1200" cap="none" spc="0" normalizeH="0" baseline="0" noProof="0" dirty="0" err="1">
                <a:ln>
                  <a:noFill/>
                </a:ln>
                <a:solidFill>
                  <a:prstClr val="black"/>
                </a:solidFill>
                <a:effectLst/>
                <a:uLnTx/>
                <a:uFillTx/>
                <a:latin typeface="Calibri"/>
                <a:ea typeface="+mn-ea"/>
                <a:cs typeface="+mn-cs"/>
              </a:rPr>
              <a:t>Zoan</a:t>
            </a:r>
            <a:r>
              <a:rPr kumimoji="0" lang="en-US" sz="1900" b="1" i="0" u="none" strike="noStrike" kern="1200" cap="none" spc="0" normalizeH="0" baseline="0" noProof="0" dirty="0">
                <a:ln>
                  <a:noFill/>
                </a:ln>
                <a:solidFill>
                  <a:prstClr val="black"/>
                </a:solidFill>
                <a:effectLst/>
                <a:uLnTx/>
                <a:uFillTx/>
                <a:latin typeface="Calibri"/>
                <a:ea typeface="+mn-ea"/>
                <a:cs typeface="+mn-cs"/>
              </a:rPr>
              <a:t> are utterly foolish;</a:t>
            </a:r>
            <a:br>
              <a:rPr kumimoji="0" lang="en-US" sz="1900" b="1" i="0" u="none" strike="noStrike" kern="1200" cap="none" spc="0" normalizeH="0" baseline="0" noProof="0" dirty="0">
                <a:ln>
                  <a:noFill/>
                </a:ln>
                <a:solidFill>
                  <a:prstClr val="black"/>
                </a:solidFill>
                <a:effectLst/>
                <a:uLnTx/>
                <a:uFillTx/>
                <a:latin typeface="Calibri"/>
                <a:ea typeface="+mn-ea"/>
                <a:cs typeface="+mn-cs"/>
              </a:rPr>
            </a:br>
            <a:r>
              <a:rPr kumimoji="0" lang="en-US" sz="1900" b="1" i="0" u="none" strike="noStrike" kern="1200" cap="none" spc="0" normalizeH="0" baseline="0" noProof="0" dirty="0">
                <a:ln>
                  <a:noFill/>
                </a:ln>
                <a:solidFill>
                  <a:prstClr val="black"/>
                </a:solidFill>
                <a:effectLst/>
                <a:uLnTx/>
                <a:uFillTx/>
                <a:latin typeface="Calibri"/>
                <a:ea typeface="+mn-ea"/>
                <a:cs typeface="+mn-cs"/>
              </a:rPr>
              <a:t>    the wisest counselors of Pharaoh give stupid counsel.</a:t>
            </a:r>
            <a:br>
              <a:rPr kumimoji="0" lang="en-US" sz="1900" b="1" i="0" u="none" strike="noStrike" kern="1200" cap="none" spc="0" normalizeH="0" baseline="0" noProof="0" dirty="0">
                <a:ln>
                  <a:noFill/>
                </a:ln>
                <a:solidFill>
                  <a:prstClr val="black"/>
                </a:solidFill>
                <a:effectLst/>
                <a:uLnTx/>
                <a:uFillTx/>
                <a:latin typeface="Calibri"/>
                <a:ea typeface="+mn-ea"/>
                <a:cs typeface="+mn-cs"/>
              </a:rPr>
            </a:br>
            <a:r>
              <a:rPr kumimoji="0" lang="en-US" sz="1900" b="1" i="0" u="none" strike="noStrike" kern="1200" cap="none" spc="0" normalizeH="0" baseline="0" noProof="0" dirty="0">
                <a:ln>
                  <a:noFill/>
                </a:ln>
                <a:solidFill>
                  <a:prstClr val="black"/>
                </a:solidFill>
                <a:effectLst/>
                <a:uLnTx/>
                <a:uFillTx/>
                <a:latin typeface="Calibri"/>
                <a:ea typeface="+mn-ea"/>
                <a:cs typeface="+mn-cs"/>
              </a:rPr>
              <a:t>How can you say to Pharaoh,</a:t>
            </a:r>
            <a:br>
              <a:rPr kumimoji="0" lang="en-US" sz="1900" b="1" i="0" u="none" strike="noStrike" kern="1200" cap="none" spc="0" normalizeH="0" baseline="0" noProof="0" dirty="0">
                <a:ln>
                  <a:noFill/>
                </a:ln>
                <a:solidFill>
                  <a:prstClr val="black"/>
                </a:solidFill>
                <a:effectLst/>
                <a:uLnTx/>
                <a:uFillTx/>
                <a:latin typeface="Calibri"/>
                <a:ea typeface="+mn-ea"/>
                <a:cs typeface="+mn-cs"/>
              </a:rPr>
            </a:br>
            <a:r>
              <a:rPr kumimoji="0" lang="en-US" sz="1900" b="1" i="0" u="none" strike="noStrike" kern="1200" cap="none" spc="0" normalizeH="0" baseline="0" noProof="0" dirty="0">
                <a:ln>
                  <a:noFill/>
                </a:ln>
                <a:solidFill>
                  <a:prstClr val="black"/>
                </a:solidFill>
                <a:effectLst/>
                <a:uLnTx/>
                <a:uFillTx/>
                <a:latin typeface="Calibri"/>
                <a:ea typeface="+mn-ea"/>
                <a:cs typeface="+mn-cs"/>
              </a:rPr>
              <a:t>    “I am a son of the wise,</a:t>
            </a:r>
            <a:br>
              <a:rPr kumimoji="0" lang="en-US" sz="1900" b="1" i="0" u="none" strike="noStrike" kern="1200" cap="none" spc="0" normalizeH="0" baseline="0" noProof="0" dirty="0">
                <a:ln>
                  <a:noFill/>
                </a:ln>
                <a:solidFill>
                  <a:prstClr val="black"/>
                </a:solidFill>
                <a:effectLst/>
                <a:uLnTx/>
                <a:uFillTx/>
                <a:latin typeface="Calibri"/>
                <a:ea typeface="+mn-ea"/>
                <a:cs typeface="+mn-cs"/>
              </a:rPr>
            </a:br>
            <a:r>
              <a:rPr kumimoji="0" lang="en-US" sz="1900" b="1" i="0" u="none" strike="noStrike" kern="1200" cap="none" spc="0" normalizeH="0" baseline="0" noProof="0" dirty="0">
                <a:ln>
                  <a:noFill/>
                </a:ln>
                <a:solidFill>
                  <a:prstClr val="black"/>
                </a:solidFill>
                <a:effectLst/>
                <a:uLnTx/>
                <a:uFillTx/>
                <a:latin typeface="Calibri"/>
                <a:ea typeface="+mn-ea"/>
                <a:cs typeface="+mn-cs"/>
              </a:rPr>
              <a:t>    a son of ancient kings”?</a:t>
            </a:r>
            <a:br>
              <a:rPr kumimoji="0" lang="en-US" sz="1900" b="1" i="0" u="none" strike="noStrike" kern="1200" cap="none" spc="0" normalizeH="0" baseline="0" noProof="0" dirty="0">
                <a:ln>
                  <a:noFill/>
                </a:ln>
                <a:solidFill>
                  <a:prstClr val="black"/>
                </a:solidFill>
                <a:effectLst/>
                <a:uLnTx/>
                <a:uFillTx/>
                <a:latin typeface="Calibri"/>
                <a:ea typeface="+mn-ea"/>
                <a:cs typeface="+mn-cs"/>
              </a:rPr>
            </a:br>
            <a:r>
              <a:rPr kumimoji="0" lang="en-US" sz="1900" b="1" i="0" u="none" strike="noStrike" kern="1200" cap="none" spc="0" normalizeH="0" baseline="30000" noProof="0" dirty="0">
                <a:ln>
                  <a:noFill/>
                </a:ln>
                <a:solidFill>
                  <a:prstClr val="black"/>
                </a:solidFill>
                <a:effectLst/>
                <a:uLnTx/>
                <a:uFillTx/>
                <a:latin typeface="Calibri"/>
                <a:ea typeface="+mn-ea"/>
                <a:cs typeface="+mn-cs"/>
              </a:rPr>
              <a:t>12 </a:t>
            </a:r>
            <a:r>
              <a:rPr kumimoji="0" lang="en-US" sz="1900" b="1" i="0" u="none" strike="noStrike" kern="1200" cap="none" spc="0" normalizeH="0" baseline="0" noProof="0" dirty="0">
                <a:ln>
                  <a:noFill/>
                </a:ln>
                <a:solidFill>
                  <a:prstClr val="black"/>
                </a:solidFill>
                <a:effectLst/>
                <a:uLnTx/>
                <a:uFillTx/>
                <a:latin typeface="Calibri"/>
                <a:ea typeface="+mn-ea"/>
                <a:cs typeface="+mn-cs"/>
              </a:rPr>
              <a:t>Where then are your wise men?</a:t>
            </a:r>
            <a:br>
              <a:rPr kumimoji="0" lang="en-US" sz="1900" b="1" i="0" u="none" strike="noStrike" kern="1200" cap="none" spc="0" normalizeH="0" baseline="0" noProof="0" dirty="0">
                <a:ln>
                  <a:noFill/>
                </a:ln>
                <a:solidFill>
                  <a:prstClr val="black"/>
                </a:solidFill>
                <a:effectLst/>
                <a:uLnTx/>
                <a:uFillTx/>
                <a:latin typeface="Calibri"/>
                <a:ea typeface="+mn-ea"/>
                <a:cs typeface="+mn-cs"/>
              </a:rPr>
            </a:br>
            <a:r>
              <a:rPr kumimoji="0" lang="en-US" sz="1900" b="1" i="0" u="none" strike="noStrike" kern="1200" cap="none" spc="0" normalizeH="0" baseline="0" noProof="0" dirty="0">
                <a:ln>
                  <a:noFill/>
                </a:ln>
                <a:solidFill>
                  <a:prstClr val="black"/>
                </a:solidFill>
                <a:effectLst/>
                <a:uLnTx/>
                <a:uFillTx/>
                <a:latin typeface="Calibri"/>
                <a:ea typeface="+mn-ea"/>
                <a:cs typeface="+mn-cs"/>
              </a:rPr>
              <a:t>    Let them tell you</a:t>
            </a:r>
            <a:br>
              <a:rPr kumimoji="0" lang="en-US" sz="1900" b="1" i="0" u="none" strike="noStrike" kern="1200" cap="none" spc="0" normalizeH="0" baseline="0" noProof="0" dirty="0">
                <a:ln>
                  <a:noFill/>
                </a:ln>
                <a:solidFill>
                  <a:prstClr val="black"/>
                </a:solidFill>
                <a:effectLst/>
                <a:uLnTx/>
                <a:uFillTx/>
                <a:latin typeface="Calibri"/>
                <a:ea typeface="+mn-ea"/>
                <a:cs typeface="+mn-cs"/>
              </a:rPr>
            </a:br>
            <a:r>
              <a:rPr kumimoji="0" lang="en-US" sz="1900" b="1" i="0" u="none" strike="noStrike" kern="1200" cap="none" spc="0" normalizeH="0" baseline="0" noProof="0" dirty="0">
                <a:ln>
                  <a:noFill/>
                </a:ln>
                <a:solidFill>
                  <a:prstClr val="black"/>
                </a:solidFill>
                <a:effectLst/>
                <a:uLnTx/>
                <a:uFillTx/>
                <a:latin typeface="Calibri"/>
                <a:ea typeface="+mn-ea"/>
                <a:cs typeface="+mn-cs"/>
              </a:rPr>
              <a:t>    that they might know what the </a:t>
            </a:r>
            <a:r>
              <a:rPr kumimoji="0" lang="en-US" sz="1900" b="1" i="0" u="none" strike="noStrike" kern="1200" cap="small" spc="0" normalizeH="0" baseline="0" noProof="0" dirty="0">
                <a:ln>
                  <a:noFill/>
                </a:ln>
                <a:solidFill>
                  <a:prstClr val="black"/>
                </a:solidFill>
                <a:effectLst/>
                <a:uLnTx/>
                <a:uFillTx/>
                <a:latin typeface="Calibri"/>
                <a:ea typeface="+mn-ea"/>
                <a:cs typeface="+mn-cs"/>
              </a:rPr>
              <a:t>Lord</a:t>
            </a:r>
            <a:r>
              <a:rPr kumimoji="0" lang="en-US" sz="1900" b="1" i="0" u="none" strike="noStrike" kern="1200" cap="none" spc="0" normalizeH="0" baseline="0" noProof="0" dirty="0">
                <a:ln>
                  <a:noFill/>
                </a:ln>
                <a:solidFill>
                  <a:prstClr val="black"/>
                </a:solidFill>
                <a:effectLst/>
                <a:uLnTx/>
                <a:uFillTx/>
                <a:latin typeface="Calibri"/>
                <a:ea typeface="+mn-ea"/>
                <a:cs typeface="+mn-cs"/>
              </a:rPr>
              <a:t> of hosts has purposed against Egypt.</a:t>
            </a:r>
            <a:br>
              <a:rPr kumimoji="0" lang="en-US" sz="1900" b="1" i="0" u="none" strike="noStrike" kern="1200" cap="none" spc="0" normalizeH="0" baseline="0" noProof="0" dirty="0">
                <a:ln>
                  <a:noFill/>
                </a:ln>
                <a:solidFill>
                  <a:prstClr val="black"/>
                </a:solidFill>
                <a:effectLst/>
                <a:uLnTx/>
                <a:uFillTx/>
                <a:latin typeface="Calibri"/>
                <a:ea typeface="+mn-ea"/>
                <a:cs typeface="+mn-cs"/>
              </a:rPr>
            </a:br>
            <a:r>
              <a:rPr kumimoji="0" lang="en-US" sz="1900" b="1" i="0" u="none" strike="noStrike" kern="1200" cap="none" spc="0" normalizeH="0" baseline="30000" noProof="0" dirty="0">
                <a:ln>
                  <a:noFill/>
                </a:ln>
                <a:solidFill>
                  <a:prstClr val="black"/>
                </a:solidFill>
                <a:effectLst/>
                <a:uLnTx/>
                <a:uFillTx/>
                <a:latin typeface="Calibri"/>
                <a:ea typeface="+mn-ea"/>
                <a:cs typeface="+mn-cs"/>
              </a:rPr>
              <a:t>13 </a:t>
            </a:r>
            <a:r>
              <a:rPr kumimoji="0" lang="en-US" sz="1900" b="1" i="0" u="none" strike="noStrike" kern="1200" cap="none" spc="0" normalizeH="0" baseline="0" noProof="0" dirty="0">
                <a:ln>
                  <a:noFill/>
                </a:ln>
                <a:solidFill>
                  <a:prstClr val="black"/>
                </a:solidFill>
                <a:effectLst/>
                <a:uLnTx/>
                <a:uFillTx/>
                <a:latin typeface="Calibri"/>
                <a:ea typeface="+mn-ea"/>
                <a:cs typeface="+mn-cs"/>
              </a:rPr>
              <a:t>The princes of </a:t>
            </a:r>
            <a:r>
              <a:rPr kumimoji="0" lang="en-US" sz="1900" b="1" i="0" u="none" strike="noStrike" kern="1200" cap="none" spc="0" normalizeH="0" baseline="0" noProof="0" dirty="0" err="1">
                <a:ln>
                  <a:noFill/>
                </a:ln>
                <a:solidFill>
                  <a:prstClr val="black"/>
                </a:solidFill>
                <a:effectLst/>
                <a:uLnTx/>
                <a:uFillTx/>
                <a:latin typeface="Calibri"/>
                <a:ea typeface="+mn-ea"/>
                <a:cs typeface="+mn-cs"/>
              </a:rPr>
              <a:t>Zoan</a:t>
            </a:r>
            <a:r>
              <a:rPr kumimoji="0" lang="en-US" sz="1900" b="1" i="0" u="none" strike="noStrike" kern="1200" cap="none" spc="0" normalizeH="0" baseline="0" noProof="0" dirty="0">
                <a:ln>
                  <a:noFill/>
                </a:ln>
                <a:solidFill>
                  <a:prstClr val="black"/>
                </a:solidFill>
                <a:effectLst/>
                <a:uLnTx/>
                <a:uFillTx/>
                <a:latin typeface="Calibri"/>
                <a:ea typeface="+mn-ea"/>
                <a:cs typeface="+mn-cs"/>
              </a:rPr>
              <a:t> have become fools,</a:t>
            </a:r>
            <a:br>
              <a:rPr kumimoji="0" lang="en-US" sz="1900" b="1" i="0" u="none" strike="noStrike" kern="1200" cap="none" spc="0" normalizeH="0" baseline="0" noProof="0" dirty="0">
                <a:ln>
                  <a:noFill/>
                </a:ln>
                <a:solidFill>
                  <a:prstClr val="black"/>
                </a:solidFill>
                <a:effectLst/>
                <a:uLnTx/>
                <a:uFillTx/>
                <a:latin typeface="Calibri"/>
                <a:ea typeface="+mn-ea"/>
                <a:cs typeface="+mn-cs"/>
              </a:rPr>
            </a:br>
            <a:r>
              <a:rPr kumimoji="0" lang="en-US" sz="1900" b="1" i="0" u="none" strike="noStrike" kern="1200" cap="none" spc="0" normalizeH="0" baseline="0" noProof="0" dirty="0">
                <a:ln>
                  <a:noFill/>
                </a:ln>
                <a:solidFill>
                  <a:prstClr val="black"/>
                </a:solidFill>
                <a:effectLst/>
                <a:uLnTx/>
                <a:uFillTx/>
                <a:latin typeface="Calibri"/>
                <a:ea typeface="+mn-ea"/>
                <a:cs typeface="+mn-cs"/>
              </a:rPr>
              <a:t>    and the princes of Memphis are deluded;</a:t>
            </a:r>
            <a:br>
              <a:rPr kumimoji="0" lang="en-US" sz="1900" b="1" i="0" u="none" strike="noStrike" kern="1200" cap="none" spc="0" normalizeH="0" baseline="0" noProof="0" dirty="0">
                <a:ln>
                  <a:noFill/>
                </a:ln>
                <a:solidFill>
                  <a:prstClr val="black"/>
                </a:solidFill>
                <a:effectLst/>
                <a:uLnTx/>
                <a:uFillTx/>
                <a:latin typeface="Calibri"/>
                <a:ea typeface="+mn-ea"/>
                <a:cs typeface="+mn-cs"/>
              </a:rPr>
            </a:br>
            <a:r>
              <a:rPr kumimoji="0" lang="en-US" sz="1900" b="1" i="0" u="none" strike="noStrike" kern="1200" cap="none" spc="0" normalizeH="0" baseline="0" noProof="0" dirty="0">
                <a:ln>
                  <a:noFill/>
                </a:ln>
                <a:solidFill>
                  <a:prstClr val="black"/>
                </a:solidFill>
                <a:effectLst/>
                <a:uLnTx/>
                <a:uFillTx/>
                <a:latin typeface="Calibri"/>
                <a:ea typeface="+mn-ea"/>
                <a:cs typeface="+mn-cs"/>
              </a:rPr>
              <a:t>those who are the cornerstones of her tribes</a:t>
            </a:r>
            <a:br>
              <a:rPr kumimoji="0" lang="en-US" sz="1900" b="1" i="0" u="none" strike="noStrike" kern="1200" cap="none" spc="0" normalizeH="0" baseline="0" noProof="0" dirty="0">
                <a:ln>
                  <a:noFill/>
                </a:ln>
                <a:solidFill>
                  <a:prstClr val="black"/>
                </a:solidFill>
                <a:effectLst/>
                <a:uLnTx/>
                <a:uFillTx/>
                <a:latin typeface="Calibri"/>
                <a:ea typeface="+mn-ea"/>
                <a:cs typeface="+mn-cs"/>
              </a:rPr>
            </a:br>
            <a:r>
              <a:rPr kumimoji="0" lang="en-US" sz="1900" b="1" i="0" u="none" strike="noStrike" kern="1200" cap="none" spc="0" normalizeH="0" baseline="0" noProof="0" dirty="0">
                <a:ln>
                  <a:noFill/>
                </a:ln>
                <a:solidFill>
                  <a:prstClr val="black"/>
                </a:solidFill>
                <a:effectLst/>
                <a:uLnTx/>
                <a:uFillTx/>
                <a:latin typeface="Calibri"/>
                <a:ea typeface="+mn-ea"/>
                <a:cs typeface="+mn-cs"/>
              </a:rPr>
              <a:t>    have made Egypt stagger.</a:t>
            </a:r>
            <a:br>
              <a:rPr kumimoji="0" lang="en-US" sz="1900" b="1" i="0" u="none" strike="noStrike" kern="1200" cap="none" spc="0" normalizeH="0" baseline="0" noProof="0" dirty="0">
                <a:ln>
                  <a:noFill/>
                </a:ln>
                <a:solidFill>
                  <a:prstClr val="black"/>
                </a:solidFill>
                <a:effectLst/>
                <a:uLnTx/>
                <a:uFillTx/>
                <a:latin typeface="Calibri"/>
                <a:ea typeface="+mn-ea"/>
                <a:cs typeface="+mn-cs"/>
              </a:rPr>
            </a:br>
            <a:r>
              <a:rPr kumimoji="0" lang="en-US" sz="1900" b="1" i="0" u="none" strike="noStrike" kern="1200" cap="none" spc="0" normalizeH="0" baseline="30000" noProof="0" dirty="0">
                <a:ln>
                  <a:noFill/>
                </a:ln>
                <a:solidFill>
                  <a:prstClr val="black"/>
                </a:solidFill>
                <a:effectLst/>
                <a:uLnTx/>
                <a:uFillTx/>
                <a:latin typeface="Calibri"/>
                <a:ea typeface="+mn-ea"/>
                <a:cs typeface="+mn-cs"/>
              </a:rPr>
              <a:t>14 </a:t>
            </a:r>
            <a:r>
              <a:rPr kumimoji="0" lang="en-US" sz="1900" b="1" i="0" u="none" strike="noStrike" kern="1200" cap="none" spc="0" normalizeH="0" baseline="0" noProof="0" dirty="0">
                <a:ln>
                  <a:noFill/>
                </a:ln>
                <a:solidFill>
                  <a:prstClr val="black"/>
                </a:solidFill>
                <a:effectLst/>
                <a:uLnTx/>
                <a:uFillTx/>
                <a:latin typeface="Calibri"/>
                <a:ea typeface="+mn-ea"/>
                <a:cs typeface="+mn-cs"/>
              </a:rPr>
              <a:t>The </a:t>
            </a:r>
            <a:r>
              <a:rPr kumimoji="0" lang="en-US" sz="1900" b="1" i="0" u="none" strike="noStrike" kern="1200" cap="small" spc="0" normalizeH="0" baseline="0" noProof="0" dirty="0">
                <a:ln>
                  <a:noFill/>
                </a:ln>
                <a:solidFill>
                  <a:prstClr val="black"/>
                </a:solidFill>
                <a:effectLst/>
                <a:uLnTx/>
                <a:uFillTx/>
                <a:latin typeface="Calibri"/>
                <a:ea typeface="+mn-ea"/>
                <a:cs typeface="+mn-cs"/>
              </a:rPr>
              <a:t>Lord</a:t>
            </a:r>
            <a:r>
              <a:rPr kumimoji="0" lang="en-US" sz="1900" b="1" i="0" u="none" strike="noStrike" kern="1200" cap="none" spc="0" normalizeH="0" baseline="0" noProof="0" dirty="0">
                <a:ln>
                  <a:noFill/>
                </a:ln>
                <a:solidFill>
                  <a:prstClr val="black"/>
                </a:solidFill>
                <a:effectLst/>
                <a:uLnTx/>
                <a:uFillTx/>
                <a:latin typeface="Calibri"/>
                <a:ea typeface="+mn-ea"/>
                <a:cs typeface="+mn-cs"/>
              </a:rPr>
              <a:t> has mingled within her a spirit of confusion,</a:t>
            </a:r>
            <a:br>
              <a:rPr kumimoji="0" lang="en-US" sz="1900" b="1" i="0" u="none" strike="noStrike" kern="1200" cap="none" spc="0" normalizeH="0" baseline="0" noProof="0" dirty="0">
                <a:ln>
                  <a:noFill/>
                </a:ln>
                <a:solidFill>
                  <a:prstClr val="black"/>
                </a:solidFill>
                <a:effectLst/>
                <a:uLnTx/>
                <a:uFillTx/>
                <a:latin typeface="Calibri"/>
                <a:ea typeface="+mn-ea"/>
                <a:cs typeface="+mn-cs"/>
              </a:rPr>
            </a:br>
            <a:r>
              <a:rPr kumimoji="0" lang="en-US" sz="1900" b="1" i="0" u="none" strike="noStrike" kern="1200" cap="none" spc="0" normalizeH="0" baseline="0" noProof="0" dirty="0">
                <a:ln>
                  <a:noFill/>
                </a:ln>
                <a:solidFill>
                  <a:prstClr val="black"/>
                </a:solidFill>
                <a:effectLst/>
                <a:uLnTx/>
                <a:uFillTx/>
                <a:latin typeface="Calibri"/>
                <a:ea typeface="+mn-ea"/>
                <a:cs typeface="+mn-cs"/>
              </a:rPr>
              <a:t>and they will make Egypt stagger in all its deeds,</a:t>
            </a:r>
            <a:br>
              <a:rPr kumimoji="0" lang="en-US" sz="1900" b="1" i="0" u="none" strike="noStrike" kern="1200" cap="none" spc="0" normalizeH="0" baseline="0" noProof="0" dirty="0">
                <a:ln>
                  <a:noFill/>
                </a:ln>
                <a:solidFill>
                  <a:prstClr val="black"/>
                </a:solidFill>
                <a:effectLst/>
                <a:uLnTx/>
                <a:uFillTx/>
                <a:latin typeface="Calibri"/>
                <a:ea typeface="+mn-ea"/>
                <a:cs typeface="+mn-cs"/>
              </a:rPr>
            </a:br>
            <a:r>
              <a:rPr kumimoji="0" lang="en-US" sz="1900" b="1" i="0" u="none" strike="noStrike" kern="1200" cap="none" spc="0" normalizeH="0" baseline="0" noProof="0" dirty="0">
                <a:ln>
                  <a:noFill/>
                </a:ln>
                <a:solidFill>
                  <a:prstClr val="black"/>
                </a:solidFill>
                <a:effectLst/>
                <a:uLnTx/>
                <a:uFillTx/>
                <a:latin typeface="Calibri"/>
                <a:ea typeface="+mn-ea"/>
                <a:cs typeface="+mn-cs"/>
              </a:rPr>
              <a:t>    as a drunken man staggers in his vomit.</a:t>
            </a:r>
            <a:br>
              <a:rPr kumimoji="0" lang="en-US" sz="1900" b="1" i="0" u="none" strike="noStrike" kern="1200" cap="none" spc="0" normalizeH="0" baseline="0" noProof="0" dirty="0">
                <a:ln>
                  <a:noFill/>
                </a:ln>
                <a:solidFill>
                  <a:prstClr val="black"/>
                </a:solidFill>
                <a:effectLst/>
                <a:uLnTx/>
                <a:uFillTx/>
                <a:latin typeface="Calibri"/>
                <a:ea typeface="+mn-ea"/>
                <a:cs typeface="+mn-cs"/>
              </a:rPr>
            </a:br>
            <a:r>
              <a:rPr kumimoji="0" lang="en-US" sz="1900" b="1" i="0" u="none" strike="noStrike" kern="1200" cap="none" spc="0" normalizeH="0" baseline="30000" noProof="0" dirty="0">
                <a:ln>
                  <a:noFill/>
                </a:ln>
                <a:solidFill>
                  <a:prstClr val="black"/>
                </a:solidFill>
                <a:effectLst/>
                <a:uLnTx/>
                <a:uFillTx/>
                <a:latin typeface="Calibri"/>
                <a:ea typeface="+mn-ea"/>
                <a:cs typeface="+mn-cs"/>
              </a:rPr>
              <a:t>15 </a:t>
            </a:r>
            <a:r>
              <a:rPr kumimoji="0" lang="en-US" sz="1900" b="1" i="0" u="none" strike="noStrike" kern="1200" cap="none" spc="0" normalizeH="0" baseline="0" noProof="0" dirty="0">
                <a:ln>
                  <a:noFill/>
                </a:ln>
                <a:solidFill>
                  <a:prstClr val="black"/>
                </a:solidFill>
                <a:effectLst/>
                <a:uLnTx/>
                <a:uFillTx/>
                <a:latin typeface="Calibri"/>
                <a:ea typeface="+mn-ea"/>
                <a:cs typeface="+mn-cs"/>
              </a:rPr>
              <a:t>And there will be nothing for Egypt</a:t>
            </a:r>
            <a:br>
              <a:rPr kumimoji="0" lang="en-US" sz="1900" b="1" i="0" u="none" strike="noStrike" kern="1200" cap="none" spc="0" normalizeH="0" baseline="0" noProof="0" dirty="0">
                <a:ln>
                  <a:noFill/>
                </a:ln>
                <a:solidFill>
                  <a:prstClr val="black"/>
                </a:solidFill>
                <a:effectLst/>
                <a:uLnTx/>
                <a:uFillTx/>
                <a:latin typeface="Calibri"/>
                <a:ea typeface="+mn-ea"/>
                <a:cs typeface="+mn-cs"/>
              </a:rPr>
            </a:br>
            <a:r>
              <a:rPr kumimoji="0" lang="en-US" sz="1900" b="1" i="0" u="none" strike="noStrike" kern="1200" cap="none" spc="0" normalizeH="0" baseline="0" noProof="0" dirty="0">
                <a:ln>
                  <a:noFill/>
                </a:ln>
                <a:solidFill>
                  <a:prstClr val="black"/>
                </a:solidFill>
                <a:effectLst/>
                <a:uLnTx/>
                <a:uFillTx/>
                <a:latin typeface="Calibri"/>
                <a:ea typeface="+mn-ea"/>
                <a:cs typeface="+mn-cs"/>
              </a:rPr>
              <a:t>    that head or tail, palm branch or reed, may do.</a:t>
            </a:r>
          </a:p>
        </p:txBody>
      </p:sp>
      <p:sp>
        <p:nvSpPr>
          <p:cNvPr id="9" name="TextBox 8">
            <a:extLst>
              <a:ext uri="{FF2B5EF4-FFF2-40B4-BE49-F238E27FC236}">
                <a16:creationId xmlns:a16="http://schemas.microsoft.com/office/drawing/2014/main" id="{ACF6F1F7-9954-7B99-2729-8DE880244B12}"/>
              </a:ext>
            </a:extLst>
          </p:cNvPr>
          <p:cNvSpPr txBox="1"/>
          <p:nvPr/>
        </p:nvSpPr>
        <p:spPr>
          <a:xfrm>
            <a:off x="7060406" y="1862483"/>
            <a:ext cx="5385594" cy="4081117"/>
          </a:xfrm>
          <a:prstGeom prst="rect">
            <a:avLst/>
          </a:prstGeom>
          <a:noFill/>
        </p:spPr>
        <p:txBody>
          <a:bodyPr wrap="square">
            <a:spAutoFit/>
          </a:bodyPr>
          <a:lstStyle/>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Zoan was a major city in the northeast delta </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They had no one like God and their leaders had become fools</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Memphis another major city had become like Zoan</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God had given them a spirit of confusion and none could contribute </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v.15 is very similar to Is 9:14-15 where God is disciplining Israel</a:t>
            </a:r>
          </a:p>
        </p:txBody>
      </p:sp>
    </p:spTree>
    <p:extLst>
      <p:ext uri="{BB962C8B-B14F-4D97-AF65-F5344CB8AC3E}">
        <p14:creationId xmlns:p14="http://schemas.microsoft.com/office/powerpoint/2010/main" val="137781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C9DA-3C78-130A-43A2-D427797CE4FE}"/>
              </a:ext>
            </a:extLst>
          </p:cNvPr>
          <p:cNvSpPr>
            <a:spLocks noGrp="1"/>
          </p:cNvSpPr>
          <p:nvPr>
            <p:ph type="title"/>
          </p:nvPr>
        </p:nvSpPr>
        <p:spPr>
          <a:xfrm>
            <a:off x="650240" y="0"/>
            <a:ext cx="11704320" cy="1219200"/>
          </a:xfrm>
        </p:spPr>
        <p:txBody>
          <a:bodyPr/>
          <a:lstStyle/>
          <a:p>
            <a:r>
              <a:rPr lang="en-US" sz="4800" b="1" dirty="0"/>
              <a:t>Oracle Against Egypt Ch.19:16-18</a:t>
            </a:r>
            <a:br>
              <a:rPr lang="en-US" b="1" dirty="0"/>
            </a:br>
            <a:r>
              <a:rPr lang="en-US" sz="3200" b="1" dirty="0"/>
              <a:t>Egypt, Assyria, Israel, Blessed</a:t>
            </a:r>
            <a:endParaRPr lang="en-US" dirty="0"/>
          </a:p>
        </p:txBody>
      </p:sp>
      <p:sp>
        <p:nvSpPr>
          <p:cNvPr id="5" name="Slide Number Placeholder 4">
            <a:extLst>
              <a:ext uri="{FF2B5EF4-FFF2-40B4-BE49-F238E27FC236}">
                <a16:creationId xmlns:a16="http://schemas.microsoft.com/office/drawing/2014/main" id="{CE675F8E-5BF5-609D-8E6D-79696E4FCDC7}"/>
              </a:ext>
            </a:extLst>
          </p:cNvPr>
          <p:cNvSpPr>
            <a:spLocks noGrp="1"/>
          </p:cNvSpPr>
          <p:nvPr>
            <p:ph type="sldNum" sz="quarter" idx="12"/>
          </p:nvPr>
        </p:nvSpPr>
        <p:spPr/>
        <p:txBody>
          <a:bodyPr/>
          <a:lstStyle/>
          <a:p>
            <a:pPr defTabSz="973698"/>
            <a:fld id="{11E87535-271B-4784-B22F-1962924B2958}" type="slidenum">
              <a:rPr lang="en-US" altLang="en-US" smtClean="0">
                <a:solidFill>
                  <a:prstClr val="black"/>
                </a:solidFill>
                <a:latin typeface="Calibri" panose="020F0502020204030204" pitchFamily="34" charset="0"/>
                <a:cs typeface="+mn-cs"/>
              </a:rPr>
              <a:pPr defTabSz="973698"/>
              <a:t>19</a:t>
            </a:fld>
            <a:endParaRPr lang="en-US" altLang="en-US">
              <a:solidFill>
                <a:prstClr val="black"/>
              </a:solidFill>
              <a:latin typeface="Calibri" panose="020F0502020204030204" pitchFamily="34" charset="0"/>
              <a:cs typeface="+mn-cs"/>
            </a:endParaRPr>
          </a:p>
        </p:txBody>
      </p:sp>
      <p:sp>
        <p:nvSpPr>
          <p:cNvPr id="7" name="TextBox 6">
            <a:extLst>
              <a:ext uri="{FF2B5EF4-FFF2-40B4-BE49-F238E27FC236}">
                <a16:creationId xmlns:a16="http://schemas.microsoft.com/office/drawing/2014/main" id="{37864452-A2A5-0272-8131-B8AC169F2BA6}"/>
              </a:ext>
            </a:extLst>
          </p:cNvPr>
          <p:cNvSpPr txBox="1"/>
          <p:nvPr/>
        </p:nvSpPr>
        <p:spPr>
          <a:xfrm>
            <a:off x="635000" y="1905000"/>
            <a:ext cx="5690394" cy="3539430"/>
          </a:xfrm>
          <a:prstGeom prst="rect">
            <a:avLst/>
          </a:prstGeom>
          <a:noFill/>
        </p:spPr>
        <p:txBody>
          <a:bodyPr wrap="square">
            <a:spAutoFit/>
          </a:bodyPr>
          <a:lstStyle/>
          <a:p>
            <a:pPr marL="0" marR="0" lvl="0" indent="0" algn="just"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30000" noProof="0" dirty="0">
                <a:ln>
                  <a:noFill/>
                </a:ln>
                <a:solidFill>
                  <a:prstClr val="black"/>
                </a:solidFill>
                <a:effectLst/>
                <a:uLnTx/>
                <a:uFillTx/>
                <a:latin typeface="Calibri"/>
                <a:ea typeface="+mn-ea"/>
                <a:cs typeface="+mn-cs"/>
              </a:rPr>
              <a:t>16 </a:t>
            </a:r>
            <a:r>
              <a:rPr kumimoji="0" lang="en-US" sz="2000" b="1" i="0" u="none" strike="noStrike" kern="1200" cap="none" spc="0" normalizeH="0" baseline="0" noProof="0" dirty="0">
                <a:ln>
                  <a:noFill/>
                </a:ln>
                <a:solidFill>
                  <a:prstClr val="black"/>
                </a:solidFill>
                <a:effectLst/>
                <a:uLnTx/>
                <a:uFillTx/>
                <a:latin typeface="Calibri"/>
                <a:ea typeface="+mn-ea"/>
                <a:cs typeface="+mn-cs"/>
              </a:rPr>
              <a:t>In that day the Egyptians will be like women, and tremble with fear before the hand that the Lord of hosts shakes over them. </a:t>
            </a:r>
            <a:r>
              <a:rPr kumimoji="0" lang="en-US" sz="2000" b="1" i="0" u="none" strike="noStrike" kern="1200" cap="none" spc="0" normalizeH="0" baseline="30000" noProof="0" dirty="0">
                <a:ln>
                  <a:noFill/>
                </a:ln>
                <a:solidFill>
                  <a:prstClr val="black"/>
                </a:solidFill>
                <a:effectLst/>
                <a:uLnTx/>
                <a:uFillTx/>
                <a:latin typeface="Calibri"/>
                <a:ea typeface="+mn-ea"/>
                <a:cs typeface="+mn-cs"/>
              </a:rPr>
              <a:t>17 </a:t>
            </a:r>
            <a:r>
              <a:rPr kumimoji="0" lang="en-US" sz="2000" b="1" i="0" u="none" strike="noStrike" kern="1200" cap="none" spc="0" normalizeH="0" baseline="0" noProof="0" dirty="0">
                <a:ln>
                  <a:noFill/>
                </a:ln>
                <a:solidFill>
                  <a:prstClr val="black"/>
                </a:solidFill>
                <a:effectLst/>
                <a:uLnTx/>
                <a:uFillTx/>
                <a:latin typeface="Calibri"/>
                <a:ea typeface="+mn-ea"/>
                <a:cs typeface="+mn-cs"/>
              </a:rPr>
              <a:t>And the land of Judah will become a terror to the Egyptians. Everyone to whom it is mentioned will fear because of the purpose that the Lord of hosts has purposed against them. </a:t>
            </a:r>
          </a:p>
          <a:p>
            <a:pPr marL="0" marR="0" lvl="0" indent="0" algn="just"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30000" noProof="0" dirty="0">
                <a:ln>
                  <a:noFill/>
                </a:ln>
                <a:solidFill>
                  <a:prstClr val="black"/>
                </a:solidFill>
                <a:effectLst/>
                <a:uLnTx/>
                <a:uFillTx/>
                <a:latin typeface="Calibri"/>
                <a:ea typeface="+mn-ea"/>
                <a:cs typeface="+mn-cs"/>
              </a:rPr>
              <a:t>18 </a:t>
            </a:r>
            <a:r>
              <a:rPr kumimoji="0" lang="en-US" sz="2000" b="1" i="0" u="none" strike="noStrike" kern="1200" cap="none" spc="0" normalizeH="0" baseline="0" noProof="0" dirty="0">
                <a:ln>
                  <a:noFill/>
                </a:ln>
                <a:solidFill>
                  <a:prstClr val="black"/>
                </a:solidFill>
                <a:effectLst/>
                <a:uLnTx/>
                <a:uFillTx/>
                <a:latin typeface="Calibri"/>
                <a:ea typeface="+mn-ea"/>
                <a:cs typeface="+mn-cs"/>
              </a:rPr>
              <a:t>In that day there will be five cities in the land of Egypt that speak the language of Canaan and swear allegiance to the Lord of hosts. One of these will be called the City of Destruction. </a:t>
            </a:r>
          </a:p>
        </p:txBody>
      </p:sp>
      <p:sp>
        <p:nvSpPr>
          <p:cNvPr id="9" name="TextBox 8">
            <a:extLst>
              <a:ext uri="{FF2B5EF4-FFF2-40B4-BE49-F238E27FC236}">
                <a16:creationId xmlns:a16="http://schemas.microsoft.com/office/drawing/2014/main" id="{745F99F1-4C43-3FFC-977E-6F48EACBD030}"/>
              </a:ext>
            </a:extLst>
          </p:cNvPr>
          <p:cNvSpPr txBox="1"/>
          <p:nvPr/>
        </p:nvSpPr>
        <p:spPr>
          <a:xfrm>
            <a:off x="6984206" y="1905000"/>
            <a:ext cx="5004594" cy="5189113"/>
          </a:xfrm>
          <a:prstGeom prst="rect">
            <a:avLst/>
          </a:prstGeom>
          <a:noFill/>
        </p:spPr>
        <p:txBody>
          <a:bodyPr wrap="square">
            <a:spAutoFit/>
          </a:bodyPr>
          <a:lstStyle/>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 that day” appears 5 times in this last portion of Ch.19.  This generally always means a later event</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Everyone is afraid because this is coming directly from God</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Egypt had never looked to Israel, as this says here, a terror</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What v.18 clearly speaks of is something in the future.  Constable and others think the “language of Canaan” here is Hebrew</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Another interpretation of this city is the “City of the Son” (Constable)</a:t>
            </a:r>
          </a:p>
        </p:txBody>
      </p:sp>
    </p:spTree>
    <p:extLst>
      <p:ext uri="{BB962C8B-B14F-4D97-AF65-F5344CB8AC3E}">
        <p14:creationId xmlns:p14="http://schemas.microsoft.com/office/powerpoint/2010/main" val="164786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5EE791-D10D-43E1-8F75-0B15EFAA8F6D}" type="slidenum">
              <a:rPr lang="en-US" altLang="en-US"/>
              <a:pPr/>
              <a:t>2</a:t>
            </a:fld>
            <a:endParaRPr lang="en-US" altLang="en-US"/>
          </a:p>
        </p:txBody>
      </p:sp>
      <p:sp>
        <p:nvSpPr>
          <p:cNvPr id="21506" name="Title 1"/>
          <p:cNvSpPr>
            <a:spLocks noGrp="1"/>
          </p:cNvSpPr>
          <p:nvPr>
            <p:ph type="title" idx="4294967295"/>
          </p:nvPr>
        </p:nvSpPr>
        <p:spPr>
          <a:xfrm>
            <a:off x="1625600" y="0"/>
            <a:ext cx="10188575" cy="846137"/>
          </a:xfrm>
        </p:spPr>
        <p:txBody>
          <a:bodyPr/>
          <a:lstStyle/>
          <a:p>
            <a:r>
              <a:rPr lang="en-US" altLang="en-US" sz="4800" b="1" dirty="0"/>
              <a:t>Announcements</a:t>
            </a:r>
          </a:p>
        </p:txBody>
      </p:sp>
      <p:sp>
        <p:nvSpPr>
          <p:cNvPr id="21507" name="Content Placeholder 2"/>
          <p:cNvSpPr>
            <a:spLocks noGrp="1"/>
          </p:cNvSpPr>
          <p:nvPr>
            <p:ph idx="4294967295"/>
          </p:nvPr>
        </p:nvSpPr>
        <p:spPr>
          <a:xfrm>
            <a:off x="949325" y="2057400"/>
            <a:ext cx="12055475" cy="4724400"/>
          </a:xfrm>
        </p:spPr>
        <p:txBody>
          <a:bodyPr anchor="t"/>
          <a:lstStyle/>
          <a:p>
            <a:pPr>
              <a:spcAft>
                <a:spcPts val="640"/>
              </a:spcAft>
            </a:pPr>
            <a:r>
              <a:rPr lang="en-US" altLang="en-US" sz="3800" b="1" dirty="0"/>
              <a:t>MOB Website &amp; Resources:  </a:t>
            </a:r>
            <a:r>
              <a:rPr lang="en-US" altLang="en-US" sz="3800" b="1" dirty="0">
                <a:hlinkClick r:id="rId3"/>
              </a:rPr>
              <a:t>www.ibcmob.net</a:t>
            </a:r>
            <a:r>
              <a:rPr lang="en-US" altLang="en-US" sz="3800" b="1" dirty="0"/>
              <a:t> </a:t>
            </a:r>
          </a:p>
          <a:p>
            <a:pPr>
              <a:spcAft>
                <a:spcPts val="640"/>
              </a:spcAft>
            </a:pPr>
            <a:endParaRPr lang="en-US" altLang="en-US" sz="3800" b="1" dirty="0"/>
          </a:p>
          <a:p>
            <a:pPr>
              <a:spcAft>
                <a:spcPts val="640"/>
              </a:spcAft>
            </a:pPr>
            <a:r>
              <a:rPr lang="en-US" altLang="en-US" sz="3800" b="1" dirty="0"/>
              <a:t>Logos Demo and Daily Devotional lesson</a:t>
            </a:r>
          </a:p>
          <a:p>
            <a:pPr lvl="1">
              <a:spcAft>
                <a:spcPts val="640"/>
              </a:spcAft>
            </a:pPr>
            <a:r>
              <a:rPr lang="en-US" altLang="en-US" sz="3000" b="1" dirty="0"/>
              <a:t>Jan 21</a:t>
            </a:r>
            <a:r>
              <a:rPr lang="en-US" altLang="en-US" sz="3000" b="1" baseline="30000" dirty="0"/>
              <a:t>st</a:t>
            </a:r>
            <a:r>
              <a:rPr lang="en-US" altLang="en-US" sz="3000" b="1" dirty="0"/>
              <a:t> (9:00 – 12:00) – Zoom session open (Kirk will post on MOB)</a:t>
            </a:r>
          </a:p>
          <a:p>
            <a:pPr marL="487695" lvl="1" indent="0">
              <a:spcAft>
                <a:spcPts val="640"/>
              </a:spcAft>
              <a:buNone/>
            </a:pPr>
            <a:endParaRPr lang="en-US" altLang="en-US" sz="3000" b="1" dirty="0"/>
          </a:p>
          <a:p>
            <a:pPr>
              <a:spcAft>
                <a:spcPts val="640"/>
              </a:spcAft>
            </a:pPr>
            <a:endParaRPr lang="en-US" altLang="en-US" sz="3800" b="1" u="sng" dirty="0">
              <a:solidFill>
                <a:srgbClr val="0000FF"/>
              </a:solidFill>
            </a:endParaRPr>
          </a:p>
        </p:txBody>
      </p:sp>
    </p:spTree>
    <p:extLst>
      <p:ext uri="{BB962C8B-B14F-4D97-AF65-F5344CB8AC3E}">
        <p14:creationId xmlns:p14="http://schemas.microsoft.com/office/powerpoint/2010/main" val="2251284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0819-4C39-AD70-4C7A-9B04D76EDBD0}"/>
              </a:ext>
            </a:extLst>
          </p:cNvPr>
          <p:cNvSpPr>
            <a:spLocks noGrp="1"/>
          </p:cNvSpPr>
          <p:nvPr>
            <p:ph type="title"/>
          </p:nvPr>
        </p:nvSpPr>
        <p:spPr>
          <a:xfrm>
            <a:off x="650240" y="0"/>
            <a:ext cx="11704320" cy="1219200"/>
          </a:xfrm>
        </p:spPr>
        <p:txBody>
          <a:bodyPr/>
          <a:lstStyle/>
          <a:p>
            <a:r>
              <a:rPr lang="en-US" sz="4800" b="1" dirty="0"/>
              <a:t>Oracle Against Egypt Ch.19:19-22</a:t>
            </a:r>
            <a:br>
              <a:rPr lang="en-US" b="1" dirty="0"/>
            </a:br>
            <a:r>
              <a:rPr lang="en-US" sz="3200" b="1" dirty="0"/>
              <a:t>Egypt, Assyria, Israel, Blessed</a:t>
            </a:r>
            <a:endParaRPr lang="en-US" dirty="0"/>
          </a:p>
        </p:txBody>
      </p:sp>
      <p:sp>
        <p:nvSpPr>
          <p:cNvPr id="5" name="Slide Number Placeholder 4">
            <a:extLst>
              <a:ext uri="{FF2B5EF4-FFF2-40B4-BE49-F238E27FC236}">
                <a16:creationId xmlns:a16="http://schemas.microsoft.com/office/drawing/2014/main" id="{52FF9EDD-8DE3-695C-E482-5F55859E65C0}"/>
              </a:ext>
            </a:extLst>
          </p:cNvPr>
          <p:cNvSpPr>
            <a:spLocks noGrp="1"/>
          </p:cNvSpPr>
          <p:nvPr>
            <p:ph type="sldNum" sz="quarter" idx="12"/>
          </p:nvPr>
        </p:nvSpPr>
        <p:spPr/>
        <p:txBody>
          <a:bodyPr/>
          <a:lstStyle/>
          <a:p>
            <a:pPr defTabSz="973698"/>
            <a:fld id="{11E87535-271B-4784-B22F-1962924B2958}" type="slidenum">
              <a:rPr lang="en-US" altLang="en-US" smtClean="0">
                <a:solidFill>
                  <a:prstClr val="black"/>
                </a:solidFill>
                <a:latin typeface="Calibri" panose="020F0502020204030204" pitchFamily="34" charset="0"/>
                <a:cs typeface="+mn-cs"/>
              </a:rPr>
              <a:pPr defTabSz="973698"/>
              <a:t>20</a:t>
            </a:fld>
            <a:endParaRPr lang="en-US" altLang="en-US">
              <a:solidFill>
                <a:prstClr val="black"/>
              </a:solidFill>
              <a:latin typeface="Calibri" panose="020F0502020204030204" pitchFamily="34" charset="0"/>
              <a:cs typeface="+mn-cs"/>
            </a:endParaRPr>
          </a:p>
        </p:txBody>
      </p:sp>
      <p:sp>
        <p:nvSpPr>
          <p:cNvPr id="7" name="TextBox 6">
            <a:extLst>
              <a:ext uri="{FF2B5EF4-FFF2-40B4-BE49-F238E27FC236}">
                <a16:creationId xmlns:a16="http://schemas.microsoft.com/office/drawing/2014/main" id="{233806E0-4D4F-DA47-974C-358C8FD1F28C}"/>
              </a:ext>
            </a:extLst>
          </p:cNvPr>
          <p:cNvSpPr txBox="1"/>
          <p:nvPr/>
        </p:nvSpPr>
        <p:spPr>
          <a:xfrm>
            <a:off x="659606" y="1878002"/>
            <a:ext cx="5995194" cy="3785652"/>
          </a:xfrm>
          <a:prstGeom prst="rect">
            <a:avLst/>
          </a:prstGeom>
          <a:noFill/>
        </p:spPr>
        <p:txBody>
          <a:bodyPr wrap="square">
            <a:spAutoFit/>
          </a:bodyPr>
          <a:lstStyle/>
          <a:p>
            <a:pPr marL="0" marR="0" lvl="0" indent="0" algn="just"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30000" noProof="0" dirty="0">
                <a:ln>
                  <a:noFill/>
                </a:ln>
                <a:solidFill>
                  <a:prstClr val="black"/>
                </a:solidFill>
                <a:effectLst/>
                <a:uLnTx/>
                <a:uFillTx/>
                <a:latin typeface="Calibri"/>
                <a:ea typeface="+mn-ea"/>
                <a:cs typeface="+mn-cs"/>
              </a:rPr>
              <a:t>19 </a:t>
            </a:r>
            <a:r>
              <a:rPr kumimoji="0" lang="en-US" sz="2000" b="1" i="0" u="none" strike="noStrike" kern="1200" cap="none" spc="0" normalizeH="0" baseline="0" noProof="0" dirty="0">
                <a:ln>
                  <a:noFill/>
                </a:ln>
                <a:solidFill>
                  <a:prstClr val="black"/>
                </a:solidFill>
                <a:effectLst/>
                <a:uLnTx/>
                <a:uFillTx/>
                <a:latin typeface="Calibri"/>
                <a:ea typeface="+mn-ea"/>
                <a:cs typeface="+mn-cs"/>
              </a:rPr>
              <a:t>In that day there will be an altar to the Lord in the midst of the land of Egypt, and a pillar to the Lord at its border. </a:t>
            </a:r>
            <a:r>
              <a:rPr kumimoji="0" lang="en-US" sz="2000" b="1" i="0" u="none" strike="noStrike" kern="1200" cap="none" spc="0" normalizeH="0" baseline="30000" noProof="0" dirty="0">
                <a:ln>
                  <a:noFill/>
                </a:ln>
                <a:solidFill>
                  <a:prstClr val="black"/>
                </a:solidFill>
                <a:effectLst/>
                <a:uLnTx/>
                <a:uFillTx/>
                <a:latin typeface="Calibri"/>
                <a:ea typeface="+mn-ea"/>
                <a:cs typeface="+mn-cs"/>
              </a:rPr>
              <a:t>20 </a:t>
            </a:r>
            <a:r>
              <a:rPr kumimoji="0" lang="en-US" sz="2000" b="1" i="0" u="none" strike="noStrike" kern="1200" cap="none" spc="0" normalizeH="0" baseline="0" noProof="0" dirty="0">
                <a:ln>
                  <a:noFill/>
                </a:ln>
                <a:solidFill>
                  <a:prstClr val="black"/>
                </a:solidFill>
                <a:effectLst/>
                <a:uLnTx/>
                <a:uFillTx/>
                <a:latin typeface="Calibri"/>
                <a:ea typeface="+mn-ea"/>
                <a:cs typeface="+mn-cs"/>
              </a:rPr>
              <a:t>It will be a sign and a witness to the Lord of hosts in the land of Egypt. When they cry to the Lord because of oppressors, he will send them a savior and defender, and deliver them. </a:t>
            </a:r>
            <a:r>
              <a:rPr kumimoji="0" lang="en-US" sz="2000" b="1" i="0" u="none" strike="noStrike" kern="1200" cap="none" spc="0" normalizeH="0" baseline="30000" noProof="0" dirty="0">
                <a:ln>
                  <a:noFill/>
                </a:ln>
                <a:solidFill>
                  <a:prstClr val="black"/>
                </a:solidFill>
                <a:effectLst/>
                <a:uLnTx/>
                <a:uFillTx/>
                <a:latin typeface="Calibri"/>
                <a:ea typeface="+mn-ea"/>
                <a:cs typeface="+mn-cs"/>
              </a:rPr>
              <a:t>21 </a:t>
            </a:r>
            <a:r>
              <a:rPr kumimoji="0" lang="en-US" sz="2000" b="1" i="0" u="none" strike="noStrike" kern="1200" cap="none" spc="0" normalizeH="0" baseline="0" noProof="0" dirty="0">
                <a:ln>
                  <a:noFill/>
                </a:ln>
                <a:solidFill>
                  <a:prstClr val="black"/>
                </a:solidFill>
                <a:effectLst/>
                <a:uLnTx/>
                <a:uFillTx/>
                <a:latin typeface="Calibri"/>
                <a:ea typeface="+mn-ea"/>
                <a:cs typeface="+mn-cs"/>
              </a:rPr>
              <a:t>And the Lord will make himself known to the Egyptians, and the Egyptians will know the Lord in that day and worship with sacrifice and offering, and they will make vows to the Lord and perform them. </a:t>
            </a:r>
            <a:r>
              <a:rPr kumimoji="0" lang="en-US" sz="2000" b="1" i="0" u="none" strike="noStrike" kern="1200" cap="none" spc="0" normalizeH="0" baseline="30000" noProof="0" dirty="0">
                <a:ln>
                  <a:noFill/>
                </a:ln>
                <a:solidFill>
                  <a:prstClr val="black"/>
                </a:solidFill>
                <a:effectLst/>
                <a:uLnTx/>
                <a:uFillTx/>
                <a:latin typeface="Calibri"/>
                <a:ea typeface="+mn-ea"/>
                <a:cs typeface="+mn-cs"/>
              </a:rPr>
              <a:t>22 </a:t>
            </a:r>
            <a:r>
              <a:rPr kumimoji="0" lang="en-US" sz="2000" b="1" i="0" u="none" strike="noStrike" kern="1200" cap="none" spc="0" normalizeH="0" baseline="0" noProof="0" dirty="0">
                <a:ln>
                  <a:noFill/>
                </a:ln>
                <a:solidFill>
                  <a:prstClr val="black"/>
                </a:solidFill>
                <a:effectLst/>
                <a:uLnTx/>
                <a:uFillTx/>
                <a:latin typeface="Calibri"/>
                <a:ea typeface="+mn-ea"/>
                <a:cs typeface="+mn-cs"/>
              </a:rPr>
              <a:t>And the Lord will strike Egypt, striking and healing, and they will return to the Lord, and he will listen to their pleas for mercy and heal them. </a:t>
            </a:r>
          </a:p>
        </p:txBody>
      </p:sp>
      <p:sp>
        <p:nvSpPr>
          <p:cNvPr id="9" name="TextBox 8">
            <a:extLst>
              <a:ext uri="{FF2B5EF4-FFF2-40B4-BE49-F238E27FC236}">
                <a16:creationId xmlns:a16="http://schemas.microsoft.com/office/drawing/2014/main" id="{A4DF6E3F-D742-4625-2013-C26DA73858B3}"/>
              </a:ext>
            </a:extLst>
          </p:cNvPr>
          <p:cNvSpPr txBox="1"/>
          <p:nvPr/>
        </p:nvSpPr>
        <p:spPr>
          <a:xfrm>
            <a:off x="7240588" y="1895154"/>
            <a:ext cx="5357812" cy="4376583"/>
          </a:xfrm>
          <a:prstGeom prst="rect">
            <a:avLst/>
          </a:prstGeom>
          <a:noFill/>
        </p:spPr>
        <p:txBody>
          <a:bodyPr wrap="square">
            <a:spAutoFit/>
          </a:bodyPr>
          <a:lstStyle/>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This section speaks of Egypt like it has never been before in the Bible</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Josephus speaks of a Jew from Alexandria, many years after this time in Isaiah, wanting to build a temple</a:t>
            </a:r>
            <a:r>
              <a:rPr kumimoji="0" lang="en-US" sz="2400" b="0" i="0" u="none" strike="noStrike" kern="1200" cap="none" spc="0" normalizeH="0" noProof="0" dirty="0">
                <a:ln>
                  <a:noFill/>
                </a:ln>
                <a:solidFill>
                  <a:prstClr val="black"/>
                </a:solidFill>
                <a:effectLst/>
                <a:uLnTx/>
                <a:uFillTx/>
                <a:latin typeface="Calibri"/>
                <a:ea typeface="+mn-ea"/>
                <a:cs typeface="+mn-cs"/>
              </a:rPr>
              <a:t> there</a:t>
            </a:r>
            <a:r>
              <a:rPr kumimoji="0" lang="en-US" sz="2400" b="0" i="0" u="none" strike="noStrike" kern="1200" cap="none" spc="0" normalizeH="0" baseline="0" noProof="0" dirty="0">
                <a:ln>
                  <a:noFill/>
                </a:ln>
                <a:solidFill>
                  <a:prstClr val="black"/>
                </a:solidFill>
                <a:effectLst/>
                <a:uLnTx/>
                <a:uFillTx/>
                <a:latin typeface="Calibri"/>
                <a:ea typeface="+mn-ea"/>
                <a:cs typeface="+mn-cs"/>
              </a:rPr>
              <a:t> (Constable)</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Almost all see this as a future time and some say the Millennium (Constable)</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v.22, our memory verse, speaks of God and  Egypt, again, like we have  never seen, meaning this must be future</a:t>
            </a:r>
          </a:p>
        </p:txBody>
      </p:sp>
    </p:spTree>
    <p:extLst>
      <p:ext uri="{BB962C8B-B14F-4D97-AF65-F5344CB8AC3E}">
        <p14:creationId xmlns:p14="http://schemas.microsoft.com/office/powerpoint/2010/main" val="162602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E54D-85D2-D997-1917-3D6043413C21}"/>
              </a:ext>
            </a:extLst>
          </p:cNvPr>
          <p:cNvSpPr>
            <a:spLocks noGrp="1"/>
          </p:cNvSpPr>
          <p:nvPr>
            <p:ph type="title"/>
          </p:nvPr>
        </p:nvSpPr>
        <p:spPr>
          <a:xfrm>
            <a:off x="650240" y="0"/>
            <a:ext cx="11704320" cy="1219200"/>
          </a:xfrm>
        </p:spPr>
        <p:txBody>
          <a:bodyPr/>
          <a:lstStyle/>
          <a:p>
            <a:r>
              <a:rPr lang="en-US" sz="4800" b="1" dirty="0"/>
              <a:t>Oracle Against Egypt Ch.19:23-25</a:t>
            </a:r>
            <a:br>
              <a:rPr lang="en-US" b="1" dirty="0"/>
            </a:br>
            <a:r>
              <a:rPr lang="en-US" sz="3200" b="1" dirty="0"/>
              <a:t>Egypt, Assyria, Israel, Blessed</a:t>
            </a:r>
            <a:endParaRPr lang="en-US" dirty="0"/>
          </a:p>
        </p:txBody>
      </p:sp>
      <p:sp>
        <p:nvSpPr>
          <p:cNvPr id="5" name="Slide Number Placeholder 4">
            <a:extLst>
              <a:ext uri="{FF2B5EF4-FFF2-40B4-BE49-F238E27FC236}">
                <a16:creationId xmlns:a16="http://schemas.microsoft.com/office/drawing/2014/main" id="{537339EA-72B0-8AEE-381A-6662525E2F9E}"/>
              </a:ext>
            </a:extLst>
          </p:cNvPr>
          <p:cNvSpPr>
            <a:spLocks noGrp="1"/>
          </p:cNvSpPr>
          <p:nvPr>
            <p:ph type="sldNum" sz="quarter" idx="12"/>
          </p:nvPr>
        </p:nvSpPr>
        <p:spPr/>
        <p:txBody>
          <a:bodyPr/>
          <a:lstStyle/>
          <a:p>
            <a:pPr defTabSz="973698"/>
            <a:fld id="{11E87535-271B-4784-B22F-1962924B2958}" type="slidenum">
              <a:rPr lang="en-US" altLang="en-US" smtClean="0">
                <a:solidFill>
                  <a:prstClr val="black"/>
                </a:solidFill>
                <a:latin typeface="Calibri" panose="020F0502020204030204" pitchFamily="34" charset="0"/>
                <a:cs typeface="+mn-cs"/>
              </a:rPr>
              <a:pPr defTabSz="973698"/>
              <a:t>21</a:t>
            </a:fld>
            <a:endParaRPr lang="en-US" altLang="en-US">
              <a:solidFill>
                <a:prstClr val="black"/>
              </a:solidFill>
              <a:latin typeface="Calibri" panose="020F0502020204030204" pitchFamily="34" charset="0"/>
              <a:cs typeface="+mn-cs"/>
            </a:endParaRPr>
          </a:p>
        </p:txBody>
      </p:sp>
      <p:sp>
        <p:nvSpPr>
          <p:cNvPr id="7" name="TextBox 6">
            <a:extLst>
              <a:ext uri="{FF2B5EF4-FFF2-40B4-BE49-F238E27FC236}">
                <a16:creationId xmlns:a16="http://schemas.microsoft.com/office/drawing/2014/main" id="{DA46D201-EC4A-5052-071A-1A1AB1FD6648}"/>
              </a:ext>
            </a:extLst>
          </p:cNvPr>
          <p:cNvSpPr txBox="1"/>
          <p:nvPr/>
        </p:nvSpPr>
        <p:spPr>
          <a:xfrm>
            <a:off x="659606" y="1905000"/>
            <a:ext cx="5918994" cy="2923877"/>
          </a:xfrm>
          <a:prstGeom prst="rect">
            <a:avLst/>
          </a:prstGeom>
          <a:noFill/>
        </p:spPr>
        <p:txBody>
          <a:bodyPr wrap="square">
            <a:spAutoFit/>
          </a:bodyPr>
          <a:lstStyle/>
          <a:p>
            <a:pPr marL="0" marR="0" lvl="0" indent="0" algn="just"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30000" noProof="0" dirty="0">
                <a:ln>
                  <a:noFill/>
                </a:ln>
                <a:solidFill>
                  <a:prstClr val="black"/>
                </a:solidFill>
                <a:effectLst/>
                <a:uLnTx/>
                <a:uFillTx/>
                <a:latin typeface="Calibri"/>
                <a:ea typeface="+mn-ea"/>
                <a:cs typeface="+mn-cs"/>
              </a:rPr>
              <a:t>23 </a:t>
            </a:r>
            <a:r>
              <a:rPr kumimoji="0" lang="en-US" sz="2000" b="1" i="0" u="none" strike="noStrike" kern="1200" cap="none" spc="0" normalizeH="0" baseline="0" noProof="0" dirty="0">
                <a:ln>
                  <a:noFill/>
                </a:ln>
                <a:solidFill>
                  <a:prstClr val="black"/>
                </a:solidFill>
                <a:effectLst/>
                <a:uLnTx/>
                <a:uFillTx/>
                <a:latin typeface="Calibri"/>
                <a:ea typeface="+mn-ea"/>
                <a:cs typeface="+mn-cs"/>
              </a:rPr>
              <a:t>In that day there will be a highway from Egypt to Assyria, and Assyria will come into Egypt, and Egypt into Assyria, and the Egyptians will worship with the Assyrians. </a:t>
            </a:r>
          </a:p>
          <a:p>
            <a:pPr marL="0" marR="0" lvl="0" indent="0" algn="just"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30000" noProof="0" dirty="0">
                <a:ln>
                  <a:noFill/>
                </a:ln>
                <a:solidFill>
                  <a:prstClr val="black"/>
                </a:solidFill>
                <a:effectLst/>
                <a:uLnTx/>
                <a:uFillTx/>
                <a:latin typeface="Calibri"/>
                <a:ea typeface="+mn-ea"/>
                <a:cs typeface="+mn-cs"/>
              </a:rPr>
              <a:t>24 </a:t>
            </a:r>
            <a:r>
              <a:rPr kumimoji="0" lang="en-US" sz="2000" b="1" i="0" u="none" strike="noStrike" kern="1200" cap="none" spc="0" normalizeH="0" baseline="0" noProof="0" dirty="0">
                <a:ln>
                  <a:noFill/>
                </a:ln>
                <a:solidFill>
                  <a:prstClr val="black"/>
                </a:solidFill>
                <a:effectLst/>
                <a:uLnTx/>
                <a:uFillTx/>
                <a:latin typeface="Calibri"/>
                <a:ea typeface="+mn-ea"/>
                <a:cs typeface="+mn-cs"/>
              </a:rPr>
              <a:t>In that day Israel will be the third with Egypt and Assyria, a blessing in the midst of the earth, </a:t>
            </a:r>
            <a:r>
              <a:rPr kumimoji="0" lang="en-US" sz="2000" b="1" i="0" u="none" strike="noStrike" kern="1200" cap="none" spc="0" normalizeH="0" baseline="30000" noProof="0" dirty="0">
                <a:ln>
                  <a:noFill/>
                </a:ln>
                <a:solidFill>
                  <a:prstClr val="black"/>
                </a:solidFill>
                <a:effectLst/>
                <a:uLnTx/>
                <a:uFillTx/>
                <a:latin typeface="Calibri"/>
                <a:ea typeface="+mn-ea"/>
                <a:cs typeface="+mn-cs"/>
              </a:rPr>
              <a:t>25 </a:t>
            </a:r>
            <a:r>
              <a:rPr kumimoji="0" lang="en-US" sz="2000" b="1" i="0" u="none" strike="noStrike" kern="1200" cap="none" spc="0" normalizeH="0" baseline="0" noProof="0" dirty="0">
                <a:ln>
                  <a:noFill/>
                </a:ln>
                <a:solidFill>
                  <a:prstClr val="black"/>
                </a:solidFill>
                <a:effectLst/>
                <a:uLnTx/>
                <a:uFillTx/>
                <a:latin typeface="Calibri"/>
                <a:ea typeface="+mn-ea"/>
                <a:cs typeface="+mn-cs"/>
              </a:rPr>
              <a:t>whom the Lord of hosts has blessed, saying, “Blessed be Egypt my people, and Assyria the work of my hands, and Israel my inheritance.” </a:t>
            </a:r>
          </a:p>
        </p:txBody>
      </p:sp>
      <p:sp>
        <p:nvSpPr>
          <p:cNvPr id="9" name="TextBox 8">
            <a:extLst>
              <a:ext uri="{FF2B5EF4-FFF2-40B4-BE49-F238E27FC236}">
                <a16:creationId xmlns:a16="http://schemas.microsoft.com/office/drawing/2014/main" id="{6DB2A78B-97CC-C026-A420-2F4D2FA17A1A}"/>
              </a:ext>
            </a:extLst>
          </p:cNvPr>
          <p:cNvSpPr txBox="1"/>
          <p:nvPr/>
        </p:nvSpPr>
        <p:spPr>
          <a:xfrm>
            <a:off x="7060406" y="1905000"/>
            <a:ext cx="5385594" cy="4376583"/>
          </a:xfrm>
          <a:prstGeom prst="rect">
            <a:avLst/>
          </a:prstGeom>
          <a:noFill/>
        </p:spPr>
        <p:txBody>
          <a:bodyPr wrap="square">
            <a:spAutoFit/>
          </a:bodyPr>
          <a:lstStyle/>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This portion again speaks of the future</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Isaiah has mentioned “a highway” from Assyria in Is 11:1.  However, this one is for Egypt to worship with Assyria.  So, this has to be future</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Israel had been promised by God to be a great nation (Gen 12:2) but not these other two nations</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On this section, Wiersbe, says this should lead us all to continually pray for Jesus’ return</a:t>
            </a:r>
          </a:p>
        </p:txBody>
      </p:sp>
    </p:spTree>
    <p:extLst>
      <p:ext uri="{BB962C8B-B14F-4D97-AF65-F5344CB8AC3E}">
        <p14:creationId xmlns:p14="http://schemas.microsoft.com/office/powerpoint/2010/main" val="215209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C546E-D8AE-C875-914F-ED72E5527CCB}"/>
              </a:ext>
            </a:extLst>
          </p:cNvPr>
          <p:cNvSpPr>
            <a:spLocks noGrp="1"/>
          </p:cNvSpPr>
          <p:nvPr>
            <p:ph type="title"/>
          </p:nvPr>
        </p:nvSpPr>
        <p:spPr>
          <a:xfrm>
            <a:off x="650240" y="0"/>
            <a:ext cx="11704320" cy="1219200"/>
          </a:xfrm>
        </p:spPr>
        <p:txBody>
          <a:bodyPr/>
          <a:lstStyle/>
          <a:p>
            <a:r>
              <a:rPr lang="en-US" sz="4800" b="1" dirty="0"/>
              <a:t>Comparing 9:1-15 to 9:16-25</a:t>
            </a:r>
            <a:endParaRPr lang="en-US" sz="4800" dirty="0"/>
          </a:p>
        </p:txBody>
      </p:sp>
      <p:sp>
        <p:nvSpPr>
          <p:cNvPr id="5" name="Slide Number Placeholder 4">
            <a:extLst>
              <a:ext uri="{FF2B5EF4-FFF2-40B4-BE49-F238E27FC236}">
                <a16:creationId xmlns:a16="http://schemas.microsoft.com/office/drawing/2014/main" id="{8CF44B43-12C3-156C-8599-54E8ED65AD29}"/>
              </a:ext>
            </a:extLst>
          </p:cNvPr>
          <p:cNvSpPr>
            <a:spLocks noGrp="1"/>
          </p:cNvSpPr>
          <p:nvPr>
            <p:ph type="sldNum" sz="quarter" idx="12"/>
          </p:nvPr>
        </p:nvSpPr>
        <p:spPr/>
        <p:txBody>
          <a:bodyPr/>
          <a:lstStyle/>
          <a:p>
            <a:pPr defTabSz="973698"/>
            <a:fld id="{11E87535-271B-4784-B22F-1962924B2958}" type="slidenum">
              <a:rPr lang="en-US" altLang="en-US" smtClean="0">
                <a:solidFill>
                  <a:prstClr val="black"/>
                </a:solidFill>
                <a:latin typeface="Calibri" panose="020F0502020204030204" pitchFamily="34" charset="0"/>
                <a:cs typeface="+mn-cs"/>
              </a:rPr>
              <a:pPr defTabSz="973698"/>
              <a:t>22</a:t>
            </a:fld>
            <a:endParaRPr lang="en-US" altLang="en-US">
              <a:solidFill>
                <a:prstClr val="black"/>
              </a:solidFill>
              <a:latin typeface="Calibri" panose="020F0502020204030204" pitchFamily="34" charset="0"/>
              <a:cs typeface="+mn-cs"/>
            </a:endParaRPr>
          </a:p>
        </p:txBody>
      </p:sp>
      <p:graphicFrame>
        <p:nvGraphicFramePr>
          <p:cNvPr id="7" name="Table 9">
            <a:extLst>
              <a:ext uri="{FF2B5EF4-FFF2-40B4-BE49-F238E27FC236}">
                <a16:creationId xmlns:a16="http://schemas.microsoft.com/office/drawing/2014/main" id="{075FF071-9953-2B16-CC70-0708CA315344}"/>
              </a:ext>
            </a:extLst>
          </p:cNvPr>
          <p:cNvGraphicFramePr>
            <a:graphicFrameLocks noGrp="1"/>
          </p:cNvGraphicFramePr>
          <p:nvPr>
            <p:extLst>
              <p:ext uri="{D42A27DB-BD31-4B8C-83A1-F6EECF244321}">
                <p14:modId xmlns:p14="http://schemas.microsoft.com/office/powerpoint/2010/main" val="1256947337"/>
              </p:ext>
            </p:extLst>
          </p:nvPr>
        </p:nvGraphicFramePr>
        <p:xfrm>
          <a:off x="1854200" y="1676400"/>
          <a:ext cx="9296400" cy="4643740"/>
        </p:xfrm>
        <a:graphic>
          <a:graphicData uri="http://schemas.openxmlformats.org/drawingml/2006/table">
            <a:tbl>
              <a:tblPr firstRow="1" bandRow="1">
                <a:tableStyleId>{5C22544A-7EE6-4342-B048-85BDC9FD1C3A}</a:tableStyleId>
              </a:tblPr>
              <a:tblGrid>
                <a:gridCol w="4648200">
                  <a:extLst>
                    <a:ext uri="{9D8B030D-6E8A-4147-A177-3AD203B41FA5}">
                      <a16:colId xmlns:a16="http://schemas.microsoft.com/office/drawing/2014/main" val="251508091"/>
                    </a:ext>
                  </a:extLst>
                </a:gridCol>
                <a:gridCol w="4648200">
                  <a:extLst>
                    <a:ext uri="{9D8B030D-6E8A-4147-A177-3AD203B41FA5}">
                      <a16:colId xmlns:a16="http://schemas.microsoft.com/office/drawing/2014/main" val="1723396947"/>
                    </a:ext>
                  </a:extLst>
                </a:gridCol>
              </a:tblGrid>
              <a:tr h="464374">
                <a:tc>
                  <a:txBody>
                    <a:bodyPr/>
                    <a:lstStyle/>
                    <a:p>
                      <a:pPr algn="ctr"/>
                      <a:r>
                        <a:rPr lang="en-US" dirty="0"/>
                        <a:t>Smiting 1-15</a:t>
                      </a:r>
                    </a:p>
                  </a:txBody>
                  <a:tcPr/>
                </a:tc>
                <a:tc>
                  <a:txBody>
                    <a:bodyPr/>
                    <a:lstStyle/>
                    <a:p>
                      <a:pPr algn="ctr"/>
                      <a:r>
                        <a:rPr lang="en-US" dirty="0"/>
                        <a:t>Healing 16-25</a:t>
                      </a:r>
                    </a:p>
                  </a:txBody>
                  <a:tcPr/>
                </a:tc>
                <a:extLst>
                  <a:ext uri="{0D108BD9-81ED-4DB2-BD59-A6C34878D82A}">
                    <a16:rowId xmlns:a16="http://schemas.microsoft.com/office/drawing/2014/main" val="1681256478"/>
                  </a:ext>
                </a:extLst>
              </a:tr>
              <a:tr h="464374">
                <a:tc>
                  <a:txBody>
                    <a:bodyPr/>
                    <a:lstStyle/>
                    <a:p>
                      <a:r>
                        <a:rPr lang="en-US" dirty="0"/>
                        <a:t>The Fear of the Lord, v.1</a:t>
                      </a:r>
                    </a:p>
                  </a:txBody>
                  <a:tcPr/>
                </a:tc>
                <a:tc>
                  <a:txBody>
                    <a:bodyPr/>
                    <a:lstStyle/>
                    <a:p>
                      <a:r>
                        <a:rPr lang="en-US" dirty="0"/>
                        <a:t>The Fear of the Lord, v.16-17</a:t>
                      </a:r>
                    </a:p>
                  </a:txBody>
                  <a:tcPr/>
                </a:tc>
                <a:extLst>
                  <a:ext uri="{0D108BD9-81ED-4DB2-BD59-A6C34878D82A}">
                    <a16:rowId xmlns:a16="http://schemas.microsoft.com/office/drawing/2014/main" val="3552765715"/>
                  </a:ext>
                </a:extLst>
              </a:tr>
              <a:tr h="464374">
                <a:tc>
                  <a:txBody>
                    <a:bodyPr/>
                    <a:lstStyle/>
                    <a:p>
                      <a:r>
                        <a:rPr lang="en-US" dirty="0"/>
                        <a:t>Confusion/Disunity, v.2</a:t>
                      </a:r>
                    </a:p>
                  </a:txBody>
                  <a:tcPr/>
                </a:tc>
                <a:tc>
                  <a:txBody>
                    <a:bodyPr/>
                    <a:lstStyle/>
                    <a:p>
                      <a:r>
                        <a:rPr lang="en-US" dirty="0"/>
                        <a:t>One Language/One Lord, v.18</a:t>
                      </a:r>
                    </a:p>
                  </a:txBody>
                  <a:tcPr/>
                </a:tc>
                <a:extLst>
                  <a:ext uri="{0D108BD9-81ED-4DB2-BD59-A6C34878D82A}">
                    <a16:rowId xmlns:a16="http://schemas.microsoft.com/office/drawing/2014/main" val="3820974962"/>
                  </a:ext>
                </a:extLst>
              </a:tr>
              <a:tr h="464374">
                <a:tc>
                  <a:txBody>
                    <a:bodyPr/>
                    <a:lstStyle/>
                    <a:p>
                      <a:endParaRPr lang="en-US"/>
                    </a:p>
                  </a:txBody>
                  <a:tcPr/>
                </a:tc>
                <a:tc>
                  <a:txBody>
                    <a:bodyPr/>
                    <a:lstStyle/>
                    <a:p>
                      <a:r>
                        <a:rPr lang="en-US" dirty="0"/>
                        <a:t>Reconciliation, v.19-23</a:t>
                      </a:r>
                    </a:p>
                  </a:txBody>
                  <a:tcPr/>
                </a:tc>
                <a:extLst>
                  <a:ext uri="{0D108BD9-81ED-4DB2-BD59-A6C34878D82A}">
                    <a16:rowId xmlns:a16="http://schemas.microsoft.com/office/drawing/2014/main" val="802543446"/>
                  </a:ext>
                </a:extLst>
              </a:tr>
              <a:tr h="464374">
                <a:tc>
                  <a:txBody>
                    <a:bodyPr/>
                    <a:lstStyle/>
                    <a:p>
                      <a:r>
                        <a:rPr lang="en-US" dirty="0"/>
                        <a:t>Consulting the no-gods, v.3</a:t>
                      </a:r>
                    </a:p>
                  </a:txBody>
                  <a:tcPr/>
                </a:tc>
                <a:tc>
                  <a:txBody>
                    <a:bodyPr/>
                    <a:lstStyle/>
                    <a:p>
                      <a:r>
                        <a:rPr lang="en-US" dirty="0"/>
                        <a:t>Crying to the Lord, v.20</a:t>
                      </a:r>
                    </a:p>
                  </a:txBody>
                  <a:tcPr/>
                </a:tc>
                <a:extLst>
                  <a:ext uri="{0D108BD9-81ED-4DB2-BD59-A6C34878D82A}">
                    <a16:rowId xmlns:a16="http://schemas.microsoft.com/office/drawing/2014/main" val="2752156608"/>
                  </a:ext>
                </a:extLst>
              </a:tr>
              <a:tr h="464374">
                <a:tc>
                  <a:txBody>
                    <a:bodyPr/>
                    <a:lstStyle/>
                    <a:p>
                      <a:r>
                        <a:rPr lang="en-US" dirty="0"/>
                        <a:t>A fierce king, v.4</a:t>
                      </a:r>
                    </a:p>
                  </a:txBody>
                  <a:tcPr/>
                </a:tc>
                <a:tc>
                  <a:txBody>
                    <a:bodyPr/>
                    <a:lstStyle/>
                    <a:p>
                      <a:r>
                        <a:rPr lang="en-US" dirty="0"/>
                        <a:t>The Healing Lord, v.22</a:t>
                      </a:r>
                    </a:p>
                  </a:txBody>
                  <a:tcPr/>
                </a:tc>
                <a:extLst>
                  <a:ext uri="{0D108BD9-81ED-4DB2-BD59-A6C34878D82A}">
                    <a16:rowId xmlns:a16="http://schemas.microsoft.com/office/drawing/2014/main" val="3358446266"/>
                  </a:ext>
                </a:extLst>
              </a:tr>
              <a:tr h="464374">
                <a:tc>
                  <a:txBody>
                    <a:bodyPr/>
                    <a:lstStyle/>
                    <a:p>
                      <a:endParaRPr lang="en-US"/>
                    </a:p>
                  </a:txBody>
                  <a:tcPr/>
                </a:tc>
                <a:tc>
                  <a:txBody>
                    <a:bodyPr/>
                    <a:lstStyle/>
                    <a:p>
                      <a:r>
                        <a:rPr lang="en-US" dirty="0"/>
                        <a:t>Harmony in worship, v.23</a:t>
                      </a:r>
                    </a:p>
                  </a:txBody>
                  <a:tcPr/>
                </a:tc>
                <a:extLst>
                  <a:ext uri="{0D108BD9-81ED-4DB2-BD59-A6C34878D82A}">
                    <a16:rowId xmlns:a16="http://schemas.microsoft.com/office/drawing/2014/main" val="4087511640"/>
                  </a:ext>
                </a:extLst>
              </a:tr>
              <a:tr h="464374">
                <a:tc>
                  <a:txBody>
                    <a:bodyPr/>
                    <a:lstStyle/>
                    <a:p>
                      <a:r>
                        <a:rPr lang="en-US" dirty="0"/>
                        <a:t>The Nile dried in judgement, v.5</a:t>
                      </a:r>
                    </a:p>
                  </a:txBody>
                  <a:tcPr/>
                </a:tc>
                <a:tc>
                  <a:txBody>
                    <a:bodyPr/>
                    <a:lstStyle/>
                    <a:p>
                      <a:r>
                        <a:rPr lang="en-US" dirty="0"/>
                        <a:t>Highway for unity, v.23</a:t>
                      </a:r>
                    </a:p>
                  </a:txBody>
                  <a:tcPr/>
                </a:tc>
                <a:extLst>
                  <a:ext uri="{0D108BD9-81ED-4DB2-BD59-A6C34878D82A}">
                    <a16:rowId xmlns:a16="http://schemas.microsoft.com/office/drawing/2014/main" val="3091784407"/>
                  </a:ext>
                </a:extLst>
              </a:tr>
              <a:tr h="464374">
                <a:tc>
                  <a:txBody>
                    <a:bodyPr/>
                    <a:lstStyle/>
                    <a:p>
                      <a:endParaRPr lang="en-US"/>
                    </a:p>
                  </a:txBody>
                  <a:tcPr/>
                </a:tc>
                <a:tc>
                  <a:txBody>
                    <a:bodyPr/>
                    <a:lstStyle/>
                    <a:p>
                      <a:r>
                        <a:rPr lang="en-US" dirty="0"/>
                        <a:t>Co-equality in the Lord, v.24-25</a:t>
                      </a:r>
                    </a:p>
                  </a:txBody>
                  <a:tcPr/>
                </a:tc>
                <a:extLst>
                  <a:ext uri="{0D108BD9-81ED-4DB2-BD59-A6C34878D82A}">
                    <a16:rowId xmlns:a16="http://schemas.microsoft.com/office/drawing/2014/main" val="1293099248"/>
                  </a:ext>
                </a:extLst>
              </a:tr>
              <a:tr h="464374">
                <a:tc>
                  <a:txBody>
                    <a:bodyPr/>
                    <a:lstStyle/>
                    <a:p>
                      <a:r>
                        <a:rPr lang="en-US" sz="1800" kern="1200" dirty="0">
                          <a:solidFill>
                            <a:schemeClr val="dk1"/>
                          </a:solidFill>
                          <a:effectLst/>
                          <a:latin typeface="+mn-lt"/>
                          <a:ea typeface="+mn-ea"/>
                          <a:cs typeface="+mn-cs"/>
                        </a:rPr>
                        <a:t>A spirit of bewilderment, v.14</a:t>
                      </a:r>
                      <a:endParaRPr lang="en-US" dirty="0"/>
                    </a:p>
                  </a:txBody>
                  <a:tcPr/>
                </a:tc>
                <a:tc>
                  <a:txBody>
                    <a:bodyPr/>
                    <a:lstStyle/>
                    <a:p>
                      <a:r>
                        <a:rPr lang="en-US" dirty="0"/>
                        <a:t>Divine Blessing</a:t>
                      </a:r>
                    </a:p>
                  </a:txBody>
                  <a:tcPr/>
                </a:tc>
                <a:extLst>
                  <a:ext uri="{0D108BD9-81ED-4DB2-BD59-A6C34878D82A}">
                    <a16:rowId xmlns:a16="http://schemas.microsoft.com/office/drawing/2014/main" val="2937323843"/>
                  </a:ext>
                </a:extLst>
              </a:tr>
            </a:tbl>
          </a:graphicData>
        </a:graphic>
      </p:graphicFrame>
      <p:sp>
        <p:nvSpPr>
          <p:cNvPr id="9" name="TextBox 8">
            <a:extLst>
              <a:ext uri="{FF2B5EF4-FFF2-40B4-BE49-F238E27FC236}">
                <a16:creationId xmlns:a16="http://schemas.microsoft.com/office/drawing/2014/main" id="{36D0A150-1F0C-4BE8-AAE6-668FBC3B22D3}"/>
              </a:ext>
            </a:extLst>
          </p:cNvPr>
          <p:cNvSpPr txBox="1"/>
          <p:nvPr/>
        </p:nvSpPr>
        <p:spPr>
          <a:xfrm>
            <a:off x="3250406" y="6701135"/>
            <a:ext cx="6500812" cy="461665"/>
          </a:xfrm>
          <a:prstGeom prst="rect">
            <a:avLst/>
          </a:prstGeom>
          <a:noFill/>
        </p:spPr>
        <p:txBody>
          <a:bodyPr wrap="square">
            <a:spAutoFit/>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Motyer, J. A. (1996). </a:t>
            </a:r>
            <a:r>
              <a:rPr kumimoji="0" lang="en-US" sz="1200" b="0" i="1"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The prophecy of Isaiah: an introduction &amp; commentary</a:t>
            </a:r>
            <a:r>
              <a:rPr kumimoji="0" lang="en-US" sz="1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(pp. 167–168). InterVarsity Press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Tree>
    <p:extLst>
      <p:ext uri="{BB962C8B-B14F-4D97-AF65-F5344CB8AC3E}">
        <p14:creationId xmlns:p14="http://schemas.microsoft.com/office/powerpoint/2010/main" val="2267475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73200" y="0"/>
            <a:ext cx="10188575" cy="846137"/>
          </a:xfrm>
        </p:spPr>
        <p:txBody>
          <a:bodyPr/>
          <a:lstStyle/>
          <a:p>
            <a:r>
              <a:rPr lang="en-US" sz="4800" b="1" dirty="0"/>
              <a:t>Discussion and Application</a:t>
            </a:r>
          </a:p>
        </p:txBody>
      </p:sp>
      <p:sp>
        <p:nvSpPr>
          <p:cNvPr id="3" name="Content Placeholder 2"/>
          <p:cNvSpPr>
            <a:spLocks noGrp="1"/>
          </p:cNvSpPr>
          <p:nvPr>
            <p:ph idx="4294967295"/>
          </p:nvPr>
        </p:nvSpPr>
        <p:spPr>
          <a:xfrm>
            <a:off x="1320800" y="1600200"/>
            <a:ext cx="10868025" cy="4876800"/>
          </a:xfrm>
        </p:spPr>
        <p:txBody>
          <a:bodyPr/>
          <a:lstStyle/>
          <a:p>
            <a:pPr marL="342900" marR="0" lvl="0" indent="-342900">
              <a:lnSpc>
                <a:spcPct val="115000"/>
              </a:lnSpc>
              <a:spcBef>
                <a:spcPts val="0"/>
              </a:spcBef>
              <a:spcAft>
                <a:spcPts val="0"/>
              </a:spcAft>
              <a:buFont typeface="Symbol" pitchFamily="2"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How is Cush (or Ethiopia) characterized here and elsewhere in Scripture, and how does it fit into God’s overall plan for the “nations”?</a:t>
            </a:r>
          </a:p>
          <a:p>
            <a:pPr marL="342900" marR="0" lvl="0" indent="-342900">
              <a:lnSpc>
                <a:spcPct val="115000"/>
              </a:lnSpc>
              <a:spcBef>
                <a:spcPts val="0"/>
              </a:spcBef>
              <a:spcAft>
                <a:spcPts val="0"/>
              </a:spcAft>
              <a:buFont typeface="Symbol" pitchFamily="2"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What’s your understanding of the timeframe for when these prophesies concerning Cush/Ethiopia will take place? </a:t>
            </a:r>
          </a:p>
          <a:p>
            <a:pPr marL="342900" marR="0" lvl="0" indent="-342900">
              <a:lnSpc>
                <a:spcPct val="115000"/>
              </a:lnSpc>
              <a:spcBef>
                <a:spcPts val="0"/>
              </a:spcBef>
              <a:spcAft>
                <a:spcPts val="0"/>
              </a:spcAft>
              <a:buFont typeface="Symbol" pitchFamily="2"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What nation and people is Isaiah referring to as “tall and smooth,”—and in what context?</a:t>
            </a:r>
          </a:p>
          <a:p>
            <a:pPr marL="342900" marR="0" lvl="0" indent="-342900">
              <a:lnSpc>
                <a:spcPct val="115000"/>
              </a:lnSpc>
              <a:spcBef>
                <a:spcPts val="0"/>
              </a:spcBef>
              <a:spcAft>
                <a:spcPts val="0"/>
              </a:spcAft>
              <a:buFont typeface="Symbol" pitchFamily="2"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How would you describe the essence of the oracle concerning Egypt?</a:t>
            </a:r>
          </a:p>
          <a:p>
            <a:pPr marL="342900" marR="0" lvl="0" indent="-342900">
              <a:lnSpc>
                <a:spcPct val="115000"/>
              </a:lnSpc>
              <a:spcBef>
                <a:spcPts val="0"/>
              </a:spcBef>
              <a:spcAft>
                <a:spcPts val="0"/>
              </a:spcAft>
              <a:buFont typeface="Symbol" pitchFamily="2"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itchFamily="2"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Why was Egypt so “helpless to deal with the crisis” that they encountered—and how was this “destined”?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buSzPct val="100000"/>
            </a:pPr>
            <a:endParaRPr lang="en-US" sz="2800" dirty="0"/>
          </a:p>
        </p:txBody>
      </p:sp>
    </p:spTree>
    <p:extLst>
      <p:ext uri="{BB962C8B-B14F-4D97-AF65-F5344CB8AC3E}">
        <p14:creationId xmlns:p14="http://schemas.microsoft.com/office/powerpoint/2010/main" val="2204702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266249-25A0-E4EB-D74F-866D857697FA}"/>
              </a:ext>
            </a:extLst>
          </p:cNvPr>
          <p:cNvSpPr>
            <a:spLocks noGrp="1"/>
          </p:cNvSpPr>
          <p:nvPr>
            <p:ph type="sldNum" sz="quarter" idx="12"/>
          </p:nvPr>
        </p:nvSpPr>
        <p:spPr/>
        <p:txBody>
          <a:bodyPr/>
          <a:lstStyle/>
          <a:p>
            <a:pPr defTabSz="973698"/>
            <a:fld id="{9B95895E-E344-4488-9E47-9CDC3F8E1F04}" type="slidenum">
              <a:rPr lang="en-US" altLang="en-US" smtClean="0">
                <a:solidFill>
                  <a:prstClr val="black"/>
                </a:solidFill>
                <a:latin typeface="Calibri" panose="020F0502020204030204" pitchFamily="34" charset="0"/>
                <a:cs typeface="+mn-cs"/>
              </a:rPr>
              <a:pPr defTabSz="973698"/>
              <a:t>24</a:t>
            </a:fld>
            <a:endParaRPr lang="en-US" altLang="en-US">
              <a:solidFill>
                <a:prstClr val="black"/>
              </a:solidFill>
              <a:latin typeface="Calibri" panose="020F0502020204030204" pitchFamily="34" charset="0"/>
              <a:cs typeface="+mn-cs"/>
            </a:endParaRPr>
          </a:p>
        </p:txBody>
      </p:sp>
      <p:sp>
        <p:nvSpPr>
          <p:cNvPr id="5" name="TextBox 4">
            <a:extLst>
              <a:ext uri="{FF2B5EF4-FFF2-40B4-BE49-F238E27FC236}">
                <a16:creationId xmlns:a16="http://schemas.microsoft.com/office/drawing/2014/main" id="{C987FB06-68EB-A20A-9F6C-9DB4E830EF39}"/>
              </a:ext>
            </a:extLst>
          </p:cNvPr>
          <p:cNvSpPr txBox="1"/>
          <p:nvPr/>
        </p:nvSpPr>
        <p:spPr>
          <a:xfrm>
            <a:off x="1320800" y="1676400"/>
            <a:ext cx="10515600" cy="5261953"/>
          </a:xfrm>
          <a:prstGeom prst="rect">
            <a:avLst/>
          </a:prstGeom>
          <a:noFill/>
        </p:spPr>
        <p:txBody>
          <a:bodyPr wrap="square" rtlCol="0">
            <a:spAutoFit/>
          </a:bodyPr>
          <a:lstStyle/>
          <a:p>
            <a:pPr marL="342900" marR="0" lvl="0" indent="-342900">
              <a:lnSpc>
                <a:spcPct val="115000"/>
              </a:lnSpc>
              <a:spcBef>
                <a:spcPts val="0"/>
              </a:spcBef>
              <a:spcAft>
                <a:spcPts val="0"/>
              </a:spcAft>
              <a:buFont typeface="Symbol" pitchFamily="2"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What does Isaiah prophesize about the future for Egypt, and what’s your understanding of when this will take place?</a:t>
            </a:r>
          </a:p>
          <a:p>
            <a:pPr marL="342900" marR="0" lvl="0" indent="-342900">
              <a:lnSpc>
                <a:spcPct val="115000"/>
              </a:lnSpc>
              <a:spcBef>
                <a:spcPts val="0"/>
              </a:spcBef>
              <a:spcAft>
                <a:spcPts val="0"/>
              </a:spcAft>
              <a:buFont typeface="Symbol" pitchFamily="2"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How does God’s dealings with Egypt “in that day” compare with His dealing with Egypt during the time that the children of Israel were captive in Egypt?</a:t>
            </a:r>
          </a:p>
          <a:p>
            <a:pPr marL="342900" marR="0" lvl="0" indent="-342900">
              <a:lnSpc>
                <a:spcPct val="115000"/>
              </a:lnSpc>
              <a:spcBef>
                <a:spcPts val="0"/>
              </a:spcBef>
              <a:spcAft>
                <a:spcPts val="0"/>
              </a:spcAft>
              <a:buFont typeface="Symbol" pitchFamily="2"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What’s your understanding of the connection that will take place between Egypt and Assyria—and Judah (!)—“in that day”?  And what does this say about God and His ultimate plan for Israel, and “all the nations”?</a:t>
            </a:r>
          </a:p>
          <a:p>
            <a:pPr marL="342900" marR="0" lvl="0" indent="-342900">
              <a:lnSpc>
                <a:spcPct val="115000"/>
              </a:lnSpc>
              <a:spcBef>
                <a:spcPts val="0"/>
              </a:spcBef>
              <a:spcAft>
                <a:spcPts val="0"/>
              </a:spcAft>
              <a:buFont typeface="Symbol" pitchFamily="2"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itchFamily="2"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What are your key “take-aways” from this lesson?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400" dirty="0"/>
          </a:p>
        </p:txBody>
      </p:sp>
      <p:sp>
        <p:nvSpPr>
          <p:cNvPr id="6" name="TextBox 5">
            <a:extLst>
              <a:ext uri="{FF2B5EF4-FFF2-40B4-BE49-F238E27FC236}">
                <a16:creationId xmlns:a16="http://schemas.microsoft.com/office/drawing/2014/main" id="{13DC6EE9-10B7-E341-FA3E-721A8195C02C}"/>
              </a:ext>
            </a:extLst>
          </p:cNvPr>
          <p:cNvSpPr txBox="1"/>
          <p:nvPr/>
        </p:nvSpPr>
        <p:spPr>
          <a:xfrm>
            <a:off x="2311400" y="0"/>
            <a:ext cx="8458200" cy="830997"/>
          </a:xfrm>
          <a:prstGeom prst="rect">
            <a:avLst/>
          </a:prstGeom>
          <a:noFill/>
        </p:spPr>
        <p:txBody>
          <a:bodyPr wrap="square" rtlCol="0">
            <a:spAutoFit/>
          </a:bodyPr>
          <a:lstStyle/>
          <a:p>
            <a:pPr algn="ctr"/>
            <a:r>
              <a:rPr lang="en-US" sz="4800" b="1" dirty="0"/>
              <a:t>Discussion and Application</a:t>
            </a:r>
            <a:endParaRPr lang="en-US" sz="4800" dirty="0"/>
          </a:p>
        </p:txBody>
      </p:sp>
    </p:spTree>
    <p:extLst>
      <p:ext uri="{BB962C8B-B14F-4D97-AF65-F5344CB8AC3E}">
        <p14:creationId xmlns:p14="http://schemas.microsoft.com/office/powerpoint/2010/main" val="2097642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50240" y="0"/>
            <a:ext cx="11704320" cy="1219200"/>
          </a:xfrm>
        </p:spPr>
        <p:txBody>
          <a:bodyPr/>
          <a:lstStyle/>
          <a:p>
            <a:r>
              <a:rPr lang="en-US" altLang="en-US" sz="4800" b="1" dirty="0">
                <a:solidFill>
                  <a:schemeClr val="tx1">
                    <a:lumMod val="75000"/>
                    <a:lumOff val="25000"/>
                  </a:schemeClr>
                </a:solidFill>
                <a:latin typeface="+mn-lt"/>
              </a:rPr>
              <a:t>Next Week</a:t>
            </a: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25</a:t>
            </a:fld>
            <a:endParaRPr lang="en-US" altLang="en-US" dirty="0"/>
          </a:p>
        </p:txBody>
      </p:sp>
      <p:sp>
        <p:nvSpPr>
          <p:cNvPr id="3" name="Content Placeholder 2"/>
          <p:cNvSpPr>
            <a:spLocks noGrp="1"/>
          </p:cNvSpPr>
          <p:nvPr>
            <p:ph idx="4294967295"/>
          </p:nvPr>
        </p:nvSpPr>
        <p:spPr>
          <a:xfrm>
            <a:off x="796925" y="1524000"/>
            <a:ext cx="12207875" cy="4800600"/>
          </a:xfrm>
        </p:spPr>
        <p:txBody>
          <a:bodyPr/>
          <a:lstStyle/>
          <a:p>
            <a:pPr marL="0" indent="0">
              <a:spcBef>
                <a:spcPts val="0"/>
              </a:spcBef>
              <a:spcAft>
                <a:spcPts val="0"/>
              </a:spcAft>
              <a:buNone/>
              <a:defRPr/>
            </a:pPr>
            <a:r>
              <a:rPr lang="fr-FR" altLang="en-US" sz="3200" b="1" dirty="0" err="1">
                <a:solidFill>
                  <a:schemeClr val="tx1">
                    <a:lumMod val="75000"/>
                    <a:lumOff val="25000"/>
                  </a:schemeClr>
                </a:solidFill>
                <a:cs typeface="Arial" panose="020B0604020202020204" pitchFamily="34" charset="0"/>
              </a:rPr>
              <a:t>Review</a:t>
            </a:r>
            <a:r>
              <a:rPr lang="fr-FR" altLang="en-US" sz="3200" b="1" dirty="0">
                <a:solidFill>
                  <a:schemeClr val="tx1">
                    <a:lumMod val="75000"/>
                    <a:lumOff val="25000"/>
                  </a:schemeClr>
                </a:solidFill>
                <a:latin typeface="+mn-lt"/>
                <a:cs typeface="Arial" panose="020B0604020202020204" pitchFamily="34" charset="0"/>
              </a:rPr>
              <a:t>:</a:t>
            </a:r>
          </a:p>
          <a:p>
            <a:pPr marL="808769" lvl="1" indent="-457200">
              <a:spcBef>
                <a:spcPts val="0"/>
              </a:spcBef>
              <a:spcAft>
                <a:spcPts val="0"/>
              </a:spcAft>
              <a:buFont typeface="Arial" panose="020B0604020202020204" pitchFamily="34" charset="0"/>
              <a:buChar char="•"/>
              <a:defRPr/>
            </a:pPr>
            <a:r>
              <a:rPr lang="en-US" altLang="en-US" sz="3200" b="1" dirty="0">
                <a:solidFill>
                  <a:schemeClr val="tx1">
                    <a:lumMod val="75000"/>
                    <a:lumOff val="25000"/>
                  </a:schemeClr>
                </a:solidFill>
                <a:latin typeface="+mn-lt"/>
                <a:cs typeface="Arial" panose="020B0604020202020204" pitchFamily="34" charset="0"/>
              </a:rPr>
              <a:t>Isaiah 18, 19 – Oracles Concerning Cush and Egypt</a:t>
            </a:r>
          </a:p>
          <a:p>
            <a:pPr marL="808769" lvl="1" indent="-457200">
              <a:spcBef>
                <a:spcPts val="0"/>
              </a:spcBef>
              <a:spcAft>
                <a:spcPts val="0"/>
              </a:spcAft>
              <a:buFont typeface="Arial" panose="020B0604020202020204" pitchFamily="34" charset="0"/>
              <a:buChar char="•"/>
              <a:defRPr/>
            </a:pPr>
            <a:r>
              <a:rPr lang="en-US" altLang="en-US" sz="3200" b="1" dirty="0">
                <a:solidFill>
                  <a:schemeClr val="tx1">
                    <a:lumMod val="75000"/>
                    <a:lumOff val="25000"/>
                  </a:schemeClr>
                </a:solidFill>
                <a:latin typeface="+mn-lt"/>
                <a:cs typeface="Arial" panose="020B0604020202020204" pitchFamily="34" charset="0"/>
              </a:rPr>
              <a:t>Memory Verse: Isaiah 19:22</a:t>
            </a:r>
          </a:p>
          <a:p>
            <a:pPr marL="808769" lvl="1" indent="-457200">
              <a:spcBef>
                <a:spcPts val="0"/>
              </a:spcBef>
              <a:spcAft>
                <a:spcPts val="0"/>
              </a:spcAft>
              <a:buFont typeface="Arial" panose="020B0604020202020204" pitchFamily="34" charset="0"/>
              <a:buChar char="•"/>
              <a:defRPr/>
            </a:pPr>
            <a:r>
              <a:rPr lang="en-US" altLang="en-US" sz="3200" b="1" i="1" dirty="0">
                <a:solidFill>
                  <a:schemeClr val="tx1">
                    <a:lumMod val="75000"/>
                    <a:lumOff val="25000"/>
                  </a:schemeClr>
                </a:solidFill>
                <a:latin typeface="+mn-lt"/>
                <a:cs typeface="Arial" panose="020B0604020202020204" pitchFamily="34" charset="0"/>
              </a:rPr>
              <a:t>Dr. Constable’s Notes, 2022 Ed., </a:t>
            </a:r>
            <a:r>
              <a:rPr lang="en-US" altLang="en-US" sz="3200" b="1" dirty="0">
                <a:solidFill>
                  <a:schemeClr val="tx1">
                    <a:lumMod val="75000"/>
                    <a:lumOff val="25000"/>
                  </a:schemeClr>
                </a:solidFill>
                <a:latin typeface="+mn-lt"/>
                <a:cs typeface="Arial" panose="020B0604020202020204" pitchFamily="34" charset="0"/>
              </a:rPr>
              <a:t>pp.129-137; </a:t>
            </a:r>
            <a:r>
              <a:rPr lang="en-US" altLang="en-US" sz="3200" b="1" i="1" dirty="0" err="1">
                <a:solidFill>
                  <a:schemeClr val="tx1">
                    <a:lumMod val="75000"/>
                    <a:lumOff val="25000"/>
                  </a:schemeClr>
                </a:solidFill>
                <a:latin typeface="+mn-lt"/>
                <a:cs typeface="Arial" panose="020B0604020202020204" pitchFamily="34" charset="0"/>
              </a:rPr>
              <a:t>Motyer</a:t>
            </a:r>
            <a:r>
              <a:rPr lang="en-US" altLang="en-US" sz="3200" b="1" i="1" dirty="0">
                <a:solidFill>
                  <a:schemeClr val="tx1">
                    <a:lumMod val="75000"/>
                    <a:lumOff val="25000"/>
                  </a:schemeClr>
                </a:solidFill>
                <a:latin typeface="+mn-lt"/>
                <a:cs typeface="Arial" panose="020B0604020202020204" pitchFamily="34" charset="0"/>
              </a:rPr>
              <a:t>, </a:t>
            </a:r>
            <a:r>
              <a:rPr lang="en-US" altLang="en-US" sz="3200" b="1" dirty="0">
                <a:solidFill>
                  <a:schemeClr val="tx1">
                    <a:lumMod val="75000"/>
                    <a:lumOff val="25000"/>
                  </a:schemeClr>
                </a:solidFill>
                <a:latin typeface="+mn-lt"/>
                <a:cs typeface="Arial" panose="020B0604020202020204" pitchFamily="34" charset="0"/>
              </a:rPr>
              <a:t>pp.161-170.</a:t>
            </a:r>
          </a:p>
          <a:p>
            <a:pPr marL="808769" lvl="1" indent="-457200">
              <a:spcBef>
                <a:spcPts val="0"/>
              </a:spcBef>
              <a:spcAft>
                <a:spcPts val="0"/>
              </a:spcAft>
              <a:buFont typeface="Arial" panose="020B0604020202020204" pitchFamily="34" charset="0"/>
              <a:buChar char="•"/>
              <a:defRPr/>
            </a:pPr>
            <a:r>
              <a:rPr lang="en-US" altLang="en-US" sz="3200" b="1" dirty="0">
                <a:solidFill>
                  <a:schemeClr val="tx1">
                    <a:lumMod val="75000"/>
                    <a:lumOff val="25000"/>
                  </a:schemeClr>
                </a:solidFill>
                <a:latin typeface="+mn-lt"/>
                <a:cs typeface="Arial" panose="020B0604020202020204" pitchFamily="34" charset="0"/>
              </a:rPr>
              <a:t>Refreshment Host: Group C</a:t>
            </a:r>
          </a:p>
          <a:p>
            <a:pPr marL="717340" lvl="1" indent="-365771">
              <a:spcBef>
                <a:spcPts val="0"/>
              </a:spcBef>
              <a:spcAft>
                <a:spcPts val="0"/>
              </a:spcAft>
              <a:defRPr/>
            </a:pPr>
            <a:endParaRPr lang="en-US" altLang="en-US" sz="2800" b="1" dirty="0">
              <a:solidFill>
                <a:schemeClr val="tx1">
                  <a:lumMod val="75000"/>
                  <a:lumOff val="25000"/>
                </a:schemeClr>
              </a:solidFill>
              <a:latin typeface="+mn-lt"/>
              <a:cs typeface="Arial" panose="020B0604020202020204" pitchFamily="34" charset="0"/>
            </a:endParaRPr>
          </a:p>
          <a:p>
            <a:pPr marL="0" marR="0" lvl="0" indent="0" algn="l" defTabSz="912813" rtl="0" eaLnBrk="0" fontAlgn="base" latinLnBrk="0" hangingPunct="0">
              <a:lnSpc>
                <a:spcPct val="100000"/>
              </a:lnSpc>
              <a:spcBef>
                <a:spcPts val="0"/>
              </a:spcBef>
              <a:spcAft>
                <a:spcPts val="0"/>
              </a:spcAft>
              <a:buClrTx/>
              <a:buSzTx/>
              <a:buNone/>
              <a:tabLst/>
              <a:defRPr/>
            </a:pPr>
            <a:r>
              <a:rPr kumimoji="0" lang="fr-FR" altLang="en-US"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Study:</a:t>
            </a:r>
          </a:p>
          <a:p>
            <a:pPr marL="768046" lvl="1" indent="-341313" defTabSz="912813">
              <a:spcBef>
                <a:spcPts val="0"/>
              </a:spcBef>
              <a:spcAft>
                <a:spcPts val="0"/>
              </a:spcAft>
              <a:buFont typeface="Arial" panose="020B0604020202020204" pitchFamily="34" charset="0"/>
              <a:buChar char="•"/>
              <a:defRPr/>
            </a:pPr>
            <a:r>
              <a:rPr kumimoji="0" lang="fr-FR" altLang="en-US" sz="32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Isaiah</a:t>
            </a:r>
            <a:r>
              <a:rPr kumimoji="0" lang="fr-FR" altLang="en-US"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20, 21, </a:t>
            </a:r>
            <a:r>
              <a:rPr kumimoji="0" lang="fr-FR" altLang="en-US" sz="32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Sign</a:t>
            </a:r>
            <a:r>
              <a:rPr kumimoji="0" lang="fr-FR" altLang="en-US"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Against </a:t>
            </a:r>
            <a:r>
              <a:rPr kumimoji="0" lang="fr-FR" altLang="en-US" sz="32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Cush</a:t>
            </a:r>
            <a:r>
              <a:rPr kumimoji="0" lang="fr-FR" altLang="en-US"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and </a:t>
            </a:r>
            <a:r>
              <a:rPr kumimoji="0" lang="fr-FR" altLang="en-US" sz="32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Egypt</a:t>
            </a:r>
            <a:r>
              <a:rPr kumimoji="0" lang="fr-FR" altLang="en-US"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Babylon </a:t>
            </a:r>
            <a:r>
              <a:rPr kumimoji="0" lang="fr-FR" altLang="en-US" sz="32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is</a:t>
            </a:r>
            <a:r>
              <a:rPr kumimoji="0" lang="fr-FR" altLang="en-US"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Fallen</a:t>
            </a:r>
          </a:p>
          <a:p>
            <a:pPr marL="768046" lvl="1" indent="-341313" defTabSz="912813">
              <a:spcBef>
                <a:spcPts val="0"/>
              </a:spcBef>
              <a:spcAft>
                <a:spcPts val="0"/>
              </a:spcAft>
              <a:buFont typeface="Arial" panose="020B0604020202020204" pitchFamily="34" charset="0"/>
              <a:buChar char="•"/>
              <a:defRPr/>
            </a:pPr>
            <a:r>
              <a:rPr kumimoji="0" lang="fr-FR" altLang="en-US"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Memory Verse: </a:t>
            </a:r>
            <a:r>
              <a:rPr kumimoji="0" lang="en-US" altLang="en-US" sz="3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Isaiah 16:5</a:t>
            </a:r>
            <a:endParaRPr kumimoji="0" lang="fr-FR" altLang="en-US"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768046" lvl="1" indent="-341313" defTabSz="912813">
              <a:spcBef>
                <a:spcPts val="0"/>
              </a:spcBef>
              <a:spcAft>
                <a:spcPts val="0"/>
              </a:spcAft>
              <a:buFont typeface="Arial" panose="020B0604020202020204" pitchFamily="34" charset="0"/>
              <a:buChar char="•"/>
              <a:defRPr/>
            </a:pPr>
            <a:r>
              <a:rPr kumimoji="0" lang="fr-FR" altLang="en-US"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Dr. </a:t>
            </a:r>
            <a:r>
              <a:rPr kumimoji="0" lang="fr-FR" altLang="en-US" sz="32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Constable’s</a:t>
            </a:r>
            <a:r>
              <a:rPr kumimoji="0" lang="fr-FR" altLang="en-US"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Notes, 2022 Ed., pp. 137-144; </a:t>
            </a:r>
            <a:r>
              <a:rPr kumimoji="0" lang="fr-FR" altLang="en-US" sz="32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Motyer</a:t>
            </a:r>
            <a:r>
              <a:rPr kumimoji="0" lang="fr-FR" altLang="en-US"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pp. 170-179</a:t>
            </a:r>
          </a:p>
          <a:p>
            <a:pPr marL="768046" lvl="1" indent="-341313" defTabSz="912813">
              <a:spcBef>
                <a:spcPts val="0"/>
              </a:spcBef>
              <a:spcAft>
                <a:spcPts val="0"/>
              </a:spcAft>
              <a:buFont typeface="Arial" panose="020B0604020202020204" pitchFamily="34" charset="0"/>
              <a:buChar char="•"/>
              <a:defRPr/>
            </a:pPr>
            <a:r>
              <a:rPr kumimoji="0" lang="fr-FR" altLang="en-US" sz="32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Refreshment</a:t>
            </a:r>
            <a:r>
              <a:rPr kumimoji="0" lang="fr-FR" altLang="en-US"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Host: Group D</a:t>
            </a:r>
          </a:p>
          <a:p>
            <a:pPr marL="290607" indent="-365771">
              <a:spcBef>
                <a:spcPts val="0"/>
              </a:spcBef>
              <a:spcAft>
                <a:spcPts val="0"/>
              </a:spcAft>
              <a:defRPr/>
            </a:pPr>
            <a:endParaRPr lang="en-US" altLang="en-US" sz="2800" b="1" dirty="0">
              <a:solidFill>
                <a:schemeClr val="tx1">
                  <a:lumMod val="75000"/>
                  <a:lumOff val="25000"/>
                </a:schemeClr>
              </a:solidFill>
              <a:cs typeface="Arial" panose="020B0604020202020204" pitchFamily="34" charset="0"/>
            </a:endParaRPr>
          </a:p>
          <a:p>
            <a:pPr marL="717340" lvl="1" indent="-365771">
              <a:spcBef>
                <a:spcPts val="0"/>
              </a:spcBef>
              <a:spcAft>
                <a:spcPts val="0"/>
              </a:spcAft>
              <a:defRPr/>
            </a:pPr>
            <a:endParaRPr lang="en-US" altLang="en-US" sz="2800" b="1" dirty="0">
              <a:solidFill>
                <a:schemeClr val="tx1">
                  <a:lumMod val="75000"/>
                  <a:lumOff val="25000"/>
                </a:schemeClr>
              </a:solidFill>
              <a:latin typeface="+mn-lt"/>
              <a:cs typeface="Arial" panose="020B0604020202020204" pitchFamily="34" charset="0"/>
            </a:endParaRPr>
          </a:p>
          <a:p>
            <a:pPr marL="365771" indent="-365771">
              <a:spcBef>
                <a:spcPts val="0"/>
              </a:spcBef>
              <a:spcAft>
                <a:spcPts val="0"/>
              </a:spcAft>
              <a:defRPr/>
            </a:pPr>
            <a:endParaRPr lang="fr-FR" altLang="en-US" sz="1600" b="1" dirty="0">
              <a:latin typeface="+mn-lt"/>
              <a:cs typeface="Arial" panose="020B0604020202020204" pitchFamily="34" charset="0"/>
            </a:endParaRPr>
          </a:p>
          <a:p>
            <a:pPr marL="365771" indent="-365771">
              <a:spcBef>
                <a:spcPts val="0"/>
              </a:spcBef>
              <a:spcAft>
                <a:spcPts val="0"/>
              </a:spcAft>
              <a:defRPr/>
            </a:pPr>
            <a:endParaRPr lang="en-US" altLang="en-US" sz="3600" b="1" dirty="0">
              <a:solidFill>
                <a:schemeClr val="tx1">
                  <a:lumMod val="75000"/>
                  <a:lumOff val="25000"/>
                </a:schemeClr>
              </a:solidFill>
              <a:latin typeface="+mn-lt"/>
              <a:cs typeface="Arial" panose="020B0604020202020204" pitchFamily="34" charset="0"/>
            </a:endParaRPr>
          </a:p>
        </p:txBody>
      </p:sp>
    </p:spTree>
    <p:extLst>
      <p:ext uri="{BB962C8B-B14F-4D97-AF65-F5344CB8AC3E}">
        <p14:creationId xmlns:p14="http://schemas.microsoft.com/office/powerpoint/2010/main" val="2579957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729E8E22-0CED-BFD6-F1E7-2B5836E2B8A3}"/>
              </a:ext>
            </a:extLst>
          </p:cNvPr>
          <p:cNvSpPr>
            <a:spLocks noGrp="1"/>
          </p:cNvSpPr>
          <p:nvPr>
            <p:ph type="title"/>
          </p:nvPr>
        </p:nvSpPr>
        <p:spPr/>
        <p:txBody>
          <a:bodyPr/>
          <a:lstStyle/>
          <a:p>
            <a:r>
              <a:rPr lang="en-US" altLang="en-US" sz="5760" b="1" dirty="0"/>
              <a:t>Closing</a:t>
            </a:r>
          </a:p>
        </p:txBody>
      </p:sp>
      <p:sp>
        <p:nvSpPr>
          <p:cNvPr id="39939" name="Content Placeholder 2">
            <a:extLst>
              <a:ext uri="{FF2B5EF4-FFF2-40B4-BE49-F238E27FC236}">
                <a16:creationId xmlns:a16="http://schemas.microsoft.com/office/drawing/2014/main" id="{6C2916C7-3CD9-DB10-CC0D-26E16933E0CD}"/>
              </a:ext>
            </a:extLst>
          </p:cNvPr>
          <p:cNvSpPr>
            <a:spLocks noGrp="1"/>
          </p:cNvSpPr>
          <p:nvPr>
            <p:ph idx="1"/>
          </p:nvPr>
        </p:nvSpPr>
        <p:spPr>
          <a:xfrm>
            <a:off x="648547" y="2226734"/>
            <a:ext cx="11704320" cy="4827693"/>
          </a:xfrm>
        </p:spPr>
        <p:txBody>
          <a:bodyPr/>
          <a:lstStyle/>
          <a:p>
            <a:pPr algn="ctr" eaLnBrk="1" hangingPunct="1">
              <a:lnSpc>
                <a:spcPct val="200000"/>
              </a:lnSpc>
            </a:pPr>
            <a:r>
              <a:rPr lang="en-US" altLang="en-US" sz="5120" b="1" dirty="0"/>
              <a:t>Benediction </a:t>
            </a:r>
          </a:p>
          <a:p>
            <a:pPr algn="ctr" eaLnBrk="1" hangingPunct="1">
              <a:lnSpc>
                <a:spcPct val="200000"/>
              </a:lnSpc>
            </a:pPr>
            <a:r>
              <a:rPr lang="en-US" altLang="en-US" sz="5120" b="1" dirty="0"/>
              <a:t>Small Groups</a:t>
            </a:r>
          </a:p>
        </p:txBody>
      </p:sp>
      <p:sp>
        <p:nvSpPr>
          <p:cNvPr id="67589" name="Slide Number Placeholder 5">
            <a:extLst>
              <a:ext uri="{FF2B5EF4-FFF2-40B4-BE49-F238E27FC236}">
                <a16:creationId xmlns:a16="http://schemas.microsoft.com/office/drawing/2014/main" id="{22B9C2F0-BB73-7950-E07E-E1B3BAEC76B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D75A296-5AD6-4BF8-8BF9-F64A49232BAB}" type="slidenum">
              <a:rPr lang="en-US" altLang="en-US" smtClean="0"/>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Backup</a:t>
            </a:r>
          </a:p>
        </p:txBody>
      </p:sp>
    </p:spTree>
    <p:extLst>
      <p:ext uri="{BB962C8B-B14F-4D97-AF65-F5344CB8AC3E}">
        <p14:creationId xmlns:p14="http://schemas.microsoft.com/office/powerpoint/2010/main" val="3744429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16EA5-F136-E269-F4A3-0CB06D188C41}"/>
              </a:ext>
            </a:extLst>
          </p:cNvPr>
          <p:cNvSpPr>
            <a:spLocks noGrp="1"/>
          </p:cNvSpPr>
          <p:nvPr>
            <p:ph type="title"/>
          </p:nvPr>
        </p:nvSpPr>
        <p:spPr>
          <a:xfrm>
            <a:off x="650240" y="0"/>
            <a:ext cx="11704320" cy="1219200"/>
          </a:xfrm>
        </p:spPr>
        <p:txBody>
          <a:bodyPr/>
          <a:lstStyle/>
          <a:p>
            <a:r>
              <a:rPr lang="en-US" sz="4800" b="1" dirty="0"/>
              <a:t>Oracle Against Egypt Ch.19:16-25</a:t>
            </a:r>
            <a:br>
              <a:rPr lang="en-US" b="1" dirty="0"/>
            </a:br>
            <a:r>
              <a:rPr lang="en-US" sz="3200" b="1" dirty="0"/>
              <a:t>Egypt, Assyria, Israel Blessed</a:t>
            </a:r>
            <a:endParaRPr lang="en-US" dirty="0"/>
          </a:p>
        </p:txBody>
      </p:sp>
      <p:sp>
        <p:nvSpPr>
          <p:cNvPr id="5" name="Slide Number Placeholder 4">
            <a:extLst>
              <a:ext uri="{FF2B5EF4-FFF2-40B4-BE49-F238E27FC236}">
                <a16:creationId xmlns:a16="http://schemas.microsoft.com/office/drawing/2014/main" id="{CD92DC28-4ECC-B282-E714-E35A542AC041}"/>
              </a:ext>
            </a:extLst>
          </p:cNvPr>
          <p:cNvSpPr>
            <a:spLocks noGrp="1"/>
          </p:cNvSpPr>
          <p:nvPr>
            <p:ph type="sldNum" sz="quarter" idx="12"/>
          </p:nvPr>
        </p:nvSpPr>
        <p:spPr/>
        <p:txBody>
          <a:bodyPr/>
          <a:lstStyle/>
          <a:p>
            <a:pPr defTabSz="973698"/>
            <a:fld id="{11E87535-271B-4784-B22F-1962924B2958}" type="slidenum">
              <a:rPr lang="en-US" altLang="en-US" smtClean="0">
                <a:solidFill>
                  <a:prstClr val="black"/>
                </a:solidFill>
                <a:latin typeface="Calibri" panose="020F0502020204030204" pitchFamily="34" charset="0"/>
                <a:cs typeface="+mn-cs"/>
              </a:rPr>
              <a:pPr defTabSz="973698"/>
              <a:t>28</a:t>
            </a:fld>
            <a:endParaRPr lang="en-US" altLang="en-US">
              <a:solidFill>
                <a:prstClr val="black"/>
              </a:solidFill>
              <a:latin typeface="Calibri" panose="020F0502020204030204" pitchFamily="34" charset="0"/>
              <a:cs typeface="+mn-cs"/>
            </a:endParaRPr>
          </a:p>
        </p:txBody>
      </p:sp>
      <p:sp>
        <p:nvSpPr>
          <p:cNvPr id="7" name="TextBox 6">
            <a:extLst>
              <a:ext uri="{FF2B5EF4-FFF2-40B4-BE49-F238E27FC236}">
                <a16:creationId xmlns:a16="http://schemas.microsoft.com/office/drawing/2014/main" id="{AB82BC76-6F9D-6D60-83ED-AD961303226F}"/>
              </a:ext>
            </a:extLst>
          </p:cNvPr>
          <p:cNvSpPr txBox="1"/>
          <p:nvPr/>
        </p:nvSpPr>
        <p:spPr>
          <a:xfrm>
            <a:off x="665480" y="1668244"/>
            <a:ext cx="11704320" cy="5570756"/>
          </a:xfrm>
          <a:prstGeom prst="rect">
            <a:avLst/>
          </a:prstGeom>
          <a:noFill/>
        </p:spPr>
        <p:txBody>
          <a:bodyPr wrap="square">
            <a:spAutoFit/>
          </a:bodyPr>
          <a:lstStyle/>
          <a:p>
            <a:pPr marL="0" marR="0" lvl="0" indent="0" algn="just"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30000" noProof="0" dirty="0">
                <a:ln>
                  <a:noFill/>
                </a:ln>
                <a:solidFill>
                  <a:prstClr val="black"/>
                </a:solidFill>
                <a:effectLst/>
                <a:uLnTx/>
                <a:uFillTx/>
                <a:latin typeface="Calibri"/>
                <a:ea typeface="+mn-ea"/>
                <a:cs typeface="+mn-cs"/>
              </a:rPr>
              <a:t>16 </a:t>
            </a:r>
            <a:r>
              <a:rPr kumimoji="0" lang="en-US" sz="2000" b="1" i="0" u="none" strike="noStrike" kern="1200" cap="none" spc="0" normalizeH="0" baseline="0" noProof="0" dirty="0">
                <a:ln>
                  <a:noFill/>
                </a:ln>
                <a:solidFill>
                  <a:prstClr val="black"/>
                </a:solidFill>
                <a:effectLst/>
                <a:uLnTx/>
                <a:uFillTx/>
                <a:latin typeface="Calibri"/>
                <a:ea typeface="+mn-ea"/>
                <a:cs typeface="+mn-cs"/>
              </a:rPr>
              <a:t>In that day the Egyptians will be like women, and tremble with fear before the hand that the Lord of hosts shakes over them. </a:t>
            </a:r>
            <a:r>
              <a:rPr kumimoji="0" lang="en-US" sz="2000" b="1" i="0" u="none" strike="noStrike" kern="1200" cap="none" spc="0" normalizeH="0" baseline="30000" noProof="0" dirty="0">
                <a:ln>
                  <a:noFill/>
                </a:ln>
                <a:solidFill>
                  <a:prstClr val="black"/>
                </a:solidFill>
                <a:effectLst/>
                <a:uLnTx/>
                <a:uFillTx/>
                <a:latin typeface="Calibri"/>
                <a:ea typeface="+mn-ea"/>
                <a:cs typeface="+mn-cs"/>
              </a:rPr>
              <a:t>17 </a:t>
            </a:r>
            <a:r>
              <a:rPr kumimoji="0" lang="en-US" sz="2000" b="1" i="0" u="none" strike="noStrike" kern="1200" cap="none" spc="0" normalizeH="0" baseline="0" noProof="0" dirty="0">
                <a:ln>
                  <a:noFill/>
                </a:ln>
                <a:solidFill>
                  <a:prstClr val="black"/>
                </a:solidFill>
                <a:effectLst/>
                <a:uLnTx/>
                <a:uFillTx/>
                <a:latin typeface="Calibri"/>
                <a:ea typeface="+mn-ea"/>
                <a:cs typeface="+mn-cs"/>
              </a:rPr>
              <a:t>And the land of Judah will become a terror to the Egyptians. Everyone to whom it is mentioned will fear because of the purpose that the Lord of hosts has purposed against them. </a:t>
            </a:r>
          </a:p>
          <a:p>
            <a:pPr marL="0" marR="0" lvl="0" indent="0" algn="just"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30000" noProof="0" dirty="0">
                <a:ln>
                  <a:noFill/>
                </a:ln>
                <a:solidFill>
                  <a:prstClr val="black"/>
                </a:solidFill>
                <a:effectLst/>
                <a:uLnTx/>
                <a:uFillTx/>
                <a:latin typeface="Calibri"/>
                <a:ea typeface="+mn-ea"/>
                <a:cs typeface="+mn-cs"/>
              </a:rPr>
              <a:t>18 </a:t>
            </a:r>
            <a:r>
              <a:rPr kumimoji="0" lang="en-US" sz="2000" b="1" i="0" u="none" strike="noStrike" kern="1200" cap="none" spc="0" normalizeH="0" baseline="0" noProof="0" dirty="0">
                <a:ln>
                  <a:noFill/>
                </a:ln>
                <a:solidFill>
                  <a:prstClr val="black"/>
                </a:solidFill>
                <a:effectLst/>
                <a:uLnTx/>
                <a:uFillTx/>
                <a:latin typeface="Calibri"/>
                <a:ea typeface="+mn-ea"/>
                <a:cs typeface="+mn-cs"/>
              </a:rPr>
              <a:t>In that day there will be five cities in the land of Egypt that speak the language of Canaan and swear allegiance to the Lord of hosts. One of these will be called the City of Destruction. </a:t>
            </a:r>
          </a:p>
          <a:p>
            <a:pPr marL="0" marR="0" lvl="0" indent="0" algn="just"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30000" noProof="0" dirty="0">
                <a:ln>
                  <a:noFill/>
                </a:ln>
                <a:solidFill>
                  <a:prstClr val="black"/>
                </a:solidFill>
                <a:effectLst/>
                <a:uLnTx/>
                <a:uFillTx/>
                <a:latin typeface="Calibri"/>
                <a:ea typeface="+mn-ea"/>
                <a:cs typeface="+mn-cs"/>
              </a:rPr>
              <a:t>19 </a:t>
            </a:r>
            <a:r>
              <a:rPr kumimoji="0" lang="en-US" sz="2000" b="1" i="0" u="none" strike="noStrike" kern="1200" cap="none" spc="0" normalizeH="0" baseline="0" noProof="0" dirty="0">
                <a:ln>
                  <a:noFill/>
                </a:ln>
                <a:solidFill>
                  <a:prstClr val="black"/>
                </a:solidFill>
                <a:effectLst/>
                <a:uLnTx/>
                <a:uFillTx/>
                <a:latin typeface="Calibri"/>
                <a:ea typeface="+mn-ea"/>
                <a:cs typeface="+mn-cs"/>
              </a:rPr>
              <a:t>In that day there will be an altar to the Lord in the midst of the land of Egypt, and a pillar to the Lord at its border. </a:t>
            </a:r>
            <a:r>
              <a:rPr kumimoji="0" lang="en-US" sz="2000" b="1" i="0" u="none" strike="noStrike" kern="1200" cap="none" spc="0" normalizeH="0" baseline="30000" noProof="0" dirty="0">
                <a:ln>
                  <a:noFill/>
                </a:ln>
                <a:solidFill>
                  <a:prstClr val="black"/>
                </a:solidFill>
                <a:effectLst/>
                <a:uLnTx/>
                <a:uFillTx/>
                <a:latin typeface="Calibri"/>
                <a:ea typeface="+mn-ea"/>
                <a:cs typeface="+mn-cs"/>
              </a:rPr>
              <a:t>20 </a:t>
            </a:r>
            <a:r>
              <a:rPr kumimoji="0" lang="en-US" sz="2000" b="1" i="0" u="none" strike="noStrike" kern="1200" cap="none" spc="0" normalizeH="0" baseline="0" noProof="0" dirty="0">
                <a:ln>
                  <a:noFill/>
                </a:ln>
                <a:solidFill>
                  <a:prstClr val="black"/>
                </a:solidFill>
                <a:effectLst/>
                <a:uLnTx/>
                <a:uFillTx/>
                <a:latin typeface="Calibri"/>
                <a:ea typeface="+mn-ea"/>
                <a:cs typeface="+mn-cs"/>
              </a:rPr>
              <a:t>It will be a sign and a witness to the Lord of hosts in the land of Egypt. When they cry to the Lord because of oppressors, he will send them a savior and defender, and deliver them. </a:t>
            </a:r>
            <a:r>
              <a:rPr kumimoji="0" lang="en-US" sz="2000" b="1" i="0" u="none" strike="noStrike" kern="1200" cap="none" spc="0" normalizeH="0" baseline="30000" noProof="0" dirty="0">
                <a:ln>
                  <a:noFill/>
                </a:ln>
                <a:solidFill>
                  <a:prstClr val="black"/>
                </a:solidFill>
                <a:effectLst/>
                <a:uLnTx/>
                <a:uFillTx/>
                <a:latin typeface="Calibri"/>
                <a:ea typeface="+mn-ea"/>
                <a:cs typeface="+mn-cs"/>
              </a:rPr>
              <a:t>21 </a:t>
            </a:r>
            <a:r>
              <a:rPr kumimoji="0" lang="en-US" sz="2000" b="1" i="0" u="none" strike="noStrike" kern="1200" cap="none" spc="0" normalizeH="0" baseline="0" noProof="0" dirty="0">
                <a:ln>
                  <a:noFill/>
                </a:ln>
                <a:solidFill>
                  <a:prstClr val="black"/>
                </a:solidFill>
                <a:effectLst/>
                <a:uLnTx/>
                <a:uFillTx/>
                <a:latin typeface="Calibri"/>
                <a:ea typeface="+mn-ea"/>
                <a:cs typeface="+mn-cs"/>
              </a:rPr>
              <a:t>And the Lord will make himself known to the Egyptians, and the Egyptians will know the Lord in that day and worship with sacrifice and offering, and they will make vows to the Lord and perform them. </a:t>
            </a:r>
            <a:r>
              <a:rPr kumimoji="0" lang="en-US" sz="2000" b="1" i="0" u="none" strike="noStrike" kern="1200" cap="none" spc="0" normalizeH="0" baseline="30000" noProof="0" dirty="0">
                <a:ln>
                  <a:noFill/>
                </a:ln>
                <a:solidFill>
                  <a:prstClr val="black"/>
                </a:solidFill>
                <a:effectLst/>
                <a:uLnTx/>
                <a:uFillTx/>
                <a:latin typeface="Calibri"/>
                <a:ea typeface="+mn-ea"/>
                <a:cs typeface="+mn-cs"/>
              </a:rPr>
              <a:t>22 </a:t>
            </a:r>
            <a:r>
              <a:rPr kumimoji="0" lang="en-US" sz="2000" b="1" i="0" u="none" strike="noStrike" kern="1200" cap="none" spc="0" normalizeH="0" baseline="0" noProof="0" dirty="0">
                <a:ln>
                  <a:noFill/>
                </a:ln>
                <a:solidFill>
                  <a:prstClr val="black"/>
                </a:solidFill>
                <a:effectLst/>
                <a:uLnTx/>
                <a:uFillTx/>
                <a:latin typeface="Calibri"/>
                <a:ea typeface="+mn-ea"/>
                <a:cs typeface="+mn-cs"/>
              </a:rPr>
              <a:t>And the Lord will strike Egypt, striking and healing, and they will return to the Lord, and he will listen to their pleas for mercy and heal them. </a:t>
            </a:r>
          </a:p>
          <a:p>
            <a:pPr marL="0" marR="0" lvl="0" indent="0" algn="just"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30000" noProof="0" dirty="0">
                <a:ln>
                  <a:noFill/>
                </a:ln>
                <a:solidFill>
                  <a:prstClr val="black"/>
                </a:solidFill>
                <a:effectLst/>
                <a:uLnTx/>
                <a:uFillTx/>
                <a:latin typeface="Calibri"/>
                <a:ea typeface="+mn-ea"/>
                <a:cs typeface="+mn-cs"/>
              </a:rPr>
              <a:t>23 </a:t>
            </a:r>
            <a:r>
              <a:rPr kumimoji="0" lang="en-US" sz="2000" b="1" i="0" u="none" strike="noStrike" kern="1200" cap="none" spc="0" normalizeH="0" baseline="0" noProof="0" dirty="0">
                <a:ln>
                  <a:noFill/>
                </a:ln>
                <a:solidFill>
                  <a:prstClr val="black"/>
                </a:solidFill>
                <a:effectLst/>
                <a:uLnTx/>
                <a:uFillTx/>
                <a:latin typeface="Calibri"/>
                <a:ea typeface="+mn-ea"/>
                <a:cs typeface="+mn-cs"/>
              </a:rPr>
              <a:t>In that day there will be a highway from Egypt to Assyria, and Assyria will come into Egypt, and Egypt into Assyria, and the Egyptians will worship with the Assyrians. </a:t>
            </a:r>
          </a:p>
          <a:p>
            <a:pPr marL="0" marR="0" lvl="0" indent="0" algn="just"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30000" noProof="0" dirty="0">
                <a:ln>
                  <a:noFill/>
                </a:ln>
                <a:solidFill>
                  <a:prstClr val="black"/>
                </a:solidFill>
                <a:effectLst/>
                <a:uLnTx/>
                <a:uFillTx/>
                <a:latin typeface="Calibri"/>
                <a:ea typeface="+mn-ea"/>
                <a:cs typeface="+mn-cs"/>
              </a:rPr>
              <a:t>24 </a:t>
            </a:r>
            <a:r>
              <a:rPr kumimoji="0" lang="en-US" sz="2000" b="1" i="0" u="none" strike="noStrike" kern="1200" cap="none" spc="0" normalizeH="0" baseline="0" noProof="0" dirty="0">
                <a:ln>
                  <a:noFill/>
                </a:ln>
                <a:solidFill>
                  <a:prstClr val="black"/>
                </a:solidFill>
                <a:effectLst/>
                <a:uLnTx/>
                <a:uFillTx/>
                <a:latin typeface="Calibri"/>
                <a:ea typeface="+mn-ea"/>
                <a:cs typeface="+mn-cs"/>
              </a:rPr>
              <a:t>In that day Israel will be the third with Egypt and Assyria, a blessing in the midst of the earth, </a:t>
            </a:r>
            <a:r>
              <a:rPr kumimoji="0" lang="en-US" sz="2000" b="1" i="0" u="none" strike="noStrike" kern="1200" cap="none" spc="0" normalizeH="0" baseline="30000" noProof="0" dirty="0">
                <a:ln>
                  <a:noFill/>
                </a:ln>
                <a:solidFill>
                  <a:prstClr val="black"/>
                </a:solidFill>
                <a:effectLst/>
                <a:uLnTx/>
                <a:uFillTx/>
                <a:latin typeface="Calibri"/>
                <a:ea typeface="+mn-ea"/>
                <a:cs typeface="+mn-cs"/>
              </a:rPr>
              <a:t>25 </a:t>
            </a:r>
            <a:r>
              <a:rPr kumimoji="0" lang="en-US" sz="2000" b="1" i="0" u="none" strike="noStrike" kern="1200" cap="none" spc="0" normalizeH="0" baseline="0" noProof="0" dirty="0">
                <a:ln>
                  <a:noFill/>
                </a:ln>
                <a:solidFill>
                  <a:prstClr val="black"/>
                </a:solidFill>
                <a:effectLst/>
                <a:uLnTx/>
                <a:uFillTx/>
                <a:latin typeface="Calibri"/>
                <a:ea typeface="+mn-ea"/>
                <a:cs typeface="+mn-cs"/>
              </a:rPr>
              <a:t>whom the Lord of hosts has blessed, saying, “Blessed be Egypt my people, and Assyria the work of my hands, and Israel my inheritance.” </a:t>
            </a:r>
          </a:p>
        </p:txBody>
      </p:sp>
    </p:spTree>
    <p:extLst>
      <p:ext uri="{BB962C8B-B14F-4D97-AF65-F5344CB8AC3E}">
        <p14:creationId xmlns:p14="http://schemas.microsoft.com/office/powerpoint/2010/main" val="3135385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Title 1"/>
          <p:cNvSpPr>
            <a:spLocks noGrp="1"/>
          </p:cNvSpPr>
          <p:nvPr>
            <p:ph type="title"/>
          </p:nvPr>
        </p:nvSpPr>
        <p:spPr/>
        <p:txBody>
          <a:bodyPr/>
          <a:lstStyle/>
          <a:p>
            <a:pPr algn="ctr"/>
            <a:r>
              <a:rPr lang="en-US" altLang="en-US" sz="4400" b="1" dirty="0">
                <a:latin typeface="Times New Roman" panose="02020603050405020304" pitchFamily="18" charset="0"/>
                <a:cs typeface="Calibri" panose="020F0502020204030204" pitchFamily="34" charset="0"/>
              </a:rPr>
              <a:t>Isaiah Bible Study Schedule </a:t>
            </a:r>
            <a:br>
              <a:rPr lang="en-US" altLang="en-US" sz="4400" b="1" dirty="0">
                <a:latin typeface="Times New Roman" panose="02020603050405020304" pitchFamily="18" charset="0"/>
                <a:cs typeface="Calibri" panose="020F0502020204030204" pitchFamily="34" charset="0"/>
              </a:rPr>
            </a:br>
            <a:r>
              <a:rPr lang="en-US" altLang="en-US" sz="4400" b="1" dirty="0">
                <a:latin typeface="Times New Roman" panose="02020603050405020304" pitchFamily="18" charset="0"/>
                <a:cs typeface="Calibri" panose="020F0502020204030204" pitchFamily="34" charset="0"/>
              </a:rPr>
              <a:t>for Fall 2022 – Spring 2023</a:t>
            </a:r>
            <a:br>
              <a:rPr lang="en-US" altLang="en-US" sz="4400" b="1" dirty="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December 30, 2022</a:t>
            </a:r>
            <a:endParaRPr lang="en-US" altLang="en-US" sz="1100" i="1" dirty="0">
              <a:solidFill>
                <a:srgbClr val="0000FF"/>
              </a:solidFill>
            </a:endParaRPr>
          </a:p>
        </p:txBody>
      </p:sp>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29</a:t>
            </a:fld>
            <a:endParaRPr lang="en-US" altLang="en-US"/>
          </a:p>
        </p:txBody>
      </p:sp>
      <p:pic>
        <p:nvPicPr>
          <p:cNvPr id="2" name="Picture 1"/>
          <p:cNvPicPr>
            <a:picLocks noChangeAspect="1"/>
          </p:cNvPicPr>
          <p:nvPr/>
        </p:nvPicPr>
        <p:blipFill rotWithShape="1">
          <a:blip r:embed="rId3"/>
          <a:srcRect b="86790"/>
          <a:stretch/>
        </p:blipFill>
        <p:spPr>
          <a:xfrm>
            <a:off x="1397000" y="1956073"/>
            <a:ext cx="10687946" cy="634728"/>
          </a:xfrm>
          <a:prstGeom prst="rect">
            <a:avLst/>
          </a:prstGeom>
        </p:spPr>
      </p:pic>
      <p:pic>
        <p:nvPicPr>
          <p:cNvPr id="3" name="Picture 2"/>
          <p:cNvPicPr>
            <a:picLocks noChangeAspect="1"/>
          </p:cNvPicPr>
          <p:nvPr/>
        </p:nvPicPr>
        <p:blipFill rotWithShape="1">
          <a:blip r:embed="rId4"/>
          <a:srcRect b="1102"/>
          <a:stretch/>
        </p:blipFill>
        <p:spPr>
          <a:xfrm>
            <a:off x="1397000" y="2525487"/>
            <a:ext cx="10687946" cy="4180114"/>
          </a:xfrm>
          <a:prstGeom prst="rect">
            <a:avLst/>
          </a:prstGeom>
        </p:spPr>
      </p:pic>
    </p:spTree>
    <p:extLst>
      <p:ext uri="{BB962C8B-B14F-4D97-AF65-F5344CB8AC3E}">
        <p14:creationId xmlns:p14="http://schemas.microsoft.com/office/powerpoint/2010/main" val="1734967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3B97DB6-B669-40D3-ADAE-5E4EAA179F76}" type="slidenum">
              <a:rPr lang="en-US" altLang="en-US"/>
              <a:pPr/>
              <a:t>3</a:t>
            </a:fld>
            <a:endParaRPr lang="en-US" altLang="en-US"/>
          </a:p>
        </p:txBody>
      </p:sp>
      <p:sp>
        <p:nvSpPr>
          <p:cNvPr id="22530" name="Title 1"/>
          <p:cNvSpPr>
            <a:spLocks noGrp="1"/>
          </p:cNvSpPr>
          <p:nvPr>
            <p:ph type="title" idx="4294967295"/>
          </p:nvPr>
        </p:nvSpPr>
        <p:spPr>
          <a:xfrm>
            <a:off x="1778000" y="0"/>
            <a:ext cx="10188575" cy="846137"/>
          </a:xfrm>
        </p:spPr>
        <p:txBody>
          <a:bodyPr/>
          <a:lstStyle/>
          <a:p>
            <a:r>
              <a:rPr lang="en-US" altLang="en-US" sz="4800" b="1" dirty="0"/>
              <a:t>Please Rise</a:t>
            </a:r>
          </a:p>
        </p:txBody>
      </p:sp>
      <p:sp>
        <p:nvSpPr>
          <p:cNvPr id="3" name="Content Placeholder 2"/>
          <p:cNvSpPr>
            <a:spLocks noGrp="1"/>
          </p:cNvSpPr>
          <p:nvPr>
            <p:ph idx="4294967295"/>
          </p:nvPr>
        </p:nvSpPr>
        <p:spPr>
          <a:xfrm>
            <a:off x="663575" y="1676400"/>
            <a:ext cx="11706225" cy="4527550"/>
          </a:xfrm>
        </p:spPr>
        <p:txBody>
          <a:bodyPr/>
          <a:lstStyle/>
          <a:p>
            <a:pPr>
              <a:spcAft>
                <a:spcPts val="640"/>
              </a:spcAft>
              <a:defRPr/>
            </a:pPr>
            <a:r>
              <a:rPr lang="en-US" altLang="en-US" sz="4800" b="1" dirty="0"/>
              <a:t>Invocation/Prayer.</a:t>
            </a:r>
          </a:p>
          <a:p>
            <a:pPr>
              <a:spcAft>
                <a:spcPts val="640"/>
              </a:spcAft>
              <a:defRPr/>
            </a:pPr>
            <a:endParaRPr lang="en-US" altLang="en-US" sz="3200" b="1" dirty="0"/>
          </a:p>
          <a:p>
            <a:pPr>
              <a:spcAft>
                <a:spcPts val="640"/>
              </a:spcAft>
              <a:defRPr/>
            </a:pPr>
            <a:r>
              <a:rPr lang="en-US" altLang="en-US" sz="4800" b="1" dirty="0"/>
              <a:t>Song:</a:t>
            </a:r>
          </a:p>
          <a:p>
            <a:pPr>
              <a:spcAft>
                <a:spcPts val="640"/>
              </a:spcAft>
              <a:defRPr/>
            </a:pPr>
            <a:endParaRPr lang="en-US" altLang="en-US" sz="500" b="1" dirty="0"/>
          </a:p>
          <a:p>
            <a:pPr marL="0" indent="0" algn="ctr">
              <a:spcAft>
                <a:spcPts val="640"/>
              </a:spcAft>
              <a:buNone/>
              <a:defRPr/>
            </a:pPr>
            <a:r>
              <a:rPr lang="en-US" altLang="en-US" sz="4800" b="1" dirty="0"/>
              <a:t>God will make a Way</a:t>
            </a:r>
          </a:p>
          <a:p>
            <a:pPr>
              <a:defRPr/>
            </a:pPr>
            <a:endParaRPr lang="en-US" sz="4800" dirty="0"/>
          </a:p>
        </p:txBody>
      </p:sp>
    </p:spTree>
    <p:extLst>
      <p:ext uri="{BB962C8B-B14F-4D97-AF65-F5344CB8AC3E}">
        <p14:creationId xmlns:p14="http://schemas.microsoft.com/office/powerpoint/2010/main" val="1876741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fade">
                                      <p:cBhvr>
                                        <p:cTn id="16"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Title 1"/>
          <p:cNvSpPr>
            <a:spLocks noGrp="1"/>
          </p:cNvSpPr>
          <p:nvPr>
            <p:ph type="title"/>
          </p:nvPr>
        </p:nvSpPr>
        <p:spPr/>
        <p:txBody>
          <a:bodyPr/>
          <a:lstStyle/>
          <a:p>
            <a:pPr algn="ctr"/>
            <a:r>
              <a:rPr lang="en-US" altLang="en-US" sz="4400" b="1" dirty="0">
                <a:latin typeface="Times New Roman" panose="02020603050405020304" pitchFamily="18" charset="0"/>
                <a:cs typeface="Calibri" panose="020F0502020204030204" pitchFamily="34" charset="0"/>
              </a:rPr>
              <a:t>Isaiah Bible Study Schedule </a:t>
            </a:r>
            <a:br>
              <a:rPr lang="en-US" altLang="en-US" sz="4400" b="1" dirty="0">
                <a:latin typeface="Times New Roman" panose="02020603050405020304" pitchFamily="18" charset="0"/>
                <a:cs typeface="Calibri" panose="020F0502020204030204" pitchFamily="34" charset="0"/>
              </a:rPr>
            </a:br>
            <a:r>
              <a:rPr lang="en-US" altLang="en-US" sz="4400" b="1" dirty="0">
                <a:latin typeface="Times New Roman" panose="02020603050405020304" pitchFamily="18" charset="0"/>
                <a:cs typeface="Calibri" panose="020F0502020204030204" pitchFamily="34" charset="0"/>
              </a:rPr>
              <a:t>for Fall 2022 – Spring 2023</a:t>
            </a:r>
            <a:br>
              <a:rPr lang="en-US" altLang="en-US" sz="4400" b="1" dirty="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December 30, 2022</a:t>
            </a:r>
            <a:endParaRPr lang="en-US" altLang="en-US" sz="1100" i="1" dirty="0">
              <a:solidFill>
                <a:srgbClr val="0000FF"/>
              </a:solidFill>
            </a:endParaRPr>
          </a:p>
        </p:txBody>
      </p:sp>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30</a:t>
            </a:fld>
            <a:endParaRPr lang="en-US" altLang="en-US"/>
          </a:p>
        </p:txBody>
      </p:sp>
      <p:pic>
        <p:nvPicPr>
          <p:cNvPr id="2" name="Picture 1"/>
          <p:cNvPicPr>
            <a:picLocks noChangeAspect="1"/>
          </p:cNvPicPr>
          <p:nvPr/>
        </p:nvPicPr>
        <p:blipFill rotWithShape="1">
          <a:blip r:embed="rId3"/>
          <a:srcRect b="86790"/>
          <a:stretch/>
        </p:blipFill>
        <p:spPr>
          <a:xfrm>
            <a:off x="1397000" y="1956073"/>
            <a:ext cx="10687946" cy="634728"/>
          </a:xfrm>
          <a:prstGeom prst="rect">
            <a:avLst/>
          </a:prstGeom>
        </p:spPr>
      </p:pic>
      <p:pic>
        <p:nvPicPr>
          <p:cNvPr id="4" name="Picture 3"/>
          <p:cNvPicPr>
            <a:picLocks noChangeAspect="1"/>
          </p:cNvPicPr>
          <p:nvPr/>
        </p:nvPicPr>
        <p:blipFill>
          <a:blip r:embed="rId4"/>
          <a:stretch>
            <a:fillRect/>
          </a:stretch>
        </p:blipFill>
        <p:spPr>
          <a:xfrm>
            <a:off x="1397000" y="2558145"/>
            <a:ext cx="10687946" cy="4539696"/>
          </a:xfrm>
          <a:prstGeom prst="rect">
            <a:avLst/>
          </a:prstGeom>
        </p:spPr>
      </p:pic>
    </p:spTree>
    <p:extLst>
      <p:ext uri="{BB962C8B-B14F-4D97-AF65-F5344CB8AC3E}">
        <p14:creationId xmlns:p14="http://schemas.microsoft.com/office/powerpoint/2010/main" val="2453333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7"/>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92505" indent="-304810">
              <a:defRPr>
                <a:solidFill>
                  <a:schemeClr val="tx1"/>
                </a:solidFill>
                <a:latin typeface="Calibri" panose="020F0502020204030204" pitchFamily="34" charset="0"/>
                <a:ea typeface="MS PGothic" panose="020B0600070205080204" pitchFamily="34" charset="-128"/>
              </a:defRPr>
            </a:lvl2pPr>
            <a:lvl3pPr marL="1219238" indent="-243848">
              <a:defRPr>
                <a:solidFill>
                  <a:schemeClr val="tx1"/>
                </a:solidFill>
                <a:latin typeface="Calibri" panose="020F0502020204030204" pitchFamily="34" charset="0"/>
                <a:ea typeface="MS PGothic" panose="020B0600070205080204" pitchFamily="34" charset="-128"/>
              </a:defRPr>
            </a:lvl3pPr>
            <a:lvl4pPr marL="1706933" indent="-243848">
              <a:defRPr>
                <a:solidFill>
                  <a:schemeClr val="tx1"/>
                </a:solidFill>
                <a:latin typeface="Calibri" panose="020F0502020204030204" pitchFamily="34" charset="0"/>
                <a:ea typeface="MS PGothic" panose="020B0600070205080204" pitchFamily="34" charset="-128"/>
              </a:defRPr>
            </a:lvl4pPr>
            <a:lvl5pPr marL="2194629" indent="-243848">
              <a:defRPr>
                <a:solidFill>
                  <a:schemeClr val="tx1"/>
                </a:solidFill>
                <a:latin typeface="Calibri" panose="020F0502020204030204" pitchFamily="34" charset="0"/>
                <a:ea typeface="MS PGothic" panose="020B0600070205080204" pitchFamily="34" charset="-128"/>
              </a:defRPr>
            </a:lvl5pPr>
            <a:lvl6pPr marL="2682324"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70019"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57714"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45410"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3EDEF66-24E3-4F6E-B6EE-B8D36C81BA70}" type="slidenum">
              <a:rPr lang="en-US" altLang="en-US" smtClean="0">
                <a:cs typeface="Arial" panose="020B0604020202020204" pitchFamily="34" charset="0"/>
              </a:rPr>
              <a:pPr/>
              <a:t>4</a:t>
            </a:fld>
            <a:endParaRPr lang="en-US" altLang="en-US">
              <a:cs typeface="Arial" panose="020B0604020202020204" pitchFamily="34" charset="0"/>
            </a:endParaRPr>
          </a:p>
        </p:txBody>
      </p:sp>
      <p:sp>
        <p:nvSpPr>
          <p:cNvPr id="8196" name="Rectangle 3"/>
          <p:cNvSpPr>
            <a:spLocks noChangeArrowheads="1"/>
          </p:cNvSpPr>
          <p:nvPr/>
        </p:nvSpPr>
        <p:spPr bwMode="auto">
          <a:xfrm>
            <a:off x="3735441" y="0"/>
            <a:ext cx="5523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800" b="1" dirty="0">
                <a:cs typeface="Arial" panose="020B0604020202020204" pitchFamily="34" charset="0"/>
              </a:rPr>
              <a:t>God will make a Way</a:t>
            </a:r>
          </a:p>
        </p:txBody>
      </p:sp>
      <p:sp>
        <p:nvSpPr>
          <p:cNvPr id="8197" name="TextBox 2"/>
          <p:cNvSpPr txBox="1">
            <a:spLocks noChangeArrowheads="1"/>
          </p:cNvSpPr>
          <p:nvPr/>
        </p:nvSpPr>
        <p:spPr bwMode="auto">
          <a:xfrm>
            <a:off x="5808985" y="762000"/>
            <a:ext cx="138852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920" dirty="0"/>
              <a:t>Isaiah 43:19</a:t>
            </a:r>
          </a:p>
        </p:txBody>
      </p:sp>
      <p:sp>
        <p:nvSpPr>
          <p:cNvPr id="2" name="TextBox 1">
            <a:extLst>
              <a:ext uri="{FF2B5EF4-FFF2-40B4-BE49-F238E27FC236}">
                <a16:creationId xmlns:a16="http://schemas.microsoft.com/office/drawing/2014/main" id="{E791666F-CE11-FB2B-5928-A4DCD1999E11}"/>
              </a:ext>
            </a:extLst>
          </p:cNvPr>
          <p:cNvSpPr txBox="1"/>
          <p:nvPr/>
        </p:nvSpPr>
        <p:spPr>
          <a:xfrm>
            <a:off x="1701800" y="1905000"/>
            <a:ext cx="9677400" cy="4985980"/>
          </a:xfrm>
          <a:prstGeom prst="rect">
            <a:avLst/>
          </a:prstGeom>
          <a:noFill/>
        </p:spPr>
        <p:txBody>
          <a:bodyPr wrap="square" rtlCol="0">
            <a:spAutoFit/>
          </a:bodyPr>
          <a:lstStyle/>
          <a:p>
            <a:r>
              <a:rPr lang="en-US" sz="3000" dirty="0"/>
              <a:t>God will make a way</a:t>
            </a:r>
          </a:p>
          <a:p>
            <a:r>
              <a:rPr lang="en-US" sz="3000" dirty="0"/>
              <a:t>	where there seems to be no way.</a:t>
            </a:r>
          </a:p>
          <a:p>
            <a:r>
              <a:rPr lang="en-US" sz="3000" dirty="0"/>
              <a:t>He works in ways we cannot see;</a:t>
            </a:r>
          </a:p>
          <a:p>
            <a:r>
              <a:rPr lang="en-US" sz="3000" dirty="0"/>
              <a:t>	He will make a way for me.</a:t>
            </a:r>
          </a:p>
          <a:p>
            <a:r>
              <a:rPr lang="en-US" sz="3000" dirty="0"/>
              <a:t>He will be my guide,</a:t>
            </a:r>
          </a:p>
          <a:p>
            <a:r>
              <a:rPr lang="en-US" sz="3000" dirty="0"/>
              <a:t>	hold me closely to his side, </a:t>
            </a:r>
          </a:p>
          <a:p>
            <a:r>
              <a:rPr lang="en-US" sz="3000" dirty="0"/>
              <a:t>With love and strength for each new day;</a:t>
            </a:r>
          </a:p>
          <a:p>
            <a:r>
              <a:rPr lang="en-US" sz="3000" dirty="0"/>
              <a:t>	He will make a way, </a:t>
            </a:r>
          </a:p>
          <a:p>
            <a:r>
              <a:rPr lang="en-US" sz="3000" dirty="0"/>
              <a:t>	He will make a way.</a:t>
            </a:r>
          </a:p>
          <a:p>
            <a:endParaRPr lang="en-US" sz="2400" dirty="0"/>
          </a:p>
          <a:p>
            <a:r>
              <a:rPr lang="en-US" sz="2400" dirty="0"/>
              <a:t>							(repeat)</a:t>
            </a:r>
          </a:p>
        </p:txBody>
      </p:sp>
    </p:spTree>
    <p:extLst>
      <p:ext uri="{BB962C8B-B14F-4D97-AF65-F5344CB8AC3E}">
        <p14:creationId xmlns:p14="http://schemas.microsoft.com/office/powerpoint/2010/main" val="2462077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50240" y="0"/>
            <a:ext cx="11704320" cy="1219200"/>
          </a:xfrm>
        </p:spPr>
        <p:txBody>
          <a:bodyPr/>
          <a:lstStyle/>
          <a:p>
            <a:r>
              <a:rPr lang="en-US" altLang="en-US" sz="4800" b="1" dirty="0">
                <a:solidFill>
                  <a:schemeClr val="tx1">
                    <a:lumMod val="75000"/>
                    <a:lumOff val="25000"/>
                  </a:schemeClr>
                </a:solidFill>
                <a:latin typeface="+mn-lt"/>
              </a:rPr>
              <a:t>Our Study of Isaiah</a:t>
            </a: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5</a:t>
            </a:fld>
            <a:endParaRPr lang="en-US" altLang="en-US" dirty="0"/>
          </a:p>
        </p:txBody>
      </p:sp>
      <p:sp>
        <p:nvSpPr>
          <p:cNvPr id="3" name="Content Placeholder 2"/>
          <p:cNvSpPr>
            <a:spLocks noGrp="1"/>
          </p:cNvSpPr>
          <p:nvPr>
            <p:ph idx="4294967295"/>
          </p:nvPr>
        </p:nvSpPr>
        <p:spPr>
          <a:xfrm>
            <a:off x="796925" y="1676400"/>
            <a:ext cx="12207875" cy="4800600"/>
          </a:xfrm>
        </p:spPr>
        <p:txBody>
          <a:bodyPr/>
          <a:lstStyle/>
          <a:p>
            <a:pPr marL="0" indent="0">
              <a:spcBef>
                <a:spcPts val="0"/>
              </a:spcBef>
              <a:spcAft>
                <a:spcPts val="0"/>
              </a:spcAft>
              <a:buFont typeface="Arial" panose="020B0604020202020204" pitchFamily="34" charset="0"/>
              <a:buNone/>
              <a:defRPr/>
            </a:pPr>
            <a:r>
              <a:rPr lang="fr-FR" altLang="en-US" sz="3200" b="1" dirty="0">
                <a:cs typeface="Arial" panose="020B0604020202020204" pitchFamily="34" charset="0"/>
              </a:rPr>
              <a:t>Last Meeting:</a:t>
            </a:r>
          </a:p>
          <a:p>
            <a:pPr marL="342900" indent="-342900">
              <a:spcBef>
                <a:spcPts val="0"/>
              </a:spcBef>
              <a:spcAft>
                <a:spcPts val="0"/>
              </a:spcAft>
              <a:defRPr/>
            </a:pPr>
            <a:r>
              <a:rPr lang="en-US" altLang="en-US" sz="3200" b="1" dirty="0">
                <a:cs typeface="Arial" panose="020B0604020202020204" pitchFamily="34" charset="0"/>
              </a:rPr>
              <a:t>Isaiah 15-16-17, Oracles concerning Moab and Damascus</a:t>
            </a:r>
          </a:p>
          <a:p>
            <a:pPr marL="342900" indent="-342900">
              <a:spcBef>
                <a:spcPts val="0"/>
              </a:spcBef>
              <a:spcAft>
                <a:spcPts val="0"/>
              </a:spcAft>
              <a:defRPr/>
            </a:pPr>
            <a:r>
              <a:rPr lang="en-US" altLang="en-US" sz="3200" b="1" dirty="0">
                <a:cs typeface="Arial" panose="020B0604020202020204" pitchFamily="34" charset="0"/>
              </a:rPr>
              <a:t>Memory Verse: Psalms 121:1-2</a:t>
            </a:r>
          </a:p>
          <a:p>
            <a:pPr marL="342900" indent="-342900">
              <a:spcBef>
                <a:spcPts val="0"/>
              </a:spcBef>
              <a:spcAft>
                <a:spcPts val="0"/>
              </a:spcAft>
              <a:defRPr/>
            </a:pPr>
            <a:r>
              <a:rPr lang="en-US" altLang="en-US" sz="3200" b="1" i="1" dirty="0">
                <a:cs typeface="Arial" panose="020B0604020202020204" pitchFamily="34" charset="0"/>
              </a:rPr>
              <a:t>Dr. Constable’s Notes, 2022 Ed., pp. 123-128; Motyer, pp. 149-161.</a:t>
            </a:r>
          </a:p>
          <a:p>
            <a:pPr marL="0" indent="0">
              <a:spcBef>
                <a:spcPts val="0"/>
              </a:spcBef>
              <a:spcAft>
                <a:spcPts val="0"/>
              </a:spcAft>
              <a:buFont typeface="Arial" panose="020B0604020202020204" pitchFamily="34" charset="0"/>
              <a:buNone/>
              <a:defRPr/>
            </a:pPr>
            <a:endParaRPr lang="fr-FR" altLang="en-US" sz="3200" b="1" dirty="0">
              <a:cs typeface="Arial" panose="020B0604020202020204" pitchFamily="34" charset="0"/>
            </a:endParaRPr>
          </a:p>
          <a:p>
            <a:pPr marL="0" indent="0">
              <a:spcBef>
                <a:spcPts val="0"/>
              </a:spcBef>
              <a:spcAft>
                <a:spcPts val="0"/>
              </a:spcAft>
              <a:buFont typeface="Arial" panose="020B0604020202020204" pitchFamily="34" charset="0"/>
              <a:buNone/>
              <a:defRPr/>
            </a:pPr>
            <a:r>
              <a:rPr lang="fr-FR" altLang="en-US" sz="3200" b="1" dirty="0">
                <a:cs typeface="Arial" panose="020B0604020202020204" pitchFamily="34" charset="0"/>
              </a:rPr>
              <a:t>This Meeting:</a:t>
            </a:r>
          </a:p>
          <a:p>
            <a:pPr marL="342900" indent="-342900">
              <a:spcBef>
                <a:spcPts val="0"/>
              </a:spcBef>
              <a:spcAft>
                <a:spcPts val="0"/>
              </a:spcAft>
              <a:defRPr/>
            </a:pPr>
            <a:r>
              <a:rPr lang="en-US" altLang="en-US" sz="3200" b="1" dirty="0">
                <a:cs typeface="Arial" panose="020B0604020202020204" pitchFamily="34" charset="0"/>
              </a:rPr>
              <a:t>Isaiah 18-19, Oracles concerning Cush and Egypt</a:t>
            </a:r>
          </a:p>
          <a:p>
            <a:pPr marL="342900" indent="-342900">
              <a:spcBef>
                <a:spcPts val="0"/>
              </a:spcBef>
              <a:spcAft>
                <a:spcPts val="0"/>
              </a:spcAft>
              <a:defRPr/>
            </a:pPr>
            <a:r>
              <a:rPr lang="en-US" altLang="en-US" sz="3200" b="1" dirty="0">
                <a:cs typeface="Arial" panose="020B0604020202020204" pitchFamily="34" charset="0"/>
              </a:rPr>
              <a:t>Memory Verse: Isaiah 19:22</a:t>
            </a:r>
          </a:p>
          <a:p>
            <a:pPr marL="342900" indent="-342900">
              <a:spcBef>
                <a:spcPts val="0"/>
              </a:spcBef>
              <a:spcAft>
                <a:spcPts val="0"/>
              </a:spcAft>
              <a:defRPr/>
            </a:pPr>
            <a:r>
              <a:rPr lang="en-US" altLang="en-US" sz="3200" b="1" i="1" dirty="0">
                <a:cs typeface="Arial" panose="020B0604020202020204" pitchFamily="34" charset="0"/>
              </a:rPr>
              <a:t>Dr. Constable’s Notes, 2022 Ed., pp.129-137; Motyer, pp.161-170.</a:t>
            </a:r>
          </a:p>
          <a:p>
            <a:pPr marL="342900" indent="-342900">
              <a:spcBef>
                <a:spcPts val="0"/>
              </a:spcBef>
              <a:spcAft>
                <a:spcPts val="0"/>
              </a:spcAft>
              <a:defRPr/>
            </a:pPr>
            <a:r>
              <a:rPr lang="en-US" altLang="en-US" sz="3200" b="1" dirty="0">
                <a:cs typeface="Arial" panose="020B0604020202020204" pitchFamily="34" charset="0"/>
              </a:rPr>
              <a:t>Refreshment Host:  C</a:t>
            </a:r>
          </a:p>
        </p:txBody>
      </p:sp>
    </p:spTree>
    <p:extLst>
      <p:ext uri="{BB962C8B-B14F-4D97-AF65-F5344CB8AC3E}">
        <p14:creationId xmlns:p14="http://schemas.microsoft.com/office/powerpoint/2010/main" val="45821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24ABF4-061B-4220-AA0E-1415D11888CE}" type="slidenum">
              <a:rPr lang="en-US" altLang="en-US"/>
              <a:pPr/>
              <a:t>6</a:t>
            </a:fld>
            <a:endParaRPr lang="en-US" altLang="en-US" dirty="0"/>
          </a:p>
        </p:txBody>
      </p:sp>
      <p:sp>
        <p:nvSpPr>
          <p:cNvPr id="22530" name="Title 1"/>
          <p:cNvSpPr>
            <a:spLocks noGrp="1"/>
          </p:cNvSpPr>
          <p:nvPr>
            <p:ph type="title" idx="4294967295"/>
          </p:nvPr>
        </p:nvSpPr>
        <p:spPr>
          <a:xfrm>
            <a:off x="1320800" y="0"/>
            <a:ext cx="10188575" cy="846137"/>
          </a:xfrm>
        </p:spPr>
        <p:txBody>
          <a:bodyPr/>
          <a:lstStyle/>
          <a:p>
            <a:r>
              <a:rPr lang="en-US" altLang="en-US" sz="4800" b="1" dirty="0"/>
              <a:t>Memory Verse</a:t>
            </a:r>
          </a:p>
        </p:txBody>
      </p:sp>
      <p:sp>
        <p:nvSpPr>
          <p:cNvPr id="3" name="Content Placeholder 2"/>
          <p:cNvSpPr>
            <a:spLocks noGrp="1"/>
          </p:cNvSpPr>
          <p:nvPr>
            <p:ph idx="4294967295"/>
          </p:nvPr>
        </p:nvSpPr>
        <p:spPr>
          <a:xfrm>
            <a:off x="663575" y="1676400"/>
            <a:ext cx="11706225" cy="4527550"/>
          </a:xfrm>
        </p:spPr>
        <p:txBody>
          <a:bodyPr/>
          <a:lstStyle/>
          <a:p>
            <a:pPr marL="0" indent="0">
              <a:spcAft>
                <a:spcPts val="640"/>
              </a:spcAft>
              <a:buNone/>
              <a:defRPr/>
            </a:pPr>
            <a:endParaRPr lang="en-US" altLang="en-US" sz="3840" b="1" dirty="0"/>
          </a:p>
          <a:p>
            <a:pPr marL="0" indent="0" eaLnBrk="1" hangingPunct="1">
              <a:spcAft>
                <a:spcPts val="600"/>
              </a:spcAft>
              <a:buNone/>
              <a:defRPr/>
            </a:pPr>
            <a:r>
              <a:rPr lang="en-US" altLang="en-US" sz="4000" b="1" dirty="0"/>
              <a:t>Isaiah 19:22 (ESV)</a:t>
            </a:r>
          </a:p>
          <a:p>
            <a:pPr marL="0" indent="0">
              <a:buNone/>
            </a:pPr>
            <a:r>
              <a:rPr lang="en-US" sz="4000" b="1" dirty="0"/>
              <a:t>“And the Lord will strike Egypt, striking and healing, and they will return to the Lord, and he will listen to their pleas for mercy and heal them.”</a:t>
            </a:r>
          </a:p>
          <a:p>
            <a:pPr marL="0" indent="0" algn="r" eaLnBrk="1" hangingPunct="1">
              <a:spcAft>
                <a:spcPts val="600"/>
              </a:spcAft>
              <a:buNone/>
              <a:defRPr/>
            </a:pPr>
            <a:r>
              <a:rPr lang="en-US" altLang="en-US" sz="4000" b="1" dirty="0"/>
              <a:t>Isaiah 19:22 (ESV)</a:t>
            </a:r>
          </a:p>
          <a:p>
            <a:pPr>
              <a:defRPr/>
            </a:pPr>
            <a:endParaRPr lang="en-US" sz="3840" dirty="0"/>
          </a:p>
        </p:txBody>
      </p:sp>
    </p:spTree>
    <p:extLst>
      <p:ext uri="{BB962C8B-B14F-4D97-AF65-F5344CB8AC3E}">
        <p14:creationId xmlns:p14="http://schemas.microsoft.com/office/powerpoint/2010/main" val="3400259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7</a:t>
            </a:fld>
            <a:endParaRPr lang="en-US" altLang="en-US"/>
          </a:p>
        </p:txBody>
      </p:sp>
      <p:sp>
        <p:nvSpPr>
          <p:cNvPr id="36871" name="Title 1"/>
          <p:cNvSpPr>
            <a:spLocks noGrp="1"/>
          </p:cNvSpPr>
          <p:nvPr>
            <p:ph type="title" idx="4294967295"/>
          </p:nvPr>
        </p:nvSpPr>
        <p:spPr>
          <a:xfrm>
            <a:off x="2409825" y="0"/>
            <a:ext cx="7902575" cy="1836737"/>
          </a:xfrm>
        </p:spPr>
        <p:txBody>
          <a:bodyPr/>
          <a:lstStyle/>
          <a:p>
            <a:pPr algn="ctr"/>
            <a:r>
              <a:rPr lang="en-US" altLang="en-US" sz="4800" b="1" dirty="0">
                <a:latin typeface="+mn-lt"/>
                <a:cs typeface="Calibri" panose="020F0502020204030204" pitchFamily="34" charset="0"/>
              </a:rPr>
              <a:t>Isaiah Bible Study Schedule </a:t>
            </a:r>
            <a:br>
              <a:rPr lang="en-US" altLang="en-US" sz="4800" b="1" dirty="0">
                <a:latin typeface="+mn-lt"/>
                <a:cs typeface="Calibri" panose="020F0502020204030204" pitchFamily="34" charset="0"/>
              </a:rPr>
            </a:br>
            <a:r>
              <a:rPr lang="en-US" altLang="en-US" sz="4800" b="1" dirty="0">
                <a:latin typeface="+mn-lt"/>
                <a:cs typeface="Calibri" panose="020F0502020204030204" pitchFamily="34" charset="0"/>
              </a:rPr>
              <a:t>for Winter – Spring 2023</a:t>
            </a:r>
            <a:br>
              <a:rPr lang="en-US" altLang="en-US" sz="4400" b="1" dirty="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December 30, 2022</a:t>
            </a:r>
            <a:endParaRPr lang="en-US" altLang="en-US" sz="1100" i="1" dirty="0">
              <a:solidFill>
                <a:srgbClr val="0000FF"/>
              </a:solidFill>
            </a:endParaRPr>
          </a:p>
        </p:txBody>
      </p:sp>
      <p:pic>
        <p:nvPicPr>
          <p:cNvPr id="2" name="Picture 1"/>
          <p:cNvPicPr>
            <a:picLocks noChangeAspect="1"/>
          </p:cNvPicPr>
          <p:nvPr/>
        </p:nvPicPr>
        <p:blipFill>
          <a:blip r:embed="rId3"/>
          <a:stretch>
            <a:fillRect/>
          </a:stretch>
        </p:blipFill>
        <p:spPr>
          <a:xfrm>
            <a:off x="1397000" y="1956072"/>
            <a:ext cx="10687946" cy="4804819"/>
          </a:xfrm>
          <a:prstGeom prst="rect">
            <a:avLst/>
          </a:prstGeom>
          <a:solidFill>
            <a:schemeClr val="tx1"/>
          </a:solidFill>
        </p:spPr>
      </p:pic>
      <p:sp>
        <p:nvSpPr>
          <p:cNvPr id="3" name="Arrow: Right 1">
            <a:extLst>
              <a:ext uri="{FF2B5EF4-FFF2-40B4-BE49-F238E27FC236}">
                <a16:creationId xmlns:a16="http://schemas.microsoft.com/office/drawing/2014/main" id="{9ED15CD1-89EC-E8C1-4A92-3F54DF1868F3}"/>
              </a:ext>
            </a:extLst>
          </p:cNvPr>
          <p:cNvSpPr/>
          <p:nvPr/>
        </p:nvSpPr>
        <p:spPr>
          <a:xfrm>
            <a:off x="529396" y="3276600"/>
            <a:ext cx="587586" cy="3657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3698" eaLnBrk="0" hangingPunct="0">
              <a:defRPr/>
            </a:pPr>
            <a:endParaRPr lang="en-US" sz="1920">
              <a:solidFill>
                <a:prstClr val="white"/>
              </a:solidFill>
              <a:latin typeface="Calibri"/>
            </a:endParaRPr>
          </a:p>
        </p:txBody>
      </p:sp>
    </p:spTree>
    <p:extLst>
      <p:ext uri="{BB962C8B-B14F-4D97-AF65-F5344CB8AC3E}">
        <p14:creationId xmlns:p14="http://schemas.microsoft.com/office/powerpoint/2010/main" val="4004208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par>
                                <p:cTn id="8" presetID="1" presetClass="entr" presetSubtype="0" fill="hold" grpId="0" nodeType="with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3" grpId="0" animBg="1" autoUpdateAnimBg="0"/>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193808-E6A5-49F0-AC39-2358EB306C33}" type="slidenum">
              <a:rPr lang="en-US" altLang="en-US" smtClean="0"/>
              <a:pPr/>
              <a:t>8</a:t>
            </a:fld>
            <a:endParaRPr lang="en-US" altLang="en-US"/>
          </a:p>
        </p:txBody>
      </p:sp>
      <p:sp>
        <p:nvSpPr>
          <p:cNvPr id="35842" name="Title 1"/>
          <p:cNvSpPr>
            <a:spLocks noGrp="1"/>
          </p:cNvSpPr>
          <p:nvPr>
            <p:ph type="title" idx="4294967295"/>
          </p:nvPr>
        </p:nvSpPr>
        <p:spPr>
          <a:xfrm>
            <a:off x="1549400" y="76200"/>
            <a:ext cx="10188575" cy="846137"/>
          </a:xfrm>
        </p:spPr>
        <p:txBody>
          <a:bodyPr/>
          <a:lstStyle/>
          <a:p>
            <a:r>
              <a:rPr lang="en-US" altLang="en-US" sz="4800" b="1" dirty="0"/>
              <a:t>Isaiah Outline</a:t>
            </a:r>
          </a:p>
        </p:txBody>
      </p:sp>
      <p:graphicFrame>
        <p:nvGraphicFramePr>
          <p:cNvPr id="8" name="Table 7"/>
          <p:cNvGraphicFramePr>
            <a:graphicFrameLocks noGrp="1"/>
          </p:cNvGraphicFramePr>
          <p:nvPr/>
        </p:nvGraphicFramePr>
        <p:xfrm>
          <a:off x="275340" y="1563465"/>
          <a:ext cx="12450735" cy="5334320"/>
        </p:xfrm>
        <a:graphic>
          <a:graphicData uri="http://schemas.openxmlformats.org/drawingml/2006/table">
            <a:tbl>
              <a:tblPr/>
              <a:tblGrid>
                <a:gridCol w="1164317">
                  <a:extLst>
                    <a:ext uri="{9D8B030D-6E8A-4147-A177-3AD203B41FA5}">
                      <a16:colId xmlns:a16="http://schemas.microsoft.com/office/drawing/2014/main" val="20000"/>
                    </a:ext>
                  </a:extLst>
                </a:gridCol>
                <a:gridCol w="591552">
                  <a:extLst>
                    <a:ext uri="{9D8B030D-6E8A-4147-A177-3AD203B41FA5}">
                      <a16:colId xmlns:a16="http://schemas.microsoft.com/office/drawing/2014/main" val="20001"/>
                    </a:ext>
                  </a:extLst>
                </a:gridCol>
                <a:gridCol w="591552">
                  <a:extLst>
                    <a:ext uri="{9D8B030D-6E8A-4147-A177-3AD203B41FA5}">
                      <a16:colId xmlns:a16="http://schemas.microsoft.com/office/drawing/2014/main" val="20002"/>
                    </a:ext>
                  </a:extLst>
                </a:gridCol>
                <a:gridCol w="591552">
                  <a:extLst>
                    <a:ext uri="{9D8B030D-6E8A-4147-A177-3AD203B41FA5}">
                      <a16:colId xmlns:a16="http://schemas.microsoft.com/office/drawing/2014/main" val="20003"/>
                    </a:ext>
                  </a:extLst>
                </a:gridCol>
                <a:gridCol w="591552">
                  <a:extLst>
                    <a:ext uri="{9D8B030D-6E8A-4147-A177-3AD203B41FA5}">
                      <a16:colId xmlns:a16="http://schemas.microsoft.com/office/drawing/2014/main" val="20004"/>
                    </a:ext>
                  </a:extLst>
                </a:gridCol>
                <a:gridCol w="591552">
                  <a:extLst>
                    <a:ext uri="{9D8B030D-6E8A-4147-A177-3AD203B41FA5}">
                      <a16:colId xmlns:a16="http://schemas.microsoft.com/office/drawing/2014/main" val="20005"/>
                    </a:ext>
                  </a:extLst>
                </a:gridCol>
                <a:gridCol w="591552">
                  <a:extLst>
                    <a:ext uri="{9D8B030D-6E8A-4147-A177-3AD203B41FA5}">
                      <a16:colId xmlns:a16="http://schemas.microsoft.com/office/drawing/2014/main" val="20006"/>
                    </a:ext>
                  </a:extLst>
                </a:gridCol>
                <a:gridCol w="591552">
                  <a:extLst>
                    <a:ext uri="{9D8B030D-6E8A-4147-A177-3AD203B41FA5}">
                      <a16:colId xmlns:a16="http://schemas.microsoft.com/office/drawing/2014/main" val="20007"/>
                    </a:ext>
                  </a:extLst>
                </a:gridCol>
                <a:gridCol w="591552">
                  <a:extLst>
                    <a:ext uri="{9D8B030D-6E8A-4147-A177-3AD203B41FA5}">
                      <a16:colId xmlns:a16="http://schemas.microsoft.com/office/drawing/2014/main" val="20008"/>
                    </a:ext>
                  </a:extLst>
                </a:gridCol>
                <a:gridCol w="1794225">
                  <a:extLst>
                    <a:ext uri="{9D8B030D-6E8A-4147-A177-3AD203B41FA5}">
                      <a16:colId xmlns:a16="http://schemas.microsoft.com/office/drawing/2014/main" val="20009"/>
                    </a:ext>
                  </a:extLst>
                </a:gridCol>
                <a:gridCol w="1346019">
                  <a:extLst>
                    <a:ext uri="{9D8B030D-6E8A-4147-A177-3AD203B41FA5}">
                      <a16:colId xmlns:a16="http://schemas.microsoft.com/office/drawing/2014/main" val="20010"/>
                    </a:ext>
                  </a:extLst>
                </a:gridCol>
                <a:gridCol w="487680">
                  <a:extLst>
                    <a:ext uri="{9D8B030D-6E8A-4147-A177-3AD203B41FA5}">
                      <a16:colId xmlns:a16="http://schemas.microsoft.com/office/drawing/2014/main" val="20011"/>
                    </a:ext>
                  </a:extLst>
                </a:gridCol>
                <a:gridCol w="162560">
                  <a:extLst>
                    <a:ext uri="{9D8B030D-6E8A-4147-A177-3AD203B41FA5}">
                      <a16:colId xmlns:a16="http://schemas.microsoft.com/office/drawing/2014/main" val="3696222143"/>
                    </a:ext>
                  </a:extLst>
                </a:gridCol>
                <a:gridCol w="397310">
                  <a:extLst>
                    <a:ext uri="{9D8B030D-6E8A-4147-A177-3AD203B41FA5}">
                      <a16:colId xmlns:a16="http://schemas.microsoft.com/office/drawing/2014/main" val="3693788791"/>
                    </a:ext>
                  </a:extLst>
                </a:gridCol>
                <a:gridCol w="591552">
                  <a:extLst>
                    <a:ext uri="{9D8B030D-6E8A-4147-A177-3AD203B41FA5}">
                      <a16:colId xmlns:a16="http://schemas.microsoft.com/office/drawing/2014/main" val="20013"/>
                    </a:ext>
                  </a:extLst>
                </a:gridCol>
                <a:gridCol w="591552">
                  <a:extLst>
                    <a:ext uri="{9D8B030D-6E8A-4147-A177-3AD203B41FA5}">
                      <a16:colId xmlns:a16="http://schemas.microsoft.com/office/drawing/2014/main" val="20014"/>
                    </a:ext>
                  </a:extLst>
                </a:gridCol>
                <a:gridCol w="591552">
                  <a:extLst>
                    <a:ext uri="{9D8B030D-6E8A-4147-A177-3AD203B41FA5}">
                      <a16:colId xmlns:a16="http://schemas.microsoft.com/office/drawing/2014/main" val="20015"/>
                    </a:ext>
                  </a:extLst>
                </a:gridCol>
                <a:gridCol w="591552">
                  <a:extLst>
                    <a:ext uri="{9D8B030D-6E8A-4147-A177-3AD203B41FA5}">
                      <a16:colId xmlns:a16="http://schemas.microsoft.com/office/drawing/2014/main" val="20016"/>
                    </a:ext>
                  </a:extLst>
                </a:gridCol>
              </a:tblGrid>
              <a:tr h="494457">
                <a:tc rowSpan="2">
                  <a:txBody>
                    <a:bodyPr/>
                    <a:lstStyle/>
                    <a:p>
                      <a:pPr algn="ctr" fontAlgn="ctr"/>
                      <a:r>
                        <a:rPr lang="en-US" sz="2500" b="1" i="0" u="none" strike="noStrike" dirty="0">
                          <a:solidFill>
                            <a:schemeClr val="tx1"/>
                          </a:solidFill>
                          <a:effectLst/>
                          <a:latin typeface="Calibri" panose="020F0502020204030204" pitchFamily="34" charset="0"/>
                        </a:rPr>
                        <a:t>Focus</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500" b="1" i="0" u="none" strike="noStrike" dirty="0">
                          <a:solidFill>
                            <a:schemeClr val="tx1"/>
                          </a:solidFill>
                          <a:effectLst/>
                          <a:latin typeface="Calibri" panose="020F0502020204030204" pitchFamily="34" charset="0"/>
                        </a:rPr>
                        <a:t>Prophecies of Condemnation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500" b="1" i="0" u="none" strike="noStrike" dirty="0">
                          <a:solidFill>
                            <a:schemeClr val="tx1"/>
                          </a:solidFill>
                          <a:effectLst/>
                          <a:latin typeface="Calibri" panose="020F0502020204030204" pitchFamily="34" charset="0"/>
                        </a:rPr>
                        <a:t>Historical Parenthesis</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7">
                  <a:txBody>
                    <a:bodyPr/>
                    <a:lstStyle/>
                    <a:p>
                      <a:pPr algn="ctr" fontAlgn="ctr"/>
                      <a:r>
                        <a:rPr lang="en-US" sz="2500" b="1" i="0" u="none" strike="noStrike" dirty="0">
                          <a:solidFill>
                            <a:schemeClr val="tx1"/>
                          </a:solidFill>
                          <a:effectLst/>
                          <a:latin typeface="Calibri" panose="020F0502020204030204" pitchFamily="34" charset="0"/>
                        </a:rPr>
                        <a:t>Prophecies of Comfort</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2511">
                <a:tc vMerge="1">
                  <a:txBody>
                    <a:bodyPr/>
                    <a:lstStyle/>
                    <a:p>
                      <a:endParaRPr lang="en-US"/>
                    </a:p>
                  </a:txBody>
                  <a:tcPr/>
                </a:tc>
                <a:tc>
                  <a:txBody>
                    <a:bodyPr/>
                    <a:lstStyle/>
                    <a:p>
                      <a:pPr algn="ctr" fontAlgn="b"/>
                      <a:r>
                        <a:rPr lang="en-US" sz="1500" b="1" i="0" u="none" strike="noStrike">
                          <a:solidFill>
                            <a:schemeClr val="tx1"/>
                          </a:solidFill>
                          <a:effectLst/>
                          <a:latin typeface="Calibri" panose="020F0502020204030204" pitchFamily="34" charset="0"/>
                        </a:rPr>
                        <a:t>1:1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500" b="1" i="0" u="none" strike="noStrike">
                          <a:solidFill>
                            <a:schemeClr val="tx1"/>
                          </a:solidFill>
                          <a:effectLst/>
                          <a:latin typeface="Calibri" panose="020F0502020204030204" pitchFamily="34" charset="0"/>
                        </a:rPr>
                        <a:t> 35:10</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500" b="1" i="0" u="none" strike="noStrike">
                          <a:solidFill>
                            <a:schemeClr val="tx1"/>
                          </a:solidFill>
                          <a:effectLst/>
                          <a:latin typeface="Calibri" panose="020F0502020204030204" pitchFamily="34" charset="0"/>
                        </a:rPr>
                        <a:t>  36:1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a:solidFill>
                            <a:schemeClr val="tx1"/>
                          </a:solidFill>
                          <a:effectLst/>
                          <a:latin typeface="Calibri" panose="020F0502020204030204" pitchFamily="34" charset="0"/>
                        </a:rPr>
                        <a:t>                   39:8</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500" b="1" i="0" u="none" strike="noStrike">
                          <a:solidFill>
                            <a:schemeClr val="tx1"/>
                          </a:solidFill>
                          <a:effectLst/>
                          <a:latin typeface="Calibri" panose="020F0502020204030204" pitchFamily="34" charset="0"/>
                        </a:rPr>
                        <a:t>40:1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a:solidFill>
                            <a:schemeClr val="tx1"/>
                          </a:solidFill>
                          <a:effectLst/>
                          <a:latin typeface="Calibri" panose="020F0502020204030204" pitchFamily="34" charset="0"/>
                        </a:rPr>
                        <a:t>66:24</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472637">
                <a:tc>
                  <a:txBody>
                    <a:bodyPr/>
                    <a:lstStyle/>
                    <a:p>
                      <a:pPr algn="ctr" fontAlgn="ctr"/>
                      <a:r>
                        <a:rPr lang="en-US" sz="2900" b="1" i="0" u="none" strike="noStrike" dirty="0">
                          <a:solidFill>
                            <a:schemeClr val="tx1"/>
                          </a:solidFill>
                          <a:effectLst/>
                          <a:latin typeface="Calibri" panose="020F0502020204030204" pitchFamily="34" charset="0"/>
                        </a:rPr>
                        <a:t>Divisions</a:t>
                      </a:r>
                    </a:p>
                  </a:txBody>
                  <a:tcPr marL="5961" marR="5961" marT="4927"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Judah</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the Nation</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Against the Day of the Lord</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of Judgement and Blessing</a:t>
                      </a:r>
                    </a:p>
                  </a:txBody>
                  <a:tcPr marL="94580" marR="94580" marT="47291" marB="4729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200" b="1" i="0" u="none" strike="noStrike" dirty="0">
                          <a:solidFill>
                            <a:schemeClr val="tx1"/>
                          </a:solidFill>
                          <a:effectLst/>
                          <a:latin typeface="Calibri" panose="020F0502020204030204" pitchFamily="34" charset="0"/>
                        </a:rPr>
                        <a:t>Sickness and Sin</a:t>
                      </a:r>
                    </a:p>
                  </a:txBody>
                  <a:tcPr marL="171663" marR="171663" marT="141871" marB="14187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200" b="1" i="0" u="none" strike="noStrike" dirty="0">
                          <a:solidFill>
                            <a:schemeClr val="tx1"/>
                          </a:solidFill>
                          <a:effectLst/>
                          <a:latin typeface="Calibri" panose="020F0502020204030204" pitchFamily="34" charset="0"/>
                        </a:rPr>
                        <a:t>Hezekiah’s Salvation</a:t>
                      </a:r>
                    </a:p>
                  </a:txBody>
                  <a:tcPr marL="171663" marR="171663" marT="141871" marB="14187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2200" b="1" i="0" u="none" strike="noStrike" dirty="0">
                          <a:solidFill>
                            <a:schemeClr val="tx1"/>
                          </a:solidFill>
                          <a:effectLst/>
                          <a:latin typeface="Calibri" panose="020F0502020204030204" pitchFamily="34" charset="0"/>
                        </a:rPr>
                        <a:t>Israel’s Deliverance</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Deliverer</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Glorious Future</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65023">
                <a:tc>
                  <a:txBody>
                    <a:bodyPr/>
                    <a:lstStyle/>
                    <a:p>
                      <a:pPr algn="l" fontAlgn="b"/>
                      <a:r>
                        <a:rPr lang="en-US" sz="1700" b="1" i="0" u="none" strike="noStrike" dirty="0">
                          <a:solidFill>
                            <a:schemeClr val="tx1"/>
                          </a:solidFill>
                          <a:effectLst/>
                          <a:latin typeface="Calibri" panose="020F0502020204030204" pitchFamily="34" charset="0"/>
                        </a:rPr>
                        <a:t> </a:t>
                      </a:r>
                    </a:p>
                  </a:txBody>
                  <a:tcPr marL="5961" marR="5961" marT="4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chemeClr val="tx1"/>
                          </a:solidFill>
                          <a:effectLst/>
                          <a:latin typeface="Calibri" panose="020F0502020204030204" pitchFamily="34" charset="0"/>
                        </a:rPr>
                        <a:t>1:1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12:6</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13:1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23:18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24:1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27:13</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28:1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35:10</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36:1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39:8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40:1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400" b="1" i="0" u="none" strike="noStrike">
                          <a:solidFill>
                            <a:schemeClr val="tx1"/>
                          </a:solidFill>
                          <a:effectLst/>
                          <a:latin typeface="Calibri" panose="020F0502020204030204" pitchFamily="34" charset="0"/>
                        </a:rPr>
                        <a:t>48:22</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49:1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57:21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58:1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66:24</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7169">
                <a:tc rowSpan="2">
                  <a:txBody>
                    <a:bodyPr/>
                    <a:lstStyle/>
                    <a:p>
                      <a:pPr algn="ctr" fontAlgn="b"/>
                      <a:r>
                        <a:rPr lang="en-US" sz="2500" b="1" i="0" u="none" strike="noStrike" dirty="0">
                          <a:solidFill>
                            <a:schemeClr val="tx1"/>
                          </a:solidFill>
                          <a:effectLst/>
                          <a:latin typeface="Calibri" panose="020F0502020204030204" pitchFamily="34" charset="0"/>
                        </a:rPr>
                        <a:t>Topics</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200" b="1" i="0" u="none" strike="noStrike" dirty="0">
                          <a:solidFill>
                            <a:schemeClr val="tx1"/>
                          </a:solidFill>
                          <a:effectLst/>
                          <a:latin typeface="Calibri" panose="020F0502020204030204" pitchFamily="34" charset="0"/>
                        </a:rPr>
                        <a:t>Prophetic</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Historic</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Messianic</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67169">
                <a:tc vMerge="1">
                  <a:txBody>
                    <a:bodyPr/>
                    <a:lstStyle/>
                    <a:p>
                      <a:endParaRPr lang="en-US"/>
                    </a:p>
                  </a:txBody>
                  <a:tcPr/>
                </a:tc>
                <a:tc gridSpan="8">
                  <a:txBody>
                    <a:bodyPr/>
                    <a:lstStyle/>
                    <a:p>
                      <a:pPr algn="ctr" fontAlgn="b"/>
                      <a:r>
                        <a:rPr lang="en-US" sz="2200" b="1" i="0" u="none" strike="noStrike" dirty="0">
                          <a:solidFill>
                            <a:schemeClr val="tx1"/>
                          </a:solidFill>
                          <a:effectLst/>
                          <a:latin typeface="Calibri" panose="020F0502020204030204" pitchFamily="34" charset="0"/>
                        </a:rPr>
                        <a:t>Judgement</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Transition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Hope</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67169">
                <a:tc>
                  <a:txBody>
                    <a:bodyPr/>
                    <a:lstStyle/>
                    <a:p>
                      <a:pPr algn="ctr" fontAlgn="b"/>
                      <a:r>
                        <a:rPr lang="en-US" sz="2500" b="1" i="0" u="none" strike="noStrike" dirty="0">
                          <a:solidFill>
                            <a:schemeClr val="tx1"/>
                          </a:solidFill>
                          <a:effectLst/>
                          <a:latin typeface="Calibri" panose="020F0502020204030204" pitchFamily="34" charset="0"/>
                        </a:rPr>
                        <a:t>Place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Israel &amp; Judah</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67169">
                <a:tc>
                  <a:txBody>
                    <a:bodyPr/>
                    <a:lstStyle/>
                    <a:p>
                      <a:pPr algn="ctr" fontAlgn="b"/>
                      <a:r>
                        <a:rPr lang="en-US" sz="2500" b="1" i="0" u="none" strike="noStrike" dirty="0">
                          <a:solidFill>
                            <a:schemeClr val="tx1"/>
                          </a:solidFill>
                          <a:effectLst/>
                          <a:latin typeface="Calibri" panose="020F0502020204030204" pitchFamily="34" charset="0"/>
                        </a:rPr>
                        <a:t>Time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740 - 680 B.C.</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2775" name="TextBox 9"/>
          <p:cNvSpPr txBox="1">
            <a:spLocks noChangeArrowheads="1"/>
          </p:cNvSpPr>
          <p:nvPr/>
        </p:nvSpPr>
        <p:spPr bwMode="auto">
          <a:xfrm>
            <a:off x="215054" y="6847841"/>
            <a:ext cx="5020926"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marL="0" lvl="1"/>
            <a:r>
              <a:rPr lang="en-US" altLang="en-US" sz="1067" dirty="0"/>
              <a:t>Bruce Wilkinson and Kenneth Boa, Talk Thru the Bible </a:t>
            </a:r>
            <a:r>
              <a:rPr lang="en-US" altLang="en-US" sz="1067"/>
              <a:t>(Nashville: </a:t>
            </a:r>
            <a:r>
              <a:rPr lang="en-US" altLang="en-US" sz="1067" dirty="0"/>
              <a:t>T. Nelson, 1983), 189.</a:t>
            </a:r>
            <a:endParaRPr lang="en-US" altLang="en-US" sz="1493" dirty="0"/>
          </a:p>
        </p:txBody>
      </p:sp>
      <p:sp>
        <p:nvSpPr>
          <p:cNvPr id="6" name="Arrow: Right 1">
            <a:extLst>
              <a:ext uri="{FF2B5EF4-FFF2-40B4-BE49-F238E27FC236}">
                <a16:creationId xmlns:a16="http://schemas.microsoft.com/office/drawing/2014/main" id="{B4B9CC16-E6CF-FDAC-7FEB-CE78AC48E442}"/>
              </a:ext>
            </a:extLst>
          </p:cNvPr>
          <p:cNvSpPr/>
          <p:nvPr/>
        </p:nvSpPr>
        <p:spPr>
          <a:xfrm rot="17274955">
            <a:off x="2461173" y="5288755"/>
            <a:ext cx="587586" cy="3657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3698" eaLnBrk="0" hangingPunct="0">
              <a:defRPr/>
            </a:pPr>
            <a:endParaRPr lang="en-US" sz="1920">
              <a:solidFill>
                <a:prstClr val="white"/>
              </a:solidFill>
              <a:latin typeface="Calibri"/>
            </a:endParaRPr>
          </a:p>
        </p:txBody>
      </p:sp>
      <p:sp>
        <p:nvSpPr>
          <p:cNvPr id="7" name="TextBox 6">
            <a:extLst>
              <a:ext uri="{FF2B5EF4-FFF2-40B4-BE49-F238E27FC236}">
                <a16:creationId xmlns:a16="http://schemas.microsoft.com/office/drawing/2014/main" id="{DF0EFB01-26A0-8808-E594-D42B811EB0B7}"/>
              </a:ext>
            </a:extLst>
          </p:cNvPr>
          <p:cNvSpPr txBox="1"/>
          <p:nvPr/>
        </p:nvSpPr>
        <p:spPr>
          <a:xfrm>
            <a:off x="2082800" y="5943600"/>
            <a:ext cx="1950720" cy="387798"/>
          </a:xfrm>
          <a:prstGeom prst="rect">
            <a:avLst/>
          </a:prstGeom>
          <a:noFill/>
        </p:spPr>
        <p:txBody>
          <a:bodyPr>
            <a:spAutoFit/>
          </a:bodyPr>
          <a:lstStyle/>
          <a:p>
            <a:pPr defTabSz="973698" eaLnBrk="0" hangingPunct="0">
              <a:defRPr/>
            </a:pPr>
            <a:r>
              <a:rPr lang="en-US" sz="1920" b="1" dirty="0">
                <a:solidFill>
                  <a:srgbClr val="FF0000"/>
                </a:solidFill>
                <a:latin typeface="Calibri" panose="020F0502020204030204" pitchFamily="34" charset="0"/>
                <a:cs typeface="+mn-cs"/>
              </a:rPr>
              <a:t>We are here!</a:t>
            </a:r>
          </a:p>
        </p:txBody>
      </p:sp>
      <p:sp>
        <p:nvSpPr>
          <p:cNvPr id="9" name="Rectangle 8">
            <a:extLst>
              <a:ext uri="{FF2B5EF4-FFF2-40B4-BE49-F238E27FC236}">
                <a16:creationId xmlns:a16="http://schemas.microsoft.com/office/drawing/2014/main" id="{D03C9EA7-272B-BF02-EE27-9566E070D2A1}"/>
              </a:ext>
            </a:extLst>
          </p:cNvPr>
          <p:cNvSpPr/>
          <p:nvPr/>
        </p:nvSpPr>
        <p:spPr>
          <a:xfrm>
            <a:off x="2641838" y="2317461"/>
            <a:ext cx="1143000" cy="24235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3698" eaLnBrk="0" hangingPunct="0"/>
            <a:endParaRPr lang="en-US" sz="1920">
              <a:solidFill>
                <a:prstClr val="white"/>
              </a:solidFill>
              <a:latin typeface="Calibri"/>
            </a:endParaRPr>
          </a:p>
        </p:txBody>
      </p:sp>
    </p:spTree>
    <p:extLst>
      <p:ext uri="{BB962C8B-B14F-4D97-AF65-F5344CB8AC3E}">
        <p14:creationId xmlns:p14="http://schemas.microsoft.com/office/powerpoint/2010/main" val="1329959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6"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88C513-2B53-E490-0A39-E69673792CA9}"/>
              </a:ext>
            </a:extLst>
          </p:cNvPr>
          <p:cNvSpPr>
            <a:spLocks noGrp="1"/>
          </p:cNvSpPr>
          <p:nvPr>
            <p:ph type="title"/>
          </p:nvPr>
        </p:nvSpPr>
        <p:spPr>
          <a:xfrm>
            <a:off x="650240" y="0"/>
            <a:ext cx="11704320" cy="1219200"/>
          </a:xfrm>
        </p:spPr>
        <p:txBody>
          <a:bodyPr/>
          <a:lstStyle/>
          <a:p>
            <a:r>
              <a:rPr kumimoji="0" lang="en-US" sz="4800" b="1" i="0" u="none" strike="noStrike" kern="1200" cap="none" spc="0" normalizeH="0" baseline="0" noProof="0" dirty="0">
                <a:ln>
                  <a:noFill/>
                </a:ln>
                <a:solidFill>
                  <a:prstClr val="black"/>
                </a:solidFill>
                <a:effectLst/>
                <a:uLnTx/>
                <a:uFillTx/>
                <a:latin typeface="Calibri"/>
                <a:ea typeface="+mj-ea"/>
                <a:cs typeface="+mj-cs"/>
              </a:rPr>
              <a:t>Isaiah 13-23 Review</a:t>
            </a:r>
            <a:endParaRPr lang="en-US" sz="4800" b="1" dirty="0"/>
          </a:p>
        </p:txBody>
      </p:sp>
      <p:sp>
        <p:nvSpPr>
          <p:cNvPr id="4" name="Slide Number Placeholder 3">
            <a:extLst>
              <a:ext uri="{FF2B5EF4-FFF2-40B4-BE49-F238E27FC236}">
                <a16:creationId xmlns:a16="http://schemas.microsoft.com/office/drawing/2014/main" id="{4D3D7958-BA3A-E54E-9B73-25F965891256}"/>
              </a:ext>
            </a:extLst>
          </p:cNvPr>
          <p:cNvSpPr>
            <a:spLocks noGrp="1"/>
          </p:cNvSpPr>
          <p:nvPr>
            <p:ph type="sldNum" sz="quarter" idx="12"/>
          </p:nvPr>
        </p:nvSpPr>
        <p:spPr/>
        <p:txBody>
          <a:bodyPr/>
          <a:lstStyle/>
          <a:p>
            <a:pPr defTabSz="973698"/>
            <a:fld id="{9B95895E-E344-4488-9E47-9CDC3F8E1F04}" type="slidenum">
              <a:rPr lang="en-US" altLang="en-US" smtClean="0">
                <a:solidFill>
                  <a:prstClr val="black"/>
                </a:solidFill>
                <a:latin typeface="Calibri" panose="020F0502020204030204" pitchFamily="34" charset="0"/>
                <a:cs typeface="+mn-cs"/>
              </a:rPr>
              <a:pPr defTabSz="973698"/>
              <a:t>9</a:t>
            </a:fld>
            <a:endParaRPr lang="en-US" altLang="en-US">
              <a:solidFill>
                <a:prstClr val="black"/>
              </a:solidFill>
              <a:latin typeface="Calibri" panose="020F0502020204030204" pitchFamily="34" charset="0"/>
              <a:cs typeface="+mn-cs"/>
            </a:endParaRPr>
          </a:p>
        </p:txBody>
      </p:sp>
      <p:sp>
        <p:nvSpPr>
          <p:cNvPr id="6" name="TextBox 5">
            <a:extLst>
              <a:ext uri="{FF2B5EF4-FFF2-40B4-BE49-F238E27FC236}">
                <a16:creationId xmlns:a16="http://schemas.microsoft.com/office/drawing/2014/main" id="{D8352B7D-0998-5F96-9D46-0C822C01239F}"/>
              </a:ext>
            </a:extLst>
          </p:cNvPr>
          <p:cNvSpPr txBox="1"/>
          <p:nvPr/>
        </p:nvSpPr>
        <p:spPr>
          <a:xfrm>
            <a:off x="1016000" y="1752600"/>
            <a:ext cx="11125200" cy="5589222"/>
          </a:xfrm>
          <a:prstGeom prst="rect">
            <a:avLst/>
          </a:prstGeom>
          <a:noFill/>
        </p:spPr>
        <p:txBody>
          <a:bodyPr wrap="square" rtlCol="0">
            <a:spAutoFit/>
          </a:bodyPr>
          <a:lstStyle/>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We are in chapters 13-23, Prophesies against the Nations</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18 and 20 are the only chapters that don’t have the term ‘oracle’</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In the ESV Ch.18, where we are, is titled “An Oracle Concerning Cush”.  An oracle, sometimes translated “burden,” as it comes from the verb meaning “to be lifted or carried.” It was a weighty or burdensome kind of message to deliver. It is a common term in the prophetic writings (BKC).</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This means that Ch.18 has the characteristics of an oracle and sits between Chs.17 &amp; 19 which start out as oracles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6736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30305</TotalTime>
  <Words>3434</Words>
  <Application>Microsoft Macintosh PowerPoint</Application>
  <PresentationFormat>Custom</PresentationFormat>
  <Paragraphs>318</Paragraphs>
  <Slides>30</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Calibri</vt:lpstr>
      <vt:lpstr>Cambria</vt:lpstr>
      <vt:lpstr>Courier New</vt:lpstr>
      <vt:lpstr>Garamond</vt:lpstr>
      <vt:lpstr>Symbol</vt:lpstr>
      <vt:lpstr>Times New Roman</vt:lpstr>
      <vt:lpstr>Wingdings</vt:lpstr>
      <vt:lpstr>Edge</vt:lpstr>
      <vt:lpstr>Office Theme</vt:lpstr>
      <vt:lpstr>WELCOME  TO  THE  MOB!</vt:lpstr>
      <vt:lpstr>Announcements</vt:lpstr>
      <vt:lpstr>Please Rise</vt:lpstr>
      <vt:lpstr>PowerPoint Presentation</vt:lpstr>
      <vt:lpstr>Our Study of Isaiah</vt:lpstr>
      <vt:lpstr>Memory Verse</vt:lpstr>
      <vt:lpstr>Isaiah Bible Study Schedule  for Winter – Spring 2023 as of December 30, 2022</vt:lpstr>
      <vt:lpstr>Isaiah Outline</vt:lpstr>
      <vt:lpstr>Isaiah 13-23 Review</vt:lpstr>
      <vt:lpstr>Overview Chapters 18-19</vt:lpstr>
      <vt:lpstr>Cush</vt:lpstr>
      <vt:lpstr>Cush</vt:lpstr>
      <vt:lpstr>Oracle Against Cush Ch.18:1-3</vt:lpstr>
      <vt:lpstr>Oracle Against Cush Ch.18:4-6</vt:lpstr>
      <vt:lpstr>Oracle Against Cush Ch.18:7</vt:lpstr>
      <vt:lpstr>Oracle Against Egypt Ch.19:1-4</vt:lpstr>
      <vt:lpstr>Oracle Against Egypt Ch.19:5-10</vt:lpstr>
      <vt:lpstr>Oracle Against Egypt Ch.19:11-15</vt:lpstr>
      <vt:lpstr>Oracle Against Egypt Ch.19:16-18 Egypt, Assyria, Israel, Blessed</vt:lpstr>
      <vt:lpstr>Oracle Against Egypt Ch.19:19-22 Egypt, Assyria, Israel, Blessed</vt:lpstr>
      <vt:lpstr>Oracle Against Egypt Ch.19:23-25 Egypt, Assyria, Israel, Blessed</vt:lpstr>
      <vt:lpstr>Comparing 9:1-15 to 9:16-25</vt:lpstr>
      <vt:lpstr>Discussion and Application</vt:lpstr>
      <vt:lpstr>PowerPoint Presentation</vt:lpstr>
      <vt:lpstr>Next Week</vt:lpstr>
      <vt:lpstr>Closing</vt:lpstr>
      <vt:lpstr>Backup</vt:lpstr>
      <vt:lpstr>Oracle Against Egypt Ch.19:16-25 Egypt, Assyria, Israel Blessed</vt:lpstr>
      <vt:lpstr>Isaiah Bible Study Schedule  for Fall 2022 – Spring 2023 as of December 30, 2022</vt:lpstr>
      <vt:lpstr>Isaiah Bible Study Schedule  for Fall 2022 – Spring 2023 as of December 30, 2022</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Kirk Streitmater</dc:creator>
  <cp:lastModifiedBy>Joel Benson</cp:lastModifiedBy>
  <cp:revision>454</cp:revision>
  <cp:lastPrinted>2023-01-03T03:53:51Z</cp:lastPrinted>
  <dcterms:created xsi:type="dcterms:W3CDTF">2006-08-27T02:03:17Z</dcterms:created>
  <dcterms:modified xsi:type="dcterms:W3CDTF">2023-01-06T17:04:03Z</dcterms:modified>
</cp:coreProperties>
</file>