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474" r:id="rId2"/>
    <p:sldId id="467" r:id="rId3"/>
    <p:sldId id="1492" r:id="rId4"/>
    <p:sldId id="811" r:id="rId5"/>
    <p:sldId id="1636" r:id="rId6"/>
    <p:sldId id="1637" r:id="rId7"/>
    <p:sldId id="677" r:id="rId8"/>
    <p:sldId id="505" r:id="rId9"/>
    <p:sldId id="484" r:id="rId10"/>
    <p:sldId id="1583" r:id="rId11"/>
    <p:sldId id="1657" r:id="rId12"/>
    <p:sldId id="1641" r:id="rId13"/>
    <p:sldId id="1670" r:id="rId14"/>
    <p:sldId id="1648" r:id="rId15"/>
    <p:sldId id="1664" r:id="rId16"/>
    <p:sldId id="1658" r:id="rId17"/>
    <p:sldId id="1656" r:id="rId18"/>
    <p:sldId id="1655" r:id="rId19"/>
    <p:sldId id="1649" r:id="rId20"/>
    <p:sldId id="1651" r:id="rId21"/>
    <p:sldId id="1652" r:id="rId22"/>
    <p:sldId id="1654" r:id="rId23"/>
    <p:sldId id="1659" r:id="rId24"/>
    <p:sldId id="343" r:id="rId25"/>
    <p:sldId id="1660" r:id="rId26"/>
    <p:sldId id="1661" r:id="rId27"/>
    <p:sldId id="1638" r:id="rId28"/>
    <p:sldId id="1665" r:id="rId29"/>
    <p:sldId id="1673" r:id="rId30"/>
    <p:sldId id="439" r:id="rId31"/>
    <p:sldId id="1667" r:id="rId32"/>
    <p:sldId id="1668" r:id="rId33"/>
    <p:sldId id="1666" r:id="rId34"/>
    <p:sldId id="1662" r:id="rId35"/>
    <p:sldId id="1650" r:id="rId36"/>
    <p:sldId id="1672" r:id="rId37"/>
    <p:sldId id="1598" r:id="rId38"/>
    <p:sldId id="1633" r:id="rId39"/>
    <p:sldId id="1671" r:id="rId40"/>
    <p:sldId id="1640" r:id="rId41"/>
    <p:sldId id="1669" r:id="rId42"/>
    <p:sldId id="1639" r:id="rId43"/>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CC66"/>
    <a:srgbClr val="CB9902"/>
    <a:srgbClr val="FFFFFF"/>
    <a:srgbClr val="FFFF00"/>
    <a:srgbClr val="FF7C80"/>
    <a:srgbClr val="CAD1D2"/>
    <a:srgbClr val="75BDA7"/>
    <a:srgbClr val="3494B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3478" autoAdjust="0"/>
  </p:normalViewPr>
  <p:slideViewPr>
    <p:cSldViewPr>
      <p:cViewPr varScale="1">
        <p:scale>
          <a:sx n="85" d="100"/>
          <a:sy n="85" d="100"/>
        </p:scale>
        <p:origin x="168" y="560"/>
      </p:cViewPr>
      <p:guideLst>
        <p:guide orient="horz" pos="2304"/>
        <p:guide pos="4096"/>
      </p:guideLst>
    </p:cSldViewPr>
  </p:slideViewPr>
  <p:outlineViewPr>
    <p:cViewPr>
      <p:scale>
        <a:sx n="33" d="100"/>
        <a:sy n="33" d="100"/>
      </p:scale>
      <p:origin x="0" y="-16752"/>
    </p:cViewPr>
  </p:outlineViewPr>
  <p:notesTextViewPr>
    <p:cViewPr>
      <p:scale>
        <a:sx n="180" d="100"/>
        <a:sy n="180" d="100"/>
      </p:scale>
      <p:origin x="0" y="0"/>
    </p:cViewPr>
  </p:notesTextViewPr>
  <p:sorterViewPr>
    <p:cViewPr>
      <p:scale>
        <a:sx n="165" d="100"/>
        <a:sy n="165" d="100"/>
      </p:scale>
      <p:origin x="0" y="-7011"/>
    </p:cViewPr>
  </p:sorterViewPr>
  <p:notesViewPr>
    <p:cSldViewPr>
      <p:cViewPr varScale="1">
        <p:scale>
          <a:sx n="78" d="100"/>
          <a:sy n="78" d="100"/>
        </p:scale>
        <p:origin x="403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157986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309452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113527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Put yourself in the place of Isaiah’s original audience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they knew they were sinners, though they didn’t want to admit it</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they knew Isaiah was prophesying of a strange and glorious future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they knew Isaiah kept referring to “The Servant”</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 but WHO was He?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 WHERE was He?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 WHEN was He going to act</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 HOW was He going to fix things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52:13 words used exclusively for God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u="none" strike="noStrike" baseline="30000">
                <a:effectLst/>
                <a:latin typeface="Calibri" panose="020F0502020204030204" pitchFamily="34" charset="0"/>
              </a:rPr>
              <a:t>1</a:t>
            </a:r>
            <a:r>
              <a:rPr lang="en-US" sz="1800" u="none" strike="noStrike">
                <a:effectLst/>
                <a:latin typeface="Calibri" panose="020F0502020204030204" pitchFamily="34" charset="0"/>
              </a:rPr>
              <a:t> </a:t>
            </a:r>
            <a:r>
              <a:rPr lang="en-US" sz="1800">
                <a:effectLst/>
                <a:latin typeface="Calibri" panose="020F0502020204030204" pitchFamily="34" charset="0"/>
              </a:rPr>
              <a:t>In the year of King Uzziah’s death I saw the Lord sitting on a throne, </a:t>
            </a:r>
            <a:r>
              <a:rPr lang="en-US" sz="1800" b="1">
                <a:effectLst/>
                <a:latin typeface="Calibri" panose="020F0502020204030204" pitchFamily="34" charset="0"/>
              </a:rPr>
              <a:t>lofty and exalted</a:t>
            </a:r>
            <a:r>
              <a:rPr lang="en-US" sz="1800">
                <a:effectLst/>
                <a:latin typeface="Calibri" panose="020F0502020204030204" pitchFamily="34" charset="0"/>
              </a:rPr>
              <a:t>, with the train of His robe filling the temple. (Isaiah 6:1)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847027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316289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0" baseline="0">
                <a:effectLst/>
                <a:latin typeface="Calibri" panose="020F0502020204030204" pitchFamily="34" charset="0"/>
                <a:ea typeface="Times New Roman" panose="02020603050405020304" pitchFamily="18" charset="0"/>
              </a:rPr>
              <a:t>Another Example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baseline="3000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aseline="30000">
                <a:effectLst/>
                <a:latin typeface="Calibri" panose="020F0502020204030204" pitchFamily="34" charset="0"/>
                <a:ea typeface="Times New Roman" panose="02020603050405020304" pitchFamily="18" charset="0"/>
              </a:rPr>
              <a:t>16</a:t>
            </a:r>
            <a:r>
              <a:rPr lang="en-US" sz="1800">
                <a:effectLst/>
                <a:latin typeface="Calibri" panose="020F0502020204030204" pitchFamily="34" charset="0"/>
                <a:ea typeface="Times New Roman" panose="02020603050405020304" pitchFamily="18" charset="0"/>
              </a:rPr>
              <a:t> When evening came, they brought to Him many who were demon-possessed; and He cast out the spirits with a word, and healed all who were ill. </a:t>
            </a:r>
            <a:r>
              <a:rPr lang="en-US" sz="1800" baseline="30000">
                <a:effectLst/>
                <a:latin typeface="Calibri" panose="020F0502020204030204" pitchFamily="34" charset="0"/>
                <a:ea typeface="Times New Roman" panose="02020603050405020304" pitchFamily="18" charset="0"/>
              </a:rPr>
              <a:t>17</a:t>
            </a:r>
            <a:r>
              <a:rPr lang="en-US" sz="1800">
                <a:effectLst/>
                <a:latin typeface="Calibri" panose="020F0502020204030204" pitchFamily="34" charset="0"/>
                <a:ea typeface="Times New Roman" panose="02020603050405020304" pitchFamily="18" charset="0"/>
              </a:rPr>
              <a:t> </a:t>
            </a:r>
            <a:r>
              <a:rPr lang="en-US" sz="1800" i="1">
                <a:effectLst/>
                <a:latin typeface="Calibri" panose="020F0502020204030204" pitchFamily="34" charset="0"/>
                <a:ea typeface="Times New Roman" panose="02020603050405020304" pitchFamily="18" charset="0"/>
              </a:rPr>
              <a:t>This was</a:t>
            </a:r>
            <a:r>
              <a:rPr lang="en-US" sz="1800">
                <a:effectLst/>
                <a:latin typeface="Calibri" panose="020F0502020204030204" pitchFamily="34" charset="0"/>
                <a:ea typeface="Times New Roman" panose="02020603050405020304" pitchFamily="18" charset="0"/>
              </a:rPr>
              <a:t> to fulfill what was spoken through Isaiah the prophet: “</a:t>
            </a:r>
            <a:r>
              <a:rPr lang="en-US" sz="1800" cap="small">
                <a:effectLst/>
                <a:latin typeface="Calibri" panose="020F0502020204030204" pitchFamily="34" charset="0"/>
                <a:ea typeface="Times New Roman" panose="02020603050405020304" pitchFamily="18" charset="0"/>
              </a:rPr>
              <a:t>He Himself took our infirmities and</a:t>
            </a:r>
            <a:r>
              <a:rPr lang="en-US" sz="1800">
                <a:effectLst/>
                <a:latin typeface="Calibri" panose="020F0502020204030204" pitchFamily="34" charset="0"/>
                <a:ea typeface="Times New Roman" panose="02020603050405020304" pitchFamily="18" charset="0"/>
              </a:rPr>
              <a:t> </a:t>
            </a:r>
            <a:r>
              <a:rPr lang="en-US" sz="1800" cap="small">
                <a:effectLst/>
                <a:latin typeface="Calibri" panose="020F0502020204030204" pitchFamily="34" charset="0"/>
                <a:ea typeface="Times New Roman" panose="02020603050405020304" pitchFamily="18" charset="0"/>
              </a:rPr>
              <a:t>carried away our diseases</a:t>
            </a:r>
            <a:r>
              <a:rPr lang="en-US" sz="1800">
                <a:effectLst/>
                <a:latin typeface="Calibri" panose="020F0502020204030204" pitchFamily="34" charset="0"/>
                <a:ea typeface="Times New Roman" panose="02020603050405020304" pitchFamily="18" charset="0"/>
              </a:rPr>
              <a:t>.” (Matthew 8:16–17)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aseline="3000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405613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0" baseline="0">
                <a:effectLst/>
                <a:latin typeface="Calibri" panose="020F0502020204030204" pitchFamily="34" charset="0"/>
                <a:ea typeface="Times New Roman" panose="02020603050405020304" pitchFamily="18" charset="0"/>
              </a:rPr>
              <a:t>Another Example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baseline="30000">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aseline="30000">
                <a:effectLst/>
                <a:latin typeface="Calibri" panose="020F0502020204030204" pitchFamily="34" charset="0"/>
                <a:ea typeface="Times New Roman" panose="02020603050405020304" pitchFamily="18" charset="0"/>
              </a:rPr>
              <a:t>16</a:t>
            </a:r>
            <a:r>
              <a:rPr lang="en-US" sz="1800">
                <a:effectLst/>
                <a:latin typeface="Calibri" panose="020F0502020204030204" pitchFamily="34" charset="0"/>
                <a:ea typeface="Times New Roman" panose="02020603050405020304" pitchFamily="18" charset="0"/>
              </a:rPr>
              <a:t> When evening came, they brought to Him many who were demon-possessed; and He cast out the spirits with a word, and healed all who were ill. </a:t>
            </a:r>
            <a:r>
              <a:rPr lang="en-US" sz="1800" baseline="30000">
                <a:effectLst/>
                <a:latin typeface="Calibri" panose="020F0502020204030204" pitchFamily="34" charset="0"/>
                <a:ea typeface="Times New Roman" panose="02020603050405020304" pitchFamily="18" charset="0"/>
              </a:rPr>
              <a:t>17</a:t>
            </a:r>
            <a:r>
              <a:rPr lang="en-US" sz="1800">
                <a:effectLst/>
                <a:latin typeface="Calibri" panose="020F0502020204030204" pitchFamily="34" charset="0"/>
                <a:ea typeface="Times New Roman" panose="02020603050405020304" pitchFamily="18" charset="0"/>
              </a:rPr>
              <a:t> </a:t>
            </a:r>
            <a:r>
              <a:rPr lang="en-US" sz="1800" i="1">
                <a:effectLst/>
                <a:latin typeface="Calibri" panose="020F0502020204030204" pitchFamily="34" charset="0"/>
                <a:ea typeface="Times New Roman" panose="02020603050405020304" pitchFamily="18" charset="0"/>
              </a:rPr>
              <a:t>This was</a:t>
            </a:r>
            <a:r>
              <a:rPr lang="en-US" sz="1800">
                <a:effectLst/>
                <a:latin typeface="Calibri" panose="020F0502020204030204" pitchFamily="34" charset="0"/>
                <a:ea typeface="Times New Roman" panose="02020603050405020304" pitchFamily="18" charset="0"/>
              </a:rPr>
              <a:t> to fulfill what was spoken through Isaiah the prophet: “</a:t>
            </a:r>
            <a:r>
              <a:rPr lang="en-US" sz="1800" cap="small">
                <a:effectLst/>
                <a:latin typeface="Calibri" panose="020F0502020204030204" pitchFamily="34" charset="0"/>
                <a:ea typeface="Times New Roman" panose="02020603050405020304" pitchFamily="18" charset="0"/>
              </a:rPr>
              <a:t>He Himself took our infirmities and</a:t>
            </a:r>
            <a:r>
              <a:rPr lang="en-US" sz="1800">
                <a:effectLst/>
                <a:latin typeface="Calibri" panose="020F0502020204030204" pitchFamily="34" charset="0"/>
                <a:ea typeface="Times New Roman" panose="02020603050405020304" pitchFamily="18" charset="0"/>
              </a:rPr>
              <a:t> </a:t>
            </a:r>
            <a:r>
              <a:rPr lang="en-US" sz="1800" cap="small">
                <a:effectLst/>
                <a:latin typeface="Calibri" panose="020F0502020204030204" pitchFamily="34" charset="0"/>
                <a:ea typeface="Times New Roman" panose="02020603050405020304" pitchFamily="18" charset="0"/>
              </a:rPr>
              <a:t>carried away our diseases</a:t>
            </a:r>
            <a:r>
              <a:rPr lang="en-US" sz="1800">
                <a:effectLst/>
                <a:latin typeface="Calibri" panose="020F0502020204030204" pitchFamily="34" charset="0"/>
                <a:ea typeface="Times New Roman" panose="02020603050405020304" pitchFamily="18" charset="0"/>
              </a:rPr>
              <a:t>.” (Matthew 8:16–17) </a:t>
            </a:r>
          </a:p>
        </p:txBody>
      </p:sp>
      <p:sp>
        <p:nvSpPr>
          <p:cNvPr id="4" name="Slide Number Placeholder 3"/>
          <p:cNvSpPr>
            <a:spLocks noGrp="1"/>
          </p:cNvSpPr>
          <p:nvPr>
            <p:ph type="sldNum" sz="quarter" idx="5"/>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246997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Isaiah initiates a topic or phrase, then comes back quickly and develops it further. For example appearance/form in 52:14 shows up again in 53:2. The colored words highlight other repetitions.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one that doesn’t seem to follow the pattern is here in red – “prosper” – after raising that topic , Isaiah apparently contradicts it for the next 10 verses! Finally at the end of verse 10 Isaiah brackets the chapter, saying “</a:t>
            </a:r>
            <a:r>
              <a:rPr lang="en-US" sz="1800" b="1">
                <a:effectLst/>
                <a:latin typeface="Calibri" panose="020F0502020204030204" pitchFamily="34" charset="0"/>
                <a:ea typeface="Times New Roman" panose="02020603050405020304" pitchFamily="18" charset="0"/>
              </a:rPr>
              <a:t>And the good pleasure of the </a:t>
            </a:r>
            <a:r>
              <a:rPr lang="en-US" sz="1800" b="1" cap="small">
                <a:effectLst/>
                <a:latin typeface="Calibri" panose="020F0502020204030204" pitchFamily="34" charset="0"/>
                <a:ea typeface="Times New Roman" panose="02020603050405020304" pitchFamily="18" charset="0"/>
              </a:rPr>
              <a:t>Lord</a:t>
            </a:r>
            <a:r>
              <a:rPr lang="en-US" sz="1800" b="1">
                <a:effectLst/>
                <a:latin typeface="Calibri" panose="020F0502020204030204" pitchFamily="34" charset="0"/>
                <a:ea typeface="Times New Roman" panose="02020603050405020304" pitchFamily="18" charset="0"/>
              </a:rPr>
              <a:t> will </a:t>
            </a:r>
            <a:r>
              <a:rPr lang="en-US" sz="1800" b="1">
                <a:solidFill>
                  <a:srgbClr val="000000"/>
                </a:solidFill>
                <a:effectLst/>
                <a:highlight>
                  <a:srgbClr val="FF0000"/>
                </a:highlight>
                <a:latin typeface="Calibri" panose="020F0502020204030204" pitchFamily="34" charset="0"/>
                <a:ea typeface="Times New Roman" panose="02020603050405020304" pitchFamily="18" charset="0"/>
              </a:rPr>
              <a:t>prosper</a:t>
            </a:r>
            <a:r>
              <a:rPr lang="en-US" sz="1800" b="1">
                <a:effectLst/>
                <a:latin typeface="Calibri" panose="020F0502020204030204" pitchFamily="34" charset="0"/>
                <a:ea typeface="Times New Roman" panose="02020603050405020304" pitchFamily="18" charset="0"/>
              </a:rPr>
              <a:t> in His hand.”</a:t>
            </a:r>
            <a:r>
              <a:rPr lang="en-US" sz="1800">
                <a:effectLst/>
                <a:latin typeface="Calibri" panose="020F0502020204030204" pitchFamily="34" charset="0"/>
                <a:ea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cs typeface="Arial" panose="020B0604020202020204" pitchFamily="34" charset="0"/>
              </a:rPr>
              <a:t>Watch for “prosper” next week!</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195589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Jesus’ experience – John 1:10-11</a:t>
            </a:r>
          </a:p>
        </p:txBody>
      </p:sp>
      <p:sp>
        <p:nvSpPr>
          <p:cNvPr id="4" name="Slide Number Placeholder 3"/>
          <p:cNvSpPr>
            <a:spLocks noGrp="1"/>
          </p:cNvSpPr>
          <p:nvPr>
            <p:ph type="sldNum" sz="quarter" idx="5"/>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405682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Servant songs haven’t clearly told us a message - they have told some tantalizing things about Him</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He is the chosen One – chosen for what?</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He will be a covenant to the people – what does that mean?</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He will be a light to the nations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Something about salvation and discipleship – but how? When?</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It sounds enticing but vague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Isaiah will elaborate on the message in this chapter, so we will have to revisit this at the end.</a:t>
            </a:r>
          </a:p>
        </p:txBody>
      </p:sp>
      <p:sp>
        <p:nvSpPr>
          <p:cNvPr id="4" name="Slide Number Placeholder 3"/>
          <p:cNvSpPr>
            <a:spLocks noGrp="1"/>
          </p:cNvSpPr>
          <p:nvPr>
            <p:ph type="sldNum" sz="quarter" idx="5"/>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3490434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ea typeface="Times New Roman" panose="02020603050405020304" pitchFamily="18" charset="0"/>
              </a:rPr>
              <a:t>The Messiah is God – high and lifted up and greatly exalted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ea typeface="Times New Roman" panose="02020603050405020304" pitchFamily="18" charset="0"/>
              </a:rPr>
              <a:t>God’s power to deal with our problem of sin – our griefs and our sorrows He Himself bore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effectLst/>
                <a:latin typeface="Calibri" panose="020F0502020204030204" pitchFamily="34" charset="0"/>
                <a:ea typeface="Times New Roman" panose="02020603050405020304" pitchFamily="18" charset="0"/>
              </a:rPr>
              <a:t>An answer from Jewish history would be to both Israel and Egypt saw God’s power in the 10 plagues and the Exodus.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solidFill>
                  <a:srgbClr val="2718EC"/>
                </a:solidFill>
                <a:effectLst/>
                <a:latin typeface="Arial" panose="020B0604020202020204" pitchFamily="34" charset="0"/>
                <a:ea typeface="Times New Roman" panose="02020603050405020304" pitchFamily="18" charset="0"/>
              </a:rPr>
              <a:t>In the immediate context, Isaiah prophesied the Millennial Kingdom coming in power to impress the whole world in 52.7-10.</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a:solidFill>
                <a:srgbClr val="2718EC"/>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effectLst/>
                <a:latin typeface="Calibri" panose="020F0502020204030204" pitchFamily="34" charset="0"/>
                <a:ea typeface="Times New Roman" panose="02020603050405020304" pitchFamily="18" charset="0"/>
              </a:rPr>
              <a:t>The Servant’s arm will show a gentle exercise of power by His incarnation, climaxed by a unique exercise of power in His death and resurrection. Chapter 53 covers up to His death and then focuses on His power to justify the many.</a:t>
            </a:r>
            <a:r>
              <a:rPr lang="en-US" sz="2800">
                <a:effectLst/>
              </a:rPr>
              <a:t> </a:t>
            </a:r>
            <a:endParaRPr lang="en-US" sz="1800">
              <a:solidFill>
                <a:srgbClr val="2718EC"/>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64531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1536028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157215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solidFill>
                  <a:schemeClr val="tx1"/>
                </a:solidFill>
                <a:effectLst/>
                <a:latin typeface="Calibri" panose="020F0502020204030204" pitchFamily="34" charset="0"/>
                <a:ea typeface="Times New Roman" panose="02020603050405020304" pitchFamily="18" charset="0"/>
              </a:rPr>
              <a:t>This definition of “despised” surprised me. Every translation I could find uses “despised”.</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sz="1800">
              <a:solidFill>
                <a:schemeClr val="tx1"/>
              </a:solidFill>
              <a:effectLst/>
              <a:latin typeface="Calibri" panose="020F0502020204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solidFill>
                  <a:schemeClr val="tx1"/>
                </a:solidFill>
                <a:effectLst/>
                <a:latin typeface="Calibri" panose="020F0502020204030204" pitchFamily="34" charset="0"/>
                <a:ea typeface="Times New Roman" panose="02020603050405020304" pitchFamily="18" charset="0"/>
              </a:rPr>
              <a:t>The sense of ‘despise’ is “dismissive, mocking” (Motyer, 428)</a:t>
            </a:r>
            <a:r>
              <a:rPr lang="en-US">
                <a:solidFill>
                  <a:schemeClr val="tx1"/>
                </a:solidFill>
                <a:effectLst/>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a:solidFill>
                <a:schemeClr val="tx1"/>
              </a:solidFill>
              <a:effectLst/>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a:solidFill>
                  <a:schemeClr val="tx1"/>
                </a:solidFill>
                <a:effectLst/>
              </a:rPr>
              <a:t>Men hide their face from Him – dismissive, no second look</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a:solidFill>
                  <a:schemeClr val="tx1"/>
                </a:solidFill>
                <a:effectLst/>
              </a:rPr>
              <a:t>We did not esteem Him - worthless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0">
                <a:solidFill>
                  <a:schemeClr val="tx1"/>
                </a:solidFill>
                <a:effectLst/>
                <a:latin typeface="Arial" panose="020B0604020202020204" pitchFamily="34" charset="0"/>
                <a:cs typeface="Arial" panose="020B0604020202020204" pitchFamily="34" charset="0"/>
              </a:rPr>
              <a:t>Notice “a man of sorrows and acquainted with grief” – more on that in the next verse</a:t>
            </a: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256617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117861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deal – for me, not so much for the animal</a:t>
            </a:r>
          </a:p>
          <a:p>
            <a:endParaRPr lang="en-US" dirty="0"/>
          </a:p>
          <a:p>
            <a:r>
              <a:rPr lang="en-US" dirty="0"/>
              <a:t>Point out that in the substitution of an animal, the sinner placed his hand on the head of the animal while the priest slit</a:t>
            </a:r>
            <a:r>
              <a:rPr lang="en-US" baseline="0" dirty="0"/>
              <a:t> its throat. (Leviticus 1:2-5, Leviticus 3:2)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“Speak to the sons of Israel and say to them, ‘When any man of you brings an offering to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you shall bring your offering of animals from the herd or the flock. </a:t>
            </a:r>
            <a:r>
              <a:rPr lang="en-US" sz="1200" u="none" strike="noStrike" kern="1200" baseline="300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his offering is a burnt offering from the herd, he shall offer it, a male without defect; he shall offer it at the doorway of the tent of meeting, that he may be accepted before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shall lay his hand on the head of the burnt offering, that it may be accepted for him to make atonement on his behalf. </a:t>
            </a:r>
            <a:r>
              <a:rPr lang="en-US" sz="1200" u="none" strike="noStrike" kern="1200" baseline="300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shall slay the young bull before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and Aaron’s sons the priests shall offer up the blood and sprinkle the blood around on the altar that is at the doorway of the tent of meeting. (Leviticus 1:2–5)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shall lay his hand on the head of his offering and slay it at the doorway of the tent of meeting, and Aaron’s sons the priests shall sprinkle the blood around on the altar. (Leviticus 3:2)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24</a:t>
            </a:fld>
            <a:endParaRPr lang="en-US" dirty="0"/>
          </a:p>
        </p:txBody>
      </p:sp>
    </p:spTree>
    <p:extLst>
      <p:ext uri="{BB962C8B-B14F-4D97-AF65-F5344CB8AC3E}">
        <p14:creationId xmlns:p14="http://schemas.microsoft.com/office/powerpoint/2010/main" val="1392991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700398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a:solidFill>
                  <a:schemeClr val="tx1"/>
                </a:solidFill>
                <a:latin typeface="+mn-lt"/>
              </a:rPr>
              <a:t>Meditate on the pain in those verbs, the suffering, the sacrifice</a:t>
            </a:r>
          </a:p>
          <a:p>
            <a:pPr marL="0" indent="0">
              <a:buNone/>
            </a:pPr>
            <a:endParaRPr lang="en-US" sz="1800" b="1">
              <a:solidFill>
                <a:schemeClr val="tx1"/>
              </a:solidFill>
              <a:latin typeface="+mn-lt"/>
            </a:endParaRPr>
          </a:p>
          <a:p>
            <a:pPr marL="0" indent="0">
              <a:buNone/>
            </a:pPr>
            <a:r>
              <a:rPr lang="en-US" sz="1800" b="1">
                <a:solidFill>
                  <a:schemeClr val="tx1"/>
                </a:solidFill>
                <a:latin typeface="+mn-lt"/>
              </a:rPr>
              <a:t>He paid a debt He did not owe.</a:t>
            </a:r>
          </a:p>
          <a:p>
            <a:pPr marL="0" indent="0">
              <a:buNone/>
            </a:pPr>
            <a:r>
              <a:rPr lang="en-US" sz="1800" b="1">
                <a:solidFill>
                  <a:schemeClr val="tx1"/>
                </a:solidFill>
                <a:latin typeface="+mn-lt"/>
              </a:rPr>
              <a:t>I owed a debt I could not pay.</a:t>
            </a:r>
          </a:p>
          <a:p>
            <a:pPr marL="0" indent="0">
              <a:buNone/>
            </a:pPr>
            <a:endParaRPr lang="en-US" sz="1800" b="1">
              <a:solidFill>
                <a:schemeClr val="tx1"/>
              </a:solidFill>
              <a:latin typeface="+mn-lt"/>
            </a:endParaRPr>
          </a:p>
          <a:p>
            <a:pPr marL="0" indent="0">
              <a:buNone/>
            </a:pPr>
            <a:r>
              <a:rPr lang="en-US" sz="1800" b="1">
                <a:solidFill>
                  <a:schemeClr val="tx1"/>
                </a:solidFill>
                <a:effectLst/>
                <a:latin typeface="+mn-lt"/>
                <a:ea typeface="Times New Roman" panose="02020603050405020304" pitchFamily="18" charset="0"/>
              </a:rPr>
              <a:t>The Servant went deeper in his work for us, dealing with our sinful state (5ab), our alienation from God (5c) and our broken personhood (5d)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p>
          <a:p>
            <a:pPr marL="0" indent="0">
              <a:buNone/>
            </a:pPr>
            <a:endParaRPr lang="en-US" sz="1800" b="0" i="1">
              <a:solidFill>
                <a:schemeClr val="tx1"/>
              </a:solidFill>
              <a:effectLst/>
              <a:latin typeface="+mn-lt"/>
              <a:ea typeface="Times New Roman" panose="02020603050405020304" pitchFamily="18" charset="0"/>
            </a:endParaRPr>
          </a:p>
          <a:p>
            <a:pPr marL="0" indent="0">
              <a:buNone/>
            </a:pPr>
            <a:r>
              <a:rPr lang="en-US" sz="1800" b="1" i="1">
                <a:effectLst/>
                <a:latin typeface="Calibri" panose="020F0502020204030204" pitchFamily="34" charset="0"/>
                <a:ea typeface="Times New Roman" panose="02020603050405020304" pitchFamily="18" charset="0"/>
              </a:rPr>
              <a:t>He</a:t>
            </a:r>
            <a:r>
              <a:rPr lang="en-US" sz="1800" b="1">
                <a:effectLst/>
                <a:latin typeface="Calibri" panose="020F0502020204030204" pitchFamily="34" charset="0"/>
                <a:ea typeface="Times New Roman" panose="02020603050405020304" pitchFamily="18" charset="0"/>
              </a:rPr>
              <a:t> is an emphatic pronoun, pointing to the Servant in splendid isolation as he tackles our need</a:t>
            </a:r>
            <a:r>
              <a:rPr lang="en-US" sz="1800">
                <a:effectLst/>
                <a:latin typeface="Calibri" panose="020F0502020204030204" pitchFamily="34" charset="0"/>
                <a:ea typeface="Times New Roman" panose="02020603050405020304" pitchFamily="18" charset="0"/>
              </a:rPr>
              <a:t>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a:effectLst/>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(Pierced) usually means ‘to pierce fatally’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a:t>
            </a:r>
            <a:r>
              <a:rPr lang="en-US" sz="1800" b="1" i="1">
                <a:solidFill>
                  <a:srgbClr val="9709C3"/>
                </a:solidFill>
                <a:effectLst/>
                <a:latin typeface="Arial" panose="020B0604020202020204" pitchFamily="34" charset="0"/>
                <a:ea typeface="Times New Roman" panose="02020603050405020304" pitchFamily="18" charset="0"/>
              </a:rPr>
              <a:t>Crushed</a:t>
            </a:r>
            <a:r>
              <a:rPr lang="en-US" sz="1800" b="1">
                <a:solidFill>
                  <a:srgbClr val="9709C3"/>
                </a:solidFill>
                <a:effectLst/>
                <a:latin typeface="Arial" panose="020B0604020202020204" pitchFamily="34" charset="0"/>
                <a:ea typeface="Times New Roman" panose="02020603050405020304" pitchFamily="18" charset="0"/>
              </a:rPr>
              <a:t> is used of people being trampled to death, the infliction and enduring of crushing agonies ending in death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sz="1800">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a:t>
            </a:r>
            <a:r>
              <a:rPr lang="en-US" sz="1800" b="1" i="1">
                <a:solidFill>
                  <a:srgbClr val="9709C3"/>
                </a:solidFill>
                <a:effectLst/>
                <a:latin typeface="Arial" panose="020B0604020202020204" pitchFamily="34" charset="0"/>
                <a:ea typeface="Times New Roman" panose="02020603050405020304" pitchFamily="18" charset="0"/>
              </a:rPr>
              <a:t>Transgressions</a:t>
            </a:r>
            <a:r>
              <a:rPr lang="en-US" sz="1800" b="1">
                <a:solidFill>
                  <a:srgbClr val="9709C3"/>
                </a:solidFill>
                <a:effectLst/>
                <a:latin typeface="Arial" panose="020B0604020202020204" pitchFamily="34" charset="0"/>
                <a:ea typeface="Times New Roman" panose="02020603050405020304" pitchFamily="18" charset="0"/>
              </a:rPr>
              <a:t> is the wilfulness and rebelliousness of sin, the deliberate flouting of the Lord and his law.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sz="1800">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a:t>
            </a:r>
            <a:r>
              <a:rPr lang="en-US" sz="1800" b="1" i="1">
                <a:solidFill>
                  <a:srgbClr val="9709C3"/>
                </a:solidFill>
                <a:effectLst/>
                <a:latin typeface="Arial" panose="020B0604020202020204" pitchFamily="34" charset="0"/>
                <a:ea typeface="Times New Roman" panose="02020603050405020304" pitchFamily="18" charset="0"/>
              </a:rPr>
              <a:t>Iniquities</a:t>
            </a:r>
            <a:r>
              <a:rPr lang="en-US" sz="1800" b="1">
                <a:solidFill>
                  <a:srgbClr val="9709C3"/>
                </a:solidFill>
                <a:effectLst/>
                <a:latin typeface="Arial" panose="020B0604020202020204" pitchFamily="34" charset="0"/>
                <a:ea typeface="Times New Roman" panose="02020603050405020304" pitchFamily="18" charset="0"/>
              </a:rPr>
              <a:t> reflects the bentness or pervertedness of human nature, the result of the fall and the ever-flowing fount of sin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sz="1800">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(Chastisement) is the punishment necessary to secure or restore our peace with God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sz="1800">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r>
              <a:rPr lang="en-US" sz="1800" b="1">
                <a:solidFill>
                  <a:srgbClr val="9709C3"/>
                </a:solidFill>
                <a:effectLst/>
                <a:latin typeface="Arial" panose="020B0604020202020204" pitchFamily="34" charset="0"/>
                <a:ea typeface="Times New Roman" panose="02020603050405020304" pitchFamily="18" charset="0"/>
              </a:rPr>
              <a:t>53.5 </a:t>
            </a:r>
            <a:r>
              <a:rPr lang="en-US" sz="1800" b="1" i="1">
                <a:solidFill>
                  <a:srgbClr val="9709C3"/>
                </a:solidFill>
                <a:effectLst/>
                <a:latin typeface="Arial" panose="020B0604020202020204" pitchFamily="34" charset="0"/>
                <a:ea typeface="Times New Roman" panose="02020603050405020304" pitchFamily="18" charset="0"/>
              </a:rPr>
              <a:t>Peace</a:t>
            </a:r>
            <a:r>
              <a:rPr lang="en-US" sz="1800" b="1">
                <a:solidFill>
                  <a:srgbClr val="9709C3"/>
                </a:solidFill>
                <a:effectLst/>
                <a:latin typeface="Arial" panose="020B0604020202020204" pitchFamily="34" charset="0"/>
                <a:ea typeface="Times New Roman" panose="02020603050405020304" pitchFamily="18" charset="0"/>
              </a:rPr>
              <a:t> [shalom] … means the ‘peace with God’ whereby we are brought near to him and he is reconciled to us. </a:t>
            </a:r>
            <a:r>
              <a:rPr lang="en-US" sz="1800" b="0">
                <a:solidFill>
                  <a:schemeClr val="tx1"/>
                </a:solidFill>
                <a:effectLst/>
                <a:latin typeface="+mn-lt"/>
                <a:ea typeface="Times New Roman" panose="02020603050405020304" pitchFamily="18" charset="0"/>
              </a:rPr>
              <a:t>(</a:t>
            </a:r>
            <a:r>
              <a:rPr lang="en-US" sz="1800" b="0">
                <a:solidFill>
                  <a:schemeClr val="tx1"/>
                </a:solidFill>
                <a:effectLst/>
                <a:latin typeface="Calibri" panose="020F0502020204030204" pitchFamily="34" charset="0"/>
                <a:ea typeface="Times New Roman" panose="02020603050405020304" pitchFamily="18" charset="0"/>
              </a:rPr>
              <a:t>Motyer</a:t>
            </a:r>
            <a:r>
              <a:rPr lang="en-US" sz="1800" b="0">
                <a:solidFill>
                  <a:schemeClr val="tx1"/>
                </a:solidFill>
                <a:effectLst/>
                <a:latin typeface="+mn-lt"/>
                <a:ea typeface="Times New Roman" panose="02020603050405020304" pitchFamily="18" charset="0"/>
              </a:rPr>
              <a:t>, 430)</a:t>
            </a:r>
            <a:r>
              <a:rPr lang="en-US" sz="1800" b="0">
                <a:solidFill>
                  <a:schemeClr val="tx1"/>
                </a:solidFill>
                <a:effectLst/>
                <a:latin typeface="+mn-lt"/>
              </a:rPr>
              <a:t> </a:t>
            </a:r>
            <a:endParaRPr lang="en-US" sz="1800" b="1">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endParaRPr lang="en-US" sz="1800" b="1">
              <a:solidFill>
                <a:srgbClr val="9709C3"/>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tabLst>
                <a:tab pos="228600" algn="l"/>
                <a:tab pos="457200" algn="l"/>
              </a:tabLst>
            </a:pPr>
            <a:r>
              <a:rPr lang="en-US" sz="1800" b="1">
                <a:effectLst/>
                <a:latin typeface="Calibri" panose="020F0502020204030204" pitchFamily="34" charset="0"/>
                <a:ea typeface="Times New Roman" panose="02020603050405020304" pitchFamily="18" charset="0"/>
              </a:rPr>
              <a:t>"Pierced" and "crushed" describe extreme distress resulting in death (cf. 51:9; Job 26:13; Ps. 109:22; Lam. 3:34). The Hebrew words behind these terms are the strongest ones in that language that describe violent and excruciating death. </a:t>
            </a:r>
            <a:r>
              <a:rPr lang="en-US" sz="1800">
                <a:effectLst/>
                <a:latin typeface="Calibri" panose="020F0502020204030204" pitchFamily="34" charset="0"/>
                <a:ea typeface="Times New Roman" panose="02020603050405020304" pitchFamily="18" charset="0"/>
              </a:rPr>
              <a:t>(Delitzsch referenced in Constable)</a:t>
            </a:r>
            <a:r>
              <a:rPr lang="en-US" sz="2800">
                <a:effectLst/>
              </a:rPr>
              <a:t> </a:t>
            </a:r>
            <a:endParaRPr lang="en-US" sz="1800">
              <a:solidFill>
                <a:srgbClr val="9709C3"/>
              </a:solidFill>
              <a:effectLst/>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186573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pierced – nailed to the cross, later pierced with sword proving He was dead</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crushed – by weight of our sin</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chastened – rebukes by Pharisees and Romans</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scourged – by Romans at behest of Jews</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Jesus paid it all – all to Him I owe</a:t>
            </a:r>
          </a:p>
          <a:p>
            <a:pPr marL="342900" marR="0" lvl="0" indent="-342900">
              <a:spcBef>
                <a:spcPts val="0"/>
              </a:spcBef>
              <a:spcAft>
                <a:spcPts val="0"/>
              </a:spcAft>
              <a:buFont typeface="Symbol" pitchFamily="2" charset="2"/>
              <a:buChar char=""/>
            </a:pPr>
            <a:endParaRPr lang="en-US" sz="2800" b="1">
              <a:solidFill>
                <a:srgbClr val="2718EC"/>
              </a:solidFill>
              <a:latin typeface="Arial" panose="020B0604020202020204" pitchFamily="34" charset="0"/>
              <a:ea typeface="Times New Roman" panose="02020603050405020304" pitchFamily="18" charset="0"/>
            </a:endParaRPr>
          </a:p>
          <a:p>
            <a:pPr marL="342900" indent="-342900">
              <a:spcBef>
                <a:spcPts val="0"/>
              </a:spcBef>
              <a:spcAft>
                <a:spcPts val="0"/>
              </a:spcAft>
              <a:buFont typeface="Symbol" pitchFamily="2" charset="2"/>
              <a:buChar char=""/>
            </a:pPr>
            <a:r>
              <a:rPr lang="en-US" sz="1800">
                <a:solidFill>
                  <a:srgbClr val="2718EC"/>
                </a:solidFill>
                <a:effectLst/>
                <a:latin typeface="Arial" panose="020B0604020202020204" pitchFamily="34" charset="0"/>
                <a:ea typeface="Times New Roman" panose="02020603050405020304" pitchFamily="18" charset="0"/>
              </a:rPr>
              <a:t>53.5 </a:t>
            </a:r>
            <a:r>
              <a:rPr lang="en-US" sz="1800" b="1">
                <a:solidFill>
                  <a:srgbClr val="2718EC"/>
                </a:solidFill>
                <a:effectLst/>
                <a:latin typeface="Arial" panose="020B0604020202020204" pitchFamily="34" charset="0"/>
                <a:ea typeface="Times New Roman" panose="02020603050405020304" pitchFamily="18" charset="0"/>
              </a:rPr>
              <a:t>How bad is our sin? A traffic ticket? Look at the cost of our redemption – pierced, crushed, chastened, scourged</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a:solidFill>
                <a:srgbClr val="2718EC"/>
              </a:solidFill>
              <a:effectLst/>
              <a:latin typeface="Arial" panose="020B0604020202020204" pitchFamily="34" charset="0"/>
              <a:ea typeface="Times New Roman" panose="02020603050405020304" pitchFamily="18" charset="0"/>
            </a:endParaRPr>
          </a:p>
          <a:p>
            <a:endParaRPr lang="en-US" sz="2800"/>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effectLst/>
                <a:latin typeface="Calibri" panose="020F0502020204030204" pitchFamily="34" charset="0"/>
                <a:ea typeface="Calibri" panose="020F0502020204030204" pitchFamily="34" charset="0"/>
              </a:rPr>
              <a:t>This verse is filled with the language of </a:t>
            </a:r>
            <a:r>
              <a:rPr lang="en-US" sz="1800" b="1">
                <a:effectLst/>
                <a:latin typeface="Calibri" panose="020F0502020204030204" pitchFamily="34" charset="0"/>
                <a:ea typeface="Calibri" panose="020F0502020204030204" pitchFamily="34" charset="0"/>
              </a:rPr>
              <a:t>substitution</a:t>
            </a:r>
            <a:r>
              <a:rPr lang="en-US" sz="1800">
                <a:effectLst/>
                <a:latin typeface="Calibri" panose="020F0502020204030204" pitchFamily="34" charset="0"/>
                <a:ea typeface="Calibri" panose="020F0502020204030204" pitchFamily="34" charset="0"/>
              </a:rPr>
              <a:t>. The Servant suffered not for His own sin, since He was sinless, but as the substitute for sinners. The emphasis here is on Christ being the substitute recipient of God’s wrath on sinners (MacArthur Study Bible)</a:t>
            </a:r>
            <a:r>
              <a:rPr lang="en-US">
                <a:effectLst/>
              </a:rPr>
              <a:t> </a:t>
            </a: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ea typeface="Times New Roman" panose="02020603050405020304" pitchFamily="18" charset="0"/>
              </a:rPr>
              <a:t>He would bear away sins so that people could experience healing and well-being (Heb. shalom, the fullness of God's blessing). This is far more than just physical healing; the whole passage is dealing with redemption from sin.</a:t>
            </a:r>
            <a:r>
              <a:rPr lang="en-US" sz="1800">
                <a:effectLst/>
                <a:latin typeface="Calibri" panose="020F0502020204030204" pitchFamily="34" charset="0"/>
                <a:ea typeface="Times New Roman" panose="02020603050405020304" pitchFamily="18" charset="0"/>
              </a:rPr>
              <a:t> (Constable)</a:t>
            </a:r>
            <a:r>
              <a:rPr lang="en-US">
                <a:effectLst/>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16878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200" b="1">
                <a:effectLst/>
                <a:latin typeface="Calibri" panose="020F0502020204030204" pitchFamily="34" charset="0"/>
                <a:ea typeface="Times New Roman" panose="02020603050405020304" pitchFamily="18" charset="0"/>
              </a:rPr>
              <a:t>"Offenses" [transgressions] are willful and rebellious sins, and "wrongdoings" [iniquities] are sins that result from the perverted quality of human nature due to the continuing effects of the Fall. (Constable)</a:t>
            </a:r>
            <a:r>
              <a:rPr lang="en-US">
                <a:effectLst/>
              </a:rPr>
              <a:t>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a:effectLst/>
                <a:latin typeface="Arial" panose="020B0604020202020204" pitchFamily="34" charset="0"/>
                <a:cs typeface="Arial" panose="020B0604020202020204" pitchFamily="34" charset="0"/>
              </a:rPr>
              <a:t>The other side of the equation </a:t>
            </a:r>
            <a:r>
              <a:rPr lang="en-US" b="1">
                <a:effectLst/>
                <a:latin typeface="Arial" panose="020B0604020202020204" pitchFamily="34" charset="0"/>
                <a:cs typeface="Arial" panose="020B0604020202020204" pitchFamily="34" charset="0"/>
                <a:sym typeface="Wingdings" pitchFamily="2" charset="2"/>
              </a:rPr>
              <a:t> </a:t>
            </a:r>
            <a:r>
              <a:rPr lang="en-US" b="1">
                <a:effectLst/>
                <a:latin typeface="Arial" panose="020B0604020202020204" pitchFamily="34" charset="0"/>
                <a:cs typeface="Arial" panose="020B0604020202020204" pitchFamily="34" charset="0"/>
              </a:rPr>
              <a:t>Our ‘contribution’ – transgressions and iniquities</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a:effectLst/>
                <a:latin typeface="Arial" panose="020B0604020202020204" pitchFamily="34" charset="0"/>
                <a:cs typeface="Arial" panose="020B0604020202020204" pitchFamily="34" charset="0"/>
              </a:rPr>
              <a:t>Iniquities – I can sin almost without trying!</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pierced – nailed to the cross, later pierced with sword proving He was dead</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crushed – by weight of our sin</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chastened – rebukes by Pharisees and Romans</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scourged – by Romans at behest of Jews</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b="1">
                <a:solidFill>
                  <a:srgbClr val="2718EC"/>
                </a:solidFill>
                <a:effectLst/>
                <a:latin typeface="Arial" panose="020B0604020202020204" pitchFamily="34" charset="0"/>
                <a:ea typeface="Times New Roman" panose="02020603050405020304" pitchFamily="18" charset="0"/>
              </a:rPr>
              <a:t>53.5 Jesus paid it all – all to Him I owe</a:t>
            </a:r>
          </a:p>
          <a:p>
            <a:pPr marL="342900" marR="0" lvl="0" indent="-342900">
              <a:spcBef>
                <a:spcPts val="0"/>
              </a:spcBef>
              <a:spcAft>
                <a:spcPts val="0"/>
              </a:spcAft>
              <a:buFont typeface="Symbol" pitchFamily="2" charset="2"/>
              <a:buChar char=""/>
            </a:pPr>
            <a:endParaRPr lang="en-US" sz="2800" b="1">
              <a:solidFill>
                <a:srgbClr val="2718EC"/>
              </a:solidFill>
              <a:latin typeface="Arial" panose="020B0604020202020204" pitchFamily="34" charset="0"/>
              <a:ea typeface="Times New Roman" panose="02020603050405020304" pitchFamily="18" charset="0"/>
            </a:endParaRPr>
          </a:p>
          <a:p>
            <a:pPr marL="342900" indent="-342900">
              <a:spcBef>
                <a:spcPts val="0"/>
              </a:spcBef>
              <a:spcAft>
                <a:spcPts val="0"/>
              </a:spcAft>
              <a:buFont typeface="Symbol" pitchFamily="2" charset="2"/>
              <a:buChar char=""/>
            </a:pPr>
            <a:r>
              <a:rPr lang="en-US" sz="1800">
                <a:solidFill>
                  <a:srgbClr val="2718EC"/>
                </a:solidFill>
                <a:effectLst/>
                <a:latin typeface="Arial" panose="020B0604020202020204" pitchFamily="34" charset="0"/>
                <a:ea typeface="Times New Roman" panose="02020603050405020304" pitchFamily="18" charset="0"/>
              </a:rPr>
              <a:t>53.5 </a:t>
            </a:r>
            <a:r>
              <a:rPr lang="en-US" sz="1800" b="1">
                <a:solidFill>
                  <a:srgbClr val="2718EC"/>
                </a:solidFill>
                <a:effectLst/>
                <a:latin typeface="Arial" panose="020B0604020202020204" pitchFamily="34" charset="0"/>
                <a:ea typeface="Times New Roman" panose="02020603050405020304" pitchFamily="18" charset="0"/>
              </a:rPr>
              <a:t>How bad is our sin? A traffic ticket? Look at the cost of our redemption – pierced, crushed, chastened, scourged</a:t>
            </a:r>
            <a:endParaRPr lang="en-US" sz="1800">
              <a:solidFill>
                <a:srgbClr val="2718EC"/>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a:solidFill>
                <a:srgbClr val="2718EC"/>
              </a:solidFill>
              <a:effectLst/>
              <a:latin typeface="Arial" panose="020B0604020202020204" pitchFamily="34" charset="0"/>
              <a:ea typeface="Times New Roman" panose="02020603050405020304" pitchFamily="18" charset="0"/>
            </a:endParaRPr>
          </a:p>
          <a:p>
            <a:endParaRPr lang="en-US" sz="2800"/>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a:effectLst/>
                <a:latin typeface="Calibri" panose="020F0502020204030204" pitchFamily="34" charset="0"/>
                <a:ea typeface="Calibri" panose="020F0502020204030204" pitchFamily="34" charset="0"/>
              </a:rPr>
              <a:t>This verse is filled with the language of </a:t>
            </a:r>
            <a:r>
              <a:rPr lang="en-US" sz="1800" b="1">
                <a:effectLst/>
                <a:latin typeface="Calibri" panose="020F0502020204030204" pitchFamily="34" charset="0"/>
                <a:ea typeface="Calibri" panose="020F0502020204030204" pitchFamily="34" charset="0"/>
              </a:rPr>
              <a:t>substitution</a:t>
            </a:r>
            <a:r>
              <a:rPr lang="en-US" sz="1800">
                <a:effectLst/>
                <a:latin typeface="Calibri" panose="020F0502020204030204" pitchFamily="34" charset="0"/>
                <a:ea typeface="Calibri" panose="020F0502020204030204" pitchFamily="34" charset="0"/>
              </a:rPr>
              <a:t>. The Servant suffered not for His own sin, since He was sinless, but as the substitute for sinners. The emphasis here is on Christ being the substitute recipient of God’s wrath on sinners (MSB)</a:t>
            </a:r>
            <a:r>
              <a:rPr lang="en-US">
                <a:effectLst/>
              </a:rPr>
              <a:t> </a:t>
            </a: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ea typeface="Times New Roman" panose="02020603050405020304" pitchFamily="18" charset="0"/>
              </a:rPr>
              <a:t>He would bear away sins so that people could experience healing and well-being (Heb. shalom, the fullness of God's blessing). This is far more than just physical healing; the whole passage is dealing with redemption from sin.</a:t>
            </a:r>
            <a:r>
              <a:rPr lang="en-US" sz="1800">
                <a:effectLst/>
                <a:latin typeface="Calibri" panose="020F0502020204030204" pitchFamily="34" charset="0"/>
                <a:ea typeface="Times New Roman" panose="02020603050405020304" pitchFamily="18" charset="0"/>
              </a:rPr>
              <a:t> (CON)</a:t>
            </a:r>
            <a:r>
              <a:rPr lang="en-US">
                <a:effectLst/>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3955504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military has “Conduct unbecoming an officer”</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The church might want to think of “Conduct unbecoming a Christian”</a:t>
            </a:r>
          </a:p>
        </p:txBody>
      </p:sp>
      <p:sp>
        <p:nvSpPr>
          <p:cNvPr id="4" name="Slide Number Placeholder 3"/>
          <p:cNvSpPr>
            <a:spLocks noGrp="1"/>
          </p:cNvSpPr>
          <p:nvPr>
            <p:ph type="sldNum" sz="quarter" idx="5"/>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15831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00" dirty="0">
                <a:solidFill>
                  <a:srgbClr val="000000"/>
                </a:solidFill>
                <a:effectLst/>
                <a:highlight>
                  <a:srgbClr val="00FF00"/>
                </a:highlight>
                <a:latin typeface="Times New Roman" panose="02020603050405020304" pitchFamily="18" charset="0"/>
                <a:ea typeface="Calibri" panose="020F0502020204030204" pitchFamily="34" charset="0"/>
              </a:rPr>
              <a:t>I prayed that my teaching would change the lives of my students, encourage them, give them more confidence, and help them make an impact on the world.</a:t>
            </a:r>
            <a:r>
              <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rPr>
              <a:t> – Jim </a:t>
            </a:r>
            <a:r>
              <a:rPr lang="en-US" sz="1200" kern="100" dirty="0" err="1">
                <a:solidFill>
                  <a:srgbClr val="000000"/>
                </a:solidFill>
                <a:effectLst/>
                <a:highlight>
                  <a:srgbClr val="00FF00"/>
                </a:highlight>
                <a:latin typeface="Times New Roman" panose="02020603050405020304" pitchFamily="18" charset="0"/>
                <a:ea typeface="Calibri" panose="020F0502020204030204" pitchFamily="34" charset="0"/>
              </a:rPr>
              <a:t>Plueddemann</a:t>
            </a:r>
            <a:endParaRPr lang="en-US" sz="1200" kern="100" dirty="0">
              <a:solidFill>
                <a:srgbClr val="000000"/>
              </a:solidFill>
              <a:effectLst/>
              <a:highlight>
                <a:srgbClr val="00FF00"/>
              </a:highligh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2986494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 is not like a speeding ticket.  A speeding ticket is a violation of the law, and if one is caught, one pays a penalty.  But no one is hurt, assuming you don’t have an accident.  Uncle Sam or the State Highway Department isn’t personally offended or hurt by your speeding violation.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Rather, God tells us that sin is more like adultery.  It is a betrayal of a relationship.  It brings pain.  The ones you love the most dearly are the very ones who can hurt you the most deeply.  The same is true for our relationship with God.  Willful sin in our lives is a rejection of our relationship with him, and it brings pain to God.</a:t>
            </a:r>
          </a:p>
          <a:p>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1F67D48F-5EC5-304E-9AC7-20832AD91978}" type="slidenum">
              <a:rPr lang="en-US" smtClean="0"/>
              <a:t>30</a:t>
            </a:fld>
            <a:endParaRPr lang="en-US"/>
          </a:p>
        </p:txBody>
      </p:sp>
    </p:spTree>
    <p:extLst>
      <p:ext uri="{BB962C8B-B14F-4D97-AF65-F5344CB8AC3E}">
        <p14:creationId xmlns:p14="http://schemas.microsoft.com/office/powerpoint/2010/main" val="530791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F67D48F-5EC5-304E-9AC7-20832AD91978}" type="slidenum">
              <a:rPr lang="en-US" smtClean="0"/>
              <a:t>31</a:t>
            </a:fld>
            <a:endParaRPr lang="en-US"/>
          </a:p>
        </p:txBody>
      </p:sp>
    </p:spTree>
    <p:extLst>
      <p:ext uri="{BB962C8B-B14F-4D97-AF65-F5344CB8AC3E}">
        <p14:creationId xmlns:p14="http://schemas.microsoft.com/office/powerpoint/2010/main" val="3210833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F67D48F-5EC5-304E-9AC7-20832AD91978}" type="slidenum">
              <a:rPr lang="en-US" smtClean="0"/>
              <a:t>32</a:t>
            </a:fld>
            <a:endParaRPr lang="en-US"/>
          </a:p>
        </p:txBody>
      </p:sp>
    </p:spTree>
    <p:extLst>
      <p:ext uri="{BB962C8B-B14F-4D97-AF65-F5344CB8AC3E}">
        <p14:creationId xmlns:p14="http://schemas.microsoft.com/office/powerpoint/2010/main" val="245738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F67D48F-5EC5-304E-9AC7-20832AD91978}" type="slidenum">
              <a:rPr lang="en-US" smtClean="0"/>
              <a:t>33</a:t>
            </a:fld>
            <a:endParaRPr lang="en-US"/>
          </a:p>
        </p:txBody>
      </p:sp>
    </p:spTree>
    <p:extLst>
      <p:ext uri="{BB962C8B-B14F-4D97-AF65-F5344CB8AC3E}">
        <p14:creationId xmlns:p14="http://schemas.microsoft.com/office/powerpoint/2010/main" val="373749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sz="1800" b="1">
                <a:effectLst/>
                <a:latin typeface="Calibri" panose="020F0502020204030204" pitchFamily="34" charset="0"/>
                <a:ea typeface="Times New Roman" panose="02020603050405020304" pitchFamily="18" charset="0"/>
              </a:rPr>
              <a:t>A simile now reinforces the point just made. Sheep are notoriously shortsighted; they go after the next clump of grass without regard to where their feet may lead them. They are also self-centered; their only thought is how they can satisfy themselves with no concern for the welfare of other sheep. Consequently sheep often get lost. Humans are the same.</a:t>
            </a:r>
            <a:r>
              <a:rPr lang="en-US" sz="1800">
                <a:effectLst/>
                <a:latin typeface="Calibri" panose="020F0502020204030204" pitchFamily="34" charset="0"/>
                <a:ea typeface="Times New Roman" panose="02020603050405020304" pitchFamily="18" charset="0"/>
              </a:rPr>
              <a:t> (Constable)</a:t>
            </a:r>
            <a:r>
              <a:rPr lang="en-US">
                <a:effectLst/>
              </a:rPr>
              <a:t> </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34</a:t>
            </a:fld>
            <a:endParaRPr lang="en-US"/>
          </a:p>
        </p:txBody>
      </p:sp>
    </p:spTree>
    <p:extLst>
      <p:ext uri="{BB962C8B-B14F-4D97-AF65-F5344CB8AC3E}">
        <p14:creationId xmlns:p14="http://schemas.microsoft.com/office/powerpoint/2010/main" val="3869947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This passage from 1 Peter 2 is built on multiple thoughts from Isaiah 53.</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What a great summary! What a great message!</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I trust that YOU have believed our message </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if not, understanding the message and knowing Him should be priority #1</a:t>
            </a: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r>
              <a:rPr lang="en-US" b="1" dirty="0">
                <a:latin typeface="Arial" panose="020B0604020202020204" pitchFamily="34" charset="0"/>
                <a:cs typeface="Arial" panose="020B0604020202020204" pitchFamily="34" charset="0"/>
              </a:rPr>
              <a:t>– and if you do know Him, keep on growing </a:t>
            </a:r>
          </a:p>
          <a:p>
            <a:pPr marL="0" indent="0">
              <a:buNone/>
            </a:pPr>
            <a:r>
              <a:rPr lang="en-US" sz="1200">
                <a:effectLst/>
                <a:latin typeface="Calibri" panose="020F0502020204030204" pitchFamily="34" charset="0"/>
                <a:ea typeface="Times New Roman" panose="02020603050405020304" pitchFamily="18" charset="0"/>
              </a:rPr>
              <a:t> </a:t>
            </a:r>
            <a:endParaRPr lang="en-US" sz="1800" b="1">
              <a:solidFill>
                <a:srgbClr val="0432FF"/>
              </a:solidFill>
              <a:latin typeface="+mn-lt"/>
            </a:endParaRPr>
          </a:p>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293367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36</a:t>
            </a:fld>
            <a:endParaRPr lang="en-US"/>
          </a:p>
        </p:txBody>
      </p:sp>
    </p:spTree>
    <p:extLst>
      <p:ext uri="{BB962C8B-B14F-4D97-AF65-F5344CB8AC3E}">
        <p14:creationId xmlns:p14="http://schemas.microsoft.com/office/powerpoint/2010/main" val="3366751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37</a:t>
            </a:fld>
            <a:endParaRPr lang="en-US"/>
          </a:p>
        </p:txBody>
      </p:sp>
    </p:spTree>
    <p:extLst>
      <p:ext uri="{BB962C8B-B14F-4D97-AF65-F5344CB8AC3E}">
        <p14:creationId xmlns:p14="http://schemas.microsoft.com/office/powerpoint/2010/main" val="866452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38</a:t>
            </a:fld>
            <a:endParaRPr lang="en-US"/>
          </a:p>
        </p:txBody>
      </p:sp>
    </p:spTree>
    <p:extLst>
      <p:ext uri="{BB962C8B-B14F-4D97-AF65-F5344CB8AC3E}">
        <p14:creationId xmlns:p14="http://schemas.microsoft.com/office/powerpoint/2010/main" val="2784551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b="1"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39</a:t>
            </a:fld>
            <a:endParaRPr lang="en-US"/>
          </a:p>
        </p:txBody>
      </p:sp>
    </p:spTree>
    <p:extLst>
      <p:ext uri="{BB962C8B-B14F-4D97-AF65-F5344CB8AC3E}">
        <p14:creationId xmlns:p14="http://schemas.microsoft.com/office/powerpoint/2010/main" val="353115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4</a:t>
            </a:fld>
            <a:endParaRPr lang="en-US" dirty="0"/>
          </a:p>
        </p:txBody>
      </p:sp>
    </p:spTree>
    <p:extLst>
      <p:ext uri="{BB962C8B-B14F-4D97-AF65-F5344CB8AC3E}">
        <p14:creationId xmlns:p14="http://schemas.microsoft.com/office/powerpoint/2010/main" val="3334879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40</a:t>
            </a:fld>
            <a:endParaRPr lang="en-US"/>
          </a:p>
        </p:txBody>
      </p:sp>
    </p:spTree>
    <p:extLst>
      <p:ext uri="{BB962C8B-B14F-4D97-AF65-F5344CB8AC3E}">
        <p14:creationId xmlns:p14="http://schemas.microsoft.com/office/powerpoint/2010/main" val="4091984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41</a:t>
            </a:fld>
            <a:endParaRPr lang="en-US"/>
          </a:p>
        </p:txBody>
      </p:sp>
    </p:spTree>
    <p:extLst>
      <p:ext uri="{BB962C8B-B14F-4D97-AF65-F5344CB8AC3E}">
        <p14:creationId xmlns:p14="http://schemas.microsoft.com/office/powerpoint/2010/main" val="2340387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Symbol" pitchFamily="2" charset="2"/>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2B7343-4559-4655-B0BC-11E2F39BB687}" type="slidenum">
              <a:rPr lang="en-US" smtClean="0"/>
              <a:pPr/>
              <a:t>42</a:t>
            </a:fld>
            <a:endParaRPr lang="en-US"/>
          </a:p>
        </p:txBody>
      </p:sp>
    </p:spTree>
    <p:extLst>
      <p:ext uri="{BB962C8B-B14F-4D97-AF65-F5344CB8AC3E}">
        <p14:creationId xmlns:p14="http://schemas.microsoft.com/office/powerpoint/2010/main" val="377488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5</a:t>
            </a:fld>
            <a:endParaRPr lang="en-US" dirty="0"/>
          </a:p>
        </p:txBody>
      </p:sp>
    </p:spTree>
    <p:extLst>
      <p:ext uri="{BB962C8B-B14F-4D97-AF65-F5344CB8AC3E}">
        <p14:creationId xmlns:p14="http://schemas.microsoft.com/office/powerpoint/2010/main" val="276321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7D48F-5EC5-304E-9AC7-20832AD91978}" type="slidenum">
              <a:rPr lang="en-US" smtClean="0"/>
              <a:t>6</a:t>
            </a:fld>
            <a:endParaRPr lang="en-US" dirty="0"/>
          </a:p>
        </p:txBody>
      </p:sp>
    </p:spTree>
    <p:extLst>
      <p:ext uri="{BB962C8B-B14F-4D97-AF65-F5344CB8AC3E}">
        <p14:creationId xmlns:p14="http://schemas.microsoft.com/office/powerpoint/2010/main" val="269381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7</a:t>
            </a:fld>
            <a:endParaRPr lang="en-US"/>
          </a:p>
        </p:txBody>
      </p:sp>
    </p:spTree>
    <p:extLst>
      <p:ext uri="{BB962C8B-B14F-4D97-AF65-F5344CB8AC3E}">
        <p14:creationId xmlns:p14="http://schemas.microsoft.com/office/powerpoint/2010/main" val="126649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221027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r>
              <a:rPr lang="en-US" altLang="en-US" dirty="0"/>
              <a:t>May 23, 2023</a:t>
            </a: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r>
              <a:rPr lang="en-US" dirty="0"/>
              <a:t>Isaiah 40-66 Introduction and Overview</a:t>
            </a:r>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ltLang="en-US" dirty="0"/>
              <a:t>Sept 19,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May 23, 2023</a:t>
            </a:r>
          </a:p>
        </p:txBody>
      </p:sp>
      <p:sp>
        <p:nvSpPr>
          <p:cNvPr id="5" name="Footer Placeholder 4"/>
          <p:cNvSpPr>
            <a:spLocks noGrp="1"/>
          </p:cNvSpPr>
          <p:nvPr>
            <p:ph type="ftr" sz="quarter" idx="11"/>
          </p:nvPr>
        </p:nvSpPr>
        <p:spPr/>
        <p:txBody>
          <a:bodyPr/>
          <a:lstStyle>
            <a:lvl1pPr>
              <a:defRPr/>
            </a:lvl1pPr>
          </a:lstStyle>
          <a:p>
            <a:r>
              <a:rPr lang="en-US" dirty="0"/>
              <a:t>Isaiah 40-66 Introduction and Overview</a:t>
            </a:r>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Sept 19, 2023</a:t>
            </a:r>
          </a:p>
        </p:txBody>
      </p:sp>
      <p:sp>
        <p:nvSpPr>
          <p:cNvPr id="3" name="Footer Placeholder 2"/>
          <p:cNvSpPr>
            <a:spLocks noGrp="1"/>
          </p:cNvSpPr>
          <p:nvPr>
            <p:ph type="ftr" sz="quarter" idx="11"/>
          </p:nvPr>
        </p:nvSpPr>
        <p:spPr/>
        <p:txBody>
          <a:bodyPr/>
          <a:lstStyle>
            <a:lvl1pPr>
              <a:defRPr/>
            </a:lvl1pPr>
          </a:lstStyle>
          <a:p>
            <a:r>
              <a:rPr lang="en-US" dirty="0"/>
              <a:t>Isaiah 40-66 Introduction and Overview</a:t>
            </a:r>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1451701" y="6441913"/>
            <a:ext cx="10139207" cy="0"/>
          </a:xfrm>
          <a:prstGeom prst="line">
            <a:avLst/>
          </a:prstGeom>
          <a:ln w="31750">
            <a:solidFill>
              <a:srgbClr val="CC4F2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0755" y="6192402"/>
            <a:ext cx="1463292" cy="1372307"/>
          </a:xfrm>
          <a:prstGeom prst="rect">
            <a:avLst/>
          </a:prstGeom>
        </p:spPr>
      </p:pic>
    </p:spTree>
    <p:extLst>
      <p:ext uri="{BB962C8B-B14F-4D97-AF65-F5344CB8AC3E}">
        <p14:creationId xmlns:p14="http://schemas.microsoft.com/office/powerpoint/2010/main" val="101947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r>
              <a:rPr lang="en-US" altLang="en-US" dirty="0"/>
              <a:t>Sept 19, 2023</a:t>
            </a:r>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r>
              <a:rPr lang="en-US" dirty="0"/>
              <a:t>Isaiah 40-66 Introduction and Overview</a:t>
            </a:r>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 id="2147483667" r:id="rId8"/>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1"/>
            <a:ext cx="11054080" cy="1168400"/>
          </a:xfrm>
        </p:spPr>
        <p:txBody>
          <a:bodyPr/>
          <a:lstStyle/>
          <a:p>
            <a:r>
              <a:rPr lang="en-US" altLang="en-US" sz="66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WELCOME  TO  THE  MOB!</a:t>
            </a:r>
            <a:endParaRPr lang="en-US"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9400" y="3626224"/>
            <a:ext cx="9504680" cy="1869440"/>
          </a:xfrm>
        </p:spPr>
        <p:txBody>
          <a:bodyPr/>
          <a:lstStyle/>
          <a:p>
            <a:pPr>
              <a:defRPr/>
            </a:pPr>
            <a:r>
              <a:rPr lang="en-US" altLang="en-US" b="1"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b="1" dirty="0">
                <a:solidFill>
                  <a:schemeClr val="tx1">
                    <a:lumMod val="75000"/>
                    <a:lumOff val="25000"/>
                  </a:schemeClr>
                </a:solidFill>
                <a:ea typeface="MS PGothic" panose="020B0600070205080204" pitchFamily="34" charset="-128"/>
              </a:rPr>
              <a:t>2 Timothy 3:16-17 </a:t>
            </a:r>
            <a:r>
              <a:rPr lang="en-US" altLang="en-US" sz="2560" b="1" dirty="0">
                <a:solidFill>
                  <a:schemeClr val="tx1">
                    <a:lumMod val="75000"/>
                    <a:lumOff val="25000"/>
                  </a:schemeClr>
                </a:solidFill>
                <a:ea typeface="MS PGothic" panose="020B0600070205080204" pitchFamily="34" charset="-128"/>
              </a:rPr>
              <a:t>(ESV)</a:t>
            </a:r>
            <a:endParaRPr lang="en-US" b="1" dirty="0">
              <a:solidFill>
                <a:schemeClr val="tx1">
                  <a:lumMod val="75000"/>
                  <a:lumOff val="25000"/>
                </a:schemeClr>
              </a:solidFill>
            </a:endParaRPr>
          </a:p>
        </p:txBody>
      </p:sp>
      <p:sp>
        <p:nvSpPr>
          <p:cNvPr id="4" name="Date Placeholder 3"/>
          <p:cNvSpPr>
            <a:spLocks noGrp="1"/>
          </p:cNvSpPr>
          <p:nvPr>
            <p:ph type="dt" sz="quarter" idx="10"/>
          </p:nvPr>
        </p:nvSpPr>
        <p:spPr>
          <a:xfrm>
            <a:off x="182880" y="6781800"/>
            <a:ext cx="2230121" cy="389467"/>
          </a:xfrm>
          <a:prstGeom prst="rect">
            <a:avLst/>
          </a:prstGeom>
        </p:spPr>
        <p:txBody>
          <a:bodyPr vert="horz" lIns="91429" tIns="45714" rIns="91429" bIns="45714" rtlCol="0" anchor="ctr"/>
          <a:lstStyle>
            <a:defPPr>
              <a:defRPr lang="en-US"/>
            </a:defPPr>
            <a:lvl1pPr algn="l" defTabSz="975276" rtl="0" eaLnBrk="1" fontAlgn="auto" hangingPunct="1">
              <a:spcBef>
                <a:spcPts val="0"/>
              </a:spcBef>
              <a:spcAft>
                <a:spcPts val="0"/>
              </a:spcAft>
              <a:defRPr sz="1280" kern="1200" dirty="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cs typeface="+mn-cs"/>
              </a:rPr>
              <a:t>Nov 7, 2023</a:t>
            </a:r>
            <a:endParaRPr lang="en-US" dirty="0">
              <a:solidFill>
                <a:prstClr val="black"/>
              </a:solidFill>
              <a:latin typeface="Calibri"/>
              <a:cs typeface="+mn-cs"/>
            </a:endParaRPr>
          </a:p>
        </p:txBody>
      </p:sp>
      <p:sp>
        <p:nvSpPr>
          <p:cNvPr id="20486" name="Slide Number Placeholder 5"/>
          <p:cNvSpPr>
            <a:spLocks noGrp="1" noChangeArrowheads="1"/>
          </p:cNvSpPr>
          <p:nvPr>
            <p:ph type="sldNum" sz="quarter" idx="12"/>
          </p:nvPr>
        </p:nvSpPr>
        <p:spPr bwMode="auto">
          <a:xfrm>
            <a:off x="11963401" y="6954521"/>
            <a:ext cx="97536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algn="r" rtl="0" eaLnBrk="1" fontAlgn="base" hangingPunct="1">
              <a:spcBef>
                <a:spcPct val="0"/>
              </a:spcBef>
              <a:spcAft>
                <a:spcPct val="0"/>
              </a:spcAft>
              <a:defRPr sz="128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53:1-3</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2134849" y="1600200"/>
            <a:ext cx="10896600" cy="5029200"/>
          </a:xfrm>
        </p:spPr>
        <p:txBody>
          <a:bodyPr/>
          <a:lstStyle/>
          <a:p>
            <a:pPr marL="0" indent="0">
              <a:spcBef>
                <a:spcPts val="1272"/>
              </a:spcBef>
              <a:buNone/>
            </a:pPr>
            <a:r>
              <a:rPr lang="en-US" sz="2800" b="1" baseline="30000">
                <a:solidFill>
                  <a:srgbClr val="0432FF"/>
                </a:solidFill>
                <a:latin typeface="+mn-lt"/>
              </a:rPr>
              <a:t>1</a:t>
            </a:r>
            <a:r>
              <a:rPr lang="en-US" sz="2800" b="1">
                <a:solidFill>
                  <a:srgbClr val="0432FF"/>
                </a:solidFill>
                <a:latin typeface="+mn-lt"/>
              </a:rPr>
              <a:t> Who has believed our message? </a:t>
            </a:r>
            <a:br>
              <a:rPr lang="en-US" sz="2800" b="1">
                <a:solidFill>
                  <a:srgbClr val="0432FF"/>
                </a:solidFill>
                <a:latin typeface="+mn-lt"/>
              </a:rPr>
            </a:br>
            <a:r>
              <a:rPr lang="en-US" sz="2800" b="1">
                <a:solidFill>
                  <a:srgbClr val="0432FF"/>
                </a:solidFill>
                <a:latin typeface="+mn-lt"/>
              </a:rPr>
              <a:t>And to whom has the arm of the </a:t>
            </a:r>
            <a:r>
              <a:rPr lang="en-US" sz="2800" b="1" cap="small">
                <a:solidFill>
                  <a:srgbClr val="0432FF"/>
                </a:solidFill>
                <a:latin typeface="+mn-lt"/>
              </a:rPr>
              <a:t>Lord</a:t>
            </a:r>
            <a:r>
              <a:rPr lang="en-US" sz="2800" b="1">
                <a:solidFill>
                  <a:srgbClr val="0432FF"/>
                </a:solidFill>
                <a:latin typeface="+mn-lt"/>
              </a:rPr>
              <a:t> been revealed? </a:t>
            </a:r>
          </a:p>
          <a:p>
            <a:pPr marL="0" indent="0">
              <a:spcBef>
                <a:spcPts val="1272"/>
              </a:spcBef>
              <a:buNone/>
            </a:pPr>
            <a:r>
              <a:rPr lang="en-US" sz="2800" b="1" baseline="30000">
                <a:solidFill>
                  <a:srgbClr val="0432FF"/>
                </a:solidFill>
                <a:latin typeface="+mn-lt"/>
              </a:rPr>
              <a:t>2</a:t>
            </a:r>
            <a:r>
              <a:rPr lang="en-US" sz="2800" b="1">
                <a:solidFill>
                  <a:srgbClr val="0432FF"/>
                </a:solidFill>
                <a:latin typeface="+mn-lt"/>
              </a:rPr>
              <a:t> For He grew up before Him like a tender shoot, </a:t>
            </a:r>
            <a:br>
              <a:rPr lang="en-US" sz="2800" b="1">
                <a:solidFill>
                  <a:srgbClr val="0432FF"/>
                </a:solidFill>
                <a:latin typeface="+mn-lt"/>
              </a:rPr>
            </a:br>
            <a:r>
              <a:rPr lang="en-US" sz="2800" b="1">
                <a:solidFill>
                  <a:srgbClr val="0432FF"/>
                </a:solidFill>
                <a:latin typeface="+mn-lt"/>
              </a:rPr>
              <a:t>And like a root out of parched ground; </a:t>
            </a:r>
            <a:br>
              <a:rPr lang="en-US" sz="2800" b="1">
                <a:solidFill>
                  <a:srgbClr val="0432FF"/>
                </a:solidFill>
                <a:latin typeface="+mn-lt"/>
              </a:rPr>
            </a:br>
            <a:r>
              <a:rPr lang="en-US" sz="2800" b="1">
                <a:solidFill>
                  <a:srgbClr val="0432FF"/>
                </a:solidFill>
                <a:latin typeface="+mn-lt"/>
              </a:rPr>
              <a:t>He has no </a:t>
            </a:r>
            <a:r>
              <a:rPr lang="en-US" sz="2800" b="1" i="1">
                <a:solidFill>
                  <a:srgbClr val="0432FF"/>
                </a:solidFill>
                <a:latin typeface="+mn-lt"/>
              </a:rPr>
              <a:t>stately</a:t>
            </a:r>
            <a:r>
              <a:rPr lang="en-US" sz="2800" b="1">
                <a:solidFill>
                  <a:srgbClr val="0432FF"/>
                </a:solidFill>
                <a:latin typeface="+mn-lt"/>
              </a:rPr>
              <a:t> form or majesty </a:t>
            </a:r>
            <a:br>
              <a:rPr lang="en-US" sz="2800" b="1">
                <a:solidFill>
                  <a:srgbClr val="0432FF"/>
                </a:solidFill>
                <a:latin typeface="+mn-lt"/>
              </a:rPr>
            </a:br>
            <a:r>
              <a:rPr lang="en-US" sz="2800" b="1">
                <a:solidFill>
                  <a:srgbClr val="0432FF"/>
                </a:solidFill>
                <a:latin typeface="+mn-lt"/>
              </a:rPr>
              <a:t>That we should look upon Him, </a:t>
            </a:r>
            <a:br>
              <a:rPr lang="en-US" sz="2800" b="1">
                <a:solidFill>
                  <a:srgbClr val="0432FF"/>
                </a:solidFill>
                <a:latin typeface="+mn-lt"/>
              </a:rPr>
            </a:br>
            <a:r>
              <a:rPr lang="en-US" sz="2800" b="1">
                <a:solidFill>
                  <a:srgbClr val="0432FF"/>
                </a:solidFill>
                <a:latin typeface="+mn-lt"/>
              </a:rPr>
              <a:t>Nor appearance that we should be attracted to Him. </a:t>
            </a:r>
          </a:p>
          <a:p>
            <a:pPr marL="0" indent="0">
              <a:spcBef>
                <a:spcPts val="1272"/>
              </a:spcBef>
              <a:buNone/>
            </a:pPr>
            <a:r>
              <a:rPr lang="en-US" sz="2800" b="1" baseline="30000">
                <a:solidFill>
                  <a:srgbClr val="0432FF"/>
                </a:solidFill>
                <a:latin typeface="+mn-lt"/>
              </a:rPr>
              <a:t>3</a:t>
            </a:r>
            <a:r>
              <a:rPr lang="en-US" sz="2800" b="1">
                <a:solidFill>
                  <a:srgbClr val="0432FF"/>
                </a:solidFill>
                <a:latin typeface="+mn-lt"/>
              </a:rPr>
              <a:t> He was despised and forsaken of men, </a:t>
            </a:r>
            <a:br>
              <a:rPr lang="en-US" sz="2800" b="1">
                <a:solidFill>
                  <a:srgbClr val="0432FF"/>
                </a:solidFill>
                <a:latin typeface="+mn-lt"/>
              </a:rPr>
            </a:br>
            <a:r>
              <a:rPr lang="en-US" sz="2800" b="1">
                <a:solidFill>
                  <a:srgbClr val="0432FF"/>
                </a:solidFill>
                <a:latin typeface="+mn-lt"/>
              </a:rPr>
              <a:t>A man of sorrows and acquainted with grief; </a:t>
            </a:r>
            <a:br>
              <a:rPr lang="en-US" sz="2800" b="1">
                <a:solidFill>
                  <a:srgbClr val="0432FF"/>
                </a:solidFill>
                <a:latin typeface="+mn-lt"/>
              </a:rPr>
            </a:br>
            <a:r>
              <a:rPr lang="en-US" sz="2800" b="1">
                <a:solidFill>
                  <a:srgbClr val="0432FF"/>
                </a:solidFill>
                <a:latin typeface="+mn-lt"/>
              </a:rPr>
              <a:t>And like one from whom men hide their face </a:t>
            </a:r>
            <a:br>
              <a:rPr lang="en-US" sz="2800" b="1">
                <a:solidFill>
                  <a:srgbClr val="0432FF"/>
                </a:solidFill>
                <a:latin typeface="+mn-lt"/>
              </a:rPr>
            </a:br>
            <a:r>
              <a:rPr lang="en-US" sz="2800" b="1">
                <a:solidFill>
                  <a:srgbClr val="0432FF"/>
                </a:solidFill>
                <a:latin typeface="+mn-lt"/>
              </a:rPr>
              <a:t>He was despised, and we did not esteem Him. </a:t>
            </a:r>
            <a:endParaRPr lang="en-US" sz="2800" b="1" baseline="30000">
              <a:solidFill>
                <a:srgbClr val="0432FF"/>
              </a:solidFill>
              <a:latin typeface="+mn-lt"/>
            </a:endParaRPr>
          </a:p>
          <a:p>
            <a:pPr marL="0" indent="0">
              <a:buNone/>
            </a:pPr>
            <a:endParaRPr lang="en-US" sz="2400" b="1">
              <a:solidFill>
                <a:schemeClr val="tx1"/>
              </a:solidFill>
              <a:latin typeface="+mn-lt"/>
            </a:endParaRPr>
          </a:p>
        </p:txBody>
      </p:sp>
    </p:spTree>
    <p:extLst>
      <p:ext uri="{BB962C8B-B14F-4D97-AF65-F5344CB8AC3E}">
        <p14:creationId xmlns:p14="http://schemas.microsoft.com/office/powerpoint/2010/main" val="291273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53:4-6</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2176905" y="1524000"/>
            <a:ext cx="10896600" cy="5029200"/>
          </a:xfrm>
        </p:spPr>
        <p:txBody>
          <a:bodyPr/>
          <a:lstStyle/>
          <a:p>
            <a:pPr marL="0" indent="0">
              <a:spcBef>
                <a:spcPts val="1272"/>
              </a:spcBef>
              <a:buNone/>
            </a:pPr>
            <a:r>
              <a:rPr lang="en-US" sz="2800" b="1" baseline="30000">
                <a:solidFill>
                  <a:srgbClr val="0432FF"/>
                </a:solidFill>
                <a:latin typeface="+mn-lt"/>
              </a:rPr>
              <a:t>4</a:t>
            </a:r>
            <a:r>
              <a:rPr lang="en-US" sz="2800" b="1">
                <a:solidFill>
                  <a:srgbClr val="0432FF"/>
                </a:solidFill>
                <a:latin typeface="+mn-lt"/>
              </a:rPr>
              <a:t> Surely our griefs He Himself bore, </a:t>
            </a:r>
            <a:br>
              <a:rPr lang="en-US" sz="2800" b="1">
                <a:solidFill>
                  <a:srgbClr val="0432FF"/>
                </a:solidFill>
                <a:latin typeface="+mn-lt"/>
              </a:rPr>
            </a:br>
            <a:r>
              <a:rPr lang="en-US" sz="2800" b="1">
                <a:solidFill>
                  <a:srgbClr val="0432FF"/>
                </a:solidFill>
                <a:latin typeface="+mn-lt"/>
              </a:rPr>
              <a:t>And our sorrows He carried; </a:t>
            </a:r>
            <a:br>
              <a:rPr lang="en-US" sz="2800" b="1">
                <a:solidFill>
                  <a:srgbClr val="0432FF"/>
                </a:solidFill>
                <a:latin typeface="+mn-lt"/>
              </a:rPr>
            </a:br>
            <a:r>
              <a:rPr lang="en-US" sz="2800" b="1">
                <a:solidFill>
                  <a:srgbClr val="0432FF"/>
                </a:solidFill>
                <a:latin typeface="+mn-lt"/>
              </a:rPr>
              <a:t>Yet we ourselves esteemed Him stricken, </a:t>
            </a:r>
            <a:br>
              <a:rPr lang="en-US" sz="2800" b="1">
                <a:solidFill>
                  <a:srgbClr val="0432FF"/>
                </a:solidFill>
                <a:latin typeface="+mn-lt"/>
              </a:rPr>
            </a:br>
            <a:r>
              <a:rPr lang="en-US" sz="2800" b="1">
                <a:solidFill>
                  <a:srgbClr val="0432FF"/>
                </a:solidFill>
                <a:latin typeface="+mn-lt"/>
              </a:rPr>
              <a:t>Smitten of God, and afflicted. </a:t>
            </a:r>
          </a:p>
          <a:p>
            <a:pPr marL="0" indent="0">
              <a:spcBef>
                <a:spcPts val="1272"/>
              </a:spcBef>
              <a:buNone/>
            </a:pPr>
            <a:r>
              <a:rPr lang="en-US" sz="2800" b="1" baseline="30000">
                <a:solidFill>
                  <a:srgbClr val="0432FF"/>
                </a:solidFill>
                <a:latin typeface="+mn-lt"/>
              </a:rPr>
              <a:t>5</a:t>
            </a:r>
            <a:r>
              <a:rPr lang="en-US" sz="2800" b="1">
                <a:solidFill>
                  <a:srgbClr val="0432FF"/>
                </a:solidFill>
                <a:latin typeface="+mn-lt"/>
              </a:rPr>
              <a:t> But He was pierced through for our transgressions, </a:t>
            </a:r>
            <a:br>
              <a:rPr lang="en-US" sz="2800" b="1">
                <a:solidFill>
                  <a:srgbClr val="0432FF"/>
                </a:solidFill>
                <a:latin typeface="+mn-lt"/>
              </a:rPr>
            </a:br>
            <a:r>
              <a:rPr lang="en-US" sz="2800" b="1">
                <a:solidFill>
                  <a:srgbClr val="0432FF"/>
                </a:solidFill>
                <a:latin typeface="+mn-lt"/>
              </a:rPr>
              <a:t>He was crushed for our iniquities; </a:t>
            </a:r>
            <a:br>
              <a:rPr lang="en-US" sz="2800" b="1">
                <a:solidFill>
                  <a:srgbClr val="0432FF"/>
                </a:solidFill>
                <a:latin typeface="+mn-lt"/>
              </a:rPr>
            </a:br>
            <a:r>
              <a:rPr lang="en-US" sz="2800" b="1">
                <a:solidFill>
                  <a:srgbClr val="0432FF"/>
                </a:solidFill>
                <a:latin typeface="+mn-lt"/>
              </a:rPr>
              <a:t>The chastening for our well-being </a:t>
            </a:r>
            <a:r>
              <a:rPr lang="en-US" sz="2800" b="1" i="1">
                <a:solidFill>
                  <a:srgbClr val="0432FF"/>
                </a:solidFill>
                <a:latin typeface="+mn-lt"/>
              </a:rPr>
              <a:t>fell</a:t>
            </a:r>
            <a:r>
              <a:rPr lang="en-US" sz="2800" b="1">
                <a:solidFill>
                  <a:srgbClr val="0432FF"/>
                </a:solidFill>
                <a:latin typeface="+mn-lt"/>
              </a:rPr>
              <a:t> upon Him, </a:t>
            </a:r>
            <a:br>
              <a:rPr lang="en-US" sz="2800" b="1">
                <a:solidFill>
                  <a:srgbClr val="0432FF"/>
                </a:solidFill>
                <a:latin typeface="+mn-lt"/>
              </a:rPr>
            </a:br>
            <a:r>
              <a:rPr lang="en-US" sz="2800" b="1">
                <a:solidFill>
                  <a:srgbClr val="0432FF"/>
                </a:solidFill>
                <a:latin typeface="+mn-lt"/>
              </a:rPr>
              <a:t>And by His scourging we are healed. </a:t>
            </a:r>
          </a:p>
          <a:p>
            <a:pPr marL="0" indent="0">
              <a:spcBef>
                <a:spcPts val="1272"/>
              </a:spcBef>
              <a:buNone/>
            </a:pPr>
            <a:r>
              <a:rPr lang="en-US" sz="2800" b="1" baseline="30000">
                <a:solidFill>
                  <a:srgbClr val="0432FF"/>
                </a:solidFill>
                <a:latin typeface="+mn-lt"/>
              </a:rPr>
              <a:t>6</a:t>
            </a:r>
            <a:r>
              <a:rPr lang="en-US" sz="2800" b="1">
                <a:solidFill>
                  <a:srgbClr val="0432FF"/>
                </a:solidFill>
                <a:latin typeface="+mn-lt"/>
              </a:rPr>
              <a:t> All of us like sheep have gone astray, </a:t>
            </a:r>
            <a:br>
              <a:rPr lang="en-US" sz="2800" b="1">
                <a:solidFill>
                  <a:srgbClr val="0432FF"/>
                </a:solidFill>
                <a:latin typeface="+mn-lt"/>
              </a:rPr>
            </a:br>
            <a:r>
              <a:rPr lang="en-US" sz="2800" b="1">
                <a:solidFill>
                  <a:srgbClr val="0432FF"/>
                </a:solidFill>
                <a:latin typeface="+mn-lt"/>
              </a:rPr>
              <a:t>Each of us has turned to his own way; </a:t>
            </a:r>
            <a:br>
              <a:rPr lang="en-US" sz="2800" b="1">
                <a:solidFill>
                  <a:srgbClr val="0432FF"/>
                </a:solidFill>
                <a:latin typeface="+mn-lt"/>
              </a:rPr>
            </a:br>
            <a:r>
              <a:rPr lang="en-US" sz="2800" b="1">
                <a:solidFill>
                  <a:srgbClr val="0432FF"/>
                </a:solidFill>
                <a:latin typeface="+mn-lt"/>
              </a:rPr>
              <a:t>But the </a:t>
            </a:r>
            <a:r>
              <a:rPr lang="en-US" sz="2800" b="1" cap="small">
                <a:solidFill>
                  <a:srgbClr val="0432FF"/>
                </a:solidFill>
                <a:latin typeface="+mn-lt"/>
              </a:rPr>
              <a:t>Lord</a:t>
            </a:r>
            <a:r>
              <a:rPr lang="en-US" sz="2800" b="1">
                <a:solidFill>
                  <a:srgbClr val="0432FF"/>
                </a:solidFill>
                <a:latin typeface="+mn-lt"/>
              </a:rPr>
              <a:t> has caused the iniquity of us all To fall on Him. </a:t>
            </a:r>
          </a:p>
        </p:txBody>
      </p:sp>
      <p:sp>
        <p:nvSpPr>
          <p:cNvPr id="4" name="TextBox 3">
            <a:extLst>
              <a:ext uri="{FF2B5EF4-FFF2-40B4-BE49-F238E27FC236}">
                <a16:creationId xmlns:a16="http://schemas.microsoft.com/office/drawing/2014/main" id="{C47C27C4-45CF-0FB5-FA84-0744806C62D5}"/>
              </a:ext>
            </a:extLst>
          </p:cNvPr>
          <p:cNvSpPr txBox="1"/>
          <p:nvPr/>
        </p:nvSpPr>
        <p:spPr>
          <a:xfrm>
            <a:off x="1572204" y="6701135"/>
            <a:ext cx="9860392" cy="461665"/>
          </a:xfrm>
          <a:prstGeom prst="rect">
            <a:avLst/>
          </a:prstGeom>
          <a:noFill/>
        </p:spPr>
        <p:txBody>
          <a:bodyPr wrap="none" rtlCol="0">
            <a:spAutoFit/>
          </a:bodyPr>
          <a:lstStyle/>
          <a:p>
            <a:r>
              <a:rPr lang="en-US" sz="2400" b="1" dirty="0">
                <a:solidFill>
                  <a:schemeClr val="tx1">
                    <a:lumMod val="65000"/>
                    <a:lumOff val="35000"/>
                  </a:schemeClr>
                </a:solidFill>
                <a:latin typeface="Arial" panose="020B0604020202020204" pitchFamily="34" charset="0"/>
                <a:cs typeface="Arial" panose="020B0604020202020204" pitchFamily="34" charset="0"/>
              </a:rPr>
              <a:t>Unless otherwise noted, all Scripture quotations are from NASB95</a:t>
            </a:r>
          </a:p>
        </p:txBody>
      </p:sp>
    </p:spTree>
    <p:extLst>
      <p:ext uri="{BB962C8B-B14F-4D97-AF65-F5344CB8AC3E}">
        <p14:creationId xmlns:p14="http://schemas.microsoft.com/office/powerpoint/2010/main" val="42649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2342" y="1905000"/>
            <a:ext cx="11662658" cy="2819400"/>
          </a:xfrm>
        </p:spPr>
        <p:txBody>
          <a:bodyPr/>
          <a:lstStyle/>
          <a:p>
            <a:r>
              <a:rPr lang="en-US" sz="2800" b="1">
                <a:solidFill>
                  <a:srgbClr val="0432FF"/>
                </a:solidFill>
                <a:latin typeface="+mn-lt"/>
              </a:rPr>
              <a:t>My chosen one </a:t>
            </a:r>
            <a:r>
              <a:rPr lang="en-US" sz="2800" b="1" i="1">
                <a:solidFill>
                  <a:srgbClr val="0432FF"/>
                </a:solidFill>
                <a:latin typeface="+mn-lt"/>
              </a:rPr>
              <a:t>in whom</a:t>
            </a:r>
            <a:r>
              <a:rPr lang="en-US" sz="2800" b="1">
                <a:solidFill>
                  <a:srgbClr val="0432FF"/>
                </a:solidFill>
                <a:latin typeface="+mn-lt"/>
              </a:rPr>
              <a:t> My soul delights </a:t>
            </a:r>
            <a:r>
              <a:rPr lang="en-US" sz="2800" b="1">
                <a:solidFill>
                  <a:schemeClr val="tx1"/>
                </a:solidFill>
                <a:latin typeface="+mn-lt"/>
              </a:rPr>
              <a:t>– Servant Song 1, 42.1</a:t>
            </a:r>
          </a:p>
          <a:p>
            <a:r>
              <a:rPr lang="en-US" sz="2800" b="1">
                <a:solidFill>
                  <a:srgbClr val="0432FF"/>
                </a:solidFill>
                <a:latin typeface="+mn-lt"/>
              </a:rPr>
              <a:t>I will appoint You as a covenant to the people, As a light to the nations </a:t>
            </a:r>
            <a:r>
              <a:rPr lang="en-US" sz="2800" b="1">
                <a:solidFill>
                  <a:schemeClr val="tx1"/>
                </a:solidFill>
                <a:latin typeface="+mn-lt"/>
              </a:rPr>
              <a:t>– SS1, 42.6</a:t>
            </a:r>
          </a:p>
          <a:p>
            <a:r>
              <a:rPr lang="en-US" sz="2800" b="1">
                <a:solidFill>
                  <a:srgbClr val="0432FF"/>
                </a:solidFill>
                <a:effectLst/>
                <a:latin typeface="+mn-lt"/>
              </a:rPr>
              <a:t>He says, “It is too small a thing that You should be My Servant To raise up the tribes of Jacob and to restore the preserved ones of Israel; I will also make You a light of the nations So that My salvation may reach to the end of the earth.” </a:t>
            </a:r>
            <a:r>
              <a:rPr lang="en-US" sz="2800" b="1">
                <a:solidFill>
                  <a:schemeClr val="tx1"/>
                </a:solidFill>
                <a:effectLst/>
                <a:latin typeface="+mn-lt"/>
              </a:rPr>
              <a:t>– SS2, 49.6</a:t>
            </a:r>
          </a:p>
          <a:p>
            <a:r>
              <a:rPr lang="en-US" sz="2800" b="1">
                <a:solidFill>
                  <a:srgbClr val="0432FF"/>
                </a:solidFill>
                <a:effectLst/>
                <a:latin typeface="+mn-lt"/>
              </a:rPr>
              <a:t>The Lord </a:t>
            </a:r>
            <a:r>
              <a:rPr lang="en-US" sz="2800" b="1" cap="small">
                <a:solidFill>
                  <a:srgbClr val="0432FF"/>
                </a:solidFill>
                <a:effectLst/>
                <a:latin typeface="+mn-lt"/>
              </a:rPr>
              <a:t>God</a:t>
            </a:r>
            <a:r>
              <a:rPr lang="en-US" sz="2800" b="1">
                <a:solidFill>
                  <a:srgbClr val="0432FF"/>
                </a:solidFill>
                <a:effectLst/>
                <a:latin typeface="+mn-lt"/>
              </a:rPr>
              <a:t> has given Me the tongue of disciples, That I may know how to sustain the weary one with a word</a:t>
            </a:r>
            <a:r>
              <a:rPr lang="en-US" sz="2800" b="1">
                <a:solidFill>
                  <a:schemeClr val="tx1"/>
                </a:solidFill>
                <a:effectLst/>
                <a:latin typeface="+mn-lt"/>
              </a:rPr>
              <a:t>. – SS3, 50.4</a:t>
            </a:r>
          </a:p>
          <a:p>
            <a:r>
              <a:rPr lang="en-US" sz="2800" b="1">
                <a:solidFill>
                  <a:srgbClr val="0432FF"/>
                </a:solidFill>
                <a:effectLst/>
                <a:latin typeface="+mn-lt"/>
              </a:rPr>
              <a:t>Behold, My servant will prosper, He will be high and lifted up and greatly exalted. </a:t>
            </a:r>
            <a:r>
              <a:rPr lang="en-US" sz="2800" b="1">
                <a:solidFill>
                  <a:schemeClr val="tx1"/>
                </a:solidFill>
                <a:effectLst/>
                <a:latin typeface="+mn-lt"/>
              </a:rPr>
              <a:t>– SS4, 52:13 </a:t>
            </a:r>
          </a:p>
          <a:p>
            <a:endParaRPr lang="en-US" sz="2800">
              <a:solidFill>
                <a:schemeClr val="tx1"/>
              </a:solidFill>
              <a:effectLst/>
              <a:highlight>
                <a:srgbClr val="FFFF00"/>
              </a:highlight>
              <a:latin typeface="Calibri" panose="020F0502020204030204" pitchFamily="34" charset="0"/>
            </a:endParaRPr>
          </a:p>
          <a:p>
            <a:endParaRPr lang="en-US" sz="2800" b="1">
              <a:solidFill>
                <a:schemeClr val="tx1"/>
              </a:solidFill>
              <a:effectLst/>
              <a:highlight>
                <a:srgbClr val="FFFF00"/>
              </a:highlight>
              <a:latin typeface="+mn-lt"/>
            </a:endParaRPr>
          </a:p>
          <a:p>
            <a:endParaRPr lang="en-US" b="1" dirty="0">
              <a:solidFill>
                <a:schemeClr val="tx1"/>
              </a:solidFill>
              <a:latin typeface="+mn-lt"/>
            </a:endParaRP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082800" y="491331"/>
            <a:ext cx="8305800" cy="14136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Who Is “The Servant”?</a:t>
            </a:r>
          </a:p>
          <a:p>
            <a:pPr algn="ctr"/>
            <a:r>
              <a:rPr lang="en-US" sz="4000" b="1" kern="0" dirty="0">
                <a:solidFill>
                  <a:schemeClr val="tx1"/>
                </a:solidFill>
                <a:latin typeface="+mn-lt"/>
              </a:rPr>
              <a:t>Inquiring Minds Wanted to Know</a:t>
            </a:r>
          </a:p>
        </p:txBody>
      </p:sp>
    </p:spTree>
    <p:extLst>
      <p:ext uri="{BB962C8B-B14F-4D97-AF65-F5344CB8AC3E}">
        <p14:creationId xmlns:p14="http://schemas.microsoft.com/office/powerpoint/2010/main" val="171436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402342" y="1905000"/>
            <a:ext cx="12272258" cy="2819400"/>
          </a:xfrm>
        </p:spPr>
        <p:txBody>
          <a:bodyPr/>
          <a:lstStyle/>
          <a:p>
            <a:pPr marL="0" indent="0">
              <a:buNone/>
            </a:pPr>
            <a:r>
              <a:rPr lang="en-US" sz="2800" b="1">
                <a:solidFill>
                  <a:schemeClr val="tx1"/>
                </a:solidFill>
                <a:effectLst/>
                <a:latin typeface="+mn-lt"/>
              </a:rPr>
              <a:t>FINALLY, with Isaiah 52:13 Israel would understand clearly that the Servant is God, though in some way He is distinct from God the Father.</a:t>
            </a:r>
          </a:p>
          <a:p>
            <a:r>
              <a:rPr lang="en-US" sz="2800" b="1">
                <a:solidFill>
                  <a:srgbClr val="0432FF"/>
                </a:solidFill>
                <a:effectLst/>
                <a:latin typeface="+mn-lt"/>
              </a:rPr>
              <a:t>Behold, My servant will prosper, He will be high and lifted up and greatly exalted. </a:t>
            </a:r>
            <a:r>
              <a:rPr lang="en-US" sz="2800" b="1">
                <a:solidFill>
                  <a:schemeClr val="tx1"/>
                </a:solidFill>
                <a:effectLst/>
                <a:latin typeface="+mn-lt"/>
              </a:rPr>
              <a:t>– SS4, 52:13 </a:t>
            </a:r>
          </a:p>
          <a:p>
            <a:endParaRPr lang="en-US" sz="2800">
              <a:solidFill>
                <a:schemeClr val="tx1"/>
              </a:solidFill>
              <a:effectLst/>
              <a:highlight>
                <a:srgbClr val="FFFF00"/>
              </a:highlight>
              <a:latin typeface="Calibri" panose="020F0502020204030204" pitchFamily="34" charset="0"/>
            </a:endParaRPr>
          </a:p>
          <a:p>
            <a:pPr marL="0" indent="0">
              <a:buNone/>
            </a:pPr>
            <a:r>
              <a:rPr lang="en-US" sz="2800" b="1">
                <a:solidFill>
                  <a:schemeClr val="tx1"/>
                </a:solidFill>
                <a:effectLst/>
                <a:latin typeface="+mn-lt"/>
              </a:rPr>
              <a:t>A quick read of Isaiah 53:1-6 makes it clear in retrospect that Isaiah is talking about Jesus! (But not by name – that is still a mystery to Israel.)</a:t>
            </a:r>
          </a:p>
          <a:p>
            <a:pPr marL="0" indent="0">
              <a:buNone/>
            </a:pPr>
            <a:endParaRPr lang="en-US" sz="2800" b="1">
              <a:solidFill>
                <a:schemeClr val="tx1"/>
              </a:solidFill>
              <a:latin typeface="+mn-lt"/>
            </a:endParaRPr>
          </a:p>
          <a:p>
            <a:pPr marL="0" indent="0">
              <a:buNone/>
            </a:pPr>
            <a:r>
              <a:rPr lang="en-US" sz="2800" b="1">
                <a:solidFill>
                  <a:schemeClr val="tx1"/>
                </a:solidFill>
                <a:effectLst/>
                <a:latin typeface="+mn-lt"/>
              </a:rPr>
              <a:t>Further, Isaiah gives us information about Jesus that is not found in the New Testament gospels! Watch for it.</a:t>
            </a:r>
          </a:p>
          <a:p>
            <a:endParaRPr lang="en-US" b="1" dirty="0">
              <a:solidFill>
                <a:schemeClr val="tx1"/>
              </a:solidFill>
              <a:latin typeface="+mn-lt"/>
            </a:endParaRPr>
          </a:p>
        </p:txBody>
      </p:sp>
      <p:sp>
        <p:nvSpPr>
          <p:cNvPr id="16" name="Title 1">
            <a:extLst>
              <a:ext uri="{FF2B5EF4-FFF2-40B4-BE49-F238E27FC236}">
                <a16:creationId xmlns:a16="http://schemas.microsoft.com/office/drawing/2014/main" id="{1EEABEAB-5FDE-6719-3761-23822DCC2374}"/>
              </a:ext>
            </a:extLst>
          </p:cNvPr>
          <p:cNvSpPr txBox="1">
            <a:spLocks/>
          </p:cNvSpPr>
          <p:nvPr/>
        </p:nvSpPr>
        <p:spPr bwMode="auto">
          <a:xfrm>
            <a:off x="2082800" y="491331"/>
            <a:ext cx="83058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Who Is “The Servant”?</a:t>
            </a:r>
          </a:p>
        </p:txBody>
      </p:sp>
    </p:spTree>
    <p:extLst>
      <p:ext uri="{BB962C8B-B14F-4D97-AF65-F5344CB8AC3E}">
        <p14:creationId xmlns:p14="http://schemas.microsoft.com/office/powerpoint/2010/main" val="69052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 Quoted</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981200"/>
            <a:ext cx="10896600" cy="5029200"/>
          </a:xfrm>
        </p:spPr>
        <p:txBody>
          <a:bodyPr/>
          <a:lstStyle/>
          <a:p>
            <a:pPr marL="0" marR="0" lvl="0" indent="0">
              <a:spcBef>
                <a:spcPts val="0"/>
              </a:spcBef>
              <a:spcAft>
                <a:spcPts val="0"/>
              </a:spcAft>
              <a:buNone/>
              <a:tabLst>
                <a:tab pos="228600" algn="l"/>
                <a:tab pos="457200" algn="l"/>
              </a:tabLst>
            </a:pPr>
            <a:r>
              <a:rPr lang="en-US" sz="2800" b="1">
                <a:solidFill>
                  <a:schemeClr val="tx1"/>
                </a:solidFill>
                <a:effectLst/>
                <a:latin typeface="Arial" panose="020B0604020202020204" pitchFamily="34" charset="0"/>
                <a:ea typeface="Times New Roman" panose="02020603050405020304" pitchFamily="18" charset="0"/>
              </a:rPr>
              <a:t>Isaiah 53 is “the most quoted and alluded to Old Testament chapter in the New Testament.” (Constable)</a:t>
            </a:r>
          </a:p>
          <a:p>
            <a:pPr marL="0" marR="0" lvl="0" indent="0">
              <a:spcBef>
                <a:spcPts val="0"/>
              </a:spcBef>
              <a:spcAft>
                <a:spcPts val="0"/>
              </a:spcAft>
              <a:buNone/>
              <a:tabLst>
                <a:tab pos="228600" algn="l"/>
                <a:tab pos="457200" algn="l"/>
              </a:tabLst>
            </a:pPr>
            <a:endParaRPr lang="en-US" sz="2800" b="1">
              <a:solidFill>
                <a:srgbClr val="0432FF"/>
              </a:solidFill>
              <a:latin typeface="+mn-lt"/>
              <a:ea typeface="Times New Roman" panose="02020603050405020304" pitchFamily="18" charset="0"/>
            </a:endParaRPr>
          </a:p>
          <a:p>
            <a:pPr marL="0" marR="0" lvl="0" indent="0">
              <a:spcBef>
                <a:spcPts val="0"/>
              </a:spcBef>
              <a:spcAft>
                <a:spcPts val="0"/>
              </a:spcAft>
              <a:buNone/>
              <a:tabLst>
                <a:tab pos="228600" algn="l"/>
                <a:tab pos="457200" algn="l"/>
              </a:tabLst>
            </a:pPr>
            <a:r>
              <a:rPr lang="en-US" sz="2800" b="1" baseline="30000">
                <a:solidFill>
                  <a:srgbClr val="0432FF"/>
                </a:solidFill>
                <a:effectLst/>
                <a:latin typeface="+mn-lt"/>
                <a:ea typeface="Times New Roman" panose="02020603050405020304" pitchFamily="18" charset="0"/>
              </a:rPr>
              <a:t>37</a:t>
            </a:r>
            <a:r>
              <a:rPr lang="en-US" sz="2800" b="1">
                <a:solidFill>
                  <a:srgbClr val="0432FF"/>
                </a:solidFill>
                <a:effectLst/>
                <a:latin typeface="+mn-lt"/>
                <a:ea typeface="Times New Roman" panose="02020603050405020304" pitchFamily="18" charset="0"/>
              </a:rPr>
              <a:t> But though He had performed so many signs before them, </a:t>
            </a:r>
            <a:r>
              <a:rPr lang="en-US" sz="2800" b="1" i="1">
                <a:solidFill>
                  <a:srgbClr val="0432FF"/>
                </a:solidFill>
                <a:effectLst/>
                <a:latin typeface="+mn-lt"/>
                <a:ea typeface="Times New Roman" panose="02020603050405020304" pitchFamily="18" charset="0"/>
              </a:rPr>
              <a:t>yet</a:t>
            </a:r>
            <a:r>
              <a:rPr lang="en-US" sz="2800" b="1">
                <a:solidFill>
                  <a:srgbClr val="0432FF"/>
                </a:solidFill>
                <a:effectLst/>
                <a:latin typeface="+mn-lt"/>
                <a:ea typeface="Times New Roman" panose="02020603050405020304" pitchFamily="18" charset="0"/>
              </a:rPr>
              <a:t> they were not believing in Him. </a:t>
            </a:r>
            <a:r>
              <a:rPr lang="en-US" sz="2800" b="1" baseline="30000">
                <a:solidFill>
                  <a:srgbClr val="0432FF"/>
                </a:solidFill>
                <a:effectLst/>
                <a:latin typeface="+mn-lt"/>
                <a:ea typeface="Times New Roman" panose="02020603050405020304" pitchFamily="18" charset="0"/>
              </a:rPr>
              <a:t>38</a:t>
            </a:r>
            <a:r>
              <a:rPr lang="en-US" sz="2800" b="1">
                <a:solidFill>
                  <a:srgbClr val="0432FF"/>
                </a:solidFill>
                <a:effectLst/>
                <a:latin typeface="+mn-lt"/>
                <a:ea typeface="Times New Roman" panose="02020603050405020304" pitchFamily="18" charset="0"/>
              </a:rPr>
              <a:t> </a:t>
            </a:r>
            <a:r>
              <a:rPr lang="en-US" sz="2800" b="1" i="1">
                <a:solidFill>
                  <a:srgbClr val="0432FF"/>
                </a:solidFill>
                <a:effectLst/>
                <a:latin typeface="+mn-lt"/>
                <a:ea typeface="Times New Roman" panose="02020603050405020304" pitchFamily="18" charset="0"/>
              </a:rPr>
              <a:t>This was</a:t>
            </a:r>
            <a:r>
              <a:rPr lang="en-US" sz="2800" b="1">
                <a:solidFill>
                  <a:srgbClr val="0432FF"/>
                </a:solidFill>
                <a:effectLst/>
                <a:latin typeface="+mn-lt"/>
                <a:ea typeface="Times New Roman" panose="02020603050405020304" pitchFamily="18" charset="0"/>
              </a:rPr>
              <a:t> to fulfill the word of Isaiah the prophet which he spoke: “</a:t>
            </a:r>
            <a:r>
              <a:rPr lang="en-US" sz="2800" b="1" cap="small">
                <a:solidFill>
                  <a:srgbClr val="0432FF"/>
                </a:solidFill>
                <a:effectLst/>
                <a:latin typeface="+mn-lt"/>
                <a:ea typeface="Times New Roman" panose="02020603050405020304" pitchFamily="18" charset="0"/>
              </a:rPr>
              <a:t>Lord</a:t>
            </a:r>
            <a:r>
              <a:rPr lang="en-US" sz="2800" b="1">
                <a:solidFill>
                  <a:srgbClr val="0432FF"/>
                </a:solidFill>
                <a:effectLst/>
                <a:latin typeface="+mn-lt"/>
                <a:ea typeface="Times New Roman" panose="02020603050405020304" pitchFamily="18" charset="0"/>
              </a:rPr>
              <a:t>, </a:t>
            </a:r>
            <a:r>
              <a:rPr lang="en-US" sz="2800" b="1" cap="small">
                <a:solidFill>
                  <a:srgbClr val="0432FF"/>
                </a:solidFill>
                <a:effectLst/>
                <a:latin typeface="+mn-lt"/>
                <a:ea typeface="Times New Roman" panose="02020603050405020304" pitchFamily="18" charset="0"/>
              </a:rPr>
              <a:t>who has believed our report</a:t>
            </a:r>
            <a:r>
              <a:rPr lang="en-US" sz="2800" b="1">
                <a:solidFill>
                  <a:srgbClr val="0432FF"/>
                </a:solidFill>
                <a:effectLst/>
                <a:latin typeface="+mn-lt"/>
                <a:ea typeface="Times New Roman" panose="02020603050405020304" pitchFamily="18" charset="0"/>
              </a:rPr>
              <a:t>? </a:t>
            </a:r>
            <a:r>
              <a:rPr lang="en-US" sz="2800" b="1" cap="small">
                <a:solidFill>
                  <a:srgbClr val="0432FF"/>
                </a:solidFill>
                <a:effectLst/>
                <a:latin typeface="+mn-lt"/>
                <a:ea typeface="Times New Roman" panose="02020603050405020304" pitchFamily="18" charset="0"/>
              </a:rPr>
              <a:t>And to whom has the arm of the Lord been revealed</a:t>
            </a:r>
            <a:r>
              <a:rPr lang="en-US" sz="2800" b="1">
                <a:solidFill>
                  <a:srgbClr val="0432FF"/>
                </a:solidFill>
                <a:effectLst/>
                <a:latin typeface="+mn-lt"/>
                <a:ea typeface="Times New Roman" panose="02020603050405020304" pitchFamily="18" charset="0"/>
              </a:rPr>
              <a:t>?” (John 12:37–38)</a:t>
            </a:r>
          </a:p>
        </p:txBody>
      </p:sp>
    </p:spTree>
    <p:extLst>
      <p:ext uri="{BB962C8B-B14F-4D97-AF65-F5344CB8AC3E}">
        <p14:creationId xmlns:p14="http://schemas.microsoft.com/office/powerpoint/2010/main" val="96384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 Quoted        </a:t>
            </a:r>
            <a:r>
              <a:rPr lang="en-US" sz="2800" b="1" dirty="0">
                <a:solidFill>
                  <a:schemeClr val="tx1"/>
                </a:solidFill>
                <a:latin typeface="+mn-lt"/>
              </a:rPr>
              <a:t>p2</a:t>
            </a:r>
            <a:endParaRPr lang="en-US" sz="4000" b="1" dirty="0">
              <a:solidFill>
                <a:schemeClr val="tx1"/>
              </a:solidFill>
              <a:latin typeface="+mn-lt"/>
            </a:endParaRP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981200"/>
            <a:ext cx="10896600" cy="5029200"/>
          </a:xfrm>
        </p:spPr>
        <p:txBody>
          <a:bodyPr/>
          <a:lstStyle/>
          <a:p>
            <a:pPr marL="0" marR="0" lvl="0" indent="0">
              <a:spcBef>
                <a:spcPts val="0"/>
              </a:spcBef>
              <a:spcAft>
                <a:spcPts val="0"/>
              </a:spcAft>
              <a:buNone/>
              <a:tabLst>
                <a:tab pos="228600" algn="l"/>
                <a:tab pos="457200" algn="l"/>
              </a:tabLst>
            </a:pPr>
            <a:r>
              <a:rPr lang="en-US" sz="2800" b="1">
                <a:solidFill>
                  <a:schemeClr val="tx1"/>
                </a:solidFill>
                <a:effectLst/>
                <a:latin typeface="Arial" panose="020B0604020202020204" pitchFamily="34" charset="0"/>
                <a:ea typeface="Times New Roman" panose="02020603050405020304" pitchFamily="18" charset="0"/>
              </a:rPr>
              <a:t>Isaiah 53 is “the most quoted and alluded to Old Testament chapter in the New Testament.” (Constable)</a:t>
            </a:r>
          </a:p>
          <a:p>
            <a:pPr marL="0" marR="0" lvl="0" indent="0">
              <a:spcBef>
                <a:spcPts val="0"/>
              </a:spcBef>
              <a:spcAft>
                <a:spcPts val="0"/>
              </a:spcAft>
              <a:buNone/>
              <a:tabLst>
                <a:tab pos="228600" algn="l"/>
                <a:tab pos="457200" algn="l"/>
              </a:tabLst>
            </a:pPr>
            <a:endParaRPr lang="en-US" sz="2800" b="1">
              <a:solidFill>
                <a:srgbClr val="0432FF"/>
              </a:solidFill>
              <a:latin typeface="+mn-lt"/>
              <a:ea typeface="Times New Roman" panose="02020603050405020304" pitchFamily="18" charset="0"/>
            </a:endParaRPr>
          </a:p>
          <a:p>
            <a:pPr marL="0" marR="0" lvl="0" indent="0">
              <a:spcBef>
                <a:spcPts val="0"/>
              </a:spcBef>
              <a:spcAft>
                <a:spcPts val="0"/>
              </a:spcAft>
              <a:buNone/>
              <a:tabLst>
                <a:tab pos="228600" algn="l"/>
                <a:tab pos="457200" algn="l"/>
              </a:tabLst>
            </a:pPr>
            <a:r>
              <a:rPr lang="en-US" sz="2800" b="1" baseline="30000">
                <a:solidFill>
                  <a:srgbClr val="0432FF"/>
                </a:solidFill>
                <a:effectLst/>
                <a:latin typeface="+mn-lt"/>
                <a:ea typeface="Times New Roman" panose="02020603050405020304" pitchFamily="18" charset="0"/>
              </a:rPr>
              <a:t>24</a:t>
            </a:r>
            <a:r>
              <a:rPr lang="en-US" sz="2800" b="1">
                <a:solidFill>
                  <a:srgbClr val="0432FF"/>
                </a:solidFill>
                <a:effectLst/>
                <a:latin typeface="+mn-lt"/>
                <a:ea typeface="Times New Roman" panose="02020603050405020304" pitchFamily="18" charset="0"/>
              </a:rPr>
              <a:t> and He Himself bore our sins in His body on the cross, so that we might die to sin and live to righteousness; for by His wounds you were healed. </a:t>
            </a:r>
            <a:r>
              <a:rPr lang="en-US" sz="2800" b="1" baseline="30000">
                <a:solidFill>
                  <a:srgbClr val="0432FF"/>
                </a:solidFill>
                <a:effectLst/>
                <a:latin typeface="+mn-lt"/>
                <a:ea typeface="Times New Roman" panose="02020603050405020304" pitchFamily="18" charset="0"/>
              </a:rPr>
              <a:t>25</a:t>
            </a:r>
            <a:r>
              <a:rPr lang="en-US" sz="2800" b="1">
                <a:solidFill>
                  <a:srgbClr val="0432FF"/>
                </a:solidFill>
                <a:effectLst/>
                <a:latin typeface="+mn-lt"/>
                <a:ea typeface="Times New Roman" panose="02020603050405020304" pitchFamily="18" charset="0"/>
              </a:rPr>
              <a:t> For you were continually straying like sheep, but now you have returned to the Shepherd and Guardian of your souls. (1 Peter 2:24–25) </a:t>
            </a:r>
          </a:p>
        </p:txBody>
      </p:sp>
    </p:spTree>
    <p:extLst>
      <p:ext uri="{BB962C8B-B14F-4D97-AF65-F5344CB8AC3E}">
        <p14:creationId xmlns:p14="http://schemas.microsoft.com/office/powerpoint/2010/main" val="523918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 Connections</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794669"/>
            <a:ext cx="10896600" cy="5029200"/>
          </a:xfrm>
        </p:spPr>
        <p:txBody>
          <a:bodyPr/>
          <a:lstStyle/>
          <a:p>
            <a:pPr marL="0" marR="0" indent="0">
              <a:lnSpc>
                <a:spcPct val="115000"/>
              </a:lnSpc>
              <a:spcBef>
                <a:spcPts val="0"/>
              </a:spcBef>
              <a:spcAft>
                <a:spcPts val="1000"/>
              </a:spcAft>
              <a:buNone/>
            </a:pPr>
            <a:r>
              <a:rPr lang="en-US" sz="1800" b="1" baseline="30000">
                <a:solidFill>
                  <a:schemeClr val="tx1"/>
                </a:solidFill>
                <a:effectLst/>
                <a:latin typeface="+mn-lt"/>
                <a:ea typeface="Times New Roman" panose="02020603050405020304" pitchFamily="18" charset="0"/>
              </a:rPr>
              <a:t>13</a:t>
            </a:r>
            <a:r>
              <a:rPr lang="en-US" sz="1800" b="1">
                <a:solidFill>
                  <a:schemeClr val="tx1"/>
                </a:solidFill>
                <a:effectLst/>
                <a:latin typeface="+mn-lt"/>
                <a:ea typeface="Times New Roman" panose="02020603050405020304" pitchFamily="18" charset="0"/>
              </a:rPr>
              <a:t> Behold, My servant will </a:t>
            </a:r>
            <a:r>
              <a:rPr lang="en-US" sz="1800" b="1">
                <a:solidFill>
                  <a:schemeClr val="tx1"/>
                </a:solidFill>
                <a:effectLst/>
                <a:highlight>
                  <a:srgbClr val="FF0000"/>
                </a:highlight>
                <a:latin typeface="+mn-lt"/>
                <a:ea typeface="Times New Roman" panose="02020603050405020304" pitchFamily="18" charset="0"/>
              </a:rPr>
              <a:t>prosper</a:t>
            </a:r>
            <a:r>
              <a:rPr lang="en-US" sz="1800" b="1">
                <a:solidFill>
                  <a:schemeClr val="tx1"/>
                </a:solidFill>
                <a:effectLst/>
                <a:latin typeface="+mn-lt"/>
                <a:ea typeface="Times New Roman" panose="02020603050405020304" pitchFamily="18" charset="0"/>
              </a:rPr>
              <a:t>, He will be high and lifted up and greatly exalted. </a:t>
            </a:r>
            <a:r>
              <a:rPr lang="en-US" sz="1800" b="1" baseline="30000">
                <a:solidFill>
                  <a:schemeClr val="tx1"/>
                </a:solidFill>
                <a:effectLst/>
                <a:latin typeface="+mn-lt"/>
                <a:ea typeface="Times New Roman" panose="02020603050405020304" pitchFamily="18" charset="0"/>
              </a:rPr>
              <a:t>14</a:t>
            </a:r>
            <a:r>
              <a:rPr lang="en-US" sz="1800" b="1">
                <a:solidFill>
                  <a:schemeClr val="tx1"/>
                </a:solidFill>
                <a:effectLst/>
                <a:latin typeface="+mn-lt"/>
                <a:ea typeface="Times New Roman" panose="02020603050405020304" pitchFamily="18" charset="0"/>
              </a:rPr>
              <a:t> Just as many were astonished at you, </a:t>
            </a:r>
            <a:r>
              <a:rPr lang="en-US" sz="1800" b="1" i="1">
                <a:solidFill>
                  <a:schemeClr val="tx1"/>
                </a:solidFill>
                <a:effectLst/>
                <a:latin typeface="+mn-lt"/>
                <a:ea typeface="Times New Roman" panose="02020603050405020304" pitchFamily="18" charset="0"/>
              </a:rPr>
              <a:t>My people,</a:t>
            </a:r>
            <a:r>
              <a:rPr lang="en-US" sz="1800" b="1">
                <a:solidFill>
                  <a:schemeClr val="tx1"/>
                </a:solidFill>
                <a:effectLst/>
                <a:latin typeface="+mn-lt"/>
                <a:ea typeface="Times New Roman" panose="02020603050405020304" pitchFamily="18" charset="0"/>
              </a:rPr>
              <a:t> So His </a:t>
            </a:r>
            <a:r>
              <a:rPr lang="en-US" sz="1800" b="1">
                <a:solidFill>
                  <a:schemeClr val="tx1"/>
                </a:solidFill>
                <a:effectLst/>
                <a:highlight>
                  <a:srgbClr val="00FF00"/>
                </a:highlight>
                <a:latin typeface="+mn-lt"/>
                <a:ea typeface="Times New Roman" panose="02020603050405020304" pitchFamily="18" charset="0"/>
              </a:rPr>
              <a:t>appearance</a:t>
            </a:r>
            <a:r>
              <a:rPr lang="en-US" sz="1800" b="1">
                <a:solidFill>
                  <a:schemeClr val="tx1"/>
                </a:solidFill>
                <a:effectLst/>
                <a:latin typeface="+mn-lt"/>
                <a:ea typeface="Times New Roman" panose="02020603050405020304" pitchFamily="18" charset="0"/>
              </a:rPr>
              <a:t> was marred more than any man And His </a:t>
            </a:r>
            <a:r>
              <a:rPr lang="en-US" sz="1800" b="1">
                <a:solidFill>
                  <a:schemeClr val="tx1"/>
                </a:solidFill>
                <a:effectLst/>
                <a:highlight>
                  <a:srgbClr val="00FF00"/>
                </a:highlight>
                <a:latin typeface="+mn-lt"/>
                <a:ea typeface="Times New Roman" panose="02020603050405020304" pitchFamily="18" charset="0"/>
              </a:rPr>
              <a:t>form</a:t>
            </a:r>
            <a:r>
              <a:rPr lang="en-US" sz="1800" b="1">
                <a:solidFill>
                  <a:schemeClr val="tx1"/>
                </a:solidFill>
                <a:effectLst/>
                <a:latin typeface="+mn-lt"/>
                <a:ea typeface="Times New Roman" panose="02020603050405020304" pitchFamily="18" charset="0"/>
              </a:rPr>
              <a:t> more than the sons of men. </a:t>
            </a:r>
            <a:r>
              <a:rPr lang="en-US" sz="1800" b="1" baseline="30000">
                <a:solidFill>
                  <a:schemeClr val="tx1"/>
                </a:solidFill>
                <a:effectLst/>
                <a:latin typeface="+mn-lt"/>
                <a:ea typeface="Times New Roman" panose="02020603050405020304" pitchFamily="18" charset="0"/>
              </a:rPr>
              <a:t>15</a:t>
            </a:r>
            <a:r>
              <a:rPr lang="en-US" sz="1800" b="1">
                <a:solidFill>
                  <a:schemeClr val="tx1"/>
                </a:solidFill>
                <a:effectLst/>
                <a:latin typeface="+mn-lt"/>
                <a:ea typeface="Times New Roman" panose="02020603050405020304" pitchFamily="18" charset="0"/>
              </a:rPr>
              <a:t> Thus He will sprinkle many nations, Kings will shut their mouths on account of Him; For what had not been told them they will see, And what they had not heard they will understand.  </a:t>
            </a:r>
          </a:p>
          <a:p>
            <a:pPr marL="0" marR="0" indent="0">
              <a:lnSpc>
                <a:spcPct val="115000"/>
              </a:lnSpc>
              <a:spcBef>
                <a:spcPts val="0"/>
              </a:spcBef>
              <a:spcAft>
                <a:spcPts val="1000"/>
              </a:spcAft>
              <a:buNone/>
            </a:pPr>
            <a:r>
              <a:rPr lang="en-US" sz="1800" b="1" baseline="30000">
                <a:solidFill>
                  <a:schemeClr val="tx1"/>
                </a:solidFill>
                <a:effectLst/>
                <a:latin typeface="+mn-lt"/>
                <a:ea typeface="Times New Roman" panose="02020603050405020304" pitchFamily="18" charset="0"/>
              </a:rPr>
              <a:t>1</a:t>
            </a:r>
            <a:r>
              <a:rPr lang="en-US" sz="1800" b="1">
                <a:solidFill>
                  <a:schemeClr val="tx1"/>
                </a:solidFill>
                <a:effectLst/>
                <a:latin typeface="+mn-lt"/>
                <a:ea typeface="Times New Roman" panose="02020603050405020304" pitchFamily="18" charset="0"/>
              </a:rPr>
              <a:t> Who has believed our message? And to whom has the arm of the </a:t>
            </a:r>
            <a:r>
              <a:rPr lang="en-US" sz="1800" b="1" cap="small">
                <a:solidFill>
                  <a:schemeClr val="tx1"/>
                </a:solidFill>
                <a:effectLst/>
                <a:latin typeface="+mn-lt"/>
                <a:ea typeface="Times New Roman" panose="02020603050405020304" pitchFamily="18" charset="0"/>
              </a:rPr>
              <a:t>Lord</a:t>
            </a:r>
            <a:r>
              <a:rPr lang="en-US" sz="1800" b="1">
                <a:solidFill>
                  <a:schemeClr val="tx1"/>
                </a:solidFill>
                <a:effectLst/>
                <a:latin typeface="+mn-lt"/>
                <a:ea typeface="Times New Roman" panose="02020603050405020304" pitchFamily="18" charset="0"/>
              </a:rPr>
              <a:t> been revealed? </a:t>
            </a:r>
            <a:r>
              <a:rPr lang="en-US" sz="1800" b="1" baseline="30000">
                <a:solidFill>
                  <a:schemeClr val="tx1"/>
                </a:solidFill>
                <a:effectLst/>
                <a:latin typeface="+mn-lt"/>
                <a:ea typeface="Times New Roman" panose="02020603050405020304" pitchFamily="18" charset="0"/>
              </a:rPr>
              <a:t>2</a:t>
            </a:r>
            <a:r>
              <a:rPr lang="en-US" sz="1800" b="1">
                <a:solidFill>
                  <a:schemeClr val="tx1"/>
                </a:solidFill>
                <a:effectLst/>
                <a:latin typeface="+mn-lt"/>
                <a:ea typeface="Times New Roman" panose="02020603050405020304" pitchFamily="18" charset="0"/>
              </a:rPr>
              <a:t> For He grew up before Him like a tender shoot, And like a root out of parched ground; He has no </a:t>
            </a:r>
            <a:r>
              <a:rPr lang="en-US" sz="1800" b="1" i="1">
                <a:solidFill>
                  <a:schemeClr val="tx1"/>
                </a:solidFill>
                <a:effectLst/>
                <a:latin typeface="+mn-lt"/>
                <a:ea typeface="Times New Roman" panose="02020603050405020304" pitchFamily="18" charset="0"/>
              </a:rPr>
              <a:t>stately</a:t>
            </a:r>
            <a:r>
              <a:rPr lang="en-US" sz="1800" b="1">
                <a:solidFill>
                  <a:schemeClr val="tx1"/>
                </a:solidFill>
                <a:effectLst/>
                <a:latin typeface="+mn-lt"/>
                <a:ea typeface="Times New Roman" panose="02020603050405020304" pitchFamily="18" charset="0"/>
              </a:rPr>
              <a:t> </a:t>
            </a:r>
            <a:r>
              <a:rPr lang="en-US" sz="1800" b="1">
                <a:solidFill>
                  <a:schemeClr val="tx1"/>
                </a:solidFill>
                <a:effectLst/>
                <a:highlight>
                  <a:srgbClr val="00FF00"/>
                </a:highlight>
                <a:latin typeface="+mn-lt"/>
                <a:ea typeface="Times New Roman" panose="02020603050405020304" pitchFamily="18" charset="0"/>
              </a:rPr>
              <a:t>form</a:t>
            </a:r>
            <a:r>
              <a:rPr lang="en-US" sz="1800" b="1">
                <a:solidFill>
                  <a:schemeClr val="tx1"/>
                </a:solidFill>
                <a:effectLst/>
                <a:latin typeface="+mn-lt"/>
                <a:ea typeface="Times New Roman" panose="02020603050405020304" pitchFamily="18" charset="0"/>
              </a:rPr>
              <a:t> or majesty That we should look upon Him, Nor </a:t>
            </a:r>
            <a:r>
              <a:rPr lang="en-US" sz="1800" b="1">
                <a:solidFill>
                  <a:schemeClr val="tx1"/>
                </a:solidFill>
                <a:effectLst/>
                <a:highlight>
                  <a:srgbClr val="00FF00"/>
                </a:highlight>
                <a:latin typeface="+mn-lt"/>
                <a:ea typeface="Times New Roman" panose="02020603050405020304" pitchFamily="18" charset="0"/>
              </a:rPr>
              <a:t>appearance</a:t>
            </a:r>
            <a:r>
              <a:rPr lang="en-US" sz="1800" b="1">
                <a:solidFill>
                  <a:schemeClr val="tx1"/>
                </a:solidFill>
                <a:effectLst/>
                <a:latin typeface="+mn-lt"/>
                <a:ea typeface="Times New Roman" panose="02020603050405020304" pitchFamily="18" charset="0"/>
              </a:rPr>
              <a:t> that we should be attracted to Him. </a:t>
            </a:r>
            <a:r>
              <a:rPr lang="en-US" sz="1800" b="1" baseline="30000">
                <a:solidFill>
                  <a:schemeClr val="tx1"/>
                </a:solidFill>
                <a:effectLst/>
                <a:latin typeface="+mn-lt"/>
                <a:ea typeface="Times New Roman" panose="02020603050405020304" pitchFamily="18" charset="0"/>
              </a:rPr>
              <a:t>3</a:t>
            </a:r>
            <a:r>
              <a:rPr lang="en-US" sz="1800" b="1">
                <a:solidFill>
                  <a:schemeClr val="tx1"/>
                </a:solidFill>
                <a:effectLst/>
                <a:latin typeface="+mn-lt"/>
                <a:ea typeface="Times New Roman" panose="02020603050405020304" pitchFamily="18" charset="0"/>
              </a:rPr>
              <a:t> He was </a:t>
            </a:r>
            <a:r>
              <a:rPr lang="en-US" sz="1800" b="1">
                <a:solidFill>
                  <a:schemeClr val="tx1"/>
                </a:solidFill>
                <a:effectLst/>
                <a:highlight>
                  <a:srgbClr val="FFFF00"/>
                </a:highlight>
                <a:latin typeface="+mn-lt"/>
                <a:ea typeface="Times New Roman" panose="02020603050405020304" pitchFamily="18" charset="0"/>
              </a:rPr>
              <a:t>despised</a:t>
            </a:r>
            <a:r>
              <a:rPr lang="en-US" sz="1800" b="1">
                <a:solidFill>
                  <a:schemeClr val="tx1"/>
                </a:solidFill>
                <a:effectLst/>
                <a:latin typeface="+mn-lt"/>
                <a:ea typeface="Times New Roman" panose="02020603050405020304" pitchFamily="18" charset="0"/>
              </a:rPr>
              <a:t> and forsaken of men, A man of </a:t>
            </a:r>
            <a:r>
              <a:rPr lang="en-US" sz="1800" b="1">
                <a:solidFill>
                  <a:schemeClr val="tx1"/>
                </a:solidFill>
                <a:effectLst/>
                <a:highlight>
                  <a:srgbClr val="00FFFF"/>
                </a:highlight>
                <a:latin typeface="+mn-lt"/>
                <a:ea typeface="Times New Roman" panose="02020603050405020304" pitchFamily="18" charset="0"/>
              </a:rPr>
              <a:t>sorrows</a:t>
            </a:r>
            <a:r>
              <a:rPr lang="en-US" sz="1800" b="1">
                <a:solidFill>
                  <a:schemeClr val="tx1"/>
                </a:solidFill>
                <a:effectLst/>
                <a:latin typeface="+mn-lt"/>
                <a:ea typeface="Times New Roman" panose="02020603050405020304" pitchFamily="18" charset="0"/>
              </a:rPr>
              <a:t> and acquainted with </a:t>
            </a:r>
            <a:r>
              <a:rPr lang="en-US" sz="1800" b="1">
                <a:solidFill>
                  <a:schemeClr val="tx1"/>
                </a:solidFill>
                <a:effectLst/>
                <a:highlight>
                  <a:srgbClr val="00FFFF"/>
                </a:highlight>
                <a:latin typeface="+mn-lt"/>
                <a:ea typeface="Times New Roman" panose="02020603050405020304" pitchFamily="18" charset="0"/>
              </a:rPr>
              <a:t>grief</a:t>
            </a:r>
            <a:r>
              <a:rPr lang="en-US" sz="1800" b="1">
                <a:solidFill>
                  <a:schemeClr val="tx1"/>
                </a:solidFill>
                <a:effectLst/>
                <a:latin typeface="+mn-lt"/>
                <a:ea typeface="Times New Roman" panose="02020603050405020304" pitchFamily="18" charset="0"/>
              </a:rPr>
              <a:t>; And like one from whom men hide their face He was </a:t>
            </a:r>
            <a:r>
              <a:rPr lang="en-US" sz="1800" b="1">
                <a:solidFill>
                  <a:schemeClr val="tx1"/>
                </a:solidFill>
                <a:effectLst/>
                <a:highlight>
                  <a:srgbClr val="FFFF00"/>
                </a:highlight>
                <a:latin typeface="+mn-lt"/>
                <a:ea typeface="Times New Roman" panose="02020603050405020304" pitchFamily="18" charset="0"/>
              </a:rPr>
              <a:t>despised</a:t>
            </a:r>
            <a:r>
              <a:rPr lang="en-US" sz="1800" b="1">
                <a:solidFill>
                  <a:schemeClr val="tx1"/>
                </a:solidFill>
                <a:effectLst/>
                <a:latin typeface="+mn-lt"/>
                <a:ea typeface="Times New Roman" panose="02020603050405020304" pitchFamily="18" charset="0"/>
              </a:rPr>
              <a:t>, and we did not esteem Him. </a:t>
            </a:r>
          </a:p>
          <a:p>
            <a:pPr marL="0" marR="0" indent="0">
              <a:lnSpc>
                <a:spcPct val="115000"/>
              </a:lnSpc>
              <a:spcBef>
                <a:spcPts val="0"/>
              </a:spcBef>
              <a:spcAft>
                <a:spcPts val="1000"/>
              </a:spcAft>
              <a:buNone/>
            </a:pPr>
            <a:r>
              <a:rPr lang="en-US" sz="1800" b="1" baseline="30000">
                <a:solidFill>
                  <a:schemeClr val="tx1"/>
                </a:solidFill>
                <a:effectLst/>
                <a:latin typeface="+mn-lt"/>
                <a:ea typeface="Times New Roman" panose="02020603050405020304" pitchFamily="18" charset="0"/>
              </a:rPr>
              <a:t>4</a:t>
            </a:r>
            <a:r>
              <a:rPr lang="en-US" sz="1800" b="1">
                <a:solidFill>
                  <a:schemeClr val="tx1"/>
                </a:solidFill>
                <a:effectLst/>
                <a:latin typeface="+mn-lt"/>
                <a:ea typeface="Times New Roman" panose="02020603050405020304" pitchFamily="18" charset="0"/>
              </a:rPr>
              <a:t> Surely our </a:t>
            </a:r>
            <a:r>
              <a:rPr lang="en-US" sz="1800" b="1">
                <a:solidFill>
                  <a:schemeClr val="tx1"/>
                </a:solidFill>
                <a:effectLst/>
                <a:highlight>
                  <a:srgbClr val="00FFFF"/>
                </a:highlight>
                <a:latin typeface="+mn-lt"/>
                <a:ea typeface="Times New Roman" panose="02020603050405020304" pitchFamily="18" charset="0"/>
              </a:rPr>
              <a:t>griefs</a:t>
            </a:r>
            <a:r>
              <a:rPr lang="en-US" sz="1800" b="1">
                <a:solidFill>
                  <a:schemeClr val="tx1"/>
                </a:solidFill>
                <a:effectLst/>
                <a:latin typeface="+mn-lt"/>
                <a:ea typeface="Times New Roman" panose="02020603050405020304" pitchFamily="18" charset="0"/>
              </a:rPr>
              <a:t> He Himself bore, And our </a:t>
            </a:r>
            <a:r>
              <a:rPr lang="en-US" sz="1800" b="1">
                <a:solidFill>
                  <a:schemeClr val="tx1"/>
                </a:solidFill>
                <a:effectLst/>
                <a:highlight>
                  <a:srgbClr val="00FFFF"/>
                </a:highlight>
                <a:latin typeface="+mn-lt"/>
                <a:ea typeface="Times New Roman" panose="02020603050405020304" pitchFamily="18" charset="0"/>
              </a:rPr>
              <a:t>sorrows</a:t>
            </a:r>
            <a:r>
              <a:rPr lang="en-US" sz="1800" b="1">
                <a:solidFill>
                  <a:schemeClr val="tx1"/>
                </a:solidFill>
                <a:effectLst/>
                <a:latin typeface="+mn-lt"/>
                <a:ea typeface="Times New Roman" panose="02020603050405020304" pitchFamily="18" charset="0"/>
              </a:rPr>
              <a:t> He carried; Yet we ourselves esteemed Him stricken, Smitten of God, and afflicted. </a:t>
            </a:r>
            <a:r>
              <a:rPr lang="en-US" sz="1800" b="1" baseline="30000">
                <a:solidFill>
                  <a:schemeClr val="tx1"/>
                </a:solidFill>
                <a:effectLst/>
                <a:latin typeface="+mn-lt"/>
                <a:ea typeface="Times New Roman" panose="02020603050405020304" pitchFamily="18" charset="0"/>
              </a:rPr>
              <a:t>5</a:t>
            </a:r>
            <a:r>
              <a:rPr lang="en-US" sz="1800" b="1">
                <a:solidFill>
                  <a:schemeClr val="tx1"/>
                </a:solidFill>
                <a:effectLst/>
                <a:latin typeface="+mn-lt"/>
                <a:ea typeface="Times New Roman" panose="02020603050405020304" pitchFamily="18" charset="0"/>
              </a:rPr>
              <a:t> But He was </a:t>
            </a:r>
            <a:r>
              <a:rPr lang="en-US" sz="1800" b="1">
                <a:solidFill>
                  <a:schemeClr val="tx1"/>
                </a:solidFill>
                <a:effectLst/>
                <a:highlight>
                  <a:srgbClr val="FF00FF"/>
                </a:highlight>
                <a:latin typeface="+mn-lt"/>
                <a:ea typeface="Times New Roman" panose="02020603050405020304" pitchFamily="18" charset="0"/>
              </a:rPr>
              <a:t>pierced</a:t>
            </a:r>
            <a:r>
              <a:rPr lang="en-US" sz="1800" b="1">
                <a:solidFill>
                  <a:schemeClr val="tx1"/>
                </a:solidFill>
                <a:effectLst/>
                <a:latin typeface="+mn-lt"/>
                <a:ea typeface="Times New Roman" panose="02020603050405020304" pitchFamily="18" charset="0"/>
              </a:rPr>
              <a:t> through for our </a:t>
            </a:r>
            <a:r>
              <a:rPr lang="en-US" sz="1800" b="1">
                <a:solidFill>
                  <a:schemeClr val="tx1"/>
                </a:solidFill>
                <a:effectLst/>
                <a:highlight>
                  <a:srgbClr val="C0C0C0"/>
                </a:highlight>
                <a:latin typeface="+mn-lt"/>
                <a:ea typeface="Times New Roman" panose="02020603050405020304" pitchFamily="18" charset="0"/>
              </a:rPr>
              <a:t>transgressions</a:t>
            </a:r>
            <a:r>
              <a:rPr lang="en-US" sz="1800" b="1">
                <a:solidFill>
                  <a:schemeClr val="tx1"/>
                </a:solidFill>
                <a:effectLst/>
                <a:latin typeface="+mn-lt"/>
                <a:ea typeface="Times New Roman" panose="02020603050405020304" pitchFamily="18" charset="0"/>
              </a:rPr>
              <a:t>, He was </a:t>
            </a:r>
            <a:r>
              <a:rPr lang="en-US" sz="1800" b="1">
                <a:solidFill>
                  <a:schemeClr val="tx1"/>
                </a:solidFill>
                <a:effectLst/>
                <a:highlight>
                  <a:srgbClr val="FF00FF"/>
                </a:highlight>
                <a:latin typeface="+mn-lt"/>
                <a:ea typeface="Times New Roman" panose="02020603050405020304" pitchFamily="18" charset="0"/>
              </a:rPr>
              <a:t>crushed</a:t>
            </a:r>
            <a:r>
              <a:rPr lang="en-US" sz="1800" b="1">
                <a:solidFill>
                  <a:schemeClr val="tx1"/>
                </a:solidFill>
                <a:effectLst/>
                <a:latin typeface="+mn-lt"/>
                <a:ea typeface="Times New Roman" panose="02020603050405020304" pitchFamily="18" charset="0"/>
              </a:rPr>
              <a:t> for our </a:t>
            </a:r>
            <a:r>
              <a:rPr lang="en-US" sz="1800" b="1">
                <a:solidFill>
                  <a:schemeClr val="tx1"/>
                </a:solidFill>
                <a:effectLst/>
                <a:highlight>
                  <a:srgbClr val="C0C0C0"/>
                </a:highlight>
                <a:latin typeface="+mn-lt"/>
                <a:ea typeface="Times New Roman" panose="02020603050405020304" pitchFamily="18" charset="0"/>
              </a:rPr>
              <a:t>iniquities</a:t>
            </a:r>
            <a:r>
              <a:rPr lang="en-US" sz="1800" b="1">
                <a:solidFill>
                  <a:schemeClr val="tx1"/>
                </a:solidFill>
                <a:effectLst/>
                <a:latin typeface="+mn-lt"/>
                <a:ea typeface="Times New Roman" panose="02020603050405020304" pitchFamily="18" charset="0"/>
              </a:rPr>
              <a:t>; The </a:t>
            </a:r>
            <a:r>
              <a:rPr lang="en-US" sz="1800" b="1">
                <a:solidFill>
                  <a:schemeClr val="tx1"/>
                </a:solidFill>
                <a:effectLst/>
                <a:highlight>
                  <a:srgbClr val="FF00FF"/>
                </a:highlight>
                <a:latin typeface="+mn-lt"/>
                <a:ea typeface="Times New Roman" panose="02020603050405020304" pitchFamily="18" charset="0"/>
              </a:rPr>
              <a:t>chastening</a:t>
            </a:r>
            <a:r>
              <a:rPr lang="en-US" sz="1800" b="1">
                <a:solidFill>
                  <a:schemeClr val="tx1"/>
                </a:solidFill>
                <a:effectLst/>
                <a:latin typeface="+mn-lt"/>
                <a:ea typeface="Times New Roman" panose="02020603050405020304" pitchFamily="18" charset="0"/>
              </a:rPr>
              <a:t> for our well-being </a:t>
            </a:r>
            <a:r>
              <a:rPr lang="en-US" sz="1800" b="1" i="1">
                <a:solidFill>
                  <a:schemeClr val="tx1"/>
                </a:solidFill>
                <a:effectLst/>
                <a:latin typeface="+mn-lt"/>
                <a:ea typeface="Times New Roman" panose="02020603050405020304" pitchFamily="18" charset="0"/>
              </a:rPr>
              <a:t>fell</a:t>
            </a:r>
            <a:r>
              <a:rPr lang="en-US" sz="1800" b="1">
                <a:solidFill>
                  <a:schemeClr val="tx1"/>
                </a:solidFill>
                <a:effectLst/>
                <a:latin typeface="+mn-lt"/>
                <a:ea typeface="Times New Roman" panose="02020603050405020304" pitchFamily="18" charset="0"/>
              </a:rPr>
              <a:t> upon Him, And by His </a:t>
            </a:r>
            <a:r>
              <a:rPr lang="en-US" sz="1800" b="1">
                <a:solidFill>
                  <a:schemeClr val="tx1"/>
                </a:solidFill>
                <a:effectLst/>
                <a:highlight>
                  <a:srgbClr val="FF00FF"/>
                </a:highlight>
                <a:latin typeface="+mn-lt"/>
                <a:ea typeface="Times New Roman" panose="02020603050405020304" pitchFamily="18" charset="0"/>
              </a:rPr>
              <a:t>scourging</a:t>
            </a:r>
            <a:r>
              <a:rPr lang="en-US" sz="1800" b="1">
                <a:solidFill>
                  <a:schemeClr val="tx1"/>
                </a:solidFill>
                <a:effectLst/>
                <a:latin typeface="+mn-lt"/>
                <a:ea typeface="Times New Roman" panose="02020603050405020304" pitchFamily="18" charset="0"/>
              </a:rPr>
              <a:t> we are healed. </a:t>
            </a:r>
            <a:r>
              <a:rPr lang="en-US" sz="1800" b="1" baseline="30000">
                <a:solidFill>
                  <a:schemeClr val="tx1"/>
                </a:solidFill>
                <a:effectLst/>
                <a:latin typeface="+mn-lt"/>
                <a:ea typeface="Times New Roman" panose="02020603050405020304" pitchFamily="18" charset="0"/>
              </a:rPr>
              <a:t>6</a:t>
            </a:r>
            <a:r>
              <a:rPr lang="en-US" sz="1800" b="1">
                <a:solidFill>
                  <a:schemeClr val="tx1"/>
                </a:solidFill>
                <a:effectLst/>
                <a:latin typeface="+mn-lt"/>
                <a:ea typeface="Times New Roman" panose="02020603050405020304" pitchFamily="18" charset="0"/>
              </a:rPr>
              <a:t> All of us like sheep have gone astray, Each of us has turned to his own way; But the </a:t>
            </a:r>
            <a:r>
              <a:rPr lang="en-US" sz="1800" b="1" cap="small">
                <a:solidFill>
                  <a:schemeClr val="tx1"/>
                </a:solidFill>
                <a:effectLst/>
                <a:latin typeface="+mn-lt"/>
                <a:ea typeface="Times New Roman" panose="02020603050405020304" pitchFamily="18" charset="0"/>
              </a:rPr>
              <a:t>Lord</a:t>
            </a:r>
            <a:r>
              <a:rPr lang="en-US" sz="1800" b="1">
                <a:solidFill>
                  <a:schemeClr val="tx1"/>
                </a:solidFill>
                <a:effectLst/>
                <a:latin typeface="+mn-lt"/>
                <a:ea typeface="Times New Roman" panose="02020603050405020304" pitchFamily="18" charset="0"/>
              </a:rPr>
              <a:t> has caused the </a:t>
            </a:r>
            <a:r>
              <a:rPr lang="en-US" sz="1800" b="1">
                <a:solidFill>
                  <a:schemeClr val="tx1"/>
                </a:solidFill>
                <a:effectLst/>
                <a:highlight>
                  <a:srgbClr val="C0C0C0"/>
                </a:highlight>
                <a:latin typeface="+mn-lt"/>
                <a:ea typeface="Times New Roman" panose="02020603050405020304" pitchFamily="18" charset="0"/>
              </a:rPr>
              <a:t>iniquity</a:t>
            </a:r>
            <a:r>
              <a:rPr lang="en-US" sz="1800" b="1">
                <a:solidFill>
                  <a:schemeClr val="tx1"/>
                </a:solidFill>
                <a:effectLst/>
                <a:latin typeface="+mn-lt"/>
                <a:ea typeface="Times New Roman" panose="02020603050405020304" pitchFamily="18" charset="0"/>
              </a:rPr>
              <a:t> of us all To fall on Him. </a:t>
            </a:r>
          </a:p>
        </p:txBody>
      </p:sp>
    </p:spTree>
    <p:extLst>
      <p:ext uri="{BB962C8B-B14F-4D97-AF65-F5344CB8AC3E}">
        <p14:creationId xmlns:p14="http://schemas.microsoft.com/office/powerpoint/2010/main" val="140730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53:1a</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981200"/>
            <a:ext cx="10896600" cy="5029200"/>
          </a:xfrm>
        </p:spPr>
        <p:txBody>
          <a:bodyPr/>
          <a:lstStyle/>
          <a:p>
            <a:pPr marL="0" indent="0">
              <a:buNone/>
            </a:pPr>
            <a:r>
              <a:rPr lang="en-US" sz="2800" b="1">
                <a:solidFill>
                  <a:srgbClr val="0432FF"/>
                </a:solidFill>
                <a:latin typeface="+mn-lt"/>
              </a:rPr>
              <a:t>Who has believed our message? </a:t>
            </a:r>
          </a:p>
          <a:p>
            <a:pPr marL="0" indent="0">
              <a:buNone/>
            </a:pPr>
            <a:endParaRPr lang="en-US" sz="1050" b="1">
              <a:solidFill>
                <a:schemeClr val="tx1"/>
              </a:solidFill>
              <a:latin typeface="+mn-lt"/>
            </a:endParaRPr>
          </a:p>
          <a:p>
            <a:pPr marL="0" indent="0">
              <a:buNone/>
            </a:pPr>
            <a:r>
              <a:rPr lang="en-US" sz="2800" b="1" baseline="30000">
                <a:solidFill>
                  <a:schemeClr val="tx1"/>
                </a:solidFill>
                <a:latin typeface="+mn-lt"/>
                <a:ea typeface="Times New Roman" panose="02020603050405020304" pitchFamily="18" charset="0"/>
              </a:rPr>
              <a:t>10</a:t>
            </a:r>
            <a:r>
              <a:rPr lang="en-US" sz="2800" b="1">
                <a:solidFill>
                  <a:schemeClr val="tx1"/>
                </a:solidFill>
                <a:latin typeface="+mn-lt"/>
                <a:ea typeface="Times New Roman" panose="02020603050405020304" pitchFamily="18" charset="0"/>
              </a:rPr>
              <a:t> He was in the world, and the world was made through Him, and the world did not know Him. </a:t>
            </a:r>
            <a:r>
              <a:rPr lang="en-US" sz="2800" b="1" baseline="30000">
                <a:solidFill>
                  <a:schemeClr val="tx1"/>
                </a:solidFill>
                <a:latin typeface="+mn-lt"/>
                <a:ea typeface="Times New Roman" panose="02020603050405020304" pitchFamily="18" charset="0"/>
              </a:rPr>
              <a:t>11</a:t>
            </a:r>
            <a:r>
              <a:rPr lang="en-US" sz="2800" b="1">
                <a:solidFill>
                  <a:schemeClr val="tx1"/>
                </a:solidFill>
                <a:latin typeface="+mn-lt"/>
                <a:ea typeface="Times New Roman" panose="02020603050405020304" pitchFamily="18" charset="0"/>
              </a:rPr>
              <a:t> He came to His own, and those who were His own did not receive Him. (John 1:10–11) </a:t>
            </a:r>
          </a:p>
          <a:p>
            <a:pPr marL="0" indent="0">
              <a:buNone/>
            </a:pPr>
            <a:endParaRPr lang="en-US" sz="2800" b="1" u="sng">
              <a:solidFill>
                <a:schemeClr val="tx1"/>
              </a:solidFill>
              <a:latin typeface="+mn-lt"/>
            </a:endParaRPr>
          </a:p>
          <a:p>
            <a:pPr marL="0" indent="0">
              <a:buNone/>
            </a:pPr>
            <a:r>
              <a:rPr lang="en-US" sz="2800" b="1" u="sng">
                <a:solidFill>
                  <a:schemeClr val="tx1"/>
                </a:solidFill>
                <a:latin typeface="+mn-lt"/>
              </a:rPr>
              <a:t>Who</a:t>
            </a:r>
            <a:r>
              <a:rPr lang="en-US" sz="2800" b="1">
                <a:solidFill>
                  <a:schemeClr val="tx1"/>
                </a:solidFill>
                <a:latin typeface="+mn-lt"/>
              </a:rPr>
              <a:t> is Isaiah expecting to believe the message?</a:t>
            </a:r>
          </a:p>
          <a:p>
            <a:pPr marL="0" indent="0">
              <a:buNone/>
            </a:pPr>
            <a:r>
              <a:rPr lang="en-US" sz="2800" b="1">
                <a:solidFill>
                  <a:schemeClr val="tx1"/>
                </a:solidFill>
                <a:latin typeface="+mn-lt"/>
              </a:rPr>
              <a:t>- Isaiah is a prophet to Israel, so the messages is to Israel.</a:t>
            </a:r>
          </a:p>
          <a:p>
            <a:pPr marL="0" indent="0">
              <a:buNone/>
            </a:pPr>
            <a:r>
              <a:rPr lang="en-US" sz="2800" b="1">
                <a:solidFill>
                  <a:schemeClr val="tx1"/>
                </a:solidFill>
                <a:latin typeface="+mn-lt"/>
              </a:rPr>
              <a:t>- But in chapters 1-52 Israel was notoriously unfaithful.</a:t>
            </a:r>
          </a:p>
          <a:p>
            <a:pPr marL="0" indent="0">
              <a:buNone/>
            </a:pPr>
            <a:r>
              <a:rPr lang="en-US" sz="2800" b="1">
                <a:solidFill>
                  <a:schemeClr val="tx1"/>
                </a:solidFill>
                <a:latin typeface="+mn-lt"/>
              </a:rPr>
              <a:t>- However, God always preserves a faithful remnant.</a:t>
            </a:r>
          </a:p>
        </p:txBody>
      </p:sp>
    </p:spTree>
    <p:extLst>
      <p:ext uri="{BB962C8B-B14F-4D97-AF65-F5344CB8AC3E}">
        <p14:creationId xmlns:p14="http://schemas.microsoft.com/office/powerpoint/2010/main" val="1582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53:1a		</a:t>
            </a:r>
            <a:r>
              <a:rPr lang="en-US" sz="2400" b="1" dirty="0">
                <a:solidFill>
                  <a:schemeClr val="tx1"/>
                </a:solidFill>
                <a:latin typeface="+mn-lt"/>
              </a:rPr>
              <a:t>p.2</a:t>
            </a:r>
            <a:endParaRPr lang="en-US" sz="4000" b="1" dirty="0">
              <a:solidFill>
                <a:schemeClr val="tx1"/>
              </a:solidFill>
              <a:latin typeface="+mn-lt"/>
            </a:endParaRP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981200"/>
            <a:ext cx="10896600" cy="5029200"/>
          </a:xfrm>
        </p:spPr>
        <p:txBody>
          <a:bodyPr/>
          <a:lstStyle/>
          <a:p>
            <a:pPr marL="0" indent="0">
              <a:buNone/>
            </a:pPr>
            <a:r>
              <a:rPr lang="en-US" sz="2800" b="1">
                <a:solidFill>
                  <a:srgbClr val="0432FF"/>
                </a:solidFill>
                <a:latin typeface="+mn-lt"/>
              </a:rPr>
              <a:t>Who has believed our message? </a:t>
            </a:r>
          </a:p>
          <a:p>
            <a:pPr marL="0" indent="0">
              <a:buNone/>
            </a:pPr>
            <a:endParaRPr lang="en-US" sz="1100" b="1">
              <a:solidFill>
                <a:schemeClr val="tx1"/>
              </a:solidFill>
              <a:latin typeface="+mn-lt"/>
            </a:endParaRPr>
          </a:p>
          <a:p>
            <a:pPr marL="0" indent="0">
              <a:buNone/>
            </a:pPr>
            <a:endParaRPr lang="en-US" sz="2800" b="1">
              <a:solidFill>
                <a:schemeClr val="tx1"/>
              </a:solidFill>
              <a:latin typeface="+mn-lt"/>
            </a:endParaRPr>
          </a:p>
        </p:txBody>
      </p:sp>
      <p:sp>
        <p:nvSpPr>
          <p:cNvPr id="5" name="TextBox 4">
            <a:extLst>
              <a:ext uri="{FF2B5EF4-FFF2-40B4-BE49-F238E27FC236}">
                <a16:creationId xmlns:a16="http://schemas.microsoft.com/office/drawing/2014/main" id="{73A86AB2-4FAC-FF6D-70CF-5CA0468BA571}"/>
              </a:ext>
            </a:extLst>
          </p:cNvPr>
          <p:cNvSpPr txBox="1"/>
          <p:nvPr/>
        </p:nvSpPr>
        <p:spPr>
          <a:xfrm>
            <a:off x="2387600" y="3161862"/>
            <a:ext cx="6505730" cy="523220"/>
          </a:xfrm>
          <a:prstGeom prst="rect">
            <a:avLst/>
          </a:prstGeom>
          <a:noFill/>
        </p:spPr>
        <p:txBody>
          <a:bodyPr wrap="square">
            <a:spAutoFit/>
          </a:bodyPr>
          <a:lstStyle/>
          <a:p>
            <a:r>
              <a:rPr lang="en-US" sz="2800" b="1" u="sng">
                <a:solidFill>
                  <a:schemeClr val="tx1"/>
                </a:solidFill>
                <a:latin typeface="+mn-lt"/>
              </a:rPr>
              <a:t>What</a:t>
            </a:r>
            <a:r>
              <a:rPr lang="en-US" sz="2800" b="1">
                <a:solidFill>
                  <a:schemeClr val="tx1"/>
                </a:solidFill>
                <a:latin typeface="+mn-lt"/>
              </a:rPr>
              <a:t> message?</a:t>
            </a:r>
            <a:endParaRPr lang="en-US" sz="2800"/>
          </a:p>
        </p:txBody>
      </p:sp>
    </p:spTree>
    <p:extLst>
      <p:ext uri="{BB962C8B-B14F-4D97-AF65-F5344CB8AC3E}">
        <p14:creationId xmlns:p14="http://schemas.microsoft.com/office/powerpoint/2010/main" val="364645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53:1b</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660400" y="1981200"/>
            <a:ext cx="11684000" cy="5029200"/>
          </a:xfrm>
        </p:spPr>
        <p:txBody>
          <a:bodyPr/>
          <a:lstStyle/>
          <a:p>
            <a:pPr marL="0" indent="0">
              <a:buNone/>
            </a:pPr>
            <a:r>
              <a:rPr lang="en-US" sz="2800" b="1">
                <a:solidFill>
                  <a:srgbClr val="0432FF"/>
                </a:solidFill>
                <a:latin typeface="+mn-lt"/>
              </a:rPr>
              <a:t>And to whom has the arm of the </a:t>
            </a:r>
            <a:r>
              <a:rPr lang="en-US" sz="2800" b="1" cap="small">
                <a:solidFill>
                  <a:srgbClr val="0432FF"/>
                </a:solidFill>
                <a:latin typeface="+mn-lt"/>
              </a:rPr>
              <a:t>Lord</a:t>
            </a:r>
            <a:r>
              <a:rPr lang="en-US" sz="2800" b="1">
                <a:solidFill>
                  <a:srgbClr val="0432FF"/>
                </a:solidFill>
                <a:latin typeface="+mn-lt"/>
              </a:rPr>
              <a:t> been revealed? </a:t>
            </a:r>
          </a:p>
          <a:p>
            <a:pPr marL="0" indent="0">
              <a:buNone/>
            </a:pPr>
            <a:endParaRPr lang="en-US" sz="2800" b="1">
              <a:solidFill>
                <a:schemeClr val="tx1"/>
              </a:solidFill>
              <a:latin typeface="+mn-lt"/>
            </a:endParaRPr>
          </a:p>
          <a:p>
            <a:pPr marL="0" indent="0">
              <a:buNone/>
            </a:pPr>
            <a:r>
              <a:rPr lang="en-US" sz="2800" b="1">
                <a:solidFill>
                  <a:schemeClr val="tx1"/>
                </a:solidFill>
                <a:latin typeface="+mn-lt"/>
              </a:rPr>
              <a:t>Who/what is “the arm of the </a:t>
            </a:r>
            <a:r>
              <a:rPr lang="en-US" sz="2800" b="1" cap="small">
                <a:solidFill>
                  <a:schemeClr val="tx1"/>
                </a:solidFill>
                <a:latin typeface="+mn-lt"/>
              </a:rPr>
              <a:t>Lord”?</a:t>
            </a:r>
          </a:p>
          <a:p>
            <a:pPr marL="0" indent="0">
              <a:buNone/>
            </a:pPr>
            <a:r>
              <a:rPr lang="en-US" sz="2800" b="1">
                <a:solidFill>
                  <a:schemeClr val="tx1"/>
                </a:solidFill>
                <a:effectLst/>
                <a:latin typeface="+mn-lt"/>
              </a:rPr>
              <a:t>Isaiah is about to tell us more about the “Servant” who is “the arm”</a:t>
            </a:r>
            <a:endParaRPr lang="en-US" sz="2800" b="1">
              <a:solidFill>
                <a:schemeClr val="tx1"/>
              </a:solidFill>
              <a:latin typeface="+mn-lt"/>
            </a:endParaRPr>
          </a:p>
          <a:p>
            <a:pPr marL="0" indent="0">
              <a:buNone/>
            </a:pPr>
            <a:r>
              <a:rPr lang="en-US" sz="2800" b="1">
                <a:solidFill>
                  <a:schemeClr val="tx1"/>
                </a:solidFill>
                <a:latin typeface="+mn-lt"/>
              </a:rPr>
              <a:t>- The Messiah, God in the flesh</a:t>
            </a:r>
          </a:p>
          <a:p>
            <a:pPr marL="0" indent="0">
              <a:buNone/>
            </a:pPr>
            <a:r>
              <a:rPr lang="en-US" sz="2800" b="1">
                <a:solidFill>
                  <a:schemeClr val="tx1"/>
                </a:solidFill>
                <a:latin typeface="+mn-lt"/>
              </a:rPr>
              <a:t>- Exercising God’s power for our benefit  </a:t>
            </a:r>
          </a:p>
          <a:p>
            <a:pPr marL="0" indent="0">
              <a:buNone/>
            </a:pPr>
            <a:endParaRPr lang="en-US" sz="2800" b="1">
              <a:solidFill>
                <a:schemeClr val="tx1"/>
              </a:solidFill>
              <a:latin typeface="+mn-lt"/>
            </a:endParaRPr>
          </a:p>
          <a:p>
            <a:pPr marL="0" indent="0">
              <a:buNone/>
            </a:pPr>
            <a:r>
              <a:rPr lang="en-US" sz="2800" b="1">
                <a:solidFill>
                  <a:schemeClr val="tx1"/>
                </a:solidFill>
                <a:latin typeface="+mn-lt"/>
              </a:rPr>
              <a:t>Note the word “revealed”</a:t>
            </a:r>
          </a:p>
          <a:p>
            <a:pPr marL="0" indent="0">
              <a:buNone/>
            </a:pPr>
            <a:r>
              <a:rPr lang="en-US" sz="2800" b="1">
                <a:solidFill>
                  <a:schemeClr val="tx1"/>
                </a:solidFill>
                <a:latin typeface="+mn-lt"/>
              </a:rPr>
              <a:t>- </a:t>
            </a:r>
            <a:r>
              <a:rPr lang="en-US" sz="2800" b="1">
                <a:solidFill>
                  <a:schemeClr val="tx1"/>
                </a:solidFill>
                <a:effectLst/>
                <a:latin typeface="+mn-lt"/>
                <a:ea typeface="Times New Roman" panose="02020603050405020304" pitchFamily="18" charset="0"/>
              </a:rPr>
              <a:t>Revelation was required here. We would not figure this out on our own.</a:t>
            </a:r>
            <a:r>
              <a:rPr lang="en-US" sz="2800" b="1">
                <a:solidFill>
                  <a:schemeClr val="tx1"/>
                </a:solidFill>
                <a:effectLst/>
                <a:latin typeface="+mn-lt"/>
              </a:rPr>
              <a:t> </a:t>
            </a:r>
            <a:endParaRPr lang="en-US" sz="2800" b="1">
              <a:solidFill>
                <a:schemeClr val="tx1"/>
              </a:solidFill>
              <a:latin typeface="+mn-lt"/>
            </a:endParaRPr>
          </a:p>
        </p:txBody>
      </p:sp>
    </p:spTree>
    <p:extLst>
      <p:ext uri="{BB962C8B-B14F-4D97-AF65-F5344CB8AC3E}">
        <p14:creationId xmlns:p14="http://schemas.microsoft.com/office/powerpoint/2010/main" val="4343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solidFill>
                  <a:schemeClr val="tx1"/>
                </a:solidFill>
                <a:latin typeface="+mn-lt"/>
              </a:rPr>
              <a:t>Announcements</a:t>
            </a:r>
            <a:endParaRPr lang="en-US" altLang="en-US" b="1" dirty="0"/>
          </a:p>
        </p:txBody>
      </p:sp>
      <p:sp>
        <p:nvSpPr>
          <p:cNvPr id="21507" name="Content Placeholder 2"/>
          <p:cNvSpPr>
            <a:spLocks noGrp="1"/>
          </p:cNvSpPr>
          <p:nvPr>
            <p:ph idx="1"/>
          </p:nvPr>
        </p:nvSpPr>
        <p:spPr>
          <a:xfrm>
            <a:off x="635000" y="1981200"/>
            <a:ext cx="12055324" cy="1143000"/>
          </a:xfrm>
        </p:spPr>
        <p:txBody>
          <a:bodyPr anchor="t"/>
          <a:lstStyle/>
          <a:p>
            <a:pPr>
              <a:spcAft>
                <a:spcPts val="640"/>
              </a:spcAft>
            </a:pPr>
            <a:r>
              <a:rPr lang="en-US" altLang="en-US" sz="3000" b="1" dirty="0">
                <a:solidFill>
                  <a:schemeClr val="tx1"/>
                </a:solidFill>
              </a:rPr>
              <a:t>MOB Website &amp; Resources:  </a:t>
            </a:r>
            <a:r>
              <a:rPr lang="en-US" altLang="en-US" sz="3000" b="1" dirty="0">
                <a:solidFill>
                  <a:srgbClr val="0432FF"/>
                </a:solidFill>
                <a:hlinkClick r:id="rId3">
                  <a:extLst>
                    <a:ext uri="{A12FA001-AC4F-418D-AE19-62706E023703}">
                      <ahyp:hlinkClr xmlns:ahyp="http://schemas.microsoft.com/office/drawing/2018/hyperlinkcolor" val="tx"/>
                    </a:ext>
                  </a:extLst>
                </a:hlinkClick>
              </a:rPr>
              <a:t>www.ibcmob.net</a:t>
            </a:r>
            <a:endParaRPr lang="en-US" altLang="en-US" sz="3000" b="1" dirty="0">
              <a:solidFill>
                <a:srgbClr val="0432FF"/>
              </a:solidFill>
            </a:endParaRPr>
          </a:p>
          <a:p>
            <a:pPr marL="548657" indent="-487695">
              <a:spcAft>
                <a:spcPts val="640"/>
              </a:spcAft>
            </a:pPr>
            <a:r>
              <a:rPr lang="en-US" altLang="en-US" sz="3000" b="1" dirty="0">
                <a:solidFill>
                  <a:schemeClr val="tx1"/>
                </a:solidFill>
              </a:rPr>
              <a:t>Immanuel Bible Institute classes | Started </a:t>
            </a:r>
            <a:r>
              <a:rPr lang="en-US" altLang="en-US" sz="3000" b="1" dirty="0">
                <a:solidFill>
                  <a:srgbClr val="0000FF"/>
                </a:solidFill>
              </a:rPr>
              <a:t>28 January</a:t>
            </a:r>
          </a:p>
          <a:p>
            <a:pPr marL="975390" lvl="1" indent="-487695">
              <a:spcBef>
                <a:spcPts val="0"/>
              </a:spcBef>
              <a:spcAft>
                <a:spcPts val="640"/>
              </a:spcAft>
            </a:pPr>
            <a:r>
              <a:rPr lang="en-US" altLang="en-US" sz="3000" b="1" dirty="0">
                <a:solidFill>
                  <a:schemeClr val="tx1"/>
                </a:solidFill>
              </a:rPr>
              <a:t>Fundamentals of the Faith – Part 2, 8am, room B207</a:t>
            </a:r>
          </a:p>
          <a:p>
            <a:pPr marL="975390" lvl="1" indent="-487695">
              <a:spcBef>
                <a:spcPts val="0"/>
              </a:spcBef>
              <a:spcAft>
                <a:spcPts val="640"/>
              </a:spcAft>
            </a:pPr>
            <a:r>
              <a:rPr lang="en-US" altLang="en-US" sz="3000" b="1" dirty="0">
                <a:solidFill>
                  <a:schemeClr val="tx1"/>
                </a:solidFill>
              </a:rPr>
              <a:t>The Art of Marriage, 9:30am, room B207</a:t>
            </a:r>
          </a:p>
          <a:p>
            <a:pPr marL="975390" lvl="1" indent="-487695">
              <a:spcBef>
                <a:spcPts val="0"/>
              </a:spcBef>
              <a:spcAft>
                <a:spcPts val="640"/>
              </a:spcAft>
            </a:pPr>
            <a:r>
              <a:rPr lang="en-US" altLang="en-US" sz="3000" b="1" dirty="0">
                <a:solidFill>
                  <a:schemeClr val="tx1"/>
                </a:solidFill>
              </a:rPr>
              <a:t>Evangelism 101, 9:30am, room B209</a:t>
            </a:r>
          </a:p>
          <a:p>
            <a:pPr marL="975390" lvl="1" indent="-487695">
              <a:spcBef>
                <a:spcPts val="0"/>
              </a:spcBef>
              <a:spcAft>
                <a:spcPts val="640"/>
              </a:spcAft>
            </a:pPr>
            <a:r>
              <a:rPr lang="en-US" altLang="en-US" sz="3000" b="1" dirty="0">
                <a:solidFill>
                  <a:schemeClr val="tx1"/>
                </a:solidFill>
              </a:rPr>
              <a:t>Christian Worldview and Culture, 11:10am, room B207</a:t>
            </a:r>
          </a:p>
          <a:p>
            <a:pPr marL="975390" lvl="1" indent="-487695">
              <a:spcBef>
                <a:spcPts val="0"/>
              </a:spcBef>
              <a:spcAft>
                <a:spcPts val="640"/>
              </a:spcAft>
            </a:pPr>
            <a:r>
              <a:rPr lang="en-US" altLang="en-US" sz="3000" b="1" dirty="0">
                <a:solidFill>
                  <a:schemeClr val="tx1"/>
                </a:solidFill>
              </a:rPr>
              <a:t>Panorama of the Bible, 11:10am, room B209</a:t>
            </a:r>
          </a:p>
          <a:p>
            <a:pPr marL="975390" lvl="1" indent="-487695">
              <a:spcBef>
                <a:spcPts val="0"/>
              </a:spcBef>
              <a:spcAft>
                <a:spcPts val="640"/>
              </a:spcAft>
            </a:pPr>
            <a:r>
              <a:rPr lang="en-US" altLang="en-US" sz="3000" b="1" dirty="0">
                <a:solidFill>
                  <a:schemeClr val="tx1"/>
                </a:solidFill>
              </a:rPr>
              <a:t>Logos Bible Software for Beginners, 8am, room A207</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53:2 a,b</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828800"/>
            <a:ext cx="9251950" cy="5029200"/>
          </a:xfrm>
        </p:spPr>
        <p:txBody>
          <a:bodyPr/>
          <a:lstStyle/>
          <a:p>
            <a:pPr marL="0" indent="0">
              <a:buNone/>
            </a:pPr>
            <a:r>
              <a:rPr lang="en-US" sz="2800" b="1">
                <a:solidFill>
                  <a:srgbClr val="0432FF"/>
                </a:solidFill>
                <a:latin typeface="+mn-lt"/>
              </a:rPr>
              <a:t>For He grew up before Him like a tender shoot, </a:t>
            </a:r>
            <a:br>
              <a:rPr lang="en-US" sz="2800" b="1">
                <a:solidFill>
                  <a:srgbClr val="0432FF"/>
                </a:solidFill>
                <a:latin typeface="+mn-lt"/>
              </a:rPr>
            </a:br>
            <a:r>
              <a:rPr lang="en-US" sz="2800" b="1">
                <a:solidFill>
                  <a:srgbClr val="0432FF"/>
                </a:solidFill>
                <a:latin typeface="+mn-lt"/>
              </a:rPr>
              <a:t>And like a root out of parched ground; </a:t>
            </a:r>
          </a:p>
          <a:p>
            <a:pPr marL="0" indent="0">
              <a:buNone/>
            </a:pPr>
            <a:endParaRPr lang="en-US" sz="1200" b="1">
              <a:solidFill>
                <a:schemeClr val="tx1"/>
              </a:solidFill>
              <a:latin typeface="+mn-lt"/>
            </a:endParaRPr>
          </a:p>
          <a:p>
            <a:pPr marL="0" indent="0">
              <a:buNone/>
            </a:pPr>
            <a:r>
              <a:rPr lang="en-US" sz="2800" b="1">
                <a:solidFill>
                  <a:schemeClr val="tx1"/>
                </a:solidFill>
                <a:latin typeface="+mn-lt"/>
              </a:rPr>
              <a:t>Isaiah comes quickly to the </a:t>
            </a:r>
            <a:r>
              <a:rPr lang="en-US" sz="2800" b="1" u="sng">
                <a:solidFill>
                  <a:schemeClr val="tx1"/>
                </a:solidFill>
                <a:latin typeface="+mn-lt"/>
              </a:rPr>
              <a:t>incarnation</a:t>
            </a:r>
            <a:r>
              <a:rPr lang="en-US" sz="2800" b="1">
                <a:solidFill>
                  <a:schemeClr val="tx1"/>
                </a:solidFill>
                <a:latin typeface="+mn-lt"/>
              </a:rPr>
              <a:t>. </a:t>
            </a:r>
            <a:br>
              <a:rPr lang="en-US" sz="2800" b="1">
                <a:solidFill>
                  <a:schemeClr val="tx1"/>
                </a:solidFill>
                <a:latin typeface="+mn-lt"/>
              </a:rPr>
            </a:br>
            <a:endParaRPr lang="en-US" sz="1200" b="1">
              <a:solidFill>
                <a:schemeClr val="tx1"/>
              </a:solidFill>
              <a:latin typeface="+mn-lt"/>
            </a:endParaRPr>
          </a:p>
          <a:p>
            <a:pPr marL="0" indent="0">
              <a:buNone/>
            </a:pPr>
            <a:r>
              <a:rPr lang="en-US" sz="2800" b="1">
                <a:solidFill>
                  <a:schemeClr val="tx1"/>
                </a:solidFill>
                <a:latin typeface="+mn-lt"/>
              </a:rPr>
              <a:t>“A tender shoot” indicates God’s special affection for Him. It also indicates physical weakness of becoming human.</a:t>
            </a:r>
          </a:p>
          <a:p>
            <a:pPr marL="0" indent="0">
              <a:buNone/>
            </a:pPr>
            <a:endParaRPr lang="en-US" sz="1200" b="1">
              <a:solidFill>
                <a:schemeClr val="tx1"/>
              </a:solidFill>
              <a:latin typeface="+mn-lt"/>
            </a:endParaRPr>
          </a:p>
          <a:p>
            <a:pPr marL="0" indent="0">
              <a:buNone/>
            </a:pPr>
            <a:r>
              <a:rPr lang="en-US" sz="2800" b="1">
                <a:solidFill>
                  <a:schemeClr val="tx1"/>
                </a:solidFill>
                <a:effectLst/>
                <a:latin typeface="+mn-lt"/>
                <a:ea typeface="Times New Roman" panose="02020603050405020304" pitchFamily="18" charset="0"/>
              </a:rPr>
              <a:t>Israel was that parched ground - they were a failed and captive nation on spiritual life-support.</a:t>
            </a:r>
          </a:p>
          <a:p>
            <a:pPr marL="0" indent="0">
              <a:buNone/>
            </a:pPr>
            <a:endParaRPr lang="en-US" sz="1200" b="1">
              <a:solidFill>
                <a:schemeClr val="tx1"/>
              </a:solidFill>
              <a:latin typeface="+mn-lt"/>
            </a:endParaRPr>
          </a:p>
          <a:p>
            <a:pPr marL="0" indent="0">
              <a:buNone/>
            </a:pPr>
            <a:r>
              <a:rPr lang="en-US" sz="2800" b="1">
                <a:solidFill>
                  <a:schemeClr val="tx1"/>
                </a:solidFill>
                <a:latin typeface="+mn-lt"/>
              </a:rPr>
              <a:t>Yet “a root” gives hope for life and growth.</a:t>
            </a:r>
          </a:p>
        </p:txBody>
      </p:sp>
      <p:pic>
        <p:nvPicPr>
          <p:cNvPr id="4" name="Picture 3">
            <a:extLst>
              <a:ext uri="{FF2B5EF4-FFF2-40B4-BE49-F238E27FC236}">
                <a16:creationId xmlns:a16="http://schemas.microsoft.com/office/drawing/2014/main" id="{0072DB79-0667-B203-41AB-5E353DAE7891}"/>
              </a:ext>
            </a:extLst>
          </p:cNvPr>
          <p:cNvPicPr>
            <a:picLocks noChangeAspect="1"/>
          </p:cNvPicPr>
          <p:nvPr/>
        </p:nvPicPr>
        <p:blipFill>
          <a:blip r:embed="rId3"/>
          <a:stretch>
            <a:fillRect/>
          </a:stretch>
        </p:blipFill>
        <p:spPr>
          <a:xfrm>
            <a:off x="10572750" y="2362200"/>
            <a:ext cx="2222500" cy="3441700"/>
          </a:xfrm>
          <a:prstGeom prst="rect">
            <a:avLst/>
          </a:prstGeom>
        </p:spPr>
      </p:pic>
    </p:spTree>
    <p:extLst>
      <p:ext uri="{BB962C8B-B14F-4D97-AF65-F5344CB8AC3E}">
        <p14:creationId xmlns:p14="http://schemas.microsoft.com/office/powerpoint/2010/main" val="29175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53:2 c,d</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779118"/>
            <a:ext cx="11353800" cy="5029200"/>
          </a:xfrm>
        </p:spPr>
        <p:txBody>
          <a:bodyPr/>
          <a:lstStyle/>
          <a:p>
            <a:pPr marL="0" indent="0">
              <a:buNone/>
            </a:pPr>
            <a:r>
              <a:rPr lang="en-US" sz="2800" b="1">
                <a:solidFill>
                  <a:srgbClr val="0432FF"/>
                </a:solidFill>
                <a:latin typeface="+mn-lt"/>
              </a:rPr>
              <a:t>He has no </a:t>
            </a:r>
            <a:r>
              <a:rPr lang="en-US" sz="2800" b="1" i="1">
                <a:solidFill>
                  <a:srgbClr val="0432FF"/>
                </a:solidFill>
                <a:latin typeface="+mn-lt"/>
              </a:rPr>
              <a:t>stately</a:t>
            </a:r>
            <a:r>
              <a:rPr lang="en-US" sz="2800" b="1">
                <a:solidFill>
                  <a:srgbClr val="0432FF"/>
                </a:solidFill>
                <a:latin typeface="+mn-lt"/>
              </a:rPr>
              <a:t> form or majesty </a:t>
            </a:r>
            <a:br>
              <a:rPr lang="en-US" sz="2800" b="1">
                <a:solidFill>
                  <a:srgbClr val="0432FF"/>
                </a:solidFill>
                <a:latin typeface="+mn-lt"/>
              </a:rPr>
            </a:br>
            <a:r>
              <a:rPr lang="en-US" sz="2800" b="1">
                <a:solidFill>
                  <a:srgbClr val="0432FF"/>
                </a:solidFill>
                <a:latin typeface="+mn-lt"/>
              </a:rPr>
              <a:t>That we should look upon Him, </a:t>
            </a:r>
            <a:br>
              <a:rPr lang="en-US" sz="2800" b="1">
                <a:solidFill>
                  <a:srgbClr val="0432FF"/>
                </a:solidFill>
                <a:latin typeface="+mn-lt"/>
              </a:rPr>
            </a:br>
            <a:r>
              <a:rPr lang="en-US" sz="2800" b="1">
                <a:solidFill>
                  <a:srgbClr val="0432FF"/>
                </a:solidFill>
                <a:latin typeface="+mn-lt"/>
              </a:rPr>
              <a:t>Nor appearance that we should be attracted to Him.</a:t>
            </a:r>
          </a:p>
          <a:p>
            <a:pPr marL="0" indent="0">
              <a:buNone/>
            </a:pPr>
            <a:endParaRPr lang="en-US" sz="1200" b="1">
              <a:solidFill>
                <a:schemeClr val="tx1"/>
              </a:solidFill>
              <a:latin typeface="+mn-lt"/>
            </a:endParaRPr>
          </a:p>
          <a:p>
            <a:pPr marL="0" indent="0">
              <a:buNone/>
            </a:pPr>
            <a:r>
              <a:rPr lang="en-US" sz="2800" b="1">
                <a:solidFill>
                  <a:schemeClr val="tx1"/>
                </a:solidFill>
                <a:latin typeface="+mn-lt"/>
              </a:rPr>
              <a:t>What would Israel expect their Messiah to “be like”?</a:t>
            </a:r>
          </a:p>
          <a:p>
            <a:pPr marL="0" indent="0">
              <a:buNone/>
            </a:pPr>
            <a:r>
              <a:rPr lang="en-US" sz="2800" b="1">
                <a:solidFill>
                  <a:schemeClr val="tx1"/>
                </a:solidFill>
                <a:latin typeface="+mn-lt"/>
              </a:rPr>
              <a:t>- Kingly? (They tried that with Saul – Mr. Tall, Dark &amp; Handsome)</a:t>
            </a:r>
          </a:p>
          <a:p>
            <a:pPr marL="0" indent="0">
              <a:buNone/>
            </a:pPr>
            <a:r>
              <a:rPr lang="en-US" sz="2800" b="1">
                <a:solidFill>
                  <a:schemeClr val="tx1"/>
                </a:solidFill>
                <a:latin typeface="+mn-lt"/>
              </a:rPr>
              <a:t>- Ordinary? Would not draw attention in a crowd</a:t>
            </a:r>
          </a:p>
          <a:p>
            <a:pPr marL="0" indent="0">
              <a:buNone/>
            </a:pPr>
            <a:endParaRPr lang="en-US" sz="1200" b="1">
              <a:solidFill>
                <a:schemeClr val="tx1"/>
              </a:solidFill>
              <a:latin typeface="+mn-lt"/>
            </a:endParaRPr>
          </a:p>
          <a:p>
            <a:pPr marL="0" indent="0">
              <a:buNone/>
            </a:pPr>
            <a:r>
              <a:rPr lang="en-US" sz="2800" b="1">
                <a:solidFill>
                  <a:schemeClr val="tx1"/>
                </a:solidFill>
                <a:latin typeface="+mn-lt"/>
              </a:rPr>
              <a:t>Notice “We” – Isaiah is identifying with the people of Israel</a:t>
            </a:r>
          </a:p>
          <a:p>
            <a:pPr marL="0" indent="0">
              <a:buNone/>
            </a:pPr>
            <a:endParaRPr lang="en-US" sz="1200" b="1">
              <a:solidFill>
                <a:schemeClr val="tx1"/>
              </a:solidFill>
              <a:latin typeface="+mn-lt"/>
            </a:endParaRPr>
          </a:p>
          <a:p>
            <a:pPr marL="0" indent="0">
              <a:buNone/>
            </a:pPr>
            <a:r>
              <a:rPr lang="en-US" sz="2800" b="1">
                <a:solidFill>
                  <a:schemeClr val="tx1"/>
                </a:solidFill>
                <a:latin typeface="+mn-lt"/>
              </a:rPr>
              <a:t>BTW, Isaiah just switched from past tense to present tense. Was Isaiah seeing a vision?</a:t>
            </a:r>
          </a:p>
        </p:txBody>
      </p:sp>
    </p:spTree>
    <p:extLst>
      <p:ext uri="{BB962C8B-B14F-4D97-AF65-F5344CB8AC3E}">
        <p14:creationId xmlns:p14="http://schemas.microsoft.com/office/powerpoint/2010/main" val="41479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53:3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2134637" y="1447800"/>
            <a:ext cx="11353800" cy="5029200"/>
          </a:xfrm>
        </p:spPr>
        <p:txBody>
          <a:bodyPr/>
          <a:lstStyle/>
          <a:p>
            <a:pPr marL="0" indent="0">
              <a:buNone/>
            </a:pPr>
            <a:r>
              <a:rPr lang="en-US" sz="2800" b="1">
                <a:solidFill>
                  <a:srgbClr val="0432FF"/>
                </a:solidFill>
                <a:latin typeface="+mn-lt"/>
              </a:rPr>
              <a:t>He was despised and forsaken of men, </a:t>
            </a:r>
            <a:br>
              <a:rPr lang="en-US" sz="2800" b="1">
                <a:solidFill>
                  <a:srgbClr val="0432FF"/>
                </a:solidFill>
                <a:latin typeface="+mn-lt"/>
              </a:rPr>
            </a:br>
            <a:r>
              <a:rPr lang="en-US" sz="2800" b="1">
                <a:solidFill>
                  <a:srgbClr val="0432FF"/>
                </a:solidFill>
                <a:latin typeface="+mn-lt"/>
              </a:rPr>
              <a:t>A man of sorrows and acquainted with grief</a:t>
            </a:r>
            <a:br>
              <a:rPr lang="en-US" sz="2800" b="1">
                <a:solidFill>
                  <a:srgbClr val="0432FF"/>
                </a:solidFill>
                <a:latin typeface="+mn-lt"/>
              </a:rPr>
            </a:br>
            <a:r>
              <a:rPr lang="en-US" sz="2800" b="1">
                <a:solidFill>
                  <a:srgbClr val="0432FF"/>
                </a:solidFill>
                <a:latin typeface="+mn-lt"/>
              </a:rPr>
              <a:t>And like one from whom men hide their face </a:t>
            </a:r>
            <a:br>
              <a:rPr lang="en-US" sz="2800" b="1">
                <a:solidFill>
                  <a:srgbClr val="0432FF"/>
                </a:solidFill>
                <a:latin typeface="+mn-lt"/>
              </a:rPr>
            </a:br>
            <a:r>
              <a:rPr lang="en-US" sz="2800" b="1">
                <a:solidFill>
                  <a:srgbClr val="0432FF"/>
                </a:solidFill>
                <a:latin typeface="+mn-lt"/>
              </a:rPr>
              <a:t>He was despised, and we did not esteem Him.</a:t>
            </a:r>
          </a:p>
          <a:p>
            <a:pPr marL="0" indent="0">
              <a:buNone/>
            </a:pPr>
            <a:endParaRPr lang="en-US" sz="1000" b="1">
              <a:solidFill>
                <a:schemeClr val="tx1"/>
              </a:solidFill>
              <a:latin typeface="+mn-lt"/>
            </a:endParaRPr>
          </a:p>
          <a:p>
            <a:pPr marL="0" indent="0">
              <a:buNone/>
            </a:pPr>
            <a:r>
              <a:rPr lang="en-US" sz="2600" b="1">
                <a:solidFill>
                  <a:schemeClr val="tx1"/>
                </a:solidFill>
                <a:effectLst/>
                <a:latin typeface="Arial" panose="020B0604020202020204" pitchFamily="34" charset="0"/>
                <a:ea typeface="Times New Roman" panose="02020603050405020304" pitchFamily="18" charset="0"/>
              </a:rPr>
              <a:t>The English word "despised" carries strong emotional overtones, </a:t>
            </a:r>
            <a:br>
              <a:rPr lang="en-US" sz="2600" b="1">
                <a:solidFill>
                  <a:schemeClr val="tx1"/>
                </a:solidFill>
                <a:effectLst/>
                <a:latin typeface="Arial" panose="020B0604020202020204" pitchFamily="34" charset="0"/>
                <a:ea typeface="Times New Roman" panose="02020603050405020304" pitchFamily="18" charset="0"/>
              </a:rPr>
            </a:br>
            <a:r>
              <a:rPr lang="en-US" sz="2600" b="1">
                <a:solidFill>
                  <a:schemeClr val="tx1"/>
                </a:solidFill>
                <a:effectLst/>
                <a:latin typeface="Arial" panose="020B0604020202020204" pitchFamily="34" charset="0"/>
                <a:ea typeface="Times New Roman" panose="02020603050405020304" pitchFamily="18" charset="0"/>
              </a:rPr>
              <a:t>but its Hebrew source means </a:t>
            </a:r>
          </a:p>
          <a:p>
            <a:pPr marL="0" indent="0">
              <a:buNone/>
            </a:pPr>
            <a:r>
              <a:rPr lang="en-US" sz="2600" b="1">
                <a:solidFill>
                  <a:schemeClr val="tx1"/>
                </a:solidFill>
                <a:effectLst/>
                <a:latin typeface="Arial" panose="020B0604020202020204" pitchFamily="34" charset="0"/>
                <a:ea typeface="Times New Roman" panose="02020603050405020304" pitchFamily="18" charset="0"/>
              </a:rPr>
              <a:t>- To be considered </a:t>
            </a:r>
            <a:r>
              <a:rPr lang="en-US" sz="2600" b="1" u="sng">
                <a:solidFill>
                  <a:schemeClr val="tx1"/>
                </a:solidFill>
                <a:effectLst/>
                <a:latin typeface="Arial" panose="020B0604020202020204" pitchFamily="34" charset="0"/>
                <a:ea typeface="Times New Roman" panose="02020603050405020304" pitchFamily="18" charset="0"/>
              </a:rPr>
              <a:t>worthless</a:t>
            </a:r>
            <a:r>
              <a:rPr lang="en-US" sz="2600" b="1">
                <a:solidFill>
                  <a:schemeClr val="tx1"/>
                </a:solidFill>
                <a:effectLst/>
                <a:latin typeface="Arial" panose="020B0604020202020204" pitchFamily="34" charset="0"/>
                <a:ea typeface="Times New Roman" panose="02020603050405020304" pitchFamily="18" charset="0"/>
              </a:rPr>
              <a:t> and </a:t>
            </a:r>
            <a:r>
              <a:rPr lang="en-US" sz="2600" b="1" u="sng">
                <a:solidFill>
                  <a:schemeClr val="tx1"/>
                </a:solidFill>
                <a:effectLst/>
                <a:latin typeface="Arial" panose="020B0604020202020204" pitchFamily="34" charset="0"/>
                <a:ea typeface="Times New Roman" panose="02020603050405020304" pitchFamily="18" charset="0"/>
              </a:rPr>
              <a:t>unworthy of attention</a:t>
            </a:r>
          </a:p>
          <a:p>
            <a:pPr marL="0" indent="0">
              <a:buNone/>
            </a:pPr>
            <a:r>
              <a:rPr lang="en-US" sz="2600" b="1">
                <a:solidFill>
                  <a:schemeClr val="tx1"/>
                </a:solidFill>
                <a:latin typeface="Arial" panose="020B0604020202020204" pitchFamily="34" charset="0"/>
                <a:ea typeface="Times New Roman" panose="02020603050405020304" pitchFamily="18" charset="0"/>
              </a:rPr>
              <a:t>- </a:t>
            </a:r>
            <a:r>
              <a:rPr lang="en-US" sz="2600" b="1">
                <a:solidFill>
                  <a:schemeClr val="tx1"/>
                </a:solidFill>
                <a:effectLst/>
                <a:latin typeface="Arial" panose="020B0604020202020204" pitchFamily="34" charset="0"/>
                <a:ea typeface="Times New Roman" panose="02020603050405020304" pitchFamily="18" charset="0"/>
              </a:rPr>
              <a:t>He would be </a:t>
            </a:r>
            <a:r>
              <a:rPr lang="en-US" sz="2600" b="1" u="sng">
                <a:solidFill>
                  <a:schemeClr val="tx1"/>
                </a:solidFill>
                <a:effectLst/>
                <a:latin typeface="Arial" panose="020B0604020202020204" pitchFamily="34" charset="0"/>
                <a:ea typeface="Times New Roman" panose="02020603050405020304" pitchFamily="18" charset="0"/>
              </a:rPr>
              <a:t>hastily dismissed</a:t>
            </a:r>
          </a:p>
          <a:p>
            <a:pPr marL="0" indent="0">
              <a:buNone/>
            </a:pPr>
            <a:r>
              <a:rPr lang="en-US" sz="2600" b="1">
                <a:solidFill>
                  <a:schemeClr val="tx1"/>
                </a:solidFill>
                <a:latin typeface="Arial" panose="020B0604020202020204" pitchFamily="34" charset="0"/>
                <a:ea typeface="Times New Roman" panose="02020603050405020304" pitchFamily="18" charset="0"/>
              </a:rPr>
              <a:t>- </a:t>
            </a:r>
            <a:r>
              <a:rPr lang="en-US" sz="2600" b="1">
                <a:solidFill>
                  <a:schemeClr val="tx1"/>
                </a:solidFill>
                <a:effectLst/>
                <a:latin typeface="Arial" panose="020B0604020202020204" pitchFamily="34" charset="0"/>
                <a:ea typeface="Times New Roman" panose="02020603050405020304" pitchFamily="18" charset="0"/>
              </a:rPr>
              <a:t>They would </a:t>
            </a:r>
            <a:r>
              <a:rPr lang="en-US" sz="2600" b="1" u="sng">
                <a:solidFill>
                  <a:schemeClr val="tx1"/>
                </a:solidFill>
                <a:effectLst/>
                <a:latin typeface="Arial" panose="020B0604020202020204" pitchFamily="34" charset="0"/>
                <a:ea typeface="Times New Roman" panose="02020603050405020304" pitchFamily="18" charset="0"/>
              </a:rPr>
              <a:t>not give Him a second look</a:t>
            </a:r>
            <a:r>
              <a:rPr lang="en-US" sz="2600" b="1">
                <a:solidFill>
                  <a:schemeClr val="tx1"/>
                </a:solidFill>
                <a:effectLst/>
                <a:latin typeface="Arial" panose="020B0604020202020204" pitchFamily="34" charset="0"/>
                <a:ea typeface="Times New Roman" panose="02020603050405020304" pitchFamily="18" charset="0"/>
              </a:rPr>
              <a:t>.</a:t>
            </a:r>
          </a:p>
          <a:p>
            <a:pPr marL="0" indent="0">
              <a:buNone/>
            </a:pPr>
            <a:r>
              <a:rPr lang="en-US" sz="2600" b="1">
                <a:solidFill>
                  <a:schemeClr val="tx1"/>
                </a:solidFill>
                <a:effectLst/>
                <a:latin typeface="+mn-lt"/>
                <a:ea typeface="Times New Roman" panose="02020603050405020304" pitchFamily="18" charset="0"/>
              </a:rPr>
              <a:t>Multitudes sought out Jesus for His healing and feeding miracles, </a:t>
            </a:r>
            <a:br>
              <a:rPr lang="en-US" sz="2600" b="1">
                <a:solidFill>
                  <a:schemeClr val="tx1"/>
                </a:solidFill>
                <a:effectLst/>
                <a:latin typeface="+mn-lt"/>
                <a:ea typeface="Times New Roman" panose="02020603050405020304" pitchFamily="18" charset="0"/>
              </a:rPr>
            </a:br>
            <a:r>
              <a:rPr lang="en-US" sz="2600" b="1">
                <a:solidFill>
                  <a:schemeClr val="tx1"/>
                </a:solidFill>
                <a:effectLst/>
                <a:latin typeface="+mn-lt"/>
                <a:ea typeface="Times New Roman" panose="02020603050405020304" pitchFamily="18" charset="0"/>
              </a:rPr>
              <a:t>but they were attracted to Him for selfish reasons, not because </a:t>
            </a:r>
            <a:br>
              <a:rPr lang="en-US" sz="2600" b="1">
                <a:solidFill>
                  <a:schemeClr val="tx1"/>
                </a:solidFill>
                <a:effectLst/>
                <a:latin typeface="+mn-lt"/>
                <a:ea typeface="Times New Roman" panose="02020603050405020304" pitchFamily="18" charset="0"/>
              </a:rPr>
            </a:br>
            <a:r>
              <a:rPr lang="en-US" sz="2600" b="1">
                <a:solidFill>
                  <a:schemeClr val="tx1"/>
                </a:solidFill>
                <a:effectLst/>
                <a:latin typeface="+mn-lt"/>
                <a:ea typeface="Times New Roman" panose="02020603050405020304" pitchFamily="18" charset="0"/>
              </a:rPr>
              <a:t>of His person.</a:t>
            </a:r>
            <a:r>
              <a:rPr lang="en-US" sz="2600" b="1">
                <a:solidFill>
                  <a:schemeClr val="tx1"/>
                </a:solidFill>
                <a:effectLst/>
                <a:latin typeface="+mn-lt"/>
                <a:ea typeface="Times New Roman" panose="02020603050405020304" pitchFamily="18" charset="0"/>
                <a:cs typeface="Calibri" panose="020F0502020204030204" pitchFamily="34" charset="0"/>
              </a:rPr>
              <a:t> </a:t>
            </a:r>
            <a:r>
              <a:rPr lang="en-US" sz="2600" b="1">
                <a:solidFill>
                  <a:schemeClr val="tx1"/>
                </a:solidFill>
                <a:effectLst/>
                <a:latin typeface="+mn-lt"/>
                <a:ea typeface="Times New Roman" panose="02020603050405020304" pitchFamily="18" charset="0"/>
              </a:rPr>
              <a:t> </a:t>
            </a:r>
            <a:r>
              <a:rPr lang="en-US" sz="2600" b="1">
                <a:solidFill>
                  <a:schemeClr val="tx1"/>
                </a:solidFill>
                <a:latin typeface="Arial" panose="020B0604020202020204" pitchFamily="34" charset="0"/>
                <a:ea typeface="Times New Roman" panose="02020603050405020304" pitchFamily="18" charset="0"/>
              </a:rPr>
              <a:t>		</a:t>
            </a:r>
            <a:r>
              <a:rPr lang="en-US" sz="2600" b="1">
                <a:solidFill>
                  <a:schemeClr val="tx1"/>
                </a:solidFill>
                <a:effectLst/>
                <a:latin typeface="Arial" panose="020B0604020202020204" pitchFamily="34" charset="0"/>
                <a:ea typeface="Times New Roman" panose="02020603050405020304" pitchFamily="18" charset="0"/>
              </a:rPr>
              <a:t>(Constable)</a:t>
            </a:r>
            <a:endParaRPr lang="en-US" sz="2600" b="1">
              <a:solidFill>
                <a:schemeClr val="tx1"/>
              </a:solidFill>
              <a:latin typeface="+mn-lt"/>
            </a:endParaRPr>
          </a:p>
        </p:txBody>
      </p:sp>
    </p:spTree>
    <p:extLst>
      <p:ext uri="{BB962C8B-B14F-4D97-AF65-F5344CB8AC3E}">
        <p14:creationId xmlns:p14="http://schemas.microsoft.com/office/powerpoint/2010/main" val="20389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53:4 a,b</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778000" y="1828800"/>
            <a:ext cx="10896600" cy="5029200"/>
          </a:xfrm>
        </p:spPr>
        <p:txBody>
          <a:bodyPr/>
          <a:lstStyle/>
          <a:p>
            <a:pPr marL="0" indent="0">
              <a:buNone/>
            </a:pPr>
            <a:r>
              <a:rPr lang="en-US" sz="2800" b="1">
                <a:solidFill>
                  <a:srgbClr val="0432FF"/>
                </a:solidFill>
                <a:latin typeface="+mn-lt"/>
              </a:rPr>
              <a:t>Surely </a:t>
            </a:r>
            <a:r>
              <a:rPr lang="en-US" sz="2800" b="1" u="sng">
                <a:solidFill>
                  <a:srgbClr val="0432FF"/>
                </a:solidFill>
                <a:latin typeface="+mn-lt"/>
              </a:rPr>
              <a:t>our</a:t>
            </a:r>
            <a:r>
              <a:rPr lang="en-US" sz="2800" b="1">
                <a:solidFill>
                  <a:srgbClr val="0432FF"/>
                </a:solidFill>
                <a:latin typeface="+mn-lt"/>
              </a:rPr>
              <a:t> griefs </a:t>
            </a:r>
            <a:r>
              <a:rPr lang="en-US" sz="2800" b="1" u="sng">
                <a:solidFill>
                  <a:srgbClr val="0432FF"/>
                </a:solidFill>
                <a:latin typeface="+mn-lt"/>
              </a:rPr>
              <a:t>He</a:t>
            </a:r>
            <a:r>
              <a:rPr lang="en-US" sz="2800" b="1">
                <a:solidFill>
                  <a:srgbClr val="0432FF"/>
                </a:solidFill>
                <a:latin typeface="+mn-lt"/>
              </a:rPr>
              <a:t> Himself bore, </a:t>
            </a:r>
            <a:br>
              <a:rPr lang="en-US" sz="2800" b="1">
                <a:solidFill>
                  <a:srgbClr val="0432FF"/>
                </a:solidFill>
                <a:latin typeface="+mn-lt"/>
              </a:rPr>
            </a:br>
            <a:r>
              <a:rPr lang="en-US" sz="2800" b="1">
                <a:solidFill>
                  <a:srgbClr val="0432FF"/>
                </a:solidFill>
                <a:latin typeface="+mn-lt"/>
              </a:rPr>
              <a:t>And our sorrows He carried; </a:t>
            </a:r>
            <a:br>
              <a:rPr lang="en-US" sz="2800" b="1">
                <a:solidFill>
                  <a:srgbClr val="0432FF"/>
                </a:solidFill>
                <a:latin typeface="+mn-lt"/>
              </a:rPr>
            </a:br>
            <a:endParaRPr lang="en-US" sz="1200" b="1">
              <a:solidFill>
                <a:srgbClr val="0432FF"/>
              </a:solidFill>
              <a:latin typeface="+mn-lt"/>
            </a:endParaRPr>
          </a:p>
          <a:p>
            <a:pPr marL="0" indent="0">
              <a:buNone/>
            </a:pPr>
            <a:r>
              <a:rPr lang="en-US" sz="2800" b="1">
                <a:solidFill>
                  <a:schemeClr val="tx1"/>
                </a:solidFill>
                <a:latin typeface="+mn-lt"/>
              </a:rPr>
              <a:t>Connecting back to griefs and sorrows from v3</a:t>
            </a:r>
          </a:p>
          <a:p>
            <a:pPr marL="0" indent="0">
              <a:buNone/>
            </a:pPr>
            <a:r>
              <a:rPr lang="en-US" sz="2800" b="1">
                <a:solidFill>
                  <a:srgbClr val="0432FF"/>
                </a:solidFill>
                <a:latin typeface="+mn-lt"/>
              </a:rPr>
              <a:t>	A man of sorrows and acquainted with grief</a:t>
            </a:r>
            <a:endParaRPr lang="en-US" sz="2800" b="1">
              <a:solidFill>
                <a:schemeClr val="tx1"/>
              </a:solidFill>
              <a:latin typeface="+mn-lt"/>
            </a:endParaRPr>
          </a:p>
          <a:p>
            <a:pPr marL="0" indent="0">
              <a:buNone/>
            </a:pPr>
            <a:endParaRPr lang="en-US" sz="1200" b="1">
              <a:solidFill>
                <a:schemeClr val="tx1"/>
              </a:solidFill>
              <a:latin typeface="+mn-lt"/>
            </a:endParaRPr>
          </a:p>
          <a:p>
            <a:pPr marL="0" indent="0">
              <a:buNone/>
            </a:pPr>
            <a:r>
              <a:rPr lang="en-US" sz="2800" b="1">
                <a:solidFill>
                  <a:schemeClr val="tx1"/>
                </a:solidFill>
                <a:latin typeface="+mn-lt"/>
              </a:rPr>
              <a:t>Important new information:</a:t>
            </a:r>
          </a:p>
          <a:p>
            <a:pPr marL="0" indent="0">
              <a:buNone/>
            </a:pPr>
            <a:r>
              <a:rPr lang="en-US" sz="2800" b="1">
                <a:solidFill>
                  <a:schemeClr val="tx1"/>
                </a:solidFill>
                <a:latin typeface="+mn-lt"/>
              </a:rPr>
              <a:t>- OUR griefs, OUR sorrows</a:t>
            </a:r>
          </a:p>
          <a:p>
            <a:pPr marL="0" indent="0">
              <a:buNone/>
            </a:pPr>
            <a:r>
              <a:rPr lang="en-US" sz="2800" b="1">
                <a:solidFill>
                  <a:schemeClr val="tx1"/>
                </a:solidFill>
                <a:latin typeface="+mn-lt"/>
              </a:rPr>
              <a:t>- HE bore them, HE carried them</a:t>
            </a:r>
          </a:p>
          <a:p>
            <a:pPr marL="0" indent="0">
              <a:buNone/>
            </a:pPr>
            <a:endParaRPr lang="en-US" sz="1200" b="1">
              <a:solidFill>
                <a:schemeClr val="tx1"/>
              </a:solidFill>
              <a:latin typeface="+mn-lt"/>
            </a:endParaRPr>
          </a:p>
          <a:p>
            <a:pPr marL="0" indent="0">
              <a:buNone/>
            </a:pPr>
            <a:r>
              <a:rPr lang="en-US" sz="2800" b="1">
                <a:solidFill>
                  <a:schemeClr val="tx1"/>
                </a:solidFill>
                <a:latin typeface="+mn-lt"/>
              </a:rPr>
              <a:t>Jesus is our </a:t>
            </a:r>
            <a:r>
              <a:rPr lang="en-US" sz="2800" b="1" u="sng">
                <a:solidFill>
                  <a:schemeClr val="tx1"/>
                </a:solidFill>
                <a:latin typeface="+mn-lt"/>
              </a:rPr>
              <a:t>substitute</a:t>
            </a:r>
            <a:r>
              <a:rPr lang="en-US" sz="2800" b="1">
                <a:solidFill>
                  <a:schemeClr val="tx1"/>
                </a:solidFill>
                <a:latin typeface="+mn-lt"/>
              </a:rPr>
              <a:t> – bearing our burden</a:t>
            </a:r>
          </a:p>
          <a:p>
            <a:pPr marL="0" indent="0">
              <a:buNone/>
            </a:pPr>
            <a:endParaRPr lang="en-US" sz="1200" b="1">
              <a:solidFill>
                <a:schemeClr val="tx1"/>
              </a:solidFill>
              <a:latin typeface="+mn-lt"/>
            </a:endParaRPr>
          </a:p>
          <a:p>
            <a:pPr marL="0" indent="0">
              <a:buNone/>
            </a:pPr>
            <a:r>
              <a:rPr lang="en-US" sz="2800" b="1">
                <a:solidFill>
                  <a:schemeClr val="tx1"/>
                </a:solidFill>
                <a:latin typeface="+mn-lt"/>
              </a:rPr>
              <a:t>This is starting to sound like a message</a:t>
            </a:r>
            <a:br>
              <a:rPr lang="en-US" sz="2800" b="1">
                <a:solidFill>
                  <a:srgbClr val="0432FF"/>
                </a:solidFill>
                <a:latin typeface="+mn-lt"/>
              </a:rPr>
            </a:br>
            <a:endParaRPr lang="en-US" sz="2800" b="1">
              <a:solidFill>
                <a:srgbClr val="0432FF"/>
              </a:solidFill>
              <a:latin typeface="+mn-lt"/>
            </a:endParaRPr>
          </a:p>
        </p:txBody>
      </p:sp>
    </p:spTree>
    <p:extLst>
      <p:ext uri="{BB962C8B-B14F-4D97-AF65-F5344CB8AC3E}">
        <p14:creationId xmlns:p14="http://schemas.microsoft.com/office/powerpoint/2010/main" val="114798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17915"/>
            <a:ext cx="13004800" cy="139728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 name="TextBox 2"/>
          <p:cNvSpPr txBox="1"/>
          <p:nvPr/>
        </p:nvSpPr>
        <p:spPr>
          <a:xfrm>
            <a:off x="894080" y="1308848"/>
            <a:ext cx="11216640" cy="2140138"/>
          </a:xfrm>
          <a:prstGeom prst="rect">
            <a:avLst/>
          </a:prstGeom>
          <a:noFill/>
        </p:spPr>
        <p:txBody>
          <a:bodyPr wrap="square" rtlCol="0">
            <a:spAutoFit/>
          </a:bodyPr>
          <a:lstStyle/>
          <a:p>
            <a:endParaRPr lang="en-US" sz="1707" b="1" dirty="0">
              <a:latin typeface="Arial" panose="020B0604020202020204" pitchFamily="34" charset="0"/>
              <a:ea typeface="GothamBook" charset="0"/>
              <a:cs typeface="Arial" panose="020B0604020202020204" pitchFamily="34" charset="0"/>
            </a:endParaRPr>
          </a:p>
          <a:p>
            <a:pPr marL="487695" indent="-487695">
              <a:spcAft>
                <a:spcPts val="2560"/>
              </a:spcAft>
              <a:buFont typeface="Arial" panose="020B0604020202020204" pitchFamily="34" charset="0"/>
              <a:buChar char="•"/>
            </a:pPr>
            <a:r>
              <a:rPr lang="en-US" sz="2800" b="1" dirty="0">
                <a:latin typeface="+mn-lt"/>
                <a:ea typeface="GothamBook" charset="0"/>
                <a:cs typeface="Arial" panose="020B0604020202020204" pitchFamily="34" charset="0"/>
              </a:rPr>
              <a:t>The law formally introduced the practice of</a:t>
            </a:r>
            <a:br>
              <a:rPr lang="en-US" sz="2800" b="1" dirty="0">
                <a:latin typeface="+mn-lt"/>
                <a:ea typeface="GothamBook" charset="0"/>
                <a:cs typeface="Arial" panose="020B0604020202020204" pitchFamily="34" charset="0"/>
              </a:rPr>
            </a:br>
            <a:r>
              <a:rPr lang="en-US" sz="2800" b="1" u="sng" dirty="0">
                <a:latin typeface="+mn-lt"/>
                <a:ea typeface="GothamBook" charset="0"/>
                <a:cs typeface="Arial" panose="020B0604020202020204" pitchFamily="34" charset="0"/>
              </a:rPr>
              <a:t>substitutionary atonement </a:t>
            </a:r>
            <a:r>
              <a:rPr lang="mr-IN" sz="2800" b="1" dirty="0">
                <a:latin typeface="+mn-lt"/>
                <a:ea typeface="GothamBook" charset="0"/>
                <a:cs typeface="Avenir Heavy"/>
              </a:rPr>
              <a:t>–</a:t>
            </a:r>
            <a:r>
              <a:rPr lang="en-US" sz="2800" b="1" dirty="0">
                <a:latin typeface="+mn-lt"/>
                <a:ea typeface="GothamBook" charset="0"/>
                <a:cs typeface="Arial" panose="020B0604020202020204" pitchFamily="34" charset="0"/>
              </a:rPr>
              <a:t> that is, sacrificing an animal </a:t>
            </a:r>
            <a:br>
              <a:rPr lang="en-US" sz="2800" b="1" dirty="0">
                <a:latin typeface="+mn-lt"/>
                <a:ea typeface="GothamBook" charset="0"/>
                <a:cs typeface="Arial" panose="020B0604020202020204" pitchFamily="34" charset="0"/>
              </a:rPr>
            </a:br>
            <a:r>
              <a:rPr lang="en-US" sz="2800" b="1" dirty="0">
                <a:latin typeface="+mn-lt"/>
                <a:ea typeface="GothamBook" charset="0"/>
                <a:cs typeface="Arial" panose="020B0604020202020204" pitchFamily="34" charset="0"/>
              </a:rPr>
              <a:t>in my place - for my sin.</a:t>
            </a:r>
            <a:br>
              <a:rPr lang="en-US" sz="3200" b="1" dirty="0">
                <a:latin typeface="Arial" panose="020B0604020202020204" pitchFamily="34" charset="0"/>
                <a:ea typeface="GothamBook" charset="0"/>
                <a:cs typeface="Arial" panose="020B0604020202020204" pitchFamily="34" charset="0"/>
              </a:rPr>
            </a:br>
            <a:endParaRPr lang="en-US" sz="3200" b="1" dirty="0">
              <a:latin typeface="Arial" panose="020B0604020202020204" pitchFamily="34" charset="0"/>
              <a:ea typeface="GothamBook" charset="0"/>
              <a:cs typeface="Arial" panose="020B0604020202020204" pitchFamily="34" charset="0"/>
            </a:endParaRPr>
          </a:p>
        </p:txBody>
      </p:sp>
      <p:sp>
        <p:nvSpPr>
          <p:cNvPr id="5" name="TextBox 4"/>
          <p:cNvSpPr txBox="1"/>
          <p:nvPr/>
        </p:nvSpPr>
        <p:spPr>
          <a:xfrm>
            <a:off x="1638501" y="2971800"/>
            <a:ext cx="10093769" cy="2275559"/>
          </a:xfrm>
          <a:prstGeom prst="rect">
            <a:avLst/>
          </a:prstGeom>
          <a:noFill/>
        </p:spPr>
        <p:txBody>
          <a:bodyPr wrap="square" rtlCol="0">
            <a:spAutoFit/>
          </a:bodyPr>
          <a:lstStyle/>
          <a:p>
            <a:r>
              <a:rPr lang="en-US" sz="2800" b="1" dirty="0">
                <a:latin typeface="Arial" panose="020B0604020202020204" pitchFamily="34" charset="0"/>
                <a:ea typeface="GothamBook" charset="0"/>
                <a:cs typeface="Arial" panose="020B0604020202020204" pitchFamily="34" charset="0"/>
              </a:rPr>
              <a:t>- sinner brought animal ‘without blemish’ to sacrifice</a:t>
            </a:r>
          </a:p>
          <a:p>
            <a:r>
              <a:rPr lang="en-US" sz="2800" b="1" dirty="0">
                <a:latin typeface="Arial" panose="020B0604020202020204" pitchFamily="34" charset="0"/>
                <a:ea typeface="GothamBook" charset="0"/>
                <a:cs typeface="Arial" panose="020B0604020202020204" pitchFamily="34" charset="0"/>
              </a:rPr>
              <a:t>- sinner placed his hand on animal’s head</a:t>
            </a:r>
            <a:br>
              <a:rPr lang="en-US" sz="2800" b="1" dirty="0">
                <a:latin typeface="Arial" panose="020B0604020202020204" pitchFamily="34" charset="0"/>
                <a:ea typeface="GothamBook" charset="0"/>
                <a:cs typeface="Arial" panose="020B0604020202020204" pitchFamily="34" charset="0"/>
              </a:rPr>
            </a:br>
            <a:r>
              <a:rPr lang="en-US" sz="2800" b="1" dirty="0">
                <a:latin typeface="Arial" panose="020B0604020202020204" pitchFamily="34" charset="0"/>
                <a:ea typeface="GothamBook" charset="0"/>
                <a:cs typeface="Arial" panose="020B0604020202020204" pitchFamily="34" charset="0"/>
              </a:rPr>
              <a:t>   transferring his own sin to the animal</a:t>
            </a:r>
            <a:br>
              <a:rPr lang="en-US" sz="2800" b="1" dirty="0">
                <a:latin typeface="Arial" panose="020B0604020202020204" pitchFamily="34" charset="0"/>
                <a:ea typeface="GothamBook" charset="0"/>
                <a:cs typeface="Arial" panose="020B0604020202020204" pitchFamily="34" charset="0"/>
              </a:rPr>
            </a:br>
            <a:r>
              <a:rPr lang="en-US" sz="2800" b="1" dirty="0">
                <a:latin typeface="Arial" panose="020B0604020202020204" pitchFamily="34" charset="0"/>
                <a:ea typeface="GothamBook" charset="0"/>
                <a:cs typeface="Arial" panose="020B0604020202020204" pitchFamily="34" charset="0"/>
              </a:rPr>
              <a:t>- then slit it’s throat (See Leviticus 1:2-5)</a:t>
            </a:r>
            <a:br>
              <a:rPr lang="en-US" sz="2987" b="1" dirty="0">
                <a:latin typeface="Arial" panose="020B0604020202020204" pitchFamily="34" charset="0"/>
                <a:ea typeface="GothamBook" charset="0"/>
                <a:cs typeface="Arial" panose="020B0604020202020204" pitchFamily="34" charset="0"/>
              </a:rPr>
            </a:br>
            <a:endParaRPr lang="en-US" sz="2987" b="1" dirty="0">
              <a:latin typeface="Arial" panose="020B0604020202020204" pitchFamily="34" charset="0"/>
              <a:cs typeface="Arial" panose="020B0604020202020204" pitchFamily="34" charset="0"/>
            </a:endParaRPr>
          </a:p>
        </p:txBody>
      </p:sp>
      <p:sp>
        <p:nvSpPr>
          <p:cNvPr id="8" name="Rectangle 7"/>
          <p:cNvSpPr/>
          <p:nvPr/>
        </p:nvSpPr>
        <p:spPr>
          <a:xfrm>
            <a:off x="503162" y="5222080"/>
            <a:ext cx="11017956" cy="1384995"/>
          </a:xfrm>
          <a:prstGeom prst="rect">
            <a:avLst/>
          </a:prstGeom>
        </p:spPr>
        <p:txBody>
          <a:bodyPr wrap="square">
            <a:spAutoFit/>
          </a:bodyPr>
          <a:lstStyle/>
          <a:p>
            <a:pPr marL="975390" lvl="1" indent="-487695">
              <a:buFont typeface="Arial" panose="020B0604020202020204" pitchFamily="34" charset="0"/>
              <a:buChar char="•"/>
            </a:pPr>
            <a:r>
              <a:rPr lang="en-US" sz="2800" b="1" dirty="0">
                <a:latin typeface="Arial" panose="020B0604020202020204" pitchFamily="34" charset="0"/>
                <a:ea typeface="GothamBook" charset="0"/>
                <a:cs typeface="Arial" panose="020B0604020202020204" pitchFamily="34" charset="0"/>
              </a:rPr>
              <a:t>Object Lesson:</a:t>
            </a:r>
            <a:br>
              <a:rPr lang="en-US" sz="2800" b="1" dirty="0">
                <a:latin typeface="Arial" panose="020B0604020202020204" pitchFamily="34" charset="0"/>
                <a:ea typeface="GothamBook" charset="0"/>
                <a:cs typeface="Arial" panose="020B0604020202020204" pitchFamily="34" charset="0"/>
              </a:rPr>
            </a:br>
            <a:r>
              <a:rPr lang="en-US" sz="2800" b="1" dirty="0">
                <a:latin typeface="Arial" panose="020B0604020202020204" pitchFamily="34" charset="0"/>
                <a:ea typeface="GothamBook" charset="0"/>
                <a:cs typeface="Arial" panose="020B0604020202020204" pitchFamily="34" charset="0"/>
              </a:rPr>
              <a:t>The penalty for sin is death </a:t>
            </a:r>
            <a:br>
              <a:rPr lang="en-US" sz="2800" b="1" dirty="0">
                <a:latin typeface="Arial" panose="020B0604020202020204" pitchFamily="34" charset="0"/>
                <a:ea typeface="GothamBook" charset="0"/>
                <a:cs typeface="Arial" panose="020B0604020202020204" pitchFamily="34" charset="0"/>
              </a:rPr>
            </a:br>
            <a:r>
              <a:rPr lang="en-US" sz="2800" b="1" dirty="0">
                <a:latin typeface="Arial" panose="020B0604020202020204" pitchFamily="34" charset="0"/>
                <a:ea typeface="GothamBook" charset="0"/>
                <a:cs typeface="Arial" panose="020B0604020202020204" pitchFamily="34" charset="0"/>
              </a:rPr>
              <a:t>(remember Genesis 3) </a:t>
            </a:r>
          </a:p>
        </p:txBody>
      </p:sp>
      <p:pic>
        <p:nvPicPr>
          <p:cNvPr id="7" name="Picture 6">
            <a:extLst>
              <a:ext uri="{FF2B5EF4-FFF2-40B4-BE49-F238E27FC236}">
                <a16:creationId xmlns:a16="http://schemas.microsoft.com/office/drawing/2014/main" id="{43B3B81A-5C3F-4365-8603-9CA612FF681E}"/>
              </a:ext>
            </a:extLst>
          </p:cNvPr>
          <p:cNvPicPr>
            <a:picLocks noChangeAspect="1"/>
          </p:cNvPicPr>
          <p:nvPr/>
        </p:nvPicPr>
        <p:blipFill>
          <a:blip r:embed="rId3"/>
          <a:stretch>
            <a:fillRect/>
          </a:stretch>
        </p:blipFill>
        <p:spPr>
          <a:xfrm>
            <a:off x="9343757" y="3914164"/>
            <a:ext cx="3102187" cy="2885440"/>
          </a:xfrm>
          <a:prstGeom prst="rect">
            <a:avLst/>
          </a:prstGeom>
        </p:spPr>
      </p:pic>
      <p:sp>
        <p:nvSpPr>
          <p:cNvPr id="4" name="Title 1">
            <a:extLst>
              <a:ext uri="{FF2B5EF4-FFF2-40B4-BE49-F238E27FC236}">
                <a16:creationId xmlns:a16="http://schemas.microsoft.com/office/drawing/2014/main" id="{CCDA3E8F-E539-0A27-C4DD-A6253FDA78C4}"/>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A Substitute</a:t>
            </a:r>
          </a:p>
        </p:txBody>
      </p:sp>
    </p:spTree>
    <p:extLst>
      <p:ext uri="{BB962C8B-B14F-4D97-AF65-F5344CB8AC3E}">
        <p14:creationId xmlns:p14="http://schemas.microsoft.com/office/powerpoint/2010/main" val="7303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53:4 c,d</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81200"/>
            <a:ext cx="10896600" cy="5029200"/>
          </a:xfrm>
        </p:spPr>
        <p:txBody>
          <a:bodyPr/>
          <a:lstStyle/>
          <a:p>
            <a:pPr marL="0" indent="0">
              <a:buNone/>
            </a:pPr>
            <a:r>
              <a:rPr lang="en-US" sz="2800" b="1">
                <a:solidFill>
                  <a:srgbClr val="0432FF"/>
                </a:solidFill>
                <a:latin typeface="+mn-lt"/>
              </a:rPr>
              <a:t>Yet we ourselves esteemed Him stricken, </a:t>
            </a:r>
            <a:br>
              <a:rPr lang="en-US" sz="2800" b="1">
                <a:solidFill>
                  <a:srgbClr val="0432FF"/>
                </a:solidFill>
                <a:latin typeface="+mn-lt"/>
              </a:rPr>
            </a:br>
            <a:r>
              <a:rPr lang="en-US" sz="2800" b="1">
                <a:solidFill>
                  <a:srgbClr val="0432FF"/>
                </a:solidFill>
                <a:latin typeface="+mn-lt"/>
              </a:rPr>
              <a:t>Smitten of God, and afflicted. </a:t>
            </a:r>
            <a:br>
              <a:rPr lang="en-US" sz="2800" b="1">
                <a:solidFill>
                  <a:srgbClr val="0432FF"/>
                </a:solidFill>
                <a:latin typeface="+mn-lt"/>
              </a:rPr>
            </a:br>
            <a:endParaRPr lang="en-US" sz="1200" b="1">
              <a:solidFill>
                <a:srgbClr val="0432FF"/>
              </a:solidFill>
              <a:latin typeface="+mn-lt"/>
            </a:endParaRPr>
          </a:p>
          <a:p>
            <a:pPr marL="0" indent="0">
              <a:buNone/>
            </a:pPr>
            <a:r>
              <a:rPr lang="en-US" sz="2800" b="1" i="1" u="sng">
                <a:solidFill>
                  <a:schemeClr val="tx1"/>
                </a:solidFill>
                <a:effectLst/>
                <a:latin typeface="+mn-lt"/>
                <a:ea typeface="Times New Roman" panose="02020603050405020304" pitchFamily="18" charset="0"/>
              </a:rPr>
              <a:t>Esteemed</a:t>
            </a:r>
            <a:r>
              <a:rPr lang="en-US" sz="2800" b="1">
                <a:solidFill>
                  <a:schemeClr val="tx1"/>
                </a:solidFill>
                <a:effectLst/>
                <a:latin typeface="+mn-lt"/>
                <a:ea typeface="Times New Roman" panose="02020603050405020304" pitchFamily="18" charset="0"/>
              </a:rPr>
              <a:t> is an ‘accounting’ word, a reckoning up of value. When all that the human eye saw and the human mind </a:t>
            </a:r>
            <a:br>
              <a:rPr lang="en-US" sz="2800" b="1">
                <a:solidFill>
                  <a:schemeClr val="tx1"/>
                </a:solidFill>
                <a:effectLst/>
                <a:latin typeface="+mn-lt"/>
                <a:ea typeface="Times New Roman" panose="02020603050405020304" pitchFamily="18" charset="0"/>
              </a:rPr>
            </a:br>
            <a:r>
              <a:rPr lang="en-US" sz="2800" b="1">
                <a:solidFill>
                  <a:schemeClr val="tx1"/>
                </a:solidFill>
                <a:effectLst/>
                <a:latin typeface="+mn-lt"/>
                <a:ea typeface="Times New Roman" panose="02020603050405020304" pitchFamily="18" charset="0"/>
              </a:rPr>
              <a:t>apprehended was added up the result was zero. (Motyer)</a:t>
            </a:r>
          </a:p>
          <a:p>
            <a:pPr marL="0" indent="0">
              <a:buNone/>
            </a:pPr>
            <a:endParaRPr lang="en-US" sz="800" b="1">
              <a:solidFill>
                <a:srgbClr val="0432FF"/>
              </a:solidFill>
              <a:latin typeface="+mn-lt"/>
            </a:endParaRPr>
          </a:p>
          <a:p>
            <a:pPr marL="0" indent="0">
              <a:buNone/>
            </a:pPr>
            <a:r>
              <a:rPr lang="en-US" sz="2800" b="1">
                <a:solidFill>
                  <a:schemeClr val="tx1"/>
                </a:solidFill>
                <a:latin typeface="+mn-lt"/>
              </a:rPr>
              <a:t>Though He bore our griefs, we did not value Him</a:t>
            </a:r>
            <a:endParaRPr lang="en-US" sz="2800" b="1">
              <a:solidFill>
                <a:schemeClr val="tx1"/>
              </a:solidFill>
              <a:effectLst/>
              <a:latin typeface="+mn-lt"/>
              <a:ea typeface="Times New Roman" panose="02020603050405020304" pitchFamily="18" charset="0"/>
            </a:endParaRPr>
          </a:p>
          <a:p>
            <a:pPr marL="0" indent="0">
              <a:buNone/>
            </a:pPr>
            <a:endParaRPr lang="en-US" sz="1200" b="1">
              <a:solidFill>
                <a:schemeClr val="tx1"/>
              </a:solidFill>
              <a:latin typeface="+mn-lt"/>
            </a:endParaRPr>
          </a:p>
          <a:p>
            <a:pPr marL="0" indent="0">
              <a:buNone/>
            </a:pPr>
            <a:r>
              <a:rPr lang="en-US" sz="2800" b="1">
                <a:solidFill>
                  <a:schemeClr val="tx1"/>
                </a:solidFill>
                <a:latin typeface="+mn-lt"/>
              </a:rPr>
              <a:t>“We” thought He was stricken for His own sins –</a:t>
            </a:r>
          </a:p>
          <a:p>
            <a:pPr marL="0" indent="0">
              <a:buNone/>
            </a:pPr>
            <a:r>
              <a:rPr lang="en-US" sz="2800" b="1">
                <a:solidFill>
                  <a:schemeClr val="tx1"/>
                </a:solidFill>
                <a:latin typeface="+mn-lt"/>
              </a:rPr>
              <a:t>	but actually He was stricken for ours</a:t>
            </a:r>
          </a:p>
        </p:txBody>
      </p:sp>
    </p:spTree>
    <p:extLst>
      <p:ext uri="{BB962C8B-B14F-4D97-AF65-F5344CB8AC3E}">
        <p14:creationId xmlns:p14="http://schemas.microsoft.com/office/powerpoint/2010/main" val="9246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53:5</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81200"/>
            <a:ext cx="10896600" cy="5029200"/>
          </a:xfrm>
        </p:spPr>
        <p:txBody>
          <a:bodyPr/>
          <a:lstStyle/>
          <a:p>
            <a:pPr marL="0" indent="0">
              <a:buNone/>
            </a:pPr>
            <a:r>
              <a:rPr lang="en-US" sz="2800" b="1">
                <a:solidFill>
                  <a:srgbClr val="0432FF"/>
                </a:solidFill>
                <a:latin typeface="+mn-lt"/>
              </a:rPr>
              <a:t>But </a:t>
            </a:r>
            <a:r>
              <a:rPr lang="en-US" sz="2800" b="1" u="sng">
                <a:solidFill>
                  <a:srgbClr val="0432FF"/>
                </a:solidFill>
                <a:latin typeface="+mn-lt"/>
              </a:rPr>
              <a:t>He</a:t>
            </a:r>
            <a:r>
              <a:rPr lang="en-US" sz="2800" b="1">
                <a:solidFill>
                  <a:srgbClr val="0432FF"/>
                </a:solidFill>
                <a:latin typeface="+mn-lt"/>
              </a:rPr>
              <a:t> was pierced through for </a:t>
            </a:r>
            <a:r>
              <a:rPr lang="en-US" sz="2800" b="1" u="sng">
                <a:solidFill>
                  <a:srgbClr val="0432FF"/>
                </a:solidFill>
                <a:latin typeface="+mn-lt"/>
              </a:rPr>
              <a:t>our</a:t>
            </a:r>
            <a:r>
              <a:rPr lang="en-US" sz="2800" b="1">
                <a:solidFill>
                  <a:srgbClr val="0432FF"/>
                </a:solidFill>
                <a:latin typeface="+mn-lt"/>
              </a:rPr>
              <a:t> transgressions, </a:t>
            </a:r>
            <a:br>
              <a:rPr lang="en-US" sz="2800" b="1">
                <a:solidFill>
                  <a:srgbClr val="0432FF"/>
                </a:solidFill>
                <a:latin typeface="+mn-lt"/>
              </a:rPr>
            </a:br>
            <a:r>
              <a:rPr lang="en-US" sz="2800" b="1">
                <a:solidFill>
                  <a:srgbClr val="0432FF"/>
                </a:solidFill>
                <a:latin typeface="+mn-lt"/>
              </a:rPr>
              <a:t>He was crushed for our iniquities; </a:t>
            </a:r>
            <a:br>
              <a:rPr lang="en-US" sz="2800" b="1">
                <a:solidFill>
                  <a:srgbClr val="0432FF"/>
                </a:solidFill>
                <a:latin typeface="+mn-lt"/>
              </a:rPr>
            </a:br>
            <a:r>
              <a:rPr lang="en-US" sz="2800" b="1">
                <a:solidFill>
                  <a:srgbClr val="0432FF"/>
                </a:solidFill>
                <a:latin typeface="+mn-lt"/>
              </a:rPr>
              <a:t>The chastening for our well-being </a:t>
            </a:r>
            <a:r>
              <a:rPr lang="en-US" sz="2800" b="1" i="1">
                <a:solidFill>
                  <a:srgbClr val="0432FF"/>
                </a:solidFill>
                <a:latin typeface="+mn-lt"/>
              </a:rPr>
              <a:t>fell</a:t>
            </a:r>
            <a:r>
              <a:rPr lang="en-US" sz="2800" b="1">
                <a:solidFill>
                  <a:srgbClr val="0432FF"/>
                </a:solidFill>
                <a:latin typeface="+mn-lt"/>
              </a:rPr>
              <a:t> upon Him, </a:t>
            </a:r>
            <a:br>
              <a:rPr lang="en-US" sz="2800" b="1">
                <a:solidFill>
                  <a:srgbClr val="0432FF"/>
                </a:solidFill>
                <a:latin typeface="+mn-lt"/>
              </a:rPr>
            </a:br>
            <a:r>
              <a:rPr lang="en-US" sz="2800" b="1">
                <a:solidFill>
                  <a:srgbClr val="0432FF"/>
                </a:solidFill>
                <a:latin typeface="+mn-lt"/>
              </a:rPr>
              <a:t>And by His scourging we are healed.</a:t>
            </a:r>
          </a:p>
          <a:p>
            <a:pPr marL="0" indent="0">
              <a:buNone/>
            </a:pPr>
            <a:endParaRPr lang="en-US" sz="2800" b="1">
              <a:solidFill>
                <a:schemeClr val="tx1"/>
              </a:solidFill>
              <a:latin typeface="+mn-lt"/>
            </a:endParaRPr>
          </a:p>
          <a:p>
            <a:pPr marL="0" indent="0">
              <a:buNone/>
            </a:pPr>
            <a:r>
              <a:rPr lang="en-US" sz="2800" b="1">
                <a:solidFill>
                  <a:schemeClr val="tx1"/>
                </a:solidFill>
                <a:latin typeface="+mn-lt"/>
              </a:rPr>
              <a:t>Look at those verbs!</a:t>
            </a:r>
          </a:p>
          <a:p>
            <a:pPr marL="0" indent="0">
              <a:buNone/>
            </a:pPr>
            <a:r>
              <a:rPr lang="en-US" sz="2800" b="1">
                <a:solidFill>
                  <a:schemeClr val="tx1"/>
                </a:solidFill>
                <a:latin typeface="+mn-lt"/>
              </a:rPr>
              <a:t>	- Pierced</a:t>
            </a:r>
          </a:p>
          <a:p>
            <a:pPr marL="0" indent="0">
              <a:buNone/>
            </a:pPr>
            <a:r>
              <a:rPr lang="en-US" sz="2800" b="1">
                <a:solidFill>
                  <a:schemeClr val="tx1"/>
                </a:solidFill>
                <a:latin typeface="+mn-lt"/>
              </a:rPr>
              <a:t>	- Crushed</a:t>
            </a:r>
          </a:p>
          <a:p>
            <a:pPr marL="0" indent="0">
              <a:buNone/>
            </a:pPr>
            <a:r>
              <a:rPr lang="en-US" sz="2800" b="1">
                <a:solidFill>
                  <a:schemeClr val="tx1"/>
                </a:solidFill>
                <a:latin typeface="+mn-lt"/>
              </a:rPr>
              <a:t>	- Chastened</a:t>
            </a:r>
          </a:p>
          <a:p>
            <a:pPr marL="0" indent="0">
              <a:buNone/>
            </a:pPr>
            <a:r>
              <a:rPr lang="en-US" sz="2800" b="1">
                <a:solidFill>
                  <a:schemeClr val="tx1"/>
                </a:solidFill>
                <a:latin typeface="+mn-lt"/>
              </a:rPr>
              <a:t>	- Scourged</a:t>
            </a:r>
            <a:br>
              <a:rPr lang="en-US" sz="2800" b="1">
                <a:solidFill>
                  <a:srgbClr val="0432FF"/>
                </a:solidFill>
                <a:latin typeface="+mn-lt"/>
              </a:rPr>
            </a:br>
            <a:endParaRPr lang="en-US" sz="2800" b="1">
              <a:solidFill>
                <a:srgbClr val="0432FF"/>
              </a:solidFill>
              <a:latin typeface="+mn-lt"/>
            </a:endParaRPr>
          </a:p>
        </p:txBody>
      </p:sp>
    </p:spTree>
    <p:extLst>
      <p:ext uri="{BB962C8B-B14F-4D97-AF65-F5344CB8AC3E}">
        <p14:creationId xmlns:p14="http://schemas.microsoft.com/office/powerpoint/2010/main" val="22335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006600" y="491331"/>
            <a:ext cx="8382000" cy="727869"/>
          </a:xfrm>
          <a:solidFill>
            <a:schemeClr val="accent2">
              <a:lumMod val="60000"/>
              <a:lumOff val="40000"/>
            </a:schemeClr>
          </a:solidFill>
        </p:spPr>
        <p:txBody>
          <a:bodyPr/>
          <a:lstStyle/>
          <a:p>
            <a:pPr algn="ctr"/>
            <a:r>
              <a:rPr lang="en-US" sz="4000" b="1" dirty="0">
                <a:solidFill>
                  <a:schemeClr val="tx1"/>
                </a:solidFill>
                <a:latin typeface="+mn-lt"/>
              </a:rPr>
              <a:t>The Price Jesus Paid - Isaiah 53:5</a:t>
            </a:r>
          </a:p>
        </p:txBody>
      </p:sp>
      <p:sp>
        <p:nvSpPr>
          <p:cNvPr id="6" name="TextBox 5">
            <a:extLst>
              <a:ext uri="{FF2B5EF4-FFF2-40B4-BE49-F238E27FC236}">
                <a16:creationId xmlns:a16="http://schemas.microsoft.com/office/drawing/2014/main" id="{BF08F7F4-358A-6329-741A-F9E2B6128724}"/>
              </a:ext>
            </a:extLst>
          </p:cNvPr>
          <p:cNvSpPr txBox="1"/>
          <p:nvPr/>
        </p:nvSpPr>
        <p:spPr>
          <a:xfrm>
            <a:off x="1778000" y="2133600"/>
            <a:ext cx="10171496" cy="4893647"/>
          </a:xfrm>
          <a:prstGeom prst="rect">
            <a:avLst/>
          </a:prstGeom>
          <a:noFill/>
        </p:spPr>
        <p:txBody>
          <a:bodyPr wrap="square" rtlCol="0">
            <a:spAutoFit/>
          </a:bodyPr>
          <a:lstStyle/>
          <a:p>
            <a:pPr>
              <a:spcAft>
                <a:spcPts val="1800"/>
              </a:spcAft>
            </a:pPr>
            <a:r>
              <a:rPr lang="en-US" sz="2800" b="1" u="sng">
                <a:latin typeface="+mn-lt"/>
              </a:rPr>
              <a:t>Pierced</a:t>
            </a:r>
            <a:r>
              <a:rPr lang="en-US" sz="2800" b="1">
                <a:latin typeface="+mn-lt"/>
              </a:rPr>
              <a:t> - </a:t>
            </a:r>
            <a:r>
              <a:rPr lang="en-US" sz="2800" b="1">
                <a:effectLst/>
                <a:latin typeface="+mn-lt"/>
                <a:ea typeface="Times New Roman" panose="02020603050405020304" pitchFamily="18" charset="0"/>
              </a:rPr>
              <a:t>usually means ‘to pierce fatally’</a:t>
            </a:r>
            <a:endParaRPr lang="en-US" sz="2800" b="1">
              <a:latin typeface="+mn-lt"/>
            </a:endParaRPr>
          </a:p>
          <a:p>
            <a:pPr>
              <a:spcAft>
                <a:spcPts val="1800"/>
              </a:spcAft>
            </a:pPr>
            <a:r>
              <a:rPr lang="en-US" sz="2800" b="1" u="sng">
                <a:latin typeface="+mn-lt"/>
              </a:rPr>
              <a:t>Crushed</a:t>
            </a:r>
            <a:r>
              <a:rPr lang="en-US" sz="2800" b="1">
                <a:latin typeface="+mn-lt"/>
              </a:rPr>
              <a:t> - </a:t>
            </a:r>
            <a:r>
              <a:rPr lang="en-US" sz="2800" b="1">
                <a:effectLst/>
                <a:latin typeface="+mn-lt"/>
                <a:ea typeface="Times New Roman" panose="02020603050405020304" pitchFamily="18" charset="0"/>
              </a:rPr>
              <a:t>is used of people being trampled to death, the infliction and enduring of crushing agonies ending in death </a:t>
            </a:r>
            <a:endParaRPr lang="en-US" sz="2800" b="1">
              <a:latin typeface="+mn-lt"/>
            </a:endParaRPr>
          </a:p>
          <a:p>
            <a:pPr>
              <a:spcAft>
                <a:spcPts val="1800"/>
              </a:spcAft>
            </a:pPr>
            <a:r>
              <a:rPr lang="en-US" sz="2800" b="1" u="sng">
                <a:latin typeface="+mn-lt"/>
              </a:rPr>
              <a:t>Chastened</a:t>
            </a:r>
            <a:r>
              <a:rPr lang="en-US" sz="2800" b="1">
                <a:latin typeface="+mn-lt"/>
              </a:rPr>
              <a:t> - </a:t>
            </a:r>
            <a:r>
              <a:rPr lang="en-US" sz="2800" b="1">
                <a:effectLst/>
                <a:latin typeface="+mn-lt"/>
                <a:ea typeface="Times New Roman" panose="02020603050405020304" pitchFamily="18" charset="0"/>
              </a:rPr>
              <a:t>is the punishment necessary to secure or restore our peace with God</a:t>
            </a:r>
            <a:endParaRPr lang="en-US" sz="2800" b="1">
              <a:latin typeface="+mn-lt"/>
            </a:endParaRPr>
          </a:p>
          <a:p>
            <a:pPr>
              <a:spcAft>
                <a:spcPts val="1800"/>
              </a:spcAft>
            </a:pPr>
            <a:r>
              <a:rPr lang="en-US" sz="2800" b="1" u="sng">
                <a:latin typeface="+mn-lt"/>
              </a:rPr>
              <a:t>Scourged</a:t>
            </a:r>
            <a:r>
              <a:rPr lang="en-US" sz="2800" b="1">
                <a:latin typeface="+mn-lt"/>
              </a:rPr>
              <a:t> - </a:t>
            </a:r>
            <a:r>
              <a:rPr lang="en-US" sz="2800" b="1">
                <a:effectLst/>
                <a:latin typeface="+mn-lt"/>
                <a:ea typeface="Times New Roman" panose="02020603050405020304" pitchFamily="18" charset="0"/>
              </a:rPr>
              <a:t>has the sense “of the actuality of blows inflicted and experienced, lacerations” </a:t>
            </a:r>
          </a:p>
          <a:p>
            <a:pPr>
              <a:spcAft>
                <a:spcPts val="1800"/>
              </a:spcAft>
            </a:pPr>
            <a:r>
              <a:rPr lang="en-US" sz="2800" b="1">
                <a:latin typeface="+mn-lt"/>
              </a:rPr>
              <a:t>				Motyer</a:t>
            </a:r>
          </a:p>
        </p:txBody>
      </p:sp>
    </p:spTree>
    <p:extLst>
      <p:ext uri="{BB962C8B-B14F-4D97-AF65-F5344CB8AC3E}">
        <p14:creationId xmlns:p14="http://schemas.microsoft.com/office/powerpoint/2010/main" val="14377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006600" y="491331"/>
            <a:ext cx="8382000" cy="727869"/>
          </a:xfrm>
          <a:solidFill>
            <a:schemeClr val="accent2">
              <a:lumMod val="60000"/>
              <a:lumOff val="40000"/>
            </a:schemeClr>
          </a:solidFill>
        </p:spPr>
        <p:txBody>
          <a:bodyPr/>
          <a:lstStyle/>
          <a:p>
            <a:pPr algn="ctr"/>
            <a:r>
              <a:rPr lang="en-US" sz="4000" b="1" dirty="0">
                <a:solidFill>
                  <a:schemeClr val="tx1"/>
                </a:solidFill>
                <a:latin typeface="+mn-lt"/>
              </a:rPr>
              <a:t>The Price Jesus Paid - Isaiah 53:5</a:t>
            </a:r>
          </a:p>
        </p:txBody>
      </p:sp>
      <p:sp>
        <p:nvSpPr>
          <p:cNvPr id="6" name="TextBox 5">
            <a:extLst>
              <a:ext uri="{FF2B5EF4-FFF2-40B4-BE49-F238E27FC236}">
                <a16:creationId xmlns:a16="http://schemas.microsoft.com/office/drawing/2014/main" id="{BF08F7F4-358A-6329-741A-F9E2B6128724}"/>
              </a:ext>
            </a:extLst>
          </p:cNvPr>
          <p:cNvSpPr txBox="1"/>
          <p:nvPr/>
        </p:nvSpPr>
        <p:spPr>
          <a:xfrm>
            <a:off x="1778000" y="2133600"/>
            <a:ext cx="10171496" cy="4401205"/>
          </a:xfrm>
          <a:prstGeom prst="rect">
            <a:avLst/>
          </a:prstGeom>
          <a:noFill/>
        </p:spPr>
        <p:txBody>
          <a:bodyPr wrap="square" rtlCol="0">
            <a:spAutoFit/>
          </a:bodyPr>
          <a:lstStyle/>
          <a:p>
            <a:pPr>
              <a:spcBef>
                <a:spcPts val="0"/>
              </a:spcBef>
              <a:spcAft>
                <a:spcPts val="0"/>
              </a:spcAft>
              <a:defRPr/>
            </a:pPr>
            <a:r>
              <a:rPr lang="en-US" sz="2800" b="1">
                <a:solidFill>
                  <a:srgbClr val="0432FF"/>
                </a:solidFill>
              </a:rPr>
              <a:t>But He was pierced through for our transgressions, </a:t>
            </a:r>
            <a:br>
              <a:rPr lang="en-US" sz="2800" b="1">
                <a:solidFill>
                  <a:srgbClr val="0432FF"/>
                </a:solidFill>
              </a:rPr>
            </a:br>
            <a:r>
              <a:rPr lang="en-US" sz="2800" b="1">
                <a:solidFill>
                  <a:srgbClr val="0432FF"/>
                </a:solidFill>
              </a:rPr>
              <a:t>He was crushed for our iniquities; </a:t>
            </a:r>
            <a:br>
              <a:rPr lang="en-US" sz="2800" b="1">
                <a:solidFill>
                  <a:srgbClr val="0432FF"/>
                </a:solidFill>
              </a:rPr>
            </a:br>
            <a:r>
              <a:rPr lang="en-US" sz="2800" b="1">
                <a:solidFill>
                  <a:srgbClr val="0432FF"/>
                </a:solidFill>
              </a:rPr>
              <a:t>The chastening for our well-being </a:t>
            </a:r>
            <a:r>
              <a:rPr lang="en-US" sz="2800" b="1" i="1">
                <a:solidFill>
                  <a:srgbClr val="0432FF"/>
                </a:solidFill>
              </a:rPr>
              <a:t>fell</a:t>
            </a:r>
            <a:r>
              <a:rPr lang="en-US" sz="2800" b="1">
                <a:solidFill>
                  <a:srgbClr val="0432FF"/>
                </a:solidFill>
              </a:rPr>
              <a:t> upon Him, </a:t>
            </a:r>
            <a:br>
              <a:rPr lang="en-US" sz="2800" b="1">
                <a:solidFill>
                  <a:srgbClr val="0432FF"/>
                </a:solidFill>
              </a:rPr>
            </a:br>
            <a:r>
              <a:rPr lang="en-US" sz="2800" b="1">
                <a:solidFill>
                  <a:srgbClr val="0432FF"/>
                </a:solidFill>
              </a:rPr>
              <a:t>And by His scourging we are healed.</a:t>
            </a:r>
          </a:p>
          <a:p>
            <a:pPr lvl="0">
              <a:spcBef>
                <a:spcPts val="0"/>
              </a:spcBef>
              <a:spcAft>
                <a:spcPts val="0"/>
              </a:spcAft>
              <a:defRPr/>
            </a:pPr>
            <a:endParaRPr lang="en-US" sz="2800" b="1">
              <a:latin typeface="+mn-lt"/>
              <a:ea typeface="Times New Roman" panose="02020603050405020304" pitchFamily="18" charset="0"/>
            </a:endParaRPr>
          </a:p>
          <a:p>
            <a:pPr lvl="0">
              <a:spcBef>
                <a:spcPts val="0"/>
              </a:spcBef>
              <a:spcAft>
                <a:spcPts val="0"/>
              </a:spcAft>
              <a:defRPr/>
            </a:pPr>
            <a:r>
              <a:rPr lang="en-US" sz="2800" b="1" u="sng">
                <a:latin typeface="+mn-lt"/>
                <a:ea typeface="Times New Roman" panose="02020603050405020304" pitchFamily="18" charset="0"/>
              </a:rPr>
              <a:t>Transgressions</a:t>
            </a:r>
            <a:r>
              <a:rPr lang="en-US" sz="2800" b="1">
                <a:latin typeface="+mn-lt"/>
                <a:ea typeface="Times New Roman" panose="02020603050405020304" pitchFamily="18" charset="0"/>
              </a:rPr>
              <a:t> - willful and rebellious sins</a:t>
            </a:r>
          </a:p>
          <a:p>
            <a:pPr lvl="0">
              <a:spcBef>
                <a:spcPts val="0"/>
              </a:spcBef>
              <a:spcAft>
                <a:spcPts val="0"/>
              </a:spcAft>
              <a:defRPr/>
            </a:pPr>
            <a:endParaRPr lang="en-US" sz="2800" b="1">
              <a:latin typeface="+mn-lt"/>
              <a:ea typeface="Times New Roman" panose="02020603050405020304" pitchFamily="18" charset="0"/>
            </a:endParaRPr>
          </a:p>
          <a:p>
            <a:pPr lvl="0">
              <a:spcBef>
                <a:spcPts val="0"/>
              </a:spcBef>
              <a:spcAft>
                <a:spcPts val="0"/>
              </a:spcAft>
              <a:defRPr/>
            </a:pPr>
            <a:r>
              <a:rPr lang="en-US" sz="2800" b="1" u="sng">
                <a:latin typeface="+mn-lt"/>
                <a:ea typeface="Times New Roman" panose="02020603050405020304" pitchFamily="18" charset="0"/>
              </a:rPr>
              <a:t>Iniquities</a:t>
            </a:r>
            <a:r>
              <a:rPr lang="en-US" sz="2800" b="1">
                <a:latin typeface="+mn-lt"/>
                <a:ea typeface="Times New Roman" panose="02020603050405020304" pitchFamily="18" charset="0"/>
              </a:rPr>
              <a:t> -  sins that result from the perverted quality of human nature due to the continuing effects of the Fall. </a:t>
            </a:r>
            <a:endParaRPr lang="en-US" sz="2800" b="1">
              <a:latin typeface="+mn-lt"/>
            </a:endParaRPr>
          </a:p>
          <a:p>
            <a:pPr>
              <a:spcAft>
                <a:spcPts val="1800"/>
              </a:spcAft>
            </a:pPr>
            <a:r>
              <a:rPr lang="en-US" sz="2800" b="1">
                <a:latin typeface="+mn-lt"/>
              </a:rPr>
              <a:t>				Constable</a:t>
            </a:r>
          </a:p>
        </p:txBody>
      </p:sp>
    </p:spTree>
    <p:extLst>
      <p:ext uri="{BB962C8B-B14F-4D97-AF65-F5344CB8AC3E}">
        <p14:creationId xmlns:p14="http://schemas.microsoft.com/office/powerpoint/2010/main" val="276756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006600" y="491331"/>
            <a:ext cx="8382000" cy="727869"/>
          </a:xfrm>
          <a:solidFill>
            <a:schemeClr val="accent2">
              <a:lumMod val="60000"/>
              <a:lumOff val="40000"/>
            </a:schemeClr>
          </a:solidFill>
        </p:spPr>
        <p:txBody>
          <a:bodyPr/>
          <a:lstStyle/>
          <a:p>
            <a:pPr algn="ctr"/>
            <a:r>
              <a:rPr lang="en-US" sz="4000" b="1" dirty="0">
                <a:solidFill>
                  <a:schemeClr val="tx1"/>
                </a:solidFill>
                <a:latin typeface="+mn-lt"/>
              </a:rPr>
              <a:t>What is Included Here?</a:t>
            </a:r>
          </a:p>
        </p:txBody>
      </p:sp>
      <p:sp>
        <p:nvSpPr>
          <p:cNvPr id="6" name="TextBox 5">
            <a:extLst>
              <a:ext uri="{FF2B5EF4-FFF2-40B4-BE49-F238E27FC236}">
                <a16:creationId xmlns:a16="http://schemas.microsoft.com/office/drawing/2014/main" id="{BF08F7F4-358A-6329-741A-F9E2B6128724}"/>
              </a:ext>
            </a:extLst>
          </p:cNvPr>
          <p:cNvSpPr txBox="1"/>
          <p:nvPr/>
        </p:nvSpPr>
        <p:spPr>
          <a:xfrm>
            <a:off x="1244600" y="1905000"/>
            <a:ext cx="9906000" cy="3108543"/>
          </a:xfrm>
          <a:prstGeom prst="rect">
            <a:avLst/>
          </a:prstGeom>
          <a:noFill/>
        </p:spPr>
        <p:txBody>
          <a:bodyPr wrap="square" rtlCol="0">
            <a:spAutoFit/>
          </a:bodyPr>
          <a:lstStyle/>
          <a:p>
            <a:pPr>
              <a:spcBef>
                <a:spcPts val="0"/>
              </a:spcBef>
              <a:spcAft>
                <a:spcPts val="0"/>
              </a:spcAft>
              <a:defRPr/>
            </a:pPr>
            <a:r>
              <a:rPr lang="en-US" sz="2800" b="1"/>
              <a:t>Certainly </a:t>
            </a:r>
            <a:r>
              <a:rPr lang="en-US" sz="2800" b="1" u="sng"/>
              <a:t>transgressions</a:t>
            </a:r>
            <a:r>
              <a:rPr lang="en-US" sz="2800" b="1"/>
              <a:t> and </a:t>
            </a:r>
            <a:r>
              <a:rPr lang="en-US" sz="2800" b="1" u="sng"/>
              <a:t>iniquities</a:t>
            </a:r>
            <a:r>
              <a:rPr lang="en-US" sz="2800" b="1"/>
              <a:t> include the “major” sins of our culture – murder, rape, etc.</a:t>
            </a:r>
          </a:p>
          <a:p>
            <a:pPr>
              <a:spcBef>
                <a:spcPts val="0"/>
              </a:spcBef>
              <a:spcAft>
                <a:spcPts val="0"/>
              </a:spcAft>
              <a:defRPr/>
            </a:pPr>
            <a:endParaRPr lang="en-US" sz="2800" b="1">
              <a:latin typeface="+mn-lt"/>
            </a:endParaRPr>
          </a:p>
          <a:p>
            <a:pPr>
              <a:spcBef>
                <a:spcPts val="0"/>
              </a:spcBef>
              <a:spcAft>
                <a:spcPts val="0"/>
              </a:spcAft>
              <a:defRPr/>
            </a:pPr>
            <a:r>
              <a:rPr lang="en-US" sz="2800" b="1">
                <a:latin typeface="+mn-lt"/>
              </a:rPr>
              <a:t>Also there are many sins listed in the New </a:t>
            </a:r>
            <a:br>
              <a:rPr lang="en-US" sz="2800" b="1">
                <a:latin typeface="+mn-lt"/>
              </a:rPr>
            </a:br>
            <a:r>
              <a:rPr lang="en-US" sz="2800" b="1">
                <a:latin typeface="+mn-lt"/>
              </a:rPr>
              <a:t>Testament that we have allowed to become </a:t>
            </a:r>
            <a:br>
              <a:rPr lang="en-US" sz="2800" b="1">
                <a:latin typeface="+mn-lt"/>
              </a:rPr>
            </a:br>
            <a:r>
              <a:rPr lang="en-US" sz="2800" b="1">
                <a:latin typeface="+mn-lt"/>
              </a:rPr>
              <a:t>“acceptable” sins even in the church, </a:t>
            </a:r>
            <a:br>
              <a:rPr lang="en-US" sz="2800" b="1">
                <a:latin typeface="+mn-lt"/>
              </a:rPr>
            </a:br>
            <a:r>
              <a:rPr lang="en-US" sz="2800" b="1">
                <a:latin typeface="+mn-lt"/>
              </a:rPr>
              <a:t>for example:</a:t>
            </a:r>
          </a:p>
        </p:txBody>
      </p:sp>
      <p:sp>
        <p:nvSpPr>
          <p:cNvPr id="3" name="TextBox 2">
            <a:extLst>
              <a:ext uri="{FF2B5EF4-FFF2-40B4-BE49-F238E27FC236}">
                <a16:creationId xmlns:a16="http://schemas.microsoft.com/office/drawing/2014/main" id="{17D227E3-BA4C-1CDF-8F81-F49D6CF095AE}"/>
              </a:ext>
            </a:extLst>
          </p:cNvPr>
          <p:cNvSpPr txBox="1"/>
          <p:nvPr/>
        </p:nvSpPr>
        <p:spPr>
          <a:xfrm>
            <a:off x="3606800" y="4839831"/>
            <a:ext cx="3283271" cy="2246769"/>
          </a:xfrm>
          <a:prstGeom prst="rect">
            <a:avLst/>
          </a:prstGeom>
          <a:noFill/>
        </p:spPr>
        <p:txBody>
          <a:bodyPr wrap="none" rtlCol="0">
            <a:spAutoFit/>
          </a:bodyPr>
          <a:lstStyle/>
          <a:p>
            <a:pPr marL="457200" indent="-457200">
              <a:buFont typeface="Arial" panose="020B0604020202020204" pitchFamily="34" charset="0"/>
              <a:buChar char="•"/>
            </a:pPr>
            <a:r>
              <a:rPr lang="en-US" sz="2800" b="1"/>
              <a:t>Jealousy</a:t>
            </a:r>
          </a:p>
          <a:p>
            <a:pPr marL="457200" indent="-457200">
              <a:buFont typeface="Arial" panose="020B0604020202020204" pitchFamily="34" charset="0"/>
              <a:buChar char="•"/>
            </a:pPr>
            <a:r>
              <a:rPr lang="en-US" sz="2800" b="1"/>
              <a:t>Anger</a:t>
            </a:r>
          </a:p>
          <a:p>
            <a:pPr marL="457200" indent="-457200">
              <a:buFont typeface="Arial" panose="020B0604020202020204" pitchFamily="34" charset="0"/>
              <a:buChar char="•"/>
            </a:pPr>
            <a:r>
              <a:rPr lang="en-US" sz="2800" b="1"/>
              <a:t>Judgmentalism</a:t>
            </a:r>
          </a:p>
          <a:p>
            <a:pPr marL="457200" indent="-457200">
              <a:buFont typeface="Arial" panose="020B0604020202020204" pitchFamily="34" charset="0"/>
              <a:buChar char="•"/>
            </a:pPr>
            <a:r>
              <a:rPr lang="en-US" sz="2800" b="1"/>
              <a:t>Selfishness</a:t>
            </a:r>
          </a:p>
          <a:p>
            <a:pPr marL="457200" indent="-457200">
              <a:buFont typeface="Arial" panose="020B0604020202020204" pitchFamily="34" charset="0"/>
              <a:buChar char="•"/>
            </a:pPr>
            <a:r>
              <a:rPr lang="en-US" sz="2800" b="1"/>
              <a:t>Pride</a:t>
            </a:r>
          </a:p>
        </p:txBody>
      </p:sp>
      <p:pic>
        <p:nvPicPr>
          <p:cNvPr id="7" name="Picture 6">
            <a:extLst>
              <a:ext uri="{FF2B5EF4-FFF2-40B4-BE49-F238E27FC236}">
                <a16:creationId xmlns:a16="http://schemas.microsoft.com/office/drawing/2014/main" id="{651CBBA4-4BFC-EA7A-AB39-4840C2E29B4C}"/>
              </a:ext>
            </a:extLst>
          </p:cNvPr>
          <p:cNvPicPr>
            <a:picLocks noChangeAspect="1"/>
          </p:cNvPicPr>
          <p:nvPr/>
        </p:nvPicPr>
        <p:blipFill>
          <a:blip r:embed="rId3"/>
          <a:stretch>
            <a:fillRect/>
          </a:stretch>
        </p:blipFill>
        <p:spPr>
          <a:xfrm rot="910571">
            <a:off x="9791700" y="2667000"/>
            <a:ext cx="2578100" cy="3911600"/>
          </a:xfrm>
          <a:prstGeom prst="rect">
            <a:avLst/>
          </a:prstGeom>
        </p:spPr>
      </p:pic>
    </p:spTree>
    <p:extLst>
      <p:ext uri="{BB962C8B-B14F-4D97-AF65-F5344CB8AC3E}">
        <p14:creationId xmlns:p14="http://schemas.microsoft.com/office/powerpoint/2010/main" val="30061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BD4C925-9559-300C-DD9B-36D3DFD54091}"/>
              </a:ext>
            </a:extLst>
          </p:cNvPr>
          <p:cNvSpPr>
            <a:spLocks noGrp="1"/>
          </p:cNvSpPr>
          <p:nvPr>
            <p:ph idx="1"/>
          </p:nvPr>
        </p:nvSpPr>
        <p:spPr>
          <a:xfrm>
            <a:off x="482600" y="1752600"/>
            <a:ext cx="11706040" cy="1479550"/>
          </a:xfrm>
        </p:spPr>
        <p:txBody>
          <a:bodyPr anchor="ctr"/>
          <a:lstStyle/>
          <a:p>
            <a:pPr marL="0" indent="0">
              <a:spcAft>
                <a:spcPts val="640"/>
              </a:spcAft>
              <a:buNone/>
            </a:pPr>
            <a:endParaRPr lang="en-US" altLang="en-US" sz="4800" b="1" dirty="0">
              <a:solidFill>
                <a:schemeClr val="tx1"/>
              </a:solidFill>
              <a:latin typeface="+mn-lt"/>
            </a:endParaRPr>
          </a:p>
          <a:p>
            <a:pPr>
              <a:spcAft>
                <a:spcPts val="640"/>
              </a:spcAft>
              <a:defRPr/>
            </a:pPr>
            <a:r>
              <a:rPr lang="en-US" altLang="en-US" sz="4800" b="1" dirty="0">
                <a:solidFill>
                  <a:schemeClr val="tx1">
                    <a:lumMod val="75000"/>
                    <a:lumOff val="25000"/>
                  </a:schemeClr>
                </a:solidFill>
                <a:latin typeface="+mn-lt"/>
              </a:rPr>
              <a:t>Invocation/Prayer</a:t>
            </a:r>
          </a:p>
        </p:txBody>
      </p:sp>
      <p:sp>
        <p:nvSpPr>
          <p:cNvPr id="21510" name="Slide Number Placeholder 5">
            <a:extLst>
              <a:ext uri="{FF2B5EF4-FFF2-40B4-BE49-F238E27FC236}">
                <a16:creationId xmlns:a16="http://schemas.microsoft.com/office/drawing/2014/main" id="{A3AB223C-82F8-D1D6-192B-E69444DB34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772A2A-916C-9D4C-AAFE-AB37B647B92A}" type="slidenum">
              <a:rPr lang="en-US" altLang="en-US" smtClean="0">
                <a:solidFill>
                  <a:schemeClr val="tx1">
                    <a:lumMod val="65000"/>
                    <a:lumOff val="35000"/>
                  </a:schemeClr>
                </a:solidFill>
              </a:rPr>
              <a:pPr/>
              <a:t>3</a:t>
            </a:fld>
            <a:endParaRPr lang="en-US" altLang="en-US">
              <a:solidFill>
                <a:schemeClr val="tx1">
                  <a:lumMod val="65000"/>
                  <a:lumOff val="35000"/>
                </a:schemeClr>
              </a:solidFill>
            </a:endParaRPr>
          </a:p>
        </p:txBody>
      </p:sp>
      <p:sp>
        <p:nvSpPr>
          <p:cNvPr id="2" name="Content Placeholder 2">
            <a:extLst>
              <a:ext uri="{FF2B5EF4-FFF2-40B4-BE49-F238E27FC236}">
                <a16:creationId xmlns:a16="http://schemas.microsoft.com/office/drawing/2014/main" id="{4B32E343-5E07-2DDC-61EA-AE40CF1DFF55}"/>
              </a:ext>
            </a:extLst>
          </p:cNvPr>
          <p:cNvSpPr txBox="1">
            <a:spLocks/>
          </p:cNvSpPr>
          <p:nvPr/>
        </p:nvSpPr>
        <p:spPr bwMode="auto">
          <a:xfrm>
            <a:off x="482600" y="3124200"/>
            <a:ext cx="11706040" cy="35814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a:spcAft>
                <a:spcPts val="640"/>
              </a:spcAft>
              <a:defRPr/>
            </a:pPr>
            <a:endParaRPr lang="en-US" altLang="en-US" sz="3200" b="1" kern="0" dirty="0">
              <a:solidFill>
                <a:schemeClr val="tx1">
                  <a:lumMod val="65000"/>
                  <a:lumOff val="35000"/>
                </a:schemeClr>
              </a:solidFill>
              <a:latin typeface="+mn-lt"/>
            </a:endParaRPr>
          </a:p>
          <a:p>
            <a:pPr>
              <a:spcAft>
                <a:spcPts val="640"/>
              </a:spcAft>
              <a:defRPr/>
            </a:pPr>
            <a:r>
              <a:rPr lang="en-US" altLang="en-US" sz="4800" b="1" kern="0" dirty="0">
                <a:solidFill>
                  <a:schemeClr val="tx1">
                    <a:lumMod val="65000"/>
                    <a:lumOff val="35000"/>
                  </a:schemeClr>
                </a:solidFill>
                <a:latin typeface="+mn-lt"/>
              </a:rPr>
              <a:t>Hymn:</a:t>
            </a:r>
          </a:p>
          <a:p>
            <a:pPr>
              <a:spcAft>
                <a:spcPts val="640"/>
              </a:spcAft>
              <a:defRPr/>
            </a:pPr>
            <a:endParaRPr lang="en-US" altLang="en-US" sz="500" b="1" kern="0" dirty="0">
              <a:solidFill>
                <a:schemeClr val="tx1">
                  <a:lumMod val="65000"/>
                  <a:lumOff val="35000"/>
                </a:schemeClr>
              </a:solidFill>
              <a:latin typeface="+mn-lt"/>
            </a:endParaRPr>
          </a:p>
          <a:p>
            <a:pPr marL="0" indent="0" algn="ctr">
              <a:spcAft>
                <a:spcPts val="640"/>
              </a:spcAft>
              <a:buFont typeface="Wingdings" pitchFamily="2" charset="2"/>
              <a:buNone/>
              <a:defRPr/>
            </a:pPr>
            <a:endParaRPr lang="en-US" altLang="en-US" b="1" kern="0" dirty="0">
              <a:solidFill>
                <a:schemeClr val="tx1">
                  <a:lumMod val="65000"/>
                  <a:lumOff val="35000"/>
                </a:schemeClr>
              </a:solidFill>
              <a:latin typeface="+mn-lt"/>
            </a:endParaRPr>
          </a:p>
        </p:txBody>
      </p:sp>
      <p:sp>
        <p:nvSpPr>
          <p:cNvPr id="3" name="Rectangle 3">
            <a:extLst>
              <a:ext uri="{FF2B5EF4-FFF2-40B4-BE49-F238E27FC236}">
                <a16:creationId xmlns:a16="http://schemas.microsoft.com/office/drawing/2014/main" id="{7F759BB1-430F-CA11-7EEF-09ED45A3335C}"/>
              </a:ext>
            </a:extLst>
          </p:cNvPr>
          <p:cNvSpPr>
            <a:spLocks noChangeArrowheads="1"/>
          </p:cNvSpPr>
          <p:nvPr/>
        </p:nvSpPr>
        <p:spPr bwMode="auto">
          <a:xfrm>
            <a:off x="2000687" y="5177879"/>
            <a:ext cx="86698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en-US" sz="4400" b="1" dirty="0"/>
              <a:t>Hallelujah! What a Savior!</a:t>
            </a:r>
          </a:p>
        </p:txBody>
      </p:sp>
    </p:spTree>
    <p:extLst>
      <p:ext uri="{BB962C8B-B14F-4D97-AF65-F5344CB8AC3E}">
        <p14:creationId xmlns:p14="http://schemas.microsoft.com/office/powerpoint/2010/main" val="344660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9989" y="1971327"/>
            <a:ext cx="4689104" cy="584775"/>
          </a:xfrm>
          <a:prstGeom prst="rect">
            <a:avLst/>
          </a:prstGeom>
          <a:noFill/>
        </p:spPr>
        <p:txBody>
          <a:bodyPr wrap="none" rtlCol="0">
            <a:spAutoFit/>
          </a:bodyPr>
          <a:lstStyle/>
          <a:p>
            <a:r>
              <a:rPr lang="en-US" sz="3200" b="1">
                <a:latin typeface="Arial" panose="020B0604020202020204" pitchFamily="34" charset="0"/>
                <a:cs typeface="Arial" panose="020B0604020202020204" pitchFamily="34" charset="0"/>
              </a:rPr>
              <a:t>Like a speeding ticket?</a:t>
            </a:r>
          </a:p>
        </p:txBody>
      </p:sp>
      <p:sp>
        <p:nvSpPr>
          <p:cNvPr id="5" name="TextBox 4"/>
          <p:cNvSpPr txBox="1"/>
          <p:nvPr/>
        </p:nvSpPr>
        <p:spPr>
          <a:xfrm>
            <a:off x="4845843" y="2557803"/>
            <a:ext cx="7600157" cy="2062103"/>
          </a:xfrm>
          <a:prstGeom prst="rect">
            <a:avLst/>
          </a:prstGeom>
          <a:noFill/>
        </p:spPr>
        <p:txBody>
          <a:bodyPr wrap="none" rtlCol="0">
            <a:spAutoFit/>
          </a:bodyPr>
          <a:lstStyle/>
          <a:p>
            <a:r>
              <a:rPr lang="en-US" sz="3200" b="1">
                <a:latin typeface="Arial" panose="020B0604020202020204" pitchFamily="34" charset="0"/>
                <a:cs typeface="Arial" panose="020B0604020202020204" pitchFamily="34" charset="0"/>
              </a:rPr>
              <a:t>- a violation of the law</a:t>
            </a:r>
          </a:p>
          <a:p>
            <a:r>
              <a:rPr lang="en-US" sz="3200" b="1">
                <a:latin typeface="Arial" panose="020B0604020202020204" pitchFamily="34" charset="0"/>
                <a:cs typeface="Arial" panose="020B0604020202020204" pitchFamily="34" charset="0"/>
              </a:rPr>
              <a:t>- you pay a penalty </a:t>
            </a:r>
            <a:r>
              <a:rPr lang="mr-IN" sz="3200" b="1">
                <a:latin typeface="Arial" panose="020B0604020202020204" pitchFamily="34" charset="0"/>
                <a:cs typeface="Avenir Heavy"/>
              </a:rPr>
              <a:t>–</a:t>
            </a:r>
            <a:r>
              <a:rPr lang="en-US" sz="3200" b="1">
                <a:latin typeface="Arial" panose="020B0604020202020204" pitchFamily="34" charset="0"/>
                <a:cs typeface="Arial" panose="020B0604020202020204" pitchFamily="34" charset="0"/>
              </a:rPr>
              <a:t> if you get caught</a:t>
            </a:r>
          </a:p>
          <a:p>
            <a:r>
              <a:rPr lang="en-US" sz="3200" b="1">
                <a:latin typeface="Arial" panose="020B0604020202020204" pitchFamily="34" charset="0"/>
                <a:cs typeface="Arial" panose="020B0604020202020204" pitchFamily="34" charset="0"/>
              </a:rPr>
              <a:t>- nobody is hurt </a:t>
            </a:r>
          </a:p>
          <a:p>
            <a:r>
              <a:rPr lang="en-US" sz="3200" b="1">
                <a:latin typeface="Arial" panose="020B0604020202020204" pitchFamily="34" charset="0"/>
                <a:cs typeface="Arial" panose="020B0604020202020204" pitchFamily="34" charset="0"/>
              </a:rPr>
              <a:t>- nobody is personally offended</a:t>
            </a:r>
          </a:p>
        </p:txBody>
      </p:sp>
      <p:sp>
        <p:nvSpPr>
          <p:cNvPr id="10" name="Rectangle 9"/>
          <p:cNvSpPr/>
          <p:nvPr/>
        </p:nvSpPr>
        <p:spPr>
          <a:xfrm>
            <a:off x="0" y="6272107"/>
            <a:ext cx="13004800" cy="1043093"/>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6AE43709-EF59-CAC9-239B-5D178366C346}"/>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How Bad is Sin?</a:t>
            </a:r>
          </a:p>
        </p:txBody>
      </p:sp>
      <p:sp>
        <p:nvSpPr>
          <p:cNvPr id="6" name="TextBox 5"/>
          <p:cNvSpPr txBox="1"/>
          <p:nvPr/>
        </p:nvSpPr>
        <p:spPr>
          <a:xfrm>
            <a:off x="2039989" y="5323582"/>
            <a:ext cx="9167894" cy="1077218"/>
          </a:xfrm>
          <a:prstGeom prst="rect">
            <a:avLst/>
          </a:prstGeom>
          <a:noFill/>
        </p:spPr>
        <p:txBody>
          <a:bodyPr wrap="none" rtlCol="0">
            <a:spAutoFit/>
          </a:bodyPr>
          <a:lstStyle/>
          <a:p>
            <a:r>
              <a:rPr lang="en-US" sz="3200" b="1">
                <a:latin typeface="Arial" panose="020B0604020202020204" pitchFamily="34" charset="0"/>
                <a:cs typeface="Arial" panose="020B0604020202020204" pitchFamily="34" charset="0"/>
              </a:rPr>
              <a:t>Look at what our sin cost Jesus</a:t>
            </a:r>
          </a:p>
          <a:p>
            <a:r>
              <a:rPr lang="en-US" sz="3200" b="1">
                <a:solidFill>
                  <a:schemeClr val="tx1">
                    <a:lumMod val="65000"/>
                    <a:lumOff val="35000"/>
                  </a:schemeClr>
                </a:solidFill>
                <a:latin typeface="Arial" panose="020B0604020202020204" pitchFamily="34" charset="0"/>
                <a:cs typeface="Arial" panose="020B0604020202020204" pitchFamily="34" charset="0"/>
              </a:rPr>
              <a:t>	- </a:t>
            </a:r>
            <a:r>
              <a:rPr lang="en-US" sz="3200" b="1">
                <a:solidFill>
                  <a:srgbClr val="FF0000"/>
                </a:solidFill>
                <a:latin typeface="Arial" panose="020B0604020202020204" pitchFamily="34" charset="0"/>
                <a:cs typeface="Arial" panose="020B0604020202020204" pitchFamily="34" charset="0"/>
              </a:rPr>
              <a:t>Pierced, Crushed, Chastened, Scourged</a:t>
            </a:r>
          </a:p>
        </p:txBody>
      </p:sp>
      <p:pic>
        <p:nvPicPr>
          <p:cNvPr id="2" name="Picture 1">
            <a:extLst>
              <a:ext uri="{FF2B5EF4-FFF2-40B4-BE49-F238E27FC236}">
                <a16:creationId xmlns:a16="http://schemas.microsoft.com/office/drawing/2014/main" id="{62B1CA0D-3D1B-1C58-6107-C0125D0AC758}"/>
              </a:ext>
            </a:extLst>
          </p:cNvPr>
          <p:cNvPicPr>
            <a:picLocks noChangeAspect="1"/>
          </p:cNvPicPr>
          <p:nvPr/>
        </p:nvPicPr>
        <p:blipFill>
          <a:blip r:embed="rId3"/>
          <a:stretch>
            <a:fillRect/>
          </a:stretch>
        </p:blipFill>
        <p:spPr>
          <a:xfrm>
            <a:off x="792197" y="2535886"/>
            <a:ext cx="3652803" cy="2084020"/>
          </a:xfrm>
          <a:prstGeom prst="rect">
            <a:avLst/>
          </a:prstGeom>
        </p:spPr>
      </p:pic>
    </p:spTree>
    <p:extLst>
      <p:ext uri="{BB962C8B-B14F-4D97-AF65-F5344CB8AC3E}">
        <p14:creationId xmlns:p14="http://schemas.microsoft.com/office/powerpoint/2010/main" val="28228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865" y="2133600"/>
            <a:ext cx="10267335"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Our </a:t>
            </a:r>
            <a:r>
              <a:rPr lang="en-US" sz="3200" b="1" u="sng">
                <a:latin typeface="Arial" panose="020B0604020202020204" pitchFamily="34" charset="0"/>
                <a:cs typeface="Arial" panose="020B0604020202020204" pitchFamily="34" charset="0"/>
              </a:rPr>
              <a:t>transgressions</a:t>
            </a:r>
            <a:r>
              <a:rPr lang="en-US" sz="3200" b="1">
                <a:latin typeface="Arial" panose="020B0604020202020204" pitchFamily="34" charset="0"/>
                <a:cs typeface="Arial" panose="020B0604020202020204" pitchFamily="34" charset="0"/>
              </a:rPr>
              <a:t> and </a:t>
            </a:r>
            <a:r>
              <a:rPr lang="en-US" sz="3200" b="1" u="sng">
                <a:latin typeface="Arial" panose="020B0604020202020204" pitchFamily="34" charset="0"/>
                <a:cs typeface="Arial" panose="020B0604020202020204" pitchFamily="34" charset="0"/>
              </a:rPr>
              <a:t>iniquities</a:t>
            </a:r>
            <a:r>
              <a:rPr lang="en-US" sz="3200" b="1">
                <a:latin typeface="Arial" panose="020B0604020202020204" pitchFamily="34" charset="0"/>
                <a:cs typeface="Arial" panose="020B0604020202020204" pitchFamily="34" charset="0"/>
              </a:rPr>
              <a:t> are FORGIVEN!</a:t>
            </a:r>
          </a:p>
        </p:txBody>
      </p:sp>
      <p:sp>
        <p:nvSpPr>
          <p:cNvPr id="10" name="Rectangle 9"/>
          <p:cNvSpPr/>
          <p:nvPr/>
        </p:nvSpPr>
        <p:spPr>
          <a:xfrm>
            <a:off x="0" y="6272107"/>
            <a:ext cx="13004800" cy="1043093"/>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6AE43709-EF59-CAC9-239B-5D178366C346}"/>
              </a:ext>
            </a:extLst>
          </p:cNvPr>
          <p:cNvSpPr txBox="1">
            <a:spLocks/>
          </p:cNvSpPr>
          <p:nvPr/>
        </p:nvSpPr>
        <p:spPr bwMode="auto">
          <a:xfrm>
            <a:off x="2159000" y="491331"/>
            <a:ext cx="8077200" cy="1426281"/>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What Was The Result </a:t>
            </a:r>
            <a:br>
              <a:rPr lang="en-US" sz="4000" b="1" kern="0" dirty="0">
                <a:solidFill>
                  <a:schemeClr val="tx1"/>
                </a:solidFill>
                <a:latin typeface="+mn-lt"/>
              </a:rPr>
            </a:br>
            <a:r>
              <a:rPr lang="en-US" sz="4000" b="1" kern="0" dirty="0">
                <a:solidFill>
                  <a:schemeClr val="tx1"/>
                </a:solidFill>
                <a:latin typeface="+mn-lt"/>
              </a:rPr>
              <a:t>of Jesus’ Sacrifice?</a:t>
            </a:r>
          </a:p>
        </p:txBody>
      </p:sp>
      <p:sp>
        <p:nvSpPr>
          <p:cNvPr id="2" name="TextBox 1">
            <a:extLst>
              <a:ext uri="{FF2B5EF4-FFF2-40B4-BE49-F238E27FC236}">
                <a16:creationId xmlns:a16="http://schemas.microsoft.com/office/drawing/2014/main" id="{93FC3E99-983F-F5EF-9F5B-2693E718C8A6}"/>
              </a:ext>
            </a:extLst>
          </p:cNvPr>
          <p:cNvSpPr txBox="1"/>
          <p:nvPr/>
        </p:nvSpPr>
        <p:spPr>
          <a:xfrm>
            <a:off x="2006600" y="2934363"/>
            <a:ext cx="8763000" cy="3970318"/>
          </a:xfrm>
          <a:prstGeom prst="rect">
            <a:avLst/>
          </a:prstGeom>
          <a:noFill/>
        </p:spPr>
        <p:txBody>
          <a:bodyPr wrap="square" rtlCol="0">
            <a:spAutoFit/>
          </a:bodyPr>
          <a:lstStyle/>
          <a:p>
            <a:r>
              <a:rPr lang="en-US" sz="2800" b="1" u="none" strike="noStrike" baseline="30000">
                <a:effectLst/>
                <a:latin typeface="+mn-lt"/>
              </a:rPr>
              <a:t>13</a:t>
            </a:r>
            <a:r>
              <a:rPr lang="en-US" sz="2800" b="1" u="none" strike="noStrike">
                <a:effectLst/>
                <a:latin typeface="+mn-lt"/>
              </a:rPr>
              <a:t> </a:t>
            </a:r>
            <a:r>
              <a:rPr lang="en-US" sz="2800" b="1">
                <a:effectLst/>
                <a:latin typeface="+mn-lt"/>
              </a:rPr>
              <a:t>When you were dead in your </a:t>
            </a:r>
            <a:r>
              <a:rPr lang="en-US" sz="2800" b="1" u="sng">
                <a:effectLst/>
                <a:latin typeface="+mn-lt"/>
              </a:rPr>
              <a:t>transgressions</a:t>
            </a:r>
            <a:r>
              <a:rPr lang="en-US" sz="2800" b="1">
                <a:effectLst/>
                <a:latin typeface="+mn-lt"/>
              </a:rPr>
              <a:t> and the uncircumcision of your flesh, He made</a:t>
            </a:r>
            <a:br>
              <a:rPr lang="en-US" sz="2800" b="1">
                <a:effectLst/>
                <a:latin typeface="+mn-lt"/>
              </a:rPr>
            </a:br>
            <a:r>
              <a:rPr lang="en-US" sz="2800" b="1">
                <a:effectLst/>
                <a:latin typeface="+mn-lt"/>
              </a:rPr>
              <a:t> you alive together with Him, having </a:t>
            </a:r>
            <a:r>
              <a:rPr lang="en-US" sz="2800" b="1" u="sng">
                <a:effectLst/>
                <a:latin typeface="+mn-lt"/>
              </a:rPr>
              <a:t>forgiven us all our transgressions</a:t>
            </a:r>
            <a:r>
              <a:rPr lang="en-US" sz="2800" b="1">
                <a:effectLst/>
                <a:latin typeface="+mn-lt"/>
              </a:rPr>
              <a:t>, </a:t>
            </a:r>
            <a:r>
              <a:rPr lang="en-US" sz="2800" b="1" u="none" strike="noStrike" baseline="30000">
                <a:effectLst/>
                <a:latin typeface="+mn-lt"/>
              </a:rPr>
              <a:t>14</a:t>
            </a:r>
            <a:r>
              <a:rPr lang="en-US" sz="2800" b="1" u="none" strike="noStrike">
                <a:effectLst/>
                <a:latin typeface="+mn-lt"/>
              </a:rPr>
              <a:t> </a:t>
            </a:r>
            <a:r>
              <a:rPr lang="en-US" sz="2800" b="1">
                <a:effectLst/>
                <a:latin typeface="+mn-lt"/>
              </a:rPr>
              <a:t>having canceled out the </a:t>
            </a:r>
            <a:br>
              <a:rPr lang="en-US" sz="2800" b="1">
                <a:effectLst/>
                <a:latin typeface="+mn-lt"/>
              </a:rPr>
            </a:br>
            <a:r>
              <a:rPr lang="en-US" sz="2800" b="1">
                <a:effectLst/>
                <a:latin typeface="+mn-lt"/>
              </a:rPr>
              <a:t>certificate of debt consisting of decrees against us, which was hostile to us; and He has taken it out of the way, having nailed it to the cross. 				(Colossians 2:13–14) </a:t>
            </a:r>
          </a:p>
          <a:p>
            <a:endParaRPr lang="en-US" sz="2800" b="1">
              <a:latin typeface="+mn-lt"/>
            </a:endParaRPr>
          </a:p>
        </p:txBody>
      </p:sp>
    </p:spTree>
    <p:extLst>
      <p:ext uri="{BB962C8B-B14F-4D97-AF65-F5344CB8AC3E}">
        <p14:creationId xmlns:p14="http://schemas.microsoft.com/office/powerpoint/2010/main" val="39654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2865" y="2133600"/>
            <a:ext cx="10267335" cy="3539430"/>
          </a:xfrm>
          <a:prstGeom prst="rect">
            <a:avLst/>
          </a:prstGeom>
          <a:noFill/>
        </p:spPr>
        <p:txBody>
          <a:bodyPr wrap="square" rtlCol="0">
            <a:spAutoFit/>
          </a:bodyPr>
          <a:lstStyle/>
          <a:p>
            <a:pPr marR="0" lvl="0">
              <a:spcBef>
                <a:spcPts val="0"/>
              </a:spcBef>
              <a:spcAft>
                <a:spcPts val="0"/>
              </a:spcAft>
              <a:tabLst>
                <a:tab pos="228600" algn="l"/>
                <a:tab pos="457200" algn="l"/>
              </a:tabLst>
            </a:pPr>
            <a:r>
              <a:rPr lang="en-US" sz="2800" b="1">
                <a:latin typeface="+mn-lt"/>
                <a:cs typeface="Arial" panose="020B0604020202020204" pitchFamily="34" charset="0"/>
              </a:rPr>
              <a:t>Our </a:t>
            </a:r>
            <a:r>
              <a:rPr lang="en-US" sz="2800" b="1" u="sng">
                <a:latin typeface="+mn-lt"/>
                <a:cs typeface="Arial" panose="020B0604020202020204" pitchFamily="34" charset="0"/>
              </a:rPr>
              <a:t>well-being</a:t>
            </a:r>
            <a:r>
              <a:rPr lang="en-US" sz="2800" b="1">
                <a:latin typeface="+mn-lt"/>
                <a:cs typeface="Arial" panose="020B0604020202020204" pitchFamily="34" charset="0"/>
              </a:rPr>
              <a:t> = </a:t>
            </a:r>
            <a:r>
              <a:rPr lang="en-US" sz="2800" b="1" i="1">
                <a:effectLst/>
                <a:latin typeface="+mn-lt"/>
                <a:ea typeface="Times New Roman" panose="02020603050405020304" pitchFamily="18" charset="0"/>
              </a:rPr>
              <a:t>Peace</a:t>
            </a:r>
            <a:r>
              <a:rPr lang="en-US" sz="2800" b="1">
                <a:effectLst/>
                <a:latin typeface="+mn-lt"/>
                <a:ea typeface="Times New Roman" panose="02020603050405020304" pitchFamily="18" charset="0"/>
              </a:rPr>
              <a:t> [shalom] … means the ‘peace with God’ whereby we are brought near to Him and He is reconciled to us. </a:t>
            </a:r>
          </a:p>
          <a:p>
            <a:pPr marL="342900" marR="0" lvl="0" indent="-342900">
              <a:spcBef>
                <a:spcPts val="0"/>
              </a:spcBef>
              <a:spcAft>
                <a:spcPts val="0"/>
              </a:spcAft>
              <a:buFont typeface="Symbol" pitchFamily="2" charset="2"/>
              <a:buChar char=""/>
              <a:tabLst>
                <a:tab pos="228600" algn="l"/>
                <a:tab pos="457200" algn="l"/>
              </a:tabLst>
            </a:pPr>
            <a:endParaRPr lang="en-US" sz="2800" b="1">
              <a:latin typeface="+mn-lt"/>
              <a:ea typeface="Times New Roman" panose="02020603050405020304" pitchFamily="18" charset="0"/>
            </a:endParaRPr>
          </a:p>
          <a:p>
            <a:pPr marR="0" lvl="0">
              <a:spcBef>
                <a:spcPts val="0"/>
              </a:spcBef>
              <a:spcAft>
                <a:spcPts val="0"/>
              </a:spcAft>
              <a:tabLst>
                <a:tab pos="228600" algn="l"/>
                <a:tab pos="457200" algn="l"/>
              </a:tabLst>
            </a:pPr>
            <a:r>
              <a:rPr lang="en-US" sz="2800" b="1" u="sng">
                <a:effectLst/>
                <a:latin typeface="+mn-lt"/>
                <a:ea typeface="Times New Roman" panose="02020603050405020304" pitchFamily="18" charset="0"/>
              </a:rPr>
              <a:t>Healed</a:t>
            </a:r>
            <a:r>
              <a:rPr lang="en-US" sz="2800" b="1">
                <a:effectLst/>
                <a:latin typeface="+mn-lt"/>
                <a:ea typeface="Times New Roman" panose="02020603050405020304" pitchFamily="18" charset="0"/>
              </a:rPr>
              <a:t> - Isaiah uses ‘healing’ in a total sense: the healing of the person, restoring fulness and completeness</a:t>
            </a:r>
          </a:p>
          <a:p>
            <a:pPr marR="0" lvl="0">
              <a:spcBef>
                <a:spcPts val="0"/>
              </a:spcBef>
              <a:spcAft>
                <a:spcPts val="0"/>
              </a:spcAft>
              <a:tabLst>
                <a:tab pos="228600" algn="l"/>
                <a:tab pos="457200" algn="l"/>
              </a:tabLst>
            </a:pPr>
            <a:endParaRPr lang="en-US" sz="2800" b="1">
              <a:effectLst/>
              <a:latin typeface="+mn-lt"/>
              <a:ea typeface="Times New Roman" panose="02020603050405020304" pitchFamily="18" charset="0"/>
            </a:endParaRPr>
          </a:p>
          <a:p>
            <a:pPr marR="0" lvl="0">
              <a:spcBef>
                <a:spcPts val="0"/>
              </a:spcBef>
              <a:spcAft>
                <a:spcPts val="0"/>
              </a:spcAft>
              <a:tabLst>
                <a:tab pos="228600" algn="l"/>
                <a:tab pos="457200" algn="l"/>
              </a:tabLst>
            </a:pPr>
            <a:r>
              <a:rPr lang="en-US" sz="2800" b="1">
                <a:latin typeface="+mn-lt"/>
                <a:cs typeface="Arial" panose="020B0604020202020204" pitchFamily="34" charset="0"/>
              </a:rPr>
              <a:t>							Motyer</a:t>
            </a:r>
          </a:p>
        </p:txBody>
      </p:sp>
      <p:sp>
        <p:nvSpPr>
          <p:cNvPr id="10" name="Rectangle 9"/>
          <p:cNvSpPr/>
          <p:nvPr/>
        </p:nvSpPr>
        <p:spPr>
          <a:xfrm>
            <a:off x="0" y="6272107"/>
            <a:ext cx="13004800" cy="1043093"/>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6AE43709-EF59-CAC9-239B-5D178366C346}"/>
              </a:ext>
            </a:extLst>
          </p:cNvPr>
          <p:cNvSpPr txBox="1">
            <a:spLocks/>
          </p:cNvSpPr>
          <p:nvPr/>
        </p:nvSpPr>
        <p:spPr bwMode="auto">
          <a:xfrm>
            <a:off x="2159000" y="491331"/>
            <a:ext cx="8077200" cy="727869"/>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And More Good News!</a:t>
            </a:r>
          </a:p>
        </p:txBody>
      </p:sp>
    </p:spTree>
    <p:extLst>
      <p:ext uri="{BB962C8B-B14F-4D97-AF65-F5344CB8AC3E}">
        <p14:creationId xmlns:p14="http://schemas.microsoft.com/office/powerpoint/2010/main" val="38365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72107"/>
            <a:ext cx="13004800" cy="1043093"/>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6AE43709-EF59-CAC9-239B-5D178366C346}"/>
              </a:ext>
            </a:extLst>
          </p:cNvPr>
          <p:cNvSpPr txBox="1">
            <a:spLocks/>
          </p:cNvSpPr>
          <p:nvPr/>
        </p:nvSpPr>
        <p:spPr bwMode="auto">
          <a:xfrm>
            <a:off x="2159000" y="491331"/>
            <a:ext cx="8077200" cy="1304005"/>
          </a:xfrm>
          <a:prstGeom prst="rect">
            <a:avLst/>
          </a:prstGeom>
          <a:solidFill>
            <a:schemeClr val="accent2">
              <a:lumMod val="60000"/>
              <a:lumOff val="40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ctr"/>
            <a:r>
              <a:rPr lang="en-US" sz="4000" b="1" kern="0" dirty="0">
                <a:solidFill>
                  <a:schemeClr val="tx1"/>
                </a:solidFill>
                <a:latin typeface="+mn-lt"/>
              </a:rPr>
              <a:t>How Much Does </a:t>
            </a:r>
            <a:br>
              <a:rPr lang="en-US" sz="4000" b="1" kern="0" dirty="0">
                <a:solidFill>
                  <a:schemeClr val="tx1"/>
                </a:solidFill>
                <a:latin typeface="+mn-lt"/>
              </a:rPr>
            </a:br>
            <a:r>
              <a:rPr lang="en-US" sz="4000" b="1" kern="0" dirty="0">
                <a:solidFill>
                  <a:schemeClr val="tx1"/>
                </a:solidFill>
                <a:latin typeface="+mn-lt"/>
              </a:rPr>
              <a:t>Jesus Love You?</a:t>
            </a:r>
          </a:p>
        </p:txBody>
      </p:sp>
      <p:sp>
        <p:nvSpPr>
          <p:cNvPr id="6" name="TextBox 5"/>
          <p:cNvSpPr txBox="1"/>
          <p:nvPr/>
        </p:nvSpPr>
        <p:spPr>
          <a:xfrm>
            <a:off x="2155092" y="6501265"/>
            <a:ext cx="7494359" cy="646331"/>
          </a:xfrm>
          <a:prstGeom prst="rect">
            <a:avLst/>
          </a:prstGeom>
          <a:noFill/>
        </p:spPr>
        <p:txBody>
          <a:bodyPr wrap="none" rtlCol="0">
            <a:spAutoFit/>
          </a:bodyPr>
          <a:lstStyle/>
          <a:p>
            <a:r>
              <a:rPr lang="en-US" sz="3600" b="1">
                <a:latin typeface="Arial" panose="020B0604020202020204" pitchFamily="34" charset="0"/>
                <a:cs typeface="Arial" panose="020B0604020202020204" pitchFamily="34" charset="0"/>
              </a:rPr>
              <a:t>Jesus paid it all – all to Him I owe</a:t>
            </a:r>
          </a:p>
        </p:txBody>
      </p:sp>
      <p:pic>
        <p:nvPicPr>
          <p:cNvPr id="2" name="Picture 1">
            <a:extLst>
              <a:ext uri="{FF2B5EF4-FFF2-40B4-BE49-F238E27FC236}">
                <a16:creationId xmlns:a16="http://schemas.microsoft.com/office/drawing/2014/main" id="{5669E350-0B1E-7C8A-C093-A021A88D8784}"/>
              </a:ext>
            </a:extLst>
          </p:cNvPr>
          <p:cNvPicPr>
            <a:picLocks noChangeAspect="1"/>
          </p:cNvPicPr>
          <p:nvPr/>
        </p:nvPicPr>
        <p:blipFill>
          <a:blip r:embed="rId3"/>
          <a:stretch>
            <a:fillRect/>
          </a:stretch>
        </p:blipFill>
        <p:spPr>
          <a:xfrm rot="5400000">
            <a:off x="5898896" y="2957217"/>
            <a:ext cx="4293530" cy="2324523"/>
          </a:xfrm>
          <a:prstGeom prst="rect">
            <a:avLst/>
          </a:prstGeom>
        </p:spPr>
      </p:pic>
      <p:sp>
        <p:nvSpPr>
          <p:cNvPr id="3" name="TextBox 2">
            <a:extLst>
              <a:ext uri="{FF2B5EF4-FFF2-40B4-BE49-F238E27FC236}">
                <a16:creationId xmlns:a16="http://schemas.microsoft.com/office/drawing/2014/main" id="{10926437-C35F-DE52-FCF6-91F21EA2E218}"/>
              </a:ext>
            </a:extLst>
          </p:cNvPr>
          <p:cNvSpPr txBox="1"/>
          <p:nvPr/>
        </p:nvSpPr>
        <p:spPr>
          <a:xfrm>
            <a:off x="2387600" y="2702601"/>
            <a:ext cx="3413114" cy="2456057"/>
          </a:xfrm>
          <a:prstGeom prst="rect">
            <a:avLst/>
          </a:prstGeom>
          <a:noFill/>
        </p:spPr>
        <p:txBody>
          <a:bodyPr wrap="none" rtlCol="0">
            <a:spAutoFit/>
          </a:bodyPr>
          <a:lstStyle/>
          <a:p>
            <a:r>
              <a:rPr lang="en-US" sz="7680" b="1" dirty="0">
                <a:solidFill>
                  <a:schemeClr val="tx1">
                    <a:lumMod val="75000"/>
                    <a:lumOff val="25000"/>
                  </a:schemeClr>
                </a:solidFill>
                <a:latin typeface="Arial" panose="020B0604020202020204" pitchFamily="34" charset="0"/>
                <a:cs typeface="Arial" panose="020B0604020202020204" pitchFamily="34" charset="0"/>
              </a:rPr>
              <a:t>This </a:t>
            </a:r>
            <a:br>
              <a:rPr lang="en-US" sz="7680" b="1" dirty="0">
                <a:solidFill>
                  <a:schemeClr val="tx1">
                    <a:lumMod val="75000"/>
                    <a:lumOff val="25000"/>
                  </a:schemeClr>
                </a:solidFill>
                <a:latin typeface="Arial" panose="020B0604020202020204" pitchFamily="34" charset="0"/>
                <a:cs typeface="Arial" panose="020B0604020202020204" pitchFamily="34" charset="0"/>
              </a:rPr>
            </a:br>
            <a:r>
              <a:rPr lang="en-US" sz="7680" b="1" dirty="0">
                <a:solidFill>
                  <a:schemeClr val="tx1">
                    <a:lumMod val="75000"/>
                    <a:lumOff val="25000"/>
                  </a:schemeClr>
                </a:solidFill>
                <a:latin typeface="Arial" panose="020B0604020202020204" pitchFamily="34" charset="0"/>
                <a:cs typeface="Arial" panose="020B0604020202020204" pitchFamily="34" charset="0"/>
              </a:rPr>
              <a:t>Much!!</a:t>
            </a:r>
          </a:p>
        </p:txBody>
      </p:sp>
    </p:spTree>
    <p:extLst>
      <p:ext uri="{BB962C8B-B14F-4D97-AF65-F5344CB8AC3E}">
        <p14:creationId xmlns:p14="http://schemas.microsoft.com/office/powerpoint/2010/main" val="3177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Isaiah 53:6</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81200"/>
            <a:ext cx="10896600" cy="5029200"/>
          </a:xfrm>
        </p:spPr>
        <p:txBody>
          <a:bodyPr/>
          <a:lstStyle/>
          <a:p>
            <a:pPr marL="0" indent="0">
              <a:buNone/>
            </a:pPr>
            <a:r>
              <a:rPr lang="en-US" sz="2800" b="1">
                <a:solidFill>
                  <a:srgbClr val="0432FF"/>
                </a:solidFill>
                <a:latin typeface="+mn-lt"/>
              </a:rPr>
              <a:t>All of us like sheep have gone astray, </a:t>
            </a:r>
            <a:br>
              <a:rPr lang="en-US" sz="2800" b="1">
                <a:solidFill>
                  <a:srgbClr val="0432FF"/>
                </a:solidFill>
                <a:latin typeface="+mn-lt"/>
              </a:rPr>
            </a:br>
            <a:r>
              <a:rPr lang="en-US" sz="2800" b="1">
                <a:solidFill>
                  <a:srgbClr val="0432FF"/>
                </a:solidFill>
                <a:latin typeface="+mn-lt"/>
              </a:rPr>
              <a:t>Each of us has turned to his own way; </a:t>
            </a:r>
            <a:br>
              <a:rPr lang="en-US" sz="2800" b="1">
                <a:solidFill>
                  <a:srgbClr val="0432FF"/>
                </a:solidFill>
                <a:latin typeface="+mn-lt"/>
              </a:rPr>
            </a:br>
            <a:r>
              <a:rPr lang="en-US" sz="2800" b="1">
                <a:solidFill>
                  <a:srgbClr val="0432FF"/>
                </a:solidFill>
                <a:latin typeface="+mn-lt"/>
              </a:rPr>
              <a:t>But the </a:t>
            </a:r>
            <a:r>
              <a:rPr lang="en-US" sz="2800" b="1" cap="small">
                <a:solidFill>
                  <a:srgbClr val="0432FF"/>
                </a:solidFill>
                <a:latin typeface="+mn-lt"/>
              </a:rPr>
              <a:t>Lord</a:t>
            </a:r>
            <a:r>
              <a:rPr lang="en-US" sz="2800" b="1">
                <a:solidFill>
                  <a:srgbClr val="0432FF"/>
                </a:solidFill>
                <a:latin typeface="+mn-lt"/>
              </a:rPr>
              <a:t> has caused the iniquity of us all </a:t>
            </a:r>
            <a:br>
              <a:rPr lang="en-US" sz="2800" b="1">
                <a:solidFill>
                  <a:srgbClr val="0432FF"/>
                </a:solidFill>
                <a:latin typeface="+mn-lt"/>
              </a:rPr>
            </a:br>
            <a:r>
              <a:rPr lang="en-US" sz="2800" b="1">
                <a:solidFill>
                  <a:srgbClr val="0432FF"/>
                </a:solidFill>
                <a:latin typeface="+mn-lt"/>
              </a:rPr>
              <a:t>To fall on Him.</a:t>
            </a:r>
          </a:p>
          <a:p>
            <a:pPr marL="0" indent="0">
              <a:buNone/>
            </a:pPr>
            <a:endParaRPr lang="en-US" sz="2800" b="1">
              <a:solidFill>
                <a:srgbClr val="0432FF"/>
              </a:solidFill>
              <a:latin typeface="+mn-lt"/>
            </a:endParaRPr>
          </a:p>
          <a:p>
            <a:pPr marL="0" indent="0">
              <a:buNone/>
            </a:pPr>
            <a:r>
              <a:rPr lang="en-US" sz="2800" b="1">
                <a:solidFill>
                  <a:schemeClr val="tx1"/>
                </a:solidFill>
                <a:latin typeface="+mn-lt"/>
              </a:rPr>
              <a:t>Why did Jesus endure all that He did?</a:t>
            </a:r>
          </a:p>
          <a:p>
            <a:pPr marL="0" indent="0">
              <a:buNone/>
            </a:pPr>
            <a:r>
              <a:rPr lang="en-US" sz="2800" b="1">
                <a:solidFill>
                  <a:schemeClr val="tx1"/>
                </a:solidFill>
                <a:latin typeface="+mn-lt"/>
              </a:rPr>
              <a:t>- Because we are like sheep – we cannot find our own way</a:t>
            </a:r>
          </a:p>
          <a:p>
            <a:pPr marL="0" indent="0">
              <a:buNone/>
            </a:pPr>
            <a:r>
              <a:rPr lang="en-US" sz="2800" b="1">
                <a:solidFill>
                  <a:schemeClr val="tx1"/>
                </a:solidFill>
                <a:latin typeface="+mn-lt"/>
              </a:rPr>
              <a:t>- Because we were burdened with transgressions and iniquities for which we could not atone</a:t>
            </a:r>
          </a:p>
          <a:p>
            <a:pPr marL="0" indent="0">
              <a:buNone/>
            </a:pPr>
            <a:r>
              <a:rPr lang="en-US" sz="2800" b="1">
                <a:solidFill>
                  <a:schemeClr val="tx1"/>
                </a:solidFill>
                <a:latin typeface="+mn-lt"/>
              </a:rPr>
              <a:t>- Because we need healing and peace with God</a:t>
            </a:r>
          </a:p>
          <a:p>
            <a:pPr marL="0" indent="0">
              <a:buNone/>
            </a:pPr>
            <a:endParaRPr lang="en-US" sz="2800" b="1">
              <a:solidFill>
                <a:srgbClr val="0432FF"/>
              </a:solidFill>
              <a:latin typeface="+mn-lt"/>
            </a:endParaRPr>
          </a:p>
          <a:p>
            <a:pPr marL="0" indent="0">
              <a:buNone/>
            </a:pPr>
            <a:br>
              <a:rPr lang="en-US" sz="2800" b="1">
                <a:solidFill>
                  <a:srgbClr val="0432FF"/>
                </a:solidFill>
                <a:latin typeface="+mn-lt"/>
              </a:rPr>
            </a:br>
            <a:endParaRPr lang="en-US" sz="2800" b="1">
              <a:solidFill>
                <a:srgbClr val="0432FF"/>
              </a:solidFill>
              <a:latin typeface="+mn-lt"/>
            </a:endParaRPr>
          </a:p>
        </p:txBody>
      </p:sp>
      <p:pic>
        <p:nvPicPr>
          <p:cNvPr id="4" name="Picture 3">
            <a:extLst>
              <a:ext uri="{FF2B5EF4-FFF2-40B4-BE49-F238E27FC236}">
                <a16:creationId xmlns:a16="http://schemas.microsoft.com/office/drawing/2014/main" id="{1D498CA3-55A2-90B8-EEE5-2C566EF7803B}"/>
              </a:ext>
            </a:extLst>
          </p:cNvPr>
          <p:cNvPicPr>
            <a:picLocks noChangeAspect="1"/>
          </p:cNvPicPr>
          <p:nvPr/>
        </p:nvPicPr>
        <p:blipFill>
          <a:blip r:embed="rId3"/>
          <a:stretch>
            <a:fillRect/>
          </a:stretch>
        </p:blipFill>
        <p:spPr>
          <a:xfrm>
            <a:off x="9003104" y="1828800"/>
            <a:ext cx="3906445" cy="2514600"/>
          </a:xfrm>
          <a:prstGeom prst="rect">
            <a:avLst/>
          </a:prstGeom>
        </p:spPr>
      </p:pic>
    </p:spTree>
    <p:extLst>
      <p:ext uri="{BB962C8B-B14F-4D97-AF65-F5344CB8AC3E}">
        <p14:creationId xmlns:p14="http://schemas.microsoft.com/office/powerpoint/2010/main" val="308499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Returning to Isaiah 53:1a</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320800" y="1981200"/>
            <a:ext cx="10896600" cy="5029200"/>
          </a:xfrm>
        </p:spPr>
        <p:txBody>
          <a:bodyPr/>
          <a:lstStyle/>
          <a:p>
            <a:pPr marL="0" indent="0">
              <a:buNone/>
            </a:pPr>
            <a:r>
              <a:rPr lang="en-US" sz="2800" b="1">
                <a:solidFill>
                  <a:srgbClr val="0432FF"/>
                </a:solidFill>
                <a:latin typeface="+mn-lt"/>
              </a:rPr>
              <a:t>Who has believed our message? </a:t>
            </a:r>
          </a:p>
          <a:p>
            <a:pPr marL="0" indent="0">
              <a:buNone/>
            </a:pPr>
            <a:endParaRPr lang="en-US" sz="2800" b="1">
              <a:solidFill>
                <a:schemeClr val="tx1"/>
              </a:solidFill>
              <a:latin typeface="+mn-lt"/>
            </a:endParaRPr>
          </a:p>
          <a:p>
            <a:pPr marL="0" indent="0">
              <a:buNone/>
            </a:pPr>
            <a:r>
              <a:rPr lang="en-US" sz="2800" b="1">
                <a:solidFill>
                  <a:schemeClr val="tx1"/>
                </a:solidFill>
                <a:latin typeface="+mn-lt"/>
              </a:rPr>
              <a:t>What message?</a:t>
            </a:r>
          </a:p>
          <a:p>
            <a:pPr marL="0" indent="0">
              <a:buNone/>
            </a:pPr>
            <a:endParaRPr lang="en-US" sz="2800" b="1">
              <a:solidFill>
                <a:schemeClr val="tx1"/>
              </a:solidFill>
              <a:latin typeface="+mn-lt"/>
            </a:endParaRPr>
          </a:p>
          <a:p>
            <a:pPr marL="0" indent="0">
              <a:buNone/>
            </a:pPr>
            <a:r>
              <a:rPr lang="en-US" sz="2800" b="1" baseline="30000">
                <a:solidFill>
                  <a:schemeClr val="tx1"/>
                </a:solidFill>
                <a:effectLst/>
                <a:latin typeface="+mn-lt"/>
                <a:ea typeface="Times New Roman" panose="02020603050405020304" pitchFamily="18" charset="0"/>
              </a:rPr>
              <a:t>24</a:t>
            </a:r>
            <a:r>
              <a:rPr lang="en-US" sz="2800" b="1">
                <a:solidFill>
                  <a:schemeClr val="tx1"/>
                </a:solidFill>
                <a:effectLst/>
                <a:latin typeface="+mn-lt"/>
                <a:ea typeface="Times New Roman" panose="02020603050405020304" pitchFamily="18" charset="0"/>
              </a:rPr>
              <a:t> and He Himself bore our sins in His body on the cross, so that we might die to sin and live to righteousness; for by His wounds you were healed. </a:t>
            </a:r>
            <a:r>
              <a:rPr lang="en-US" sz="2800" b="1" baseline="30000">
                <a:solidFill>
                  <a:schemeClr val="tx1"/>
                </a:solidFill>
                <a:effectLst/>
                <a:latin typeface="+mn-lt"/>
                <a:ea typeface="Times New Roman" panose="02020603050405020304" pitchFamily="18" charset="0"/>
              </a:rPr>
              <a:t>25</a:t>
            </a:r>
            <a:r>
              <a:rPr lang="en-US" sz="2800" b="1">
                <a:solidFill>
                  <a:schemeClr val="tx1"/>
                </a:solidFill>
                <a:effectLst/>
                <a:latin typeface="+mn-lt"/>
                <a:ea typeface="Times New Roman" panose="02020603050405020304" pitchFamily="18" charset="0"/>
              </a:rPr>
              <a:t> For you were continually straying like sheep, but now you have returned to the Shepherd and Guardian of your souls. (1 Peter 2:24–25) </a:t>
            </a:r>
          </a:p>
          <a:p>
            <a:pPr marL="0" indent="0">
              <a:buNone/>
            </a:pPr>
            <a:endParaRPr lang="en-US" sz="2800" b="1">
              <a:solidFill>
                <a:schemeClr val="tx1"/>
              </a:solidFill>
              <a:latin typeface="+mn-lt"/>
            </a:endParaRPr>
          </a:p>
        </p:txBody>
      </p:sp>
    </p:spTree>
    <p:extLst>
      <p:ext uri="{BB962C8B-B14F-4D97-AF65-F5344CB8AC3E}">
        <p14:creationId xmlns:p14="http://schemas.microsoft.com/office/powerpoint/2010/main" val="15489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53:1-6</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53:3-4</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372-380;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426-431</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a:spcBef>
                <a:spcPts val="0"/>
              </a:spcBef>
              <a:spcAft>
                <a:spcPts val="0"/>
              </a:spcAft>
              <a:defRPr/>
            </a:pPr>
            <a:r>
              <a:rPr lang="fr-FR" altLang="en-US" sz="3200" b="1" dirty="0">
                <a:solidFill>
                  <a:schemeClr val="tx1"/>
                </a:solidFill>
                <a:latin typeface="+mn-lt"/>
                <a:cs typeface="Arial" panose="020B0604020202020204" pitchFamily="34" charset="0"/>
              </a:rPr>
              <a:t>Next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53:7-12</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53:11</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380-386;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432-443</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Refreshment Host: Group C</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36</a:t>
            </a:fld>
            <a:endParaRPr lang="en-US" altLang="en-US"/>
          </a:p>
        </p:txBody>
      </p:sp>
    </p:spTree>
    <p:extLst>
      <p:ext uri="{BB962C8B-B14F-4D97-AF65-F5344CB8AC3E}">
        <p14:creationId xmlns:p14="http://schemas.microsoft.com/office/powerpoint/2010/main" val="94859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752600"/>
            <a:ext cx="10896600" cy="4918869"/>
          </a:xfrm>
        </p:spPr>
        <p:txBody>
          <a:bodyPr/>
          <a:lstStyle/>
          <a:p>
            <a:pPr marL="342900" indent="-342900">
              <a:spcBef>
                <a:spcPts val="0"/>
              </a:spcBef>
              <a:spcAft>
                <a:spcPts val="0"/>
              </a:spcAft>
              <a:buFont typeface="+mj-lt"/>
              <a:buAutoNum type="arabicPeriod"/>
            </a:pPr>
            <a:r>
              <a:rPr lang="en-US" sz="2600" b="1" kern="100">
                <a:solidFill>
                  <a:schemeClr val="tx1"/>
                </a:solidFill>
                <a:effectLst/>
                <a:latin typeface="+mn-lt"/>
                <a:ea typeface="Calibri" panose="020F0502020204030204" pitchFamily="34" charset="0"/>
              </a:rPr>
              <a:t>Put yourself in the place of Isaiah’s original audience up to </a:t>
            </a:r>
            <a:br>
              <a:rPr lang="en-US" sz="2600" b="1" kern="100">
                <a:solidFill>
                  <a:schemeClr val="tx1"/>
                </a:solidFill>
                <a:effectLst/>
                <a:latin typeface="+mn-lt"/>
                <a:ea typeface="Calibri" panose="020F0502020204030204" pitchFamily="34" charset="0"/>
              </a:rPr>
            </a:br>
            <a:r>
              <a:rPr lang="en-US" sz="2600" b="1" kern="100">
                <a:solidFill>
                  <a:schemeClr val="tx1"/>
                </a:solidFill>
                <a:effectLst/>
                <a:latin typeface="+mn-lt"/>
                <a:ea typeface="Calibri" panose="020F0502020204030204" pitchFamily="34" charset="0"/>
              </a:rPr>
              <a:t>Isaiah 52. What did they know about the Messiah? (The Servant Songs will help you here.) What questions about the Messiah would/should they want to have answered? What did they </a:t>
            </a:r>
            <a:br>
              <a:rPr lang="en-US" sz="2600" b="1" kern="100">
                <a:solidFill>
                  <a:schemeClr val="tx1"/>
                </a:solidFill>
                <a:effectLst/>
                <a:latin typeface="+mn-lt"/>
                <a:ea typeface="Calibri" panose="020F0502020204030204" pitchFamily="34" charset="0"/>
              </a:rPr>
            </a:br>
            <a:r>
              <a:rPr lang="en-US" sz="2600" b="1" kern="100">
                <a:solidFill>
                  <a:schemeClr val="tx1"/>
                </a:solidFill>
                <a:effectLst/>
                <a:latin typeface="+mn-lt"/>
                <a:ea typeface="Calibri" panose="020F0502020204030204" pitchFamily="34" charset="0"/>
              </a:rPr>
              <a:t>expect Messiah to accomplish?</a:t>
            </a:r>
          </a:p>
          <a:p>
            <a:pPr marL="342900" indent="-342900">
              <a:spcBef>
                <a:spcPts val="0"/>
              </a:spcBef>
              <a:spcAft>
                <a:spcPts val="0"/>
              </a:spcAft>
              <a:buFont typeface="+mj-lt"/>
              <a:buAutoNum type="arabicPeriod"/>
            </a:pPr>
            <a:endParaRPr lang="en-US" sz="2600" b="1" kern="100">
              <a:solidFill>
                <a:schemeClr val="tx1"/>
              </a:solidFill>
              <a:effectLst/>
              <a:latin typeface="+mn-lt"/>
              <a:ea typeface="Calibri" panose="020F0502020204030204" pitchFamily="34" charset="0"/>
            </a:endParaRPr>
          </a:p>
          <a:p>
            <a:pPr marL="342900" indent="-342900">
              <a:spcBef>
                <a:spcPts val="0"/>
              </a:spcBef>
              <a:spcAft>
                <a:spcPts val="0"/>
              </a:spcAft>
              <a:buFont typeface="+mj-lt"/>
              <a:buAutoNum type="arabicPeriod"/>
            </a:pPr>
            <a:r>
              <a:rPr lang="en-US" sz="2600" b="1" kern="100">
                <a:solidFill>
                  <a:schemeClr val="tx1"/>
                </a:solidFill>
                <a:effectLst/>
                <a:latin typeface="+mn-lt"/>
                <a:ea typeface="Calibri" panose="020F0502020204030204" pitchFamily="34" charset="0"/>
              </a:rPr>
              <a:t>Verse 53:2 makes it clear that the Messiah would be incarnated </a:t>
            </a:r>
            <a:br>
              <a:rPr lang="en-US" sz="2600" b="1" kern="100">
                <a:solidFill>
                  <a:schemeClr val="tx1"/>
                </a:solidFill>
                <a:effectLst/>
                <a:latin typeface="+mn-lt"/>
                <a:ea typeface="Calibri" panose="020F0502020204030204" pitchFamily="34" charset="0"/>
              </a:rPr>
            </a:br>
            <a:r>
              <a:rPr lang="en-US" sz="2600" b="1" kern="100">
                <a:solidFill>
                  <a:schemeClr val="tx1"/>
                </a:solidFill>
                <a:effectLst/>
                <a:latin typeface="+mn-lt"/>
                <a:ea typeface="Calibri" panose="020F0502020204030204" pitchFamily="34" charset="0"/>
              </a:rPr>
              <a:t>as a man, though not with stately form or majesty. Why is His incarnation important?</a:t>
            </a:r>
          </a:p>
          <a:p>
            <a:pPr marL="0" marR="0" indent="0">
              <a:spcBef>
                <a:spcPts val="0"/>
              </a:spcBef>
              <a:spcAft>
                <a:spcPts val="0"/>
              </a:spcAft>
              <a:buNone/>
            </a:pPr>
            <a:r>
              <a:rPr lang="en-US" sz="2600" kern="100">
                <a:solidFill>
                  <a:srgbClr val="000000"/>
                </a:solidFill>
                <a:effectLst/>
                <a:latin typeface="+mn-lt"/>
                <a:ea typeface="Calibri" panose="020F0502020204030204" pitchFamily="34" charset="0"/>
              </a:rPr>
              <a:t> </a:t>
            </a:r>
          </a:p>
          <a:p>
            <a:pPr>
              <a:spcBef>
                <a:spcPts val="0"/>
              </a:spcBef>
              <a:spcAft>
                <a:spcPts val="0"/>
              </a:spcAft>
              <a:buFont typeface="System Font Regular"/>
              <a:buChar char="3"/>
            </a:pPr>
            <a:r>
              <a:rPr lang="en-US" sz="2600" b="1">
                <a:solidFill>
                  <a:schemeClr val="tx1"/>
                </a:solidFill>
                <a:effectLst/>
                <a:latin typeface="+mn-lt"/>
                <a:ea typeface="Times New Roman" panose="02020603050405020304" pitchFamily="18" charset="0"/>
              </a:rPr>
              <a:t>Verse 53:3 says “He was despised” which means that people tended to dismiss Him as unworthy of their attention. In what ways did this play out in Jesus’ life and ministry?</a:t>
            </a:r>
          </a:p>
          <a:p>
            <a:pPr marL="0" marR="0" lvl="0" indent="0">
              <a:spcBef>
                <a:spcPts val="0"/>
              </a:spcBef>
              <a:spcAft>
                <a:spcPts val="0"/>
              </a:spcAft>
              <a:buNone/>
            </a:pPr>
            <a:endParaRPr lang="en-US" sz="2800" b="1" dirty="0">
              <a:solidFill>
                <a:schemeClr val="tx1">
                  <a:lumMod val="65000"/>
                  <a:lumOff val="35000"/>
                </a:schemeClr>
              </a:solidFill>
              <a:effectLst/>
              <a:highlight>
                <a:srgbClr val="FF00FF"/>
              </a:highlight>
              <a:latin typeface="+mn-lt"/>
              <a:ea typeface="Times New Roman" panose="02020603050405020304" pitchFamily="18" charset="0"/>
            </a:endParaRPr>
          </a:p>
          <a:p>
            <a:pPr marL="0" marR="0" lvl="0" indent="0">
              <a:spcBef>
                <a:spcPts val="0"/>
              </a:spcBef>
              <a:spcAft>
                <a:spcPts val="1200"/>
              </a:spcAft>
              <a:buNone/>
            </a:pPr>
            <a:endParaRPr lang="en-US" sz="2800" b="1" kern="100" dirty="0">
              <a:solidFill>
                <a:schemeClr val="tx1">
                  <a:lumMod val="65000"/>
                  <a:lumOff val="35000"/>
                </a:schemeClr>
              </a:solidFill>
              <a:effectLst/>
              <a:highlight>
                <a:srgbClr val="FF00FF"/>
              </a:highlight>
              <a:latin typeface="+mn-lt"/>
              <a:ea typeface="Calibri" panose="020F0502020204030204" pitchFamily="34" charset="0"/>
            </a:endParaRPr>
          </a:p>
        </p:txBody>
      </p:sp>
    </p:spTree>
    <p:extLst>
      <p:ext uri="{BB962C8B-B14F-4D97-AF65-F5344CB8AC3E}">
        <p14:creationId xmlns:p14="http://schemas.microsoft.com/office/powerpoint/2010/main" val="329054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p.2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447800"/>
            <a:ext cx="10896600" cy="4419600"/>
          </a:xfrm>
        </p:spPr>
        <p:txBody>
          <a:bodyPr/>
          <a:lstStyle/>
          <a:p>
            <a:pPr marL="0" indent="0">
              <a:spcBef>
                <a:spcPts val="0"/>
              </a:spcBef>
              <a:spcAft>
                <a:spcPts val="0"/>
              </a:spcAft>
              <a:buNone/>
            </a:pPr>
            <a:endParaRPr lang="en-US" sz="2600" b="1">
              <a:solidFill>
                <a:schemeClr val="tx1"/>
              </a:solidFill>
              <a:effectLst/>
              <a:latin typeface="+mn-lt"/>
              <a:ea typeface="Times New Roman" panose="02020603050405020304" pitchFamily="18" charset="0"/>
            </a:endParaRPr>
          </a:p>
          <a:p>
            <a:pPr marL="514350" indent="-514350">
              <a:spcBef>
                <a:spcPts val="0"/>
              </a:spcBef>
              <a:spcAft>
                <a:spcPts val="0"/>
              </a:spcAft>
              <a:buFont typeface="+mj-lt"/>
              <a:buAutoNum type="arabicPeriod" startAt="4"/>
            </a:pPr>
            <a:r>
              <a:rPr lang="en-US" sz="2600" b="1" kern="100">
                <a:solidFill>
                  <a:schemeClr val="tx1"/>
                </a:solidFill>
                <a:effectLst/>
                <a:latin typeface="+mn-lt"/>
                <a:ea typeface="Calibri" panose="020F0502020204030204" pitchFamily="34" charset="0"/>
              </a:rPr>
              <a:t>In 53:4, the statement “Our griefs He Himself bore,” points directly to the concept of “substitutionary atonement.” What is the meaning of “substitutionary atonement” and how did Jesus accomplish that?</a:t>
            </a:r>
          </a:p>
          <a:p>
            <a:pPr marL="514350" indent="-514350">
              <a:spcBef>
                <a:spcPts val="0"/>
              </a:spcBef>
              <a:spcAft>
                <a:spcPts val="0"/>
              </a:spcAft>
              <a:buFont typeface="+mj-lt"/>
              <a:buAutoNum type="arabicPeriod" startAt="4"/>
            </a:pPr>
            <a:endParaRPr lang="en-US" sz="2600" b="1" kern="100">
              <a:solidFill>
                <a:schemeClr val="tx1"/>
              </a:solidFill>
              <a:effectLst/>
              <a:latin typeface="+mn-lt"/>
              <a:ea typeface="Calibri" panose="020F0502020204030204" pitchFamily="34" charset="0"/>
            </a:endParaRPr>
          </a:p>
          <a:p>
            <a:pPr marL="514350" indent="-514350">
              <a:spcBef>
                <a:spcPts val="0"/>
              </a:spcBef>
              <a:spcAft>
                <a:spcPts val="0"/>
              </a:spcAft>
              <a:buFont typeface="+mj-lt"/>
              <a:buAutoNum type="arabicPeriod" startAt="4"/>
            </a:pPr>
            <a:r>
              <a:rPr lang="en-US" sz="2600" b="1" kern="100">
                <a:solidFill>
                  <a:schemeClr val="tx1"/>
                </a:solidFill>
                <a:effectLst/>
                <a:latin typeface="+mn-lt"/>
                <a:ea typeface="Calibri" panose="020F0502020204030204" pitchFamily="34" charset="0"/>
              </a:rPr>
              <a:t>In the presentation, we spent some time defining terms in Isaiah 53:5 (“He was pierced through … etc.). What strikes you about Jesus’ suffering here?</a:t>
            </a:r>
          </a:p>
          <a:p>
            <a:pPr marL="0" indent="0">
              <a:spcBef>
                <a:spcPts val="0"/>
              </a:spcBef>
              <a:spcAft>
                <a:spcPts val="0"/>
              </a:spcAft>
              <a:buNone/>
            </a:pPr>
            <a:r>
              <a:rPr lang="en-US" sz="2600" b="1" kern="100">
                <a:solidFill>
                  <a:schemeClr val="tx1"/>
                </a:solidFill>
                <a:effectLst/>
                <a:latin typeface="+mn-lt"/>
                <a:ea typeface="Calibri" panose="020F0502020204030204" pitchFamily="34" charset="0"/>
              </a:rPr>
              <a:t> </a:t>
            </a:r>
          </a:p>
          <a:p>
            <a:pPr marL="514350" indent="-514350">
              <a:spcBef>
                <a:spcPts val="0"/>
              </a:spcBef>
              <a:spcAft>
                <a:spcPts val="0"/>
              </a:spcAft>
              <a:buFont typeface="+mj-lt"/>
              <a:buAutoNum type="arabicPeriod" startAt="6"/>
            </a:pPr>
            <a:r>
              <a:rPr lang="en-US" sz="2600" b="1">
                <a:solidFill>
                  <a:schemeClr val="tx1"/>
                </a:solidFill>
                <a:effectLst/>
                <a:latin typeface="+mn-lt"/>
                <a:ea typeface="Times New Roman" panose="02020603050405020304" pitchFamily="18" charset="0"/>
              </a:rPr>
              <a:t>Verse 53:6 introduces a metaphor saying “All of us like sheep have gone astray.” Why do you think the analogy of sheep is used here and elsewhere in Scripture to describe the redemption story?</a:t>
            </a:r>
            <a:endParaRPr lang="en-US" sz="2600" b="1" kern="100">
              <a:solidFill>
                <a:schemeClr val="tx1"/>
              </a:solidFill>
              <a:effectLst/>
              <a:latin typeface="+mn-lt"/>
              <a:ea typeface="Calibri" panose="020F0502020204030204" pitchFamily="34" charset="0"/>
            </a:endParaRPr>
          </a:p>
          <a:p>
            <a:pPr marL="0" indent="0">
              <a:spcBef>
                <a:spcPts val="0"/>
              </a:spcBef>
              <a:spcAft>
                <a:spcPts val="0"/>
              </a:spcAft>
              <a:buNone/>
            </a:pPr>
            <a:endParaRPr lang="en-US" sz="2800" b="1" kern="100">
              <a:solidFill>
                <a:schemeClr val="tx1"/>
              </a:solidFill>
              <a:effectLst/>
              <a:latin typeface="+mn-lt"/>
              <a:ea typeface="Calibri" panose="020F0502020204030204" pitchFamily="34" charset="0"/>
            </a:endParaRPr>
          </a:p>
          <a:p>
            <a:pPr marL="514350" indent="-514350">
              <a:spcBef>
                <a:spcPts val="0"/>
              </a:spcBef>
              <a:spcAft>
                <a:spcPts val="0"/>
              </a:spcAft>
              <a:buFont typeface="+mj-lt"/>
              <a:buAutoNum type="arabicPeriod" startAt="3"/>
            </a:pPr>
            <a:endParaRPr lang="en-US" sz="2800" b="1" kern="10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241055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540000" y="491331"/>
            <a:ext cx="7162800" cy="846137"/>
          </a:xfrm>
          <a:solidFill>
            <a:schemeClr val="accent2">
              <a:lumMod val="60000"/>
              <a:lumOff val="40000"/>
            </a:schemeClr>
          </a:solidFill>
        </p:spPr>
        <p:txBody>
          <a:bodyPr/>
          <a:lstStyle/>
          <a:p>
            <a:pPr algn="ctr"/>
            <a:r>
              <a:rPr lang="en-US" sz="4000" b="1" dirty="0">
                <a:solidFill>
                  <a:schemeClr val="tx1"/>
                </a:solidFill>
                <a:latin typeface="+mn-lt"/>
              </a:rPr>
              <a:t>Discussion Questions  p.3 </a:t>
            </a:r>
          </a:p>
        </p:txBody>
      </p:sp>
      <p:sp>
        <p:nvSpPr>
          <p:cNvPr id="3" name="Content Placeholder 2">
            <a:extLst>
              <a:ext uri="{FF2B5EF4-FFF2-40B4-BE49-F238E27FC236}">
                <a16:creationId xmlns:a16="http://schemas.microsoft.com/office/drawing/2014/main" id="{0FED6276-76ED-375D-A924-97732ABD05C1}"/>
              </a:ext>
            </a:extLst>
          </p:cNvPr>
          <p:cNvSpPr>
            <a:spLocks noGrp="1"/>
          </p:cNvSpPr>
          <p:nvPr>
            <p:ph idx="1"/>
          </p:nvPr>
        </p:nvSpPr>
        <p:spPr>
          <a:xfrm>
            <a:off x="1054100" y="1905000"/>
            <a:ext cx="11239500" cy="4419600"/>
          </a:xfrm>
        </p:spPr>
        <p:txBody>
          <a:bodyPr/>
          <a:lstStyle/>
          <a:p>
            <a:pPr marL="342900" indent="-342900">
              <a:spcBef>
                <a:spcPts val="0"/>
              </a:spcBef>
              <a:spcAft>
                <a:spcPts val="0"/>
              </a:spcAft>
              <a:buFont typeface="+mj-lt"/>
              <a:buAutoNum type="arabicPeriod" startAt="7"/>
            </a:pPr>
            <a:endParaRPr lang="en-US" sz="2800" b="1" kern="100">
              <a:solidFill>
                <a:schemeClr val="tx1"/>
              </a:solidFill>
              <a:effectLst/>
              <a:latin typeface="+mn-lt"/>
              <a:ea typeface="Calibri" panose="020F0502020204030204" pitchFamily="34" charset="0"/>
            </a:endParaRPr>
          </a:p>
          <a:p>
            <a:pPr marL="342900" indent="-342900">
              <a:spcBef>
                <a:spcPts val="0"/>
              </a:spcBef>
              <a:spcAft>
                <a:spcPts val="0"/>
              </a:spcAft>
              <a:buFont typeface="+mj-lt"/>
              <a:buAutoNum type="arabicPeriod" startAt="7"/>
            </a:pPr>
            <a:r>
              <a:rPr lang="en-US" sz="2600" b="1" kern="100">
                <a:solidFill>
                  <a:schemeClr val="tx1"/>
                </a:solidFill>
                <a:effectLst/>
                <a:latin typeface="+mn-lt"/>
                <a:ea typeface="Calibri" panose="020F0502020204030204" pitchFamily="34" charset="0"/>
              </a:rPr>
              <a:t>Almost as a lament, Isaiah 53:1 asked, “Who has believed our message?” What is the message? Why was it important? </a:t>
            </a:r>
          </a:p>
          <a:p>
            <a:pPr marL="342900" indent="-342900">
              <a:spcBef>
                <a:spcPts val="0"/>
              </a:spcBef>
              <a:spcAft>
                <a:spcPts val="0"/>
              </a:spcAft>
              <a:buFont typeface="+mj-lt"/>
              <a:buAutoNum type="arabicPeriod" startAt="7"/>
            </a:pPr>
            <a:endParaRPr lang="en-US" sz="2600" b="1" kern="100">
              <a:solidFill>
                <a:schemeClr val="tx1"/>
              </a:solidFill>
              <a:effectLst/>
              <a:latin typeface="+mn-lt"/>
              <a:ea typeface="Calibri" panose="020F0502020204030204" pitchFamily="34" charset="0"/>
            </a:endParaRPr>
          </a:p>
          <a:p>
            <a:pPr marL="514350" marR="0" lvl="0" indent="-514350">
              <a:lnSpc>
                <a:spcPct val="115000"/>
              </a:lnSpc>
              <a:spcBef>
                <a:spcPts val="0"/>
              </a:spcBef>
              <a:spcAft>
                <a:spcPts val="0"/>
              </a:spcAft>
              <a:buFont typeface="+mj-lt"/>
              <a:buAutoNum type="arabicPeriod" startAt="8"/>
            </a:pPr>
            <a:r>
              <a:rPr lang="en-US" sz="2600" b="1">
                <a:solidFill>
                  <a:schemeClr val="tx1"/>
                </a:solidFill>
                <a:effectLst/>
                <a:latin typeface="+mn-lt"/>
                <a:ea typeface="Times New Roman" panose="02020603050405020304" pitchFamily="18" charset="0"/>
              </a:rPr>
              <a:t>Isaiah 53 and surrounding chapters have been called the “Fifth Gospel.”  What do you learn from Isaiah 53 that you do not learn from the four New Testament gospels?</a:t>
            </a:r>
          </a:p>
          <a:p>
            <a:pPr marL="0" marR="0" lvl="0" indent="0">
              <a:lnSpc>
                <a:spcPct val="115000"/>
              </a:lnSpc>
              <a:spcBef>
                <a:spcPts val="0"/>
              </a:spcBef>
              <a:spcAft>
                <a:spcPts val="0"/>
              </a:spcAft>
              <a:buNone/>
            </a:pPr>
            <a:endParaRPr lang="en-US" sz="2600" b="1">
              <a:solidFill>
                <a:schemeClr val="tx1"/>
              </a:solidFill>
              <a:effectLst/>
              <a:latin typeface="+mn-lt"/>
              <a:ea typeface="Times New Roman" panose="02020603050405020304" pitchFamily="18" charset="0"/>
            </a:endParaRPr>
          </a:p>
          <a:p>
            <a:pPr marL="514350" indent="-514350">
              <a:lnSpc>
                <a:spcPct val="115000"/>
              </a:lnSpc>
              <a:spcBef>
                <a:spcPts val="0"/>
              </a:spcBef>
              <a:spcAft>
                <a:spcPts val="0"/>
              </a:spcAft>
              <a:buFont typeface="+mj-lt"/>
              <a:buAutoNum type="arabicPeriod" startAt="9"/>
            </a:pPr>
            <a:r>
              <a:rPr lang="en-US" sz="2600" b="1">
                <a:solidFill>
                  <a:schemeClr val="tx1"/>
                </a:solidFill>
                <a:effectLst/>
                <a:latin typeface="+mn-lt"/>
                <a:ea typeface="Times New Roman" panose="02020603050405020304" pitchFamily="18" charset="0"/>
              </a:rPr>
              <a:t>How did you find yourself responding to this portion of Scripture—and what will you take with you from it?</a:t>
            </a:r>
          </a:p>
          <a:p>
            <a:pPr marL="0" marR="0" lvl="0" indent="0">
              <a:lnSpc>
                <a:spcPct val="115000"/>
              </a:lnSpc>
              <a:spcBef>
                <a:spcPts val="0"/>
              </a:spcBef>
              <a:spcAft>
                <a:spcPts val="0"/>
              </a:spcAft>
              <a:buNone/>
            </a:pPr>
            <a:endParaRPr lang="en-US" sz="2800" b="1">
              <a:solidFill>
                <a:schemeClr val="tx1"/>
              </a:solidFill>
              <a:effectLst/>
              <a:latin typeface="+mn-lt"/>
              <a:ea typeface="Times New Roman" panose="02020603050405020304" pitchFamily="18" charset="0"/>
            </a:endParaRPr>
          </a:p>
          <a:p>
            <a:pPr marL="514350" indent="-514350">
              <a:spcBef>
                <a:spcPts val="0"/>
              </a:spcBef>
              <a:spcAft>
                <a:spcPts val="0"/>
              </a:spcAft>
              <a:buFont typeface="+mj-lt"/>
              <a:buAutoNum type="arabicPeriod" startAt="4"/>
            </a:pPr>
            <a:endParaRPr lang="en-US" sz="2800" b="1" kern="100">
              <a:solidFill>
                <a:schemeClr val="tx1"/>
              </a:solidFill>
              <a:effectLst/>
              <a:latin typeface="+mn-lt"/>
              <a:ea typeface="Calibri" panose="020F0502020204030204" pitchFamily="34" charset="0"/>
            </a:endParaRPr>
          </a:p>
        </p:txBody>
      </p:sp>
    </p:spTree>
    <p:extLst>
      <p:ext uri="{BB962C8B-B14F-4D97-AF65-F5344CB8AC3E}">
        <p14:creationId xmlns:p14="http://schemas.microsoft.com/office/powerpoint/2010/main" val="42226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653251" y="1837420"/>
            <a:ext cx="12110720" cy="5096780"/>
          </a:xfrm>
          <a:prstGeom prst="rect">
            <a:avLst/>
          </a:prstGeom>
          <a:noFill/>
        </p:spPr>
        <p:txBody>
          <a:bodyPr wrap="square" rtlCol="0">
            <a:spAutoFit/>
          </a:bodyPr>
          <a:lstStyle/>
          <a:p>
            <a:r>
              <a:rPr lang="en-US" sz="3840" b="1" dirty="0">
                <a:latin typeface="Arial" panose="020B0604020202020204" pitchFamily="34" charset="0"/>
                <a:cs typeface="Arial" panose="020B0604020202020204" pitchFamily="34" charset="0"/>
              </a:rPr>
              <a:t>Man of Sorrows! what a name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for the Son of God, who came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ruined sinners to reclaim.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Hallelujah! What a Savior!</a:t>
            </a:r>
          </a:p>
          <a:p>
            <a:endParaRPr lang="en-US" b="1" dirty="0">
              <a:latin typeface="Arial" panose="020B0604020202020204" pitchFamily="34" charset="0"/>
              <a:cs typeface="Arial" panose="020B0604020202020204" pitchFamily="34" charset="0"/>
            </a:endParaRPr>
          </a:p>
          <a:p>
            <a:r>
              <a:rPr lang="en-US" sz="3840" b="1" dirty="0">
                <a:latin typeface="Arial" panose="020B0604020202020204" pitchFamily="34" charset="0"/>
                <a:cs typeface="Arial" panose="020B0604020202020204" pitchFamily="34" charset="0"/>
              </a:rPr>
              <a:t>Bearing shame and scoffing rude,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in my place condemned He stood;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sealed my pardon with His blood.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Hallelujah! What a Savior!   </a:t>
            </a: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p:txBody>
          <a:bodyPr/>
          <a:lstStyle/>
          <a:p>
            <a:r>
              <a:rPr lang="en-US" altLang="en-US" sz="4800" b="1" dirty="0">
                <a:solidFill>
                  <a:schemeClr val="tx1"/>
                </a:solidFill>
                <a:latin typeface="+mn-lt"/>
              </a:rPr>
              <a:t>Hallelujah! What a Savior!</a:t>
            </a:r>
            <a:br>
              <a:rPr lang="en-US" altLang="en-US" sz="4800" b="1" dirty="0">
                <a:solidFill>
                  <a:schemeClr val="tx1"/>
                </a:solidFill>
                <a:latin typeface="+mn-lt"/>
              </a:rPr>
            </a:br>
            <a:br>
              <a:rPr lang="en-US" altLang="en-US" sz="4800" b="1" dirty="0">
                <a:solidFill>
                  <a:schemeClr val="tx1">
                    <a:lumMod val="65000"/>
                    <a:lumOff val="35000"/>
                  </a:schemeClr>
                </a:solidFill>
                <a:latin typeface="+mn-lt"/>
              </a:rPr>
            </a:br>
            <a:endParaRPr lang="en-US">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3987800" y="1066800"/>
            <a:ext cx="3741730" cy="400110"/>
          </a:xfrm>
          <a:prstGeom prst="rect">
            <a:avLst/>
          </a:prstGeom>
          <a:noFill/>
        </p:spPr>
        <p:txBody>
          <a:bodyPr wrap="none" rtlCol="0">
            <a:spAutoFit/>
          </a:bodyPr>
          <a:lstStyle/>
          <a:p>
            <a:r>
              <a:rPr lang="en-US" sz="2000" b="1" i="0" u="none" strike="noStrike" dirty="0">
                <a:effectLst/>
                <a:latin typeface="+mn-lt"/>
              </a:rPr>
              <a:t>By </a:t>
            </a:r>
            <a:r>
              <a:rPr lang="en-US" sz="2000" b="1" dirty="0">
                <a:latin typeface="+mn-lt"/>
              </a:rPr>
              <a:t>Phillip Bliss, verses 1 &amp; 2</a:t>
            </a:r>
            <a:endParaRPr lang="en-US" sz="2000" b="1" i="0" u="none" strike="noStrike" dirty="0">
              <a:effectLst/>
              <a:latin typeface="+mn-lt"/>
            </a:endParaRPr>
          </a:p>
        </p:txBody>
      </p:sp>
    </p:spTree>
    <p:extLst>
      <p:ext uri="{BB962C8B-B14F-4D97-AF65-F5344CB8AC3E}">
        <p14:creationId xmlns:p14="http://schemas.microsoft.com/office/powerpoint/2010/main" val="38207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Additional Slides</a:t>
            </a:r>
          </a:p>
        </p:txBody>
      </p:sp>
    </p:spTree>
    <p:extLst>
      <p:ext uri="{BB962C8B-B14F-4D97-AF65-F5344CB8AC3E}">
        <p14:creationId xmlns:p14="http://schemas.microsoft.com/office/powerpoint/2010/main" val="8964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He and We - Isaiah 53:5-6</a:t>
            </a:r>
          </a:p>
        </p:txBody>
      </p:sp>
      <p:sp>
        <p:nvSpPr>
          <p:cNvPr id="4" name="TextBox 3">
            <a:extLst>
              <a:ext uri="{FF2B5EF4-FFF2-40B4-BE49-F238E27FC236}">
                <a16:creationId xmlns:a16="http://schemas.microsoft.com/office/drawing/2014/main" id="{3911D793-B19D-7F9A-6260-C4522ADE1B33}"/>
              </a:ext>
            </a:extLst>
          </p:cNvPr>
          <p:cNvSpPr txBox="1"/>
          <p:nvPr/>
        </p:nvSpPr>
        <p:spPr>
          <a:xfrm>
            <a:off x="2616200" y="1905000"/>
            <a:ext cx="708848" cy="584775"/>
          </a:xfrm>
          <a:prstGeom prst="rect">
            <a:avLst/>
          </a:prstGeom>
          <a:noFill/>
        </p:spPr>
        <p:txBody>
          <a:bodyPr wrap="none" rtlCol="0">
            <a:spAutoFit/>
          </a:bodyPr>
          <a:lstStyle/>
          <a:p>
            <a:r>
              <a:rPr lang="en-US" sz="3200" b="1" u="sng"/>
              <a:t>He</a:t>
            </a:r>
          </a:p>
        </p:txBody>
      </p:sp>
      <p:sp>
        <p:nvSpPr>
          <p:cNvPr id="5" name="TextBox 4">
            <a:extLst>
              <a:ext uri="{FF2B5EF4-FFF2-40B4-BE49-F238E27FC236}">
                <a16:creationId xmlns:a16="http://schemas.microsoft.com/office/drawing/2014/main" id="{F3CA82B6-53F6-4276-F941-CC1E73AE6542}"/>
              </a:ext>
            </a:extLst>
          </p:cNvPr>
          <p:cNvSpPr txBox="1"/>
          <p:nvPr/>
        </p:nvSpPr>
        <p:spPr>
          <a:xfrm>
            <a:off x="8178800" y="1905000"/>
            <a:ext cx="792781" cy="584775"/>
          </a:xfrm>
          <a:prstGeom prst="rect">
            <a:avLst/>
          </a:prstGeom>
          <a:noFill/>
        </p:spPr>
        <p:txBody>
          <a:bodyPr wrap="none" rtlCol="0">
            <a:spAutoFit/>
          </a:bodyPr>
          <a:lstStyle/>
          <a:p>
            <a:r>
              <a:rPr lang="en-US" sz="3200" b="1" u="sng"/>
              <a:t>We</a:t>
            </a:r>
          </a:p>
        </p:txBody>
      </p:sp>
      <p:sp>
        <p:nvSpPr>
          <p:cNvPr id="6" name="TextBox 5">
            <a:extLst>
              <a:ext uri="{FF2B5EF4-FFF2-40B4-BE49-F238E27FC236}">
                <a16:creationId xmlns:a16="http://schemas.microsoft.com/office/drawing/2014/main" id="{BF08F7F4-358A-6329-741A-F9E2B6128724}"/>
              </a:ext>
            </a:extLst>
          </p:cNvPr>
          <p:cNvSpPr txBox="1"/>
          <p:nvPr/>
        </p:nvSpPr>
        <p:spPr>
          <a:xfrm>
            <a:off x="2045904" y="2545081"/>
            <a:ext cx="3986989" cy="4201150"/>
          </a:xfrm>
          <a:prstGeom prst="rect">
            <a:avLst/>
          </a:prstGeom>
          <a:noFill/>
        </p:spPr>
        <p:txBody>
          <a:bodyPr wrap="none" rtlCol="0">
            <a:spAutoFit/>
          </a:bodyPr>
          <a:lstStyle/>
          <a:p>
            <a:pPr>
              <a:spcAft>
                <a:spcPts val="1800"/>
              </a:spcAft>
            </a:pPr>
            <a:r>
              <a:rPr lang="en-US" sz="3200" b="1"/>
              <a:t>Pierced</a:t>
            </a:r>
          </a:p>
          <a:p>
            <a:pPr>
              <a:spcAft>
                <a:spcPts val="1800"/>
              </a:spcAft>
            </a:pPr>
            <a:r>
              <a:rPr lang="en-US" sz="3200" b="1"/>
              <a:t>Crushed</a:t>
            </a:r>
          </a:p>
          <a:p>
            <a:pPr>
              <a:spcAft>
                <a:spcPts val="1800"/>
              </a:spcAft>
            </a:pPr>
            <a:r>
              <a:rPr lang="en-US" sz="3200" b="1"/>
              <a:t>Chastened</a:t>
            </a:r>
          </a:p>
          <a:p>
            <a:pPr>
              <a:spcAft>
                <a:spcPts val="1800"/>
              </a:spcAft>
            </a:pPr>
            <a:r>
              <a:rPr lang="en-US" sz="3200" b="1"/>
              <a:t>Scourged</a:t>
            </a:r>
          </a:p>
          <a:p>
            <a:pPr>
              <a:spcAft>
                <a:spcPts val="1800"/>
              </a:spcAft>
            </a:pPr>
            <a:endParaRPr lang="en-US" sz="3200" b="1"/>
          </a:p>
          <a:p>
            <a:pPr>
              <a:spcAft>
                <a:spcPts val="1800"/>
              </a:spcAft>
            </a:pPr>
            <a:r>
              <a:rPr lang="en-US" sz="3200" b="1"/>
              <a:t>Our Iniquity on Him</a:t>
            </a:r>
          </a:p>
        </p:txBody>
      </p:sp>
      <p:sp>
        <p:nvSpPr>
          <p:cNvPr id="7" name="TextBox 6">
            <a:extLst>
              <a:ext uri="{FF2B5EF4-FFF2-40B4-BE49-F238E27FC236}">
                <a16:creationId xmlns:a16="http://schemas.microsoft.com/office/drawing/2014/main" id="{5D45289E-43D7-C274-F4D3-1C8250EB7852}"/>
              </a:ext>
            </a:extLst>
          </p:cNvPr>
          <p:cNvSpPr txBox="1"/>
          <p:nvPr/>
        </p:nvSpPr>
        <p:spPr>
          <a:xfrm>
            <a:off x="7541616" y="2545081"/>
            <a:ext cx="3212546" cy="4201150"/>
          </a:xfrm>
          <a:prstGeom prst="rect">
            <a:avLst/>
          </a:prstGeom>
          <a:noFill/>
        </p:spPr>
        <p:txBody>
          <a:bodyPr wrap="none" rtlCol="0">
            <a:spAutoFit/>
          </a:bodyPr>
          <a:lstStyle/>
          <a:p>
            <a:pPr>
              <a:spcAft>
                <a:spcPts val="1800"/>
              </a:spcAft>
            </a:pPr>
            <a:r>
              <a:rPr lang="en-US" sz="3200" b="1"/>
              <a:t>Transgressions</a:t>
            </a:r>
          </a:p>
          <a:p>
            <a:pPr>
              <a:spcAft>
                <a:spcPts val="1800"/>
              </a:spcAft>
            </a:pPr>
            <a:r>
              <a:rPr lang="en-US" sz="3200" b="1"/>
              <a:t>Iniquities</a:t>
            </a:r>
          </a:p>
          <a:p>
            <a:pPr>
              <a:spcAft>
                <a:spcPts val="1800"/>
              </a:spcAft>
            </a:pPr>
            <a:r>
              <a:rPr lang="en-US" sz="3200" b="1"/>
              <a:t>Well-being</a:t>
            </a:r>
          </a:p>
          <a:p>
            <a:pPr>
              <a:spcAft>
                <a:spcPts val="1800"/>
              </a:spcAft>
            </a:pPr>
            <a:r>
              <a:rPr lang="en-US" sz="3200" b="1"/>
              <a:t>Healed</a:t>
            </a:r>
          </a:p>
          <a:p>
            <a:pPr>
              <a:spcAft>
                <a:spcPts val="1800"/>
              </a:spcAft>
            </a:pPr>
            <a:endParaRPr lang="en-US" sz="3200" b="1"/>
          </a:p>
          <a:p>
            <a:pPr>
              <a:spcAft>
                <a:spcPts val="1800"/>
              </a:spcAft>
            </a:pPr>
            <a:r>
              <a:rPr lang="en-US" sz="3200" b="1"/>
              <a:t>Gone Astray</a:t>
            </a:r>
          </a:p>
        </p:txBody>
      </p:sp>
    </p:spTree>
    <p:extLst>
      <p:ext uri="{BB962C8B-B14F-4D97-AF65-F5344CB8AC3E}">
        <p14:creationId xmlns:p14="http://schemas.microsoft.com/office/powerpoint/2010/main" val="3131072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66AF-9180-3C94-DE43-EBA79885B9D9}"/>
              </a:ext>
            </a:extLst>
          </p:cNvPr>
          <p:cNvSpPr>
            <a:spLocks noGrp="1"/>
          </p:cNvSpPr>
          <p:nvPr>
            <p:ph type="title"/>
          </p:nvPr>
        </p:nvSpPr>
        <p:spPr>
          <a:xfrm>
            <a:off x="2159000" y="491331"/>
            <a:ext cx="8077200" cy="727869"/>
          </a:xfrm>
          <a:solidFill>
            <a:schemeClr val="accent2">
              <a:lumMod val="60000"/>
              <a:lumOff val="40000"/>
            </a:schemeClr>
          </a:solidFill>
        </p:spPr>
        <p:txBody>
          <a:bodyPr/>
          <a:lstStyle/>
          <a:p>
            <a:pPr algn="ctr"/>
            <a:r>
              <a:rPr lang="en-US" sz="4000" b="1" dirty="0">
                <a:solidFill>
                  <a:schemeClr val="tx1"/>
                </a:solidFill>
                <a:latin typeface="+mn-lt"/>
              </a:rPr>
              <a:t>He and We - Isaiah 53:5-6</a:t>
            </a:r>
          </a:p>
        </p:txBody>
      </p:sp>
      <p:sp>
        <p:nvSpPr>
          <p:cNvPr id="4" name="TextBox 3">
            <a:extLst>
              <a:ext uri="{FF2B5EF4-FFF2-40B4-BE49-F238E27FC236}">
                <a16:creationId xmlns:a16="http://schemas.microsoft.com/office/drawing/2014/main" id="{3911D793-B19D-7F9A-6260-C4522ADE1B33}"/>
              </a:ext>
            </a:extLst>
          </p:cNvPr>
          <p:cNvSpPr txBox="1"/>
          <p:nvPr/>
        </p:nvSpPr>
        <p:spPr>
          <a:xfrm>
            <a:off x="2616200" y="1905000"/>
            <a:ext cx="1414170" cy="584775"/>
          </a:xfrm>
          <a:prstGeom prst="rect">
            <a:avLst/>
          </a:prstGeom>
          <a:noFill/>
        </p:spPr>
        <p:txBody>
          <a:bodyPr wrap="none" rtlCol="0">
            <a:spAutoFit/>
          </a:bodyPr>
          <a:lstStyle/>
          <a:p>
            <a:r>
              <a:rPr lang="en-US" sz="3200" b="1" u="sng"/>
              <a:t>Cause</a:t>
            </a:r>
          </a:p>
        </p:txBody>
      </p:sp>
      <p:sp>
        <p:nvSpPr>
          <p:cNvPr id="5" name="TextBox 4">
            <a:extLst>
              <a:ext uri="{FF2B5EF4-FFF2-40B4-BE49-F238E27FC236}">
                <a16:creationId xmlns:a16="http://schemas.microsoft.com/office/drawing/2014/main" id="{F3CA82B6-53F6-4276-F941-CC1E73AE6542}"/>
              </a:ext>
            </a:extLst>
          </p:cNvPr>
          <p:cNvSpPr txBox="1"/>
          <p:nvPr/>
        </p:nvSpPr>
        <p:spPr>
          <a:xfrm>
            <a:off x="8178800" y="1905000"/>
            <a:ext cx="1322798" cy="584775"/>
          </a:xfrm>
          <a:prstGeom prst="rect">
            <a:avLst/>
          </a:prstGeom>
          <a:noFill/>
        </p:spPr>
        <p:txBody>
          <a:bodyPr wrap="none" rtlCol="0">
            <a:spAutoFit/>
          </a:bodyPr>
          <a:lstStyle/>
          <a:p>
            <a:r>
              <a:rPr lang="en-US" sz="3200" b="1" u="sng"/>
              <a:t>Effect</a:t>
            </a:r>
          </a:p>
        </p:txBody>
      </p:sp>
      <p:sp>
        <p:nvSpPr>
          <p:cNvPr id="6" name="TextBox 5">
            <a:extLst>
              <a:ext uri="{FF2B5EF4-FFF2-40B4-BE49-F238E27FC236}">
                <a16:creationId xmlns:a16="http://schemas.microsoft.com/office/drawing/2014/main" id="{BF08F7F4-358A-6329-741A-F9E2B6128724}"/>
              </a:ext>
            </a:extLst>
          </p:cNvPr>
          <p:cNvSpPr txBox="1"/>
          <p:nvPr/>
        </p:nvSpPr>
        <p:spPr>
          <a:xfrm>
            <a:off x="2045904" y="2545081"/>
            <a:ext cx="4055726" cy="4201150"/>
          </a:xfrm>
          <a:prstGeom prst="rect">
            <a:avLst/>
          </a:prstGeom>
          <a:noFill/>
        </p:spPr>
        <p:txBody>
          <a:bodyPr wrap="none" rtlCol="0">
            <a:spAutoFit/>
          </a:bodyPr>
          <a:lstStyle/>
          <a:p>
            <a:pPr>
              <a:spcAft>
                <a:spcPts val="1800"/>
              </a:spcAft>
            </a:pPr>
            <a:r>
              <a:rPr lang="en-US" sz="3200" b="1"/>
              <a:t>Our Transgressions</a:t>
            </a:r>
          </a:p>
          <a:p>
            <a:pPr>
              <a:spcAft>
                <a:spcPts val="1800"/>
              </a:spcAft>
            </a:pPr>
            <a:r>
              <a:rPr lang="en-US" sz="3200" b="1"/>
              <a:t>Our Iniquities</a:t>
            </a:r>
          </a:p>
          <a:p>
            <a:pPr>
              <a:spcAft>
                <a:spcPts val="1800"/>
              </a:spcAft>
            </a:pPr>
            <a:r>
              <a:rPr lang="en-US" sz="3200" b="1"/>
              <a:t>He - Chastened</a:t>
            </a:r>
          </a:p>
          <a:p>
            <a:pPr>
              <a:spcAft>
                <a:spcPts val="1800"/>
              </a:spcAft>
            </a:pPr>
            <a:r>
              <a:rPr lang="en-US" sz="3200" b="1"/>
              <a:t>He - Scourged</a:t>
            </a:r>
          </a:p>
          <a:p>
            <a:pPr>
              <a:spcAft>
                <a:spcPts val="1800"/>
              </a:spcAft>
            </a:pPr>
            <a:endParaRPr lang="en-US" sz="3200" b="1"/>
          </a:p>
          <a:p>
            <a:pPr>
              <a:spcAft>
                <a:spcPts val="1800"/>
              </a:spcAft>
            </a:pPr>
            <a:r>
              <a:rPr lang="en-US" sz="3200" b="1"/>
              <a:t>We – Gone Astray</a:t>
            </a:r>
          </a:p>
        </p:txBody>
      </p:sp>
      <p:sp>
        <p:nvSpPr>
          <p:cNvPr id="7" name="TextBox 6">
            <a:extLst>
              <a:ext uri="{FF2B5EF4-FFF2-40B4-BE49-F238E27FC236}">
                <a16:creationId xmlns:a16="http://schemas.microsoft.com/office/drawing/2014/main" id="{5D45289E-43D7-C274-F4D3-1C8250EB7852}"/>
              </a:ext>
            </a:extLst>
          </p:cNvPr>
          <p:cNvSpPr txBox="1"/>
          <p:nvPr/>
        </p:nvSpPr>
        <p:spPr>
          <a:xfrm>
            <a:off x="7541616" y="2545081"/>
            <a:ext cx="3986989" cy="4201150"/>
          </a:xfrm>
          <a:prstGeom prst="rect">
            <a:avLst/>
          </a:prstGeom>
          <a:noFill/>
        </p:spPr>
        <p:txBody>
          <a:bodyPr wrap="none" rtlCol="0">
            <a:spAutoFit/>
          </a:bodyPr>
          <a:lstStyle/>
          <a:p>
            <a:pPr>
              <a:spcAft>
                <a:spcPts val="1800"/>
              </a:spcAft>
            </a:pPr>
            <a:r>
              <a:rPr lang="en-US" sz="3200" b="1"/>
              <a:t>He - Pierced</a:t>
            </a:r>
          </a:p>
          <a:p>
            <a:pPr>
              <a:spcAft>
                <a:spcPts val="1800"/>
              </a:spcAft>
            </a:pPr>
            <a:r>
              <a:rPr lang="en-US" sz="3200" b="1"/>
              <a:t>He - Crushed</a:t>
            </a:r>
          </a:p>
          <a:p>
            <a:pPr>
              <a:spcAft>
                <a:spcPts val="1800"/>
              </a:spcAft>
            </a:pPr>
            <a:r>
              <a:rPr lang="en-US" sz="3200" b="1"/>
              <a:t>Our Well-being</a:t>
            </a:r>
          </a:p>
          <a:p>
            <a:pPr>
              <a:spcAft>
                <a:spcPts val="1800"/>
              </a:spcAft>
            </a:pPr>
            <a:r>
              <a:rPr lang="en-US" sz="3200" b="1"/>
              <a:t>We - Healed</a:t>
            </a:r>
          </a:p>
          <a:p>
            <a:pPr>
              <a:spcAft>
                <a:spcPts val="1800"/>
              </a:spcAft>
            </a:pPr>
            <a:endParaRPr lang="en-US" sz="3200" b="1"/>
          </a:p>
          <a:p>
            <a:pPr>
              <a:spcAft>
                <a:spcPts val="1800"/>
              </a:spcAft>
            </a:pPr>
            <a:r>
              <a:rPr lang="en-US" sz="3200" b="1"/>
              <a:t>Our Iniquity on Him</a:t>
            </a:r>
          </a:p>
        </p:txBody>
      </p:sp>
    </p:spTree>
    <p:extLst>
      <p:ext uri="{BB962C8B-B14F-4D97-AF65-F5344CB8AC3E}">
        <p14:creationId xmlns:p14="http://schemas.microsoft.com/office/powerpoint/2010/main" val="26036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p:txBody>
          <a:bodyPr/>
          <a:lstStyle/>
          <a:p>
            <a:r>
              <a:rPr lang="en-US" altLang="en-US" sz="4800" b="1" dirty="0">
                <a:solidFill>
                  <a:schemeClr val="tx1"/>
                </a:solidFill>
                <a:latin typeface="+mn-lt"/>
              </a:rPr>
              <a:t>Hallelujah! What a Savior!</a:t>
            </a:r>
            <a:br>
              <a:rPr lang="en-US" altLang="en-US" sz="4800" b="1" dirty="0">
                <a:solidFill>
                  <a:schemeClr val="tx1"/>
                </a:solidFill>
                <a:latin typeface="+mn-lt"/>
              </a:rPr>
            </a:br>
            <a:br>
              <a:rPr lang="en-US" altLang="en-US" sz="4800" b="1" dirty="0">
                <a:solidFill>
                  <a:schemeClr val="tx1">
                    <a:lumMod val="65000"/>
                    <a:lumOff val="35000"/>
                  </a:schemeClr>
                </a:solidFill>
                <a:latin typeface="+mn-lt"/>
              </a:rPr>
            </a:br>
            <a:endParaRPr lang="en-US">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3987800" y="1066800"/>
            <a:ext cx="3741730" cy="400110"/>
          </a:xfrm>
          <a:prstGeom prst="rect">
            <a:avLst/>
          </a:prstGeom>
          <a:noFill/>
        </p:spPr>
        <p:txBody>
          <a:bodyPr wrap="none" rtlCol="0">
            <a:spAutoFit/>
          </a:bodyPr>
          <a:lstStyle/>
          <a:p>
            <a:r>
              <a:rPr lang="en-US" sz="2000" b="1" i="0" u="none" strike="noStrike" dirty="0">
                <a:effectLst/>
                <a:latin typeface="+mn-lt"/>
              </a:rPr>
              <a:t>By </a:t>
            </a:r>
            <a:r>
              <a:rPr lang="en-US" sz="2000" b="1" dirty="0">
                <a:latin typeface="+mn-lt"/>
              </a:rPr>
              <a:t>Phillip Bliss, verses 3 &amp; 4</a:t>
            </a:r>
            <a:endParaRPr lang="en-US" sz="2000" b="1" i="0" u="none" strike="noStrike" dirty="0">
              <a:effectLst/>
              <a:latin typeface="+mn-lt"/>
            </a:endParaRPr>
          </a:p>
        </p:txBody>
      </p:sp>
      <p:sp>
        <p:nvSpPr>
          <p:cNvPr id="5" name="TextBox 4">
            <a:extLst>
              <a:ext uri="{FF2B5EF4-FFF2-40B4-BE49-F238E27FC236}">
                <a16:creationId xmlns:a16="http://schemas.microsoft.com/office/drawing/2014/main" id="{61D0AF7B-979F-7255-9659-B4239CD4359A}"/>
              </a:ext>
            </a:extLst>
          </p:cNvPr>
          <p:cNvSpPr txBox="1"/>
          <p:nvPr/>
        </p:nvSpPr>
        <p:spPr>
          <a:xfrm>
            <a:off x="653251" y="1959042"/>
            <a:ext cx="12110720" cy="5127558"/>
          </a:xfrm>
          <a:prstGeom prst="rect">
            <a:avLst/>
          </a:prstGeom>
          <a:noFill/>
        </p:spPr>
        <p:txBody>
          <a:bodyPr wrap="square" rtlCol="0">
            <a:spAutoFit/>
          </a:bodyPr>
          <a:lstStyle/>
          <a:p>
            <a:r>
              <a:rPr lang="en-US" sz="3840" b="1" dirty="0">
                <a:latin typeface="Arial" panose="020B0604020202020204" pitchFamily="34" charset="0"/>
                <a:cs typeface="Arial" panose="020B0604020202020204" pitchFamily="34" charset="0"/>
              </a:rPr>
              <a:t>Guilty, vile, and helpless we;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spotless Lamb of God was He;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full atonement can it be?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Hallelujah! What a Savior! </a:t>
            </a:r>
            <a:br>
              <a:rPr lang="en-US" sz="3840" b="1" dirty="0">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x</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Lifted up was He to die;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"It is finished!" was His cry;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now in heaven exalted high.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Hallelujah! What a Savior! </a:t>
            </a:r>
          </a:p>
        </p:txBody>
      </p:sp>
    </p:spTree>
    <p:extLst>
      <p:ext uri="{BB962C8B-B14F-4D97-AF65-F5344CB8AC3E}">
        <p14:creationId xmlns:p14="http://schemas.microsoft.com/office/powerpoint/2010/main" val="268434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68" y="5945483"/>
            <a:ext cx="12779022" cy="13697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FD04822B-B761-D439-BD7B-7A6E41089BF3}"/>
              </a:ext>
            </a:extLst>
          </p:cNvPr>
          <p:cNvSpPr>
            <a:spLocks noGrp="1"/>
          </p:cNvSpPr>
          <p:nvPr>
            <p:ph type="title"/>
          </p:nvPr>
        </p:nvSpPr>
        <p:spPr/>
        <p:txBody>
          <a:bodyPr/>
          <a:lstStyle/>
          <a:p>
            <a:r>
              <a:rPr lang="en-US" altLang="en-US" sz="4800" b="1" dirty="0">
                <a:solidFill>
                  <a:schemeClr val="tx1"/>
                </a:solidFill>
                <a:latin typeface="+mn-lt"/>
              </a:rPr>
              <a:t>Hallelujah! What a Savior!</a:t>
            </a:r>
            <a:br>
              <a:rPr lang="en-US" altLang="en-US" sz="4800" b="1" dirty="0">
                <a:solidFill>
                  <a:schemeClr val="tx1"/>
                </a:solidFill>
                <a:latin typeface="+mn-lt"/>
              </a:rPr>
            </a:br>
            <a:br>
              <a:rPr lang="en-US" altLang="en-US" sz="4800" b="1" dirty="0">
                <a:solidFill>
                  <a:schemeClr val="tx1">
                    <a:lumMod val="65000"/>
                    <a:lumOff val="35000"/>
                  </a:schemeClr>
                </a:solidFill>
                <a:latin typeface="+mn-lt"/>
              </a:rPr>
            </a:br>
            <a:endParaRPr lang="en-US">
              <a:latin typeface="+mn-lt"/>
            </a:endParaRPr>
          </a:p>
        </p:txBody>
      </p:sp>
      <p:sp>
        <p:nvSpPr>
          <p:cNvPr id="10" name="TextBox 9">
            <a:extLst>
              <a:ext uri="{FF2B5EF4-FFF2-40B4-BE49-F238E27FC236}">
                <a16:creationId xmlns:a16="http://schemas.microsoft.com/office/drawing/2014/main" id="{C750CFB7-EA9B-1893-2228-624A08CE331D}"/>
              </a:ext>
            </a:extLst>
          </p:cNvPr>
          <p:cNvSpPr txBox="1"/>
          <p:nvPr/>
        </p:nvSpPr>
        <p:spPr>
          <a:xfrm>
            <a:off x="3987800" y="1066800"/>
            <a:ext cx="3584636" cy="400110"/>
          </a:xfrm>
          <a:prstGeom prst="rect">
            <a:avLst/>
          </a:prstGeom>
          <a:noFill/>
        </p:spPr>
        <p:txBody>
          <a:bodyPr wrap="none" rtlCol="0">
            <a:spAutoFit/>
          </a:bodyPr>
          <a:lstStyle/>
          <a:p>
            <a:r>
              <a:rPr lang="en-US" sz="2000" b="1" i="0" u="none" strike="noStrike" dirty="0">
                <a:effectLst/>
                <a:latin typeface="+mn-lt"/>
              </a:rPr>
              <a:t>By </a:t>
            </a:r>
            <a:r>
              <a:rPr lang="en-US" sz="2000" b="1" dirty="0">
                <a:latin typeface="+mn-lt"/>
              </a:rPr>
              <a:t>Phillip Bliss, verse 5 of 5</a:t>
            </a:r>
            <a:endParaRPr lang="en-US" sz="2000" b="1" i="0" u="none" strike="noStrike" dirty="0">
              <a:effectLst/>
              <a:latin typeface="+mn-lt"/>
            </a:endParaRPr>
          </a:p>
        </p:txBody>
      </p:sp>
      <p:sp>
        <p:nvSpPr>
          <p:cNvPr id="2" name="TextBox 1">
            <a:extLst>
              <a:ext uri="{FF2B5EF4-FFF2-40B4-BE49-F238E27FC236}">
                <a16:creationId xmlns:a16="http://schemas.microsoft.com/office/drawing/2014/main" id="{B1BBBDC1-8F30-4AC2-5B52-978A39143AF6}"/>
              </a:ext>
            </a:extLst>
          </p:cNvPr>
          <p:cNvSpPr txBox="1"/>
          <p:nvPr/>
        </p:nvSpPr>
        <p:spPr>
          <a:xfrm>
            <a:off x="635000" y="2115943"/>
            <a:ext cx="12110720" cy="2456057"/>
          </a:xfrm>
          <a:prstGeom prst="rect">
            <a:avLst/>
          </a:prstGeom>
          <a:noFill/>
        </p:spPr>
        <p:txBody>
          <a:bodyPr wrap="square" rtlCol="0">
            <a:spAutoFit/>
          </a:bodyPr>
          <a:lstStyle/>
          <a:p>
            <a:r>
              <a:rPr lang="en-US" sz="3840" b="1" dirty="0">
                <a:latin typeface="Arial" panose="020B0604020202020204" pitchFamily="34" charset="0"/>
                <a:cs typeface="Arial" panose="020B0604020202020204" pitchFamily="34" charset="0"/>
              </a:rPr>
              <a:t>When He comes, our glorious King,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all His ransomed home to bring,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then anew this song we'll sing: </a:t>
            </a:r>
            <a:br>
              <a:rPr lang="en-US" sz="3840" b="1" dirty="0">
                <a:latin typeface="Arial" panose="020B0604020202020204" pitchFamily="34" charset="0"/>
                <a:cs typeface="Arial" panose="020B0604020202020204" pitchFamily="34" charset="0"/>
              </a:rPr>
            </a:br>
            <a:r>
              <a:rPr lang="en-US" sz="3840" b="1" dirty="0">
                <a:latin typeface="Arial" panose="020B0604020202020204" pitchFamily="34" charset="0"/>
                <a:cs typeface="Arial" panose="020B0604020202020204" pitchFamily="34" charset="0"/>
              </a:rPr>
              <a:t>Hallelujah! What a Savior! </a:t>
            </a:r>
          </a:p>
        </p:txBody>
      </p:sp>
    </p:spTree>
    <p:extLst>
      <p:ext uri="{BB962C8B-B14F-4D97-AF65-F5344CB8AC3E}">
        <p14:creationId xmlns:p14="http://schemas.microsoft.com/office/powerpoint/2010/main" val="49627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solidFill>
                <a:latin typeface="+mn-lt"/>
              </a:rPr>
              <a:t>Memory Verse</a:t>
            </a:r>
          </a:p>
        </p:txBody>
      </p:sp>
      <p:sp>
        <p:nvSpPr>
          <p:cNvPr id="3" name="Content Placeholder 2"/>
          <p:cNvSpPr>
            <a:spLocks noGrp="1"/>
          </p:cNvSpPr>
          <p:nvPr>
            <p:ph idx="1"/>
          </p:nvPr>
        </p:nvSpPr>
        <p:spPr>
          <a:xfrm>
            <a:off x="2387600" y="1828800"/>
            <a:ext cx="8915400" cy="3505200"/>
          </a:xfrm>
        </p:spPr>
        <p:txBody>
          <a:bodyPr/>
          <a:lstStyle/>
          <a:p>
            <a:pPr marL="0" indent="0" eaLnBrk="1" hangingPunct="1">
              <a:spcAft>
                <a:spcPts val="600"/>
              </a:spcAft>
              <a:buFont typeface="Arial" panose="020B0604020202020204" pitchFamily="34" charset="0"/>
              <a:buNone/>
              <a:defRPr/>
            </a:pPr>
            <a:r>
              <a:rPr lang="en-US" altLang="en-US" sz="3000" b="1" dirty="0">
                <a:solidFill>
                  <a:schemeClr val="tx1"/>
                </a:solidFill>
                <a:latin typeface="+mn-lt"/>
              </a:rPr>
              <a:t>Isaiah 53:3-4 (ESV)</a:t>
            </a:r>
          </a:p>
          <a:p>
            <a:pPr marL="0" marR="0" indent="0">
              <a:lnSpc>
                <a:spcPct val="115000"/>
              </a:lnSpc>
              <a:spcBef>
                <a:spcPts val="0"/>
              </a:spcBef>
              <a:spcAft>
                <a:spcPts val="1000"/>
              </a:spcAft>
              <a:buNone/>
            </a:pPr>
            <a:r>
              <a:rPr lang="en-US" sz="3000" b="1" u="none" strike="noStrike" baseline="30000">
                <a:solidFill>
                  <a:schemeClr val="tx1"/>
                </a:solidFill>
                <a:effectLst/>
                <a:latin typeface="+mn-lt"/>
              </a:rPr>
              <a:t>3</a:t>
            </a:r>
            <a:r>
              <a:rPr lang="en-US" sz="3000" b="1" u="none" strike="noStrike">
                <a:solidFill>
                  <a:schemeClr val="tx1"/>
                </a:solidFill>
                <a:effectLst/>
                <a:latin typeface="+mn-lt"/>
              </a:rPr>
              <a:t> </a:t>
            </a:r>
            <a:r>
              <a:rPr lang="en-US" sz="3000" b="1">
                <a:solidFill>
                  <a:schemeClr val="tx1"/>
                </a:solidFill>
                <a:effectLst/>
                <a:latin typeface="+mn-lt"/>
              </a:rPr>
              <a:t>He was despised and rejected by men, </a:t>
            </a:r>
            <a:br>
              <a:rPr lang="en-US" sz="3000" b="1">
                <a:solidFill>
                  <a:schemeClr val="tx1"/>
                </a:solidFill>
                <a:effectLst/>
                <a:latin typeface="+mn-lt"/>
              </a:rPr>
            </a:br>
            <a:r>
              <a:rPr lang="en-US" sz="3000" b="1">
                <a:solidFill>
                  <a:schemeClr val="tx1"/>
                </a:solidFill>
                <a:effectLst/>
                <a:latin typeface="+mn-lt"/>
              </a:rPr>
              <a:t>a man of sorrows and acquainted with grief; </a:t>
            </a:r>
            <a:br>
              <a:rPr lang="en-US" sz="3000" b="1">
                <a:solidFill>
                  <a:schemeClr val="tx1"/>
                </a:solidFill>
                <a:effectLst/>
                <a:latin typeface="+mn-lt"/>
              </a:rPr>
            </a:br>
            <a:r>
              <a:rPr lang="en-US" sz="3000" b="1">
                <a:solidFill>
                  <a:schemeClr val="tx1"/>
                </a:solidFill>
                <a:effectLst/>
                <a:latin typeface="+mn-lt"/>
              </a:rPr>
              <a:t>and as one from whom men hide their faces </a:t>
            </a:r>
            <a:br>
              <a:rPr lang="en-US" sz="3000" b="1">
                <a:solidFill>
                  <a:schemeClr val="tx1"/>
                </a:solidFill>
                <a:effectLst/>
                <a:latin typeface="+mn-lt"/>
              </a:rPr>
            </a:br>
            <a:r>
              <a:rPr lang="en-US" sz="3000" b="1">
                <a:solidFill>
                  <a:schemeClr val="tx1"/>
                </a:solidFill>
                <a:effectLst/>
                <a:latin typeface="+mn-lt"/>
              </a:rPr>
              <a:t>he was despised, and we esteemed him not. </a:t>
            </a:r>
            <a:br>
              <a:rPr lang="en-US" sz="3000" b="1">
                <a:solidFill>
                  <a:schemeClr val="tx1"/>
                </a:solidFill>
                <a:effectLst/>
                <a:latin typeface="+mn-lt"/>
              </a:rPr>
            </a:br>
            <a:r>
              <a:rPr lang="en-US" sz="3000" b="1" u="none" strike="noStrike" baseline="30000">
                <a:solidFill>
                  <a:schemeClr val="tx1"/>
                </a:solidFill>
                <a:effectLst/>
                <a:latin typeface="+mn-lt"/>
              </a:rPr>
              <a:t>4</a:t>
            </a:r>
            <a:r>
              <a:rPr lang="en-US" sz="3000" b="1" u="none" strike="noStrike">
                <a:solidFill>
                  <a:schemeClr val="tx1"/>
                </a:solidFill>
                <a:effectLst/>
                <a:latin typeface="+mn-lt"/>
              </a:rPr>
              <a:t> </a:t>
            </a:r>
            <a:r>
              <a:rPr lang="en-US" sz="3000" b="1">
                <a:solidFill>
                  <a:schemeClr val="tx1"/>
                </a:solidFill>
                <a:effectLst/>
                <a:latin typeface="+mn-lt"/>
              </a:rPr>
              <a:t>Surely he has borne our griefs </a:t>
            </a:r>
            <a:br>
              <a:rPr lang="en-US" sz="3000" b="1">
                <a:solidFill>
                  <a:schemeClr val="tx1"/>
                </a:solidFill>
                <a:effectLst/>
                <a:latin typeface="+mn-lt"/>
              </a:rPr>
            </a:br>
            <a:r>
              <a:rPr lang="en-US" sz="3000" b="1">
                <a:solidFill>
                  <a:schemeClr val="tx1"/>
                </a:solidFill>
                <a:effectLst/>
                <a:latin typeface="+mn-lt"/>
              </a:rPr>
              <a:t>and carried our sorrows; </a:t>
            </a:r>
            <a:br>
              <a:rPr lang="en-US" sz="3000" b="1">
                <a:solidFill>
                  <a:schemeClr val="tx1"/>
                </a:solidFill>
                <a:effectLst/>
                <a:latin typeface="+mn-lt"/>
              </a:rPr>
            </a:br>
            <a:r>
              <a:rPr lang="en-US" sz="3000" b="1">
                <a:solidFill>
                  <a:schemeClr val="tx1"/>
                </a:solidFill>
                <a:effectLst/>
                <a:latin typeface="+mn-lt"/>
              </a:rPr>
              <a:t>yet we esteemed him stricken, </a:t>
            </a:r>
            <a:br>
              <a:rPr lang="en-US" sz="3000" b="1">
                <a:solidFill>
                  <a:schemeClr val="tx1"/>
                </a:solidFill>
                <a:effectLst/>
                <a:latin typeface="+mn-lt"/>
              </a:rPr>
            </a:br>
            <a:r>
              <a:rPr lang="en-US" sz="3000" b="1">
                <a:solidFill>
                  <a:schemeClr val="tx1"/>
                </a:solidFill>
                <a:effectLst/>
                <a:latin typeface="+mn-lt"/>
              </a:rPr>
              <a:t>smitten by God, and afflicted. </a:t>
            </a:r>
          </a:p>
          <a:p>
            <a:pPr>
              <a:defRPr/>
            </a:pPr>
            <a:endParaRPr lang="en-US" sz="3840" b="1" dirty="0">
              <a:solidFill>
                <a:schemeClr val="tx1"/>
              </a:solidFill>
              <a:latin typeface="+mn-lt"/>
            </a:endParaRP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7</a:t>
            </a:fld>
            <a:endParaRPr lang="en-US" altLang="en-US"/>
          </a:p>
        </p:txBody>
      </p:sp>
    </p:spTree>
    <p:extLst>
      <p:ext uri="{BB962C8B-B14F-4D97-AF65-F5344CB8AC3E}">
        <p14:creationId xmlns:p14="http://schemas.microsoft.com/office/powerpoint/2010/main" val="4471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1265794" y="1905000"/>
            <a:ext cx="11706040" cy="4800600"/>
          </a:xfrm>
        </p:spPr>
        <p:txBody>
          <a:bodyPr/>
          <a:lstStyle/>
          <a:p>
            <a:pPr>
              <a:spcBef>
                <a:spcPts val="0"/>
              </a:spcBef>
              <a:spcAft>
                <a:spcPts val="0"/>
              </a:spcAft>
              <a:defRPr/>
            </a:pPr>
            <a:r>
              <a:rPr lang="fr-FR" altLang="en-US" sz="3200" b="1" dirty="0">
                <a:solidFill>
                  <a:schemeClr val="tx1"/>
                </a:solidFill>
                <a:latin typeface="+mn-lt"/>
                <a:cs typeface="Arial" panose="020B0604020202020204" pitchFamily="34" charset="0"/>
              </a:rPr>
              <a:t>Last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52:11-15 </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52:15</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a:t>
            </a:r>
            <a:r>
              <a:rPr lang="en-US" altLang="en-US" sz="2400" b="1" dirty="0">
                <a:solidFill>
                  <a:schemeClr val="tx1"/>
                </a:solidFill>
                <a:latin typeface="+mn-lt"/>
                <a:cs typeface="Arial" panose="020B0604020202020204" pitchFamily="34" charset="0"/>
              </a:rPr>
              <a:t>., pp. 367-372; </a:t>
            </a:r>
            <a:r>
              <a:rPr lang="en-US" altLang="en-US" sz="2400" b="1" i="1" dirty="0" err="1">
                <a:solidFill>
                  <a:schemeClr val="tx1"/>
                </a:solidFill>
                <a:latin typeface="+mn-lt"/>
                <a:cs typeface="Arial" panose="020B0604020202020204" pitchFamily="34" charset="0"/>
              </a:rPr>
              <a:t>Motyer</a:t>
            </a:r>
            <a:r>
              <a:rPr lang="en-US" altLang="en-US" sz="2400" b="1" dirty="0">
                <a:solidFill>
                  <a:schemeClr val="tx1"/>
                </a:solidFill>
                <a:latin typeface="+mn-lt"/>
                <a:cs typeface="Arial" panose="020B0604020202020204" pitchFamily="34" charset="0"/>
              </a:rPr>
              <a:t>, pp. 420-426</a:t>
            </a:r>
          </a:p>
          <a:p>
            <a:pPr marL="351569" lvl="1" indent="0">
              <a:spcBef>
                <a:spcPts val="0"/>
              </a:spcBef>
              <a:spcAft>
                <a:spcPts val="0"/>
              </a:spcAft>
              <a:buNone/>
              <a:defRPr/>
            </a:pPr>
            <a:endParaRPr lang="en-US" altLang="en-US" sz="2400" b="1" dirty="0">
              <a:solidFill>
                <a:schemeClr val="tx1"/>
              </a:solidFill>
              <a:latin typeface="+mn-lt"/>
              <a:cs typeface="Arial" panose="020B0604020202020204" pitchFamily="34" charset="0"/>
            </a:endParaRPr>
          </a:p>
          <a:p>
            <a:pPr>
              <a:spcBef>
                <a:spcPts val="0"/>
              </a:spcBef>
              <a:spcAft>
                <a:spcPts val="0"/>
              </a:spcAft>
              <a:defRPr/>
            </a:pPr>
            <a:r>
              <a:rPr lang="fr-FR" altLang="en-US" sz="3200" b="1" dirty="0">
                <a:solidFill>
                  <a:schemeClr val="tx1"/>
                </a:solidFill>
                <a:latin typeface="+mn-lt"/>
                <a:cs typeface="Arial" panose="020B0604020202020204" pitchFamily="34" charset="0"/>
              </a:rPr>
              <a:t>This Meeting:</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Isaiah 53:1-6</a:t>
            </a: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Memory Verse: Isaiah 53:3-4</a:t>
            </a:r>
          </a:p>
          <a:p>
            <a:pPr marL="717340" lvl="1" indent="-365771">
              <a:spcBef>
                <a:spcPts val="0"/>
              </a:spcBef>
              <a:spcAft>
                <a:spcPts val="0"/>
              </a:spcAft>
              <a:defRPr/>
            </a:pPr>
            <a:r>
              <a:rPr lang="en-US" altLang="en-US" sz="2400" b="1" i="1" dirty="0">
                <a:solidFill>
                  <a:schemeClr val="tx1"/>
                </a:solidFill>
                <a:latin typeface="+mn-lt"/>
                <a:cs typeface="Arial" panose="020B0604020202020204" pitchFamily="34" charset="0"/>
              </a:rPr>
              <a:t>Dr. Constable’s Notes, 2023 Ed., </a:t>
            </a:r>
            <a:r>
              <a:rPr lang="en-US" altLang="en-US" sz="2400" b="1" dirty="0">
                <a:solidFill>
                  <a:schemeClr val="tx1"/>
                </a:solidFill>
                <a:latin typeface="+mn-lt"/>
                <a:cs typeface="Arial" panose="020B0604020202020204" pitchFamily="34" charset="0"/>
              </a:rPr>
              <a:t>pp. 372-380; </a:t>
            </a:r>
            <a:r>
              <a:rPr lang="en-US" altLang="en-US" sz="2400" b="1" i="1" dirty="0" err="1">
                <a:solidFill>
                  <a:schemeClr val="tx1"/>
                </a:solidFill>
                <a:latin typeface="+mn-lt"/>
                <a:cs typeface="Arial" panose="020B0604020202020204" pitchFamily="34" charset="0"/>
              </a:rPr>
              <a:t>Motyer</a:t>
            </a:r>
            <a:r>
              <a:rPr lang="en-US" altLang="en-US" sz="2400" b="1" i="1" dirty="0">
                <a:solidFill>
                  <a:schemeClr val="tx1"/>
                </a:solidFill>
                <a:latin typeface="+mn-lt"/>
                <a:cs typeface="Arial" panose="020B0604020202020204" pitchFamily="34" charset="0"/>
              </a:rPr>
              <a:t>, </a:t>
            </a:r>
            <a:r>
              <a:rPr lang="en-US" altLang="en-US" sz="2400" b="1" dirty="0">
                <a:solidFill>
                  <a:schemeClr val="tx1"/>
                </a:solidFill>
                <a:latin typeface="+mn-lt"/>
                <a:cs typeface="Arial" panose="020B0604020202020204" pitchFamily="34" charset="0"/>
              </a:rPr>
              <a:t>pp. 426-431</a:t>
            </a:r>
          </a:p>
          <a:p>
            <a:pPr marL="717340" lvl="1" indent="-365771">
              <a:spcBef>
                <a:spcPts val="0"/>
              </a:spcBef>
              <a:spcAft>
                <a:spcPts val="0"/>
              </a:spcAft>
              <a:defRPr/>
            </a:pPr>
            <a:endParaRPr lang="en-US" altLang="en-US" sz="2400" b="1" dirty="0">
              <a:solidFill>
                <a:schemeClr val="tx1"/>
              </a:solidFill>
              <a:latin typeface="+mn-lt"/>
              <a:cs typeface="Arial" panose="020B0604020202020204" pitchFamily="34" charset="0"/>
            </a:endParaRPr>
          </a:p>
          <a:p>
            <a:pPr marL="717340" lvl="1" indent="-365771">
              <a:spcBef>
                <a:spcPts val="0"/>
              </a:spcBef>
              <a:spcAft>
                <a:spcPts val="0"/>
              </a:spcAft>
              <a:defRPr/>
            </a:pPr>
            <a:r>
              <a:rPr lang="en-US" altLang="en-US" sz="2400" b="1" dirty="0">
                <a:solidFill>
                  <a:schemeClr val="tx1"/>
                </a:solidFill>
                <a:latin typeface="+mn-lt"/>
                <a:cs typeface="Arial" panose="020B0604020202020204" pitchFamily="34" charset="0"/>
              </a:rPr>
              <a:t>Refreshment Host: Group B</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8</a:t>
            </a:fld>
            <a:endParaRPr lang="en-US" altLang="en-US"/>
          </a:p>
        </p:txBody>
      </p:sp>
    </p:spTree>
    <p:extLst>
      <p:ext uri="{BB962C8B-B14F-4D97-AF65-F5344CB8AC3E}">
        <p14:creationId xmlns:p14="http://schemas.microsoft.com/office/powerpoint/2010/main" val="45821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solidFill>
                  <a:schemeClr val="tx1"/>
                </a:solidFill>
              </a:rPr>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9</a:t>
            </a:fld>
            <a:endParaRPr lang="en-US" altLang="en-US"/>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3889667">
            <a:off x="11047742" y="5083795"/>
            <a:ext cx="1110794" cy="2875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11409680" y="568457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10302658" y="2286000"/>
            <a:ext cx="122894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theme/theme1.xml><?xml version="1.0" encoding="utf-8"?>
<a:theme xmlns:a="http://schemas.openxmlformats.org/drawingml/2006/main" name="E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{15660BC4-3229-0A40-A332-FA237BDCE996}tf10001120</Template>
  <TotalTime>40129</TotalTime>
  <Words>5359</Words>
  <Application>Microsoft Macintosh PowerPoint</Application>
  <PresentationFormat>Custom</PresentationFormat>
  <Paragraphs>510</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Cambria</vt:lpstr>
      <vt:lpstr>Courier New</vt:lpstr>
      <vt:lpstr>Garamond</vt:lpstr>
      <vt:lpstr>Symbol</vt:lpstr>
      <vt:lpstr>System Font Regular</vt:lpstr>
      <vt:lpstr>Times New Roman</vt:lpstr>
      <vt:lpstr>Wingdings</vt:lpstr>
      <vt:lpstr>Edge</vt:lpstr>
      <vt:lpstr>WELCOME  TO  THE  MOB!</vt:lpstr>
      <vt:lpstr>Announcements</vt:lpstr>
      <vt:lpstr>PowerPoint Presentation</vt:lpstr>
      <vt:lpstr>Hallelujah! What a Savior!  </vt:lpstr>
      <vt:lpstr>Hallelujah! What a Savior!  </vt:lpstr>
      <vt:lpstr>Hallelujah! What a Savior!  </vt:lpstr>
      <vt:lpstr>Memory Verse</vt:lpstr>
      <vt:lpstr>Our Study of Isaiah</vt:lpstr>
      <vt:lpstr>Isaiah Outline</vt:lpstr>
      <vt:lpstr>Isaiah 53:1-3</vt:lpstr>
      <vt:lpstr>Isaiah 53:4-6</vt:lpstr>
      <vt:lpstr>PowerPoint Presentation</vt:lpstr>
      <vt:lpstr>PowerPoint Presentation</vt:lpstr>
      <vt:lpstr>Isaiah 53 Quoted</vt:lpstr>
      <vt:lpstr>Isaiah 53 Quoted        p2</vt:lpstr>
      <vt:lpstr>Isaiah 53 Connections</vt:lpstr>
      <vt:lpstr>Isaiah 53:1a</vt:lpstr>
      <vt:lpstr>Isaiah 53:1a  p.2</vt:lpstr>
      <vt:lpstr>Isaiah 53:1b</vt:lpstr>
      <vt:lpstr>Isaiah 53:2 a,b</vt:lpstr>
      <vt:lpstr>Isaiah 53:2 c,d</vt:lpstr>
      <vt:lpstr>Isaiah 53:3 </vt:lpstr>
      <vt:lpstr>Isaiah 53:4 a,b</vt:lpstr>
      <vt:lpstr>A Substitute</vt:lpstr>
      <vt:lpstr>Isaiah 53:4 c,d</vt:lpstr>
      <vt:lpstr>Isaiah 53:5</vt:lpstr>
      <vt:lpstr>The Price Jesus Paid - Isaiah 53:5</vt:lpstr>
      <vt:lpstr>The Price Jesus Paid - Isaiah 53:5</vt:lpstr>
      <vt:lpstr>What is Included Here?</vt:lpstr>
      <vt:lpstr>PowerPoint Presentation</vt:lpstr>
      <vt:lpstr>PowerPoint Presentation</vt:lpstr>
      <vt:lpstr>PowerPoint Presentation</vt:lpstr>
      <vt:lpstr>PowerPoint Presentation</vt:lpstr>
      <vt:lpstr>Isaiah 53:6</vt:lpstr>
      <vt:lpstr>Returning to Isaiah 53:1a</vt:lpstr>
      <vt:lpstr>Our Study of Isaiah</vt:lpstr>
      <vt:lpstr>Discussion Questions </vt:lpstr>
      <vt:lpstr>Discussion Questions  p.2 </vt:lpstr>
      <vt:lpstr>Discussion Questions  p.3 </vt:lpstr>
      <vt:lpstr>Additional Slides</vt:lpstr>
      <vt:lpstr>He and We - Isaiah 53:5-6</vt:lpstr>
      <vt:lpstr>He and We - Isaiah 53:5-6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Jim Battle</cp:lastModifiedBy>
  <cp:revision>1575</cp:revision>
  <cp:lastPrinted>2022-06-26T02:09:40Z</cp:lastPrinted>
  <dcterms:created xsi:type="dcterms:W3CDTF">2006-08-27T02:03:17Z</dcterms:created>
  <dcterms:modified xsi:type="dcterms:W3CDTF">2024-01-29T17:08:28Z</dcterms:modified>
</cp:coreProperties>
</file>