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handoutMasterIdLst>
    <p:handoutMasterId r:id="rId48"/>
  </p:handoutMasterIdLst>
  <p:sldIdLst>
    <p:sldId id="474" r:id="rId2"/>
    <p:sldId id="1502" r:id="rId3"/>
    <p:sldId id="1492" r:id="rId4"/>
    <p:sldId id="1600" r:id="rId5"/>
    <p:sldId id="1601" r:id="rId6"/>
    <p:sldId id="1602" r:id="rId7"/>
    <p:sldId id="1603" r:id="rId8"/>
    <p:sldId id="677" r:id="rId9"/>
    <p:sldId id="505" r:id="rId10"/>
    <p:sldId id="550" r:id="rId11"/>
    <p:sldId id="660" r:id="rId12"/>
    <p:sldId id="1477" r:id="rId13"/>
    <p:sldId id="1439" r:id="rId14"/>
    <p:sldId id="1597" r:id="rId15"/>
    <p:sldId id="1579" r:id="rId16"/>
    <p:sldId id="1580" r:id="rId17"/>
    <p:sldId id="403" r:id="rId18"/>
    <p:sldId id="1587" r:id="rId19"/>
    <p:sldId id="1588" r:id="rId20"/>
    <p:sldId id="404" r:id="rId21"/>
    <p:sldId id="1540" r:id="rId22"/>
    <p:sldId id="1589" r:id="rId23"/>
    <p:sldId id="1586" r:id="rId24"/>
    <p:sldId id="1575" r:id="rId25"/>
    <p:sldId id="731" r:id="rId26"/>
    <p:sldId id="1531" r:id="rId27"/>
    <p:sldId id="1593" r:id="rId28"/>
    <p:sldId id="1472" r:id="rId29"/>
    <p:sldId id="1596" r:id="rId30"/>
    <p:sldId id="1581" r:id="rId31"/>
    <p:sldId id="1595" r:id="rId32"/>
    <p:sldId id="1582" r:id="rId33"/>
    <p:sldId id="1573" r:id="rId34"/>
    <p:sldId id="1574" r:id="rId35"/>
    <p:sldId id="1566" r:id="rId36"/>
    <p:sldId id="1594" r:id="rId37"/>
    <p:sldId id="1567" r:id="rId38"/>
    <p:sldId id="1583" r:id="rId39"/>
    <p:sldId id="1585" r:id="rId40"/>
    <p:sldId id="1591" r:id="rId41"/>
    <p:sldId id="1584" r:id="rId42"/>
    <p:sldId id="1592" r:id="rId43"/>
    <p:sldId id="1598" r:id="rId44"/>
    <p:sldId id="1599" r:id="rId45"/>
    <p:sldId id="1466" r:id="rId46"/>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66"/>
    <a:srgbClr val="CB9902"/>
    <a:srgbClr val="FFFFFF"/>
    <a:srgbClr val="FFFF00"/>
    <a:srgbClr val="FF7C80"/>
    <a:srgbClr val="CAD1D2"/>
    <a:srgbClr val="75BDA7"/>
    <a:srgbClr val="3494B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96" autoAdjust="0"/>
    <p:restoredTop sz="83257" autoAdjust="0"/>
  </p:normalViewPr>
  <p:slideViewPr>
    <p:cSldViewPr>
      <p:cViewPr varScale="1">
        <p:scale>
          <a:sx n="82" d="100"/>
          <a:sy n="82" d="100"/>
        </p:scale>
        <p:origin x="176" y="200"/>
      </p:cViewPr>
      <p:guideLst>
        <p:guide orient="horz" pos="2304"/>
        <p:guide pos="4096"/>
      </p:guideLst>
    </p:cSldViewPr>
  </p:slideViewPr>
  <p:outlineViewPr>
    <p:cViewPr>
      <p:scale>
        <a:sx n="33" d="100"/>
        <a:sy n="33" d="100"/>
      </p:scale>
      <p:origin x="0" y="-16752"/>
    </p:cViewPr>
  </p:outlineViewPr>
  <p:notesTextViewPr>
    <p:cViewPr>
      <p:scale>
        <a:sx n="150" d="100"/>
        <a:sy n="150" d="100"/>
      </p:scale>
      <p:origin x="0" y="0"/>
    </p:cViewPr>
  </p:notesTextViewPr>
  <p:sorterViewPr>
    <p:cViewPr>
      <p:scale>
        <a:sx n="75" d="100"/>
        <a:sy n="75" d="100"/>
      </p:scale>
      <p:origin x="0" y="-7011"/>
    </p:cViewPr>
  </p:sorterViewPr>
  <p:notesViewPr>
    <p:cSldViewPr>
      <p:cViewPr varScale="1">
        <p:scale>
          <a:sx n="78" d="100"/>
          <a:sy n="78" d="100"/>
        </p:scale>
        <p:origin x="4032"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hwtileston@gmail.com"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mailto:streitmaterk@verizon.net" TargetMode="External"/><Relationship Id="rId4" Type="http://schemas.openxmlformats.org/officeDocument/2006/relationships/hyperlink" Target="mailto:kbdgv2@hotmail.com"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1579865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BF0E93D-0B41-255B-6B39-3951B952C4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2E4D476-2ADA-2759-2052-C93F0D42F3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a:extLst>
              <a:ext uri="{FF2B5EF4-FFF2-40B4-BE49-F238E27FC236}">
                <a16:creationId xmlns:a16="http://schemas.microsoft.com/office/drawing/2014/main" id="{4E89C374-F4C7-8607-8B7D-DE605C51BB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F03B4EC-2FDA-4943-B754-DA82C895016A}"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Tonight we will introduce the second major division of Isaiah, chapters 40-66.</a:t>
            </a:r>
          </a:p>
          <a:p>
            <a:endParaRPr lang="en-US" dirty="0"/>
          </a:p>
          <a:p>
            <a:r>
              <a:rPr lang="en-US" dirty="0"/>
              <a:t>Then plan on joining us in September when we will work our way through this second portion in a style similar to what we just completed with the first section, chapters 1-39</a:t>
            </a:r>
          </a:p>
        </p:txBody>
      </p:sp>
      <p:sp>
        <p:nvSpPr>
          <p:cNvPr id="4" name="Slide Number Placeholder 3"/>
          <p:cNvSpPr>
            <a:spLocks noGrp="1"/>
          </p:cNvSpPr>
          <p:nvPr>
            <p:ph type="sldNum" sz="quarter" idx="5"/>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286447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kern="100" dirty="0">
                <a:solidFill>
                  <a:srgbClr val="000000"/>
                </a:solidFill>
                <a:effectLst/>
                <a:latin typeface="Geneva" panose="020B0503030404040204" pitchFamily="34" charset="0"/>
                <a:ea typeface="Calibri" panose="020F0502020204030204" pitchFamily="34" charset="0"/>
              </a:rPr>
              <a:t>Young, Edward J. </a:t>
            </a:r>
            <a:r>
              <a:rPr lang="en-US" sz="1800" i="1" kern="100" dirty="0">
                <a:solidFill>
                  <a:srgbClr val="000000"/>
                </a:solidFill>
                <a:effectLst/>
                <a:latin typeface="Times New Roman" panose="02020603050405020304" pitchFamily="18" charset="0"/>
                <a:ea typeface="Calibri" panose="020F0502020204030204" pitchFamily="34" charset="0"/>
              </a:rPr>
              <a:t>The Book of Isaiah</a:t>
            </a:r>
            <a:r>
              <a:rPr lang="en-US" sz="1800" kern="100" dirty="0">
                <a:solidFill>
                  <a:srgbClr val="000000"/>
                </a:solidFill>
                <a:effectLst/>
                <a:latin typeface="Times New Roman" panose="02020603050405020304" pitchFamily="18" charset="0"/>
                <a:ea typeface="Calibri" panose="020F0502020204030204" pitchFamily="34" charset="0"/>
              </a:rPr>
              <a:t>. 3 vols. The New International Commentary on the Old Testament series. Grand Rapids: Wm. B. Eerdmans Publishing Co., 1965, 1969, 1972.</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1288594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gn="just">
              <a:spcBef>
                <a:spcPts val="0"/>
              </a:spcBef>
              <a:spcAft>
                <a:spcPts val="1200"/>
              </a:spcAft>
            </a:pPr>
            <a:r>
              <a:rPr lang="en-US" sz="1800" dirty="0">
                <a:effectLst/>
                <a:latin typeface="Geneva" panose="020B0503030404040204" pitchFamily="34" charset="0"/>
                <a:ea typeface="Times New Roman" panose="02020603050405020304" pitchFamily="18" charset="0"/>
              </a:rPr>
              <a:t>Dyer, Charles H., and Eugene H. Merrill. </a:t>
            </a:r>
            <a:r>
              <a:rPr lang="en-US" sz="1800" i="1" dirty="0">
                <a:effectLst/>
                <a:latin typeface="Geneva" panose="020B0503030404040204" pitchFamily="34" charset="0"/>
                <a:ea typeface="Times New Roman" panose="02020603050405020304" pitchFamily="18" charset="0"/>
              </a:rPr>
              <a:t>The Old Testament Explorer</a:t>
            </a:r>
            <a:r>
              <a:rPr lang="en-US" sz="1800" dirty="0">
                <a:effectLst/>
                <a:latin typeface="Geneva" panose="020B0503030404040204" pitchFamily="34" charset="0"/>
                <a:ea typeface="Times New Roman" panose="02020603050405020304" pitchFamily="18" charset="0"/>
              </a:rPr>
              <a:t>. Nashville: Word Publishing, 2001.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3682095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579638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628727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dividing line</a:t>
            </a:r>
          </a:p>
          <a:p>
            <a:endParaRPr lang="en-US" b="1" dirty="0"/>
          </a:p>
          <a:p>
            <a:r>
              <a:rPr lang="en-US" b="1" dirty="0"/>
              <a:t>Exile rocked their world – a different world – after the DISASTER</a:t>
            </a:r>
          </a:p>
          <a:p>
            <a:endParaRPr lang="en-US" b="1" dirty="0"/>
          </a:p>
          <a:p>
            <a:r>
              <a:rPr lang="en-US" b="1" dirty="0"/>
              <a:t>Felt</a:t>
            </a:r>
          </a:p>
          <a:p>
            <a:pPr marL="171450" indent="-171450">
              <a:buFontTx/>
              <a:buChar char="-"/>
            </a:pPr>
            <a:r>
              <a:rPr lang="en-US" b="1" dirty="0"/>
              <a:t>Remorse for disobeying the Lord</a:t>
            </a:r>
          </a:p>
          <a:p>
            <a:pPr marL="171450" indent="-171450">
              <a:buFontTx/>
              <a:buChar char="-"/>
            </a:pPr>
            <a:r>
              <a:rPr lang="en-US" b="1" dirty="0"/>
              <a:t>Disbelief that they ignored so many warnings</a:t>
            </a:r>
          </a:p>
          <a:p>
            <a:pPr marL="171450" indent="-171450">
              <a:buFontTx/>
              <a:buChar char="-"/>
            </a:pPr>
            <a:r>
              <a:rPr lang="en-US" b="1" dirty="0"/>
              <a:t>Powerless</a:t>
            </a:r>
          </a:p>
          <a:p>
            <a:pPr marL="171450" indent="-171450">
              <a:buFontTx/>
              <a:buChar char="-"/>
            </a:pPr>
            <a:r>
              <a:rPr lang="en-US" b="1" dirty="0"/>
              <a:t>Doubt that they would ever again see the Promised Land</a:t>
            </a:r>
          </a:p>
          <a:p>
            <a:pPr marL="171450" indent="-171450">
              <a:buFontTx/>
              <a:buChar char="-"/>
            </a:pPr>
            <a:r>
              <a:rPr lang="en-US" b="1" dirty="0"/>
              <a:t>Would captivity ever end?</a:t>
            </a:r>
          </a:p>
          <a:p>
            <a:pPr marL="171450" indent="-171450">
              <a:buFontTx/>
              <a:buChar char="-"/>
            </a:pPr>
            <a:r>
              <a:rPr lang="en-US" b="1" dirty="0"/>
              <a:t>Doubt that God would have any more to do with them</a:t>
            </a:r>
          </a:p>
          <a:p>
            <a:endParaRPr lang="en-US" b="1" dirty="0"/>
          </a:p>
          <a:p>
            <a:r>
              <a:rPr lang="en-US" b="1" dirty="0"/>
              <a:t>But Judah survived for 90+ years – not addressed by Isaiah</a:t>
            </a:r>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3636435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18</a:t>
            </a:fld>
            <a:endParaRPr lang="en-US"/>
          </a:p>
        </p:txBody>
      </p:sp>
    </p:spTree>
    <p:extLst>
      <p:ext uri="{BB962C8B-B14F-4D97-AF65-F5344CB8AC3E}">
        <p14:creationId xmlns:p14="http://schemas.microsoft.com/office/powerpoint/2010/main" val="4198777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19</a:t>
            </a:fld>
            <a:endParaRPr lang="en-US"/>
          </a:p>
        </p:txBody>
      </p:sp>
    </p:spTree>
    <p:extLst>
      <p:ext uri="{BB962C8B-B14F-4D97-AF65-F5344CB8AC3E}">
        <p14:creationId xmlns:p14="http://schemas.microsoft.com/office/powerpoint/2010/main" val="1780360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67D48F-5EC5-304E-9AC7-20832AD91978}" type="slidenum">
              <a:rPr lang="en-US" smtClean="0"/>
              <a:t>20</a:t>
            </a:fld>
            <a:endParaRPr lang="en-US"/>
          </a:p>
        </p:txBody>
      </p:sp>
    </p:spTree>
    <p:extLst>
      <p:ext uri="{BB962C8B-B14F-4D97-AF65-F5344CB8AC3E}">
        <p14:creationId xmlns:p14="http://schemas.microsoft.com/office/powerpoint/2010/main" val="382976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Group D study - </a:t>
            </a:r>
            <a:r>
              <a:rPr lang="en-US" b="1" i="0" u="sng" strike="noStrike" dirty="0">
                <a:solidFill>
                  <a:srgbClr val="000000"/>
                </a:solidFill>
                <a:effectLst/>
                <a:latin typeface="Times New Roman" panose="02020603050405020304" pitchFamily="18" charset="0"/>
              </a:rPr>
              <a:t>Contact: Web </a:t>
            </a:r>
            <a:r>
              <a:rPr lang="en-US" b="1" i="0" u="sng" strike="noStrike" dirty="0" err="1">
                <a:solidFill>
                  <a:srgbClr val="000000"/>
                </a:solidFill>
                <a:effectLst/>
                <a:latin typeface="Times New Roman" panose="02020603050405020304" pitchFamily="18" charset="0"/>
              </a:rPr>
              <a:t>Tileston</a:t>
            </a:r>
            <a:r>
              <a:rPr lang="en-US" b="1" i="0" u="sng" strike="noStrike" dirty="0">
                <a:solidFill>
                  <a:srgbClr val="000000"/>
                </a:solidFill>
                <a:effectLst/>
                <a:latin typeface="Times New Roman" panose="02020603050405020304" pitchFamily="18" charset="0"/>
              </a:rPr>
              <a:t>: </a:t>
            </a:r>
            <a:r>
              <a:rPr lang="en-US" b="0" i="0" dirty="0">
                <a:solidFill>
                  <a:srgbClr val="954F72"/>
                </a:solidFill>
                <a:effectLst/>
                <a:latin typeface="Times New Roman" panose="02020603050405020304" pitchFamily="18" charset="0"/>
                <a:hlinkClick r:id="rId3"/>
              </a:rPr>
              <a:t>hwtileston@gmail.com</a:t>
            </a:r>
            <a:r>
              <a:rPr lang="en-US" b="0" i="0" u="none" strike="noStrike" dirty="0">
                <a:solidFill>
                  <a:srgbClr val="000000"/>
                </a:solidFill>
                <a:effectLst/>
                <a:latin typeface="Times New Roman" panose="02020603050405020304" pitchFamily="18" charset="0"/>
              </a:rPr>
              <a:t>, 703-626-4596</a:t>
            </a:r>
          </a:p>
          <a:p>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b="1" i="0" u="sng" strike="noStrike" dirty="0">
                <a:solidFill>
                  <a:srgbClr val="000000"/>
                </a:solidFill>
                <a:effectLst/>
                <a:latin typeface="Times New Roman" panose="02020603050405020304" pitchFamily="18" charset="0"/>
              </a:rPr>
              <a:t>Group F study - Contact: Mark </a:t>
            </a:r>
            <a:r>
              <a:rPr lang="en-US" b="1" i="0" u="sng" strike="noStrike" dirty="0" err="1">
                <a:solidFill>
                  <a:srgbClr val="000000"/>
                </a:solidFill>
                <a:effectLst/>
                <a:latin typeface="Times New Roman" panose="02020603050405020304" pitchFamily="18" charset="0"/>
              </a:rPr>
              <a:t>Wever</a:t>
            </a:r>
            <a:r>
              <a:rPr lang="en-US" b="1" i="0" u="sng" strike="noStrike" dirty="0">
                <a:solidFill>
                  <a:srgbClr val="000000"/>
                </a:solidFill>
                <a:effectLst/>
                <a:latin typeface="Times New Roman" panose="02020603050405020304" pitchFamily="18" charset="0"/>
              </a:rPr>
              <a:t>: </a:t>
            </a:r>
            <a:r>
              <a:rPr lang="en-US" b="0" i="0" u="none" strike="noStrike" dirty="0">
                <a:solidFill>
                  <a:srgbClr val="954F72"/>
                </a:solidFill>
                <a:effectLst/>
                <a:latin typeface="Times New Roman" panose="02020603050405020304" pitchFamily="18" charset="0"/>
                <a:hlinkClick r:id="rId4"/>
              </a:rPr>
              <a:t>kbdgv2@hotmail.com</a:t>
            </a:r>
            <a:r>
              <a:rPr lang="en-US" b="0" i="0" u="none" strike="noStrike" dirty="0">
                <a:solidFill>
                  <a:srgbClr val="000000"/>
                </a:solidFill>
                <a:effectLst/>
                <a:latin typeface="Times New Roman" panose="02020603050405020304" pitchFamily="18" charset="0"/>
              </a:rPr>
              <a:t>, 703-336-3578</a:t>
            </a:r>
          </a:p>
          <a:p>
            <a:pPr marL="0" marR="0" algn="l">
              <a:spcBef>
                <a:spcPts val="0"/>
              </a:spcBef>
              <a:spcAft>
                <a:spcPts val="0"/>
              </a:spcAft>
            </a:pPr>
            <a:endParaRPr lang="en-US" b="0" i="0" u="none" strike="noStrike" dirty="0">
              <a:solidFill>
                <a:srgbClr val="000000"/>
              </a:solidFill>
              <a:effectLst/>
              <a:latin typeface="Times New Roman" panose="02020603050405020304" pitchFamily="18" charset="0"/>
            </a:endParaRPr>
          </a:p>
          <a:p>
            <a:pPr marL="0" marR="0" algn="l">
              <a:spcBef>
                <a:spcPts val="0"/>
              </a:spcBef>
              <a:spcAft>
                <a:spcPts val="0"/>
              </a:spcAft>
            </a:pPr>
            <a:r>
              <a:rPr lang="en-US" b="1" i="0" u="none" strike="noStrike" dirty="0">
                <a:solidFill>
                  <a:srgbClr val="000000"/>
                </a:solidFill>
                <a:effectLst/>
                <a:latin typeface="Calibri" panose="020F0502020204030204" pitchFamily="34" charset="0"/>
              </a:rPr>
              <a:t>LOGOS TRAINING </a:t>
            </a:r>
            <a:r>
              <a:rPr lang="en-US" b="0" i="0" u="none" strike="noStrike" dirty="0">
                <a:solidFill>
                  <a:srgbClr val="000000"/>
                </a:solidFill>
                <a:effectLst/>
                <a:latin typeface="Calibri" panose="020F0502020204030204" pitchFamily="34" charset="0"/>
              </a:rPr>
              <a:t>- People are welcome to attend either or both sessions and are encouraged to bring their own installed desktop version of Logos to follow along and practice.  The online web-based version of Logos 10 will also be demonstrated.  If interested, please email </a:t>
            </a:r>
            <a:r>
              <a:rPr lang="en-US" b="0" i="0" u="sng" dirty="0">
                <a:solidFill>
                  <a:srgbClr val="800080"/>
                </a:solidFill>
                <a:effectLst/>
                <a:latin typeface="Calibri" panose="020F0502020204030204" pitchFamily="34" charset="0"/>
                <a:hlinkClick r:id="rId5"/>
              </a:rPr>
              <a:t>streitmaterk@verizon.net</a:t>
            </a:r>
            <a:r>
              <a:rPr lang="en-US" b="0" i="0" u="none" strike="noStrike" dirty="0">
                <a:solidFill>
                  <a:srgbClr val="000000"/>
                </a:solidFill>
                <a:effectLst/>
                <a:latin typeface="Calibri" panose="020F0502020204030204" pitchFamily="34" charset="0"/>
              </a:rPr>
              <a:t> so that we can confirm seating arrangements. </a:t>
            </a:r>
            <a:endParaRPr lang="en-US" b="0" i="0" u="none" strike="noStrike" dirty="0">
              <a:solidFill>
                <a:srgbClr val="000000"/>
              </a:solidFill>
              <a:effectLst/>
              <a:latin typeface="Times New Roman" panose="02020603050405020304" pitchFamily="18" charset="0"/>
            </a:endParaRPr>
          </a:p>
          <a:p>
            <a:br>
              <a:rPr lang="en-US" dirty="0"/>
            </a:br>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a:t>
            </a:fld>
            <a:endParaRPr lang="en-US"/>
          </a:p>
        </p:txBody>
      </p:sp>
    </p:spTree>
    <p:extLst>
      <p:ext uri="{BB962C8B-B14F-4D97-AF65-F5344CB8AC3E}">
        <p14:creationId xmlns:p14="http://schemas.microsoft.com/office/powerpoint/2010/main" val="1751050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24-27, but many other places in Isaiah</a:t>
            </a:r>
          </a:p>
          <a:p>
            <a:endParaRPr lang="en-US" dirty="0"/>
          </a:p>
          <a:p>
            <a:r>
              <a:rPr lang="en-US" dirty="0"/>
              <a:t>Isaiah did not foresee the church age or the rapture. He did foresee the Tribulation and the Millennium, but not the lengths of the time periods.</a:t>
            </a:r>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255182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24-27, but many other places in Isaiah</a:t>
            </a:r>
          </a:p>
          <a:p>
            <a:endParaRPr lang="en-US" dirty="0"/>
          </a:p>
          <a:p>
            <a:r>
              <a:rPr lang="en-US" dirty="0"/>
              <a:t>Isaiah did not foresee the church age or the rapture. He did foresee the Tribulation and the Millennium, but not the lengths of the time periods.</a:t>
            </a:r>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82484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2673932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12228534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35442822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Isaiah’s target audience was Judah and Jerusalem of his own day.</a:t>
            </a:r>
          </a:p>
          <a:p>
            <a:endParaRPr lang="en-US" b="1" dirty="0"/>
          </a:p>
          <a:p>
            <a:r>
              <a:rPr lang="en-US" b="1" dirty="0"/>
              <a:t>However many of his prophecies pointed far into the future.</a:t>
            </a:r>
          </a:p>
          <a:p>
            <a:endParaRPr lang="en-US" b="1" dirty="0"/>
          </a:p>
          <a:p>
            <a:r>
              <a:rPr lang="en-US" b="1" dirty="0"/>
              <a:t>Isaiah had many prophecies that were fulfilled in his own lifetime (blue-green)</a:t>
            </a:r>
          </a:p>
          <a:p>
            <a:endParaRPr lang="en-US" b="1" dirty="0"/>
          </a:p>
          <a:p>
            <a:r>
              <a:rPr lang="en-US" b="1" dirty="0"/>
              <a:t>Isaiah had many prophecies to be fulfilled in the future from his standpoint (darker blue). From our standpoint, many of those have now been fulfilled.</a:t>
            </a:r>
          </a:p>
          <a:p>
            <a:endParaRPr lang="en-US" b="1" dirty="0"/>
          </a:p>
          <a:p>
            <a:r>
              <a:rPr lang="en-US" b="1" dirty="0"/>
              <a:t>Isaiah also had many prophecies that are still future, even today. (gray)</a:t>
            </a:r>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438298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kern="0" dirty="0">
                <a:effectLst/>
                <a:highlight>
                  <a:srgbClr val="FFFF00"/>
                </a:highlight>
                <a:latin typeface="Arial" panose="020B0604020202020204" pitchFamily="34" charset="0"/>
                <a:ea typeface="Calibri" panose="020F0502020204030204" pitchFamily="34" charset="0"/>
                <a:cs typeface="Arial" panose="020B0604020202020204" pitchFamily="34" charset="0"/>
              </a:rPr>
              <a:t>To give you a feel for Isaiah’s message in the second half</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27</a:t>
            </a:fld>
            <a:endParaRPr lang="en-US"/>
          </a:p>
        </p:txBody>
      </p:sp>
    </p:spTree>
    <p:extLst>
      <p:ext uri="{BB962C8B-B14F-4D97-AF65-F5344CB8AC3E}">
        <p14:creationId xmlns:p14="http://schemas.microsoft.com/office/powerpoint/2010/main" val="3173377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kern="0" dirty="0">
                <a:effectLst/>
                <a:highlight>
                  <a:srgbClr val="FFFF00"/>
                </a:highlight>
                <a:latin typeface="Arial" panose="020B0604020202020204" pitchFamily="34" charset="0"/>
                <a:ea typeface="Calibri" panose="020F0502020204030204" pitchFamily="34" charset="0"/>
                <a:cs typeface="Arial" panose="020B0604020202020204" pitchFamily="34" charset="0"/>
              </a:rPr>
              <a:t>In chapters 1–39: 12:1</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b="1" kern="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kern="0" dirty="0">
                <a:effectLst/>
                <a:highlight>
                  <a:srgbClr val="FFFF00"/>
                </a:highlight>
                <a:latin typeface="Arial" panose="020B0604020202020204" pitchFamily="34" charset="0"/>
                <a:cs typeface="Arial" panose="020B0604020202020204" pitchFamily="34" charset="0"/>
              </a:rPr>
              <a:t>In chapters 40-66: </a:t>
            </a:r>
            <a:r>
              <a:rPr lang="en-US" sz="2800" b="1" dirty="0">
                <a:effectLst/>
                <a:latin typeface="Arial" panose="020B0604020202020204" pitchFamily="34" charset="0"/>
                <a:cs typeface="Arial" panose="020B0604020202020204" pitchFamily="34" charset="0"/>
              </a:rPr>
              <a:t> </a:t>
            </a:r>
            <a:r>
              <a:rPr lang="en-US" sz="1200" b="1" kern="0" dirty="0">
                <a:effectLst/>
                <a:highlight>
                  <a:srgbClr val="FFFF00"/>
                </a:highlight>
                <a:latin typeface="Arial" panose="020B0604020202020204" pitchFamily="34" charset="0"/>
                <a:ea typeface="Calibri" panose="020F0502020204030204" pitchFamily="34" charset="0"/>
                <a:cs typeface="Arial" panose="020B0604020202020204" pitchFamily="34" charset="0"/>
              </a:rPr>
              <a:t>40:1 [2x]; 49:13; 51:3, 51:12; 19; 52:9; 54:11; 57:18; 61:2; 66:13; 66:13 [3x];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28</a:t>
            </a:fld>
            <a:endParaRPr lang="en-US"/>
          </a:p>
        </p:txBody>
      </p:sp>
    </p:spTree>
    <p:extLst>
      <p:ext uri="{BB962C8B-B14F-4D97-AF65-F5344CB8AC3E}">
        <p14:creationId xmlns:p14="http://schemas.microsoft.com/office/powerpoint/2010/main" val="2571415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29</a:t>
            </a:fld>
            <a:endParaRPr lang="en-US"/>
          </a:p>
        </p:txBody>
      </p:sp>
    </p:spTree>
    <p:extLst>
      <p:ext uri="{BB962C8B-B14F-4D97-AF65-F5344CB8AC3E}">
        <p14:creationId xmlns:p14="http://schemas.microsoft.com/office/powerpoint/2010/main" val="345354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30</a:t>
            </a:fld>
            <a:endParaRPr lang="en-US"/>
          </a:p>
        </p:txBody>
      </p:sp>
    </p:spTree>
    <p:extLst>
      <p:ext uri="{BB962C8B-B14F-4D97-AF65-F5344CB8AC3E}">
        <p14:creationId xmlns:p14="http://schemas.microsoft.com/office/powerpoint/2010/main" val="220164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00" dirty="0">
                <a:solidFill>
                  <a:srgbClr val="000000"/>
                </a:solidFill>
                <a:effectLst/>
                <a:highlight>
                  <a:srgbClr val="00FF00"/>
                </a:highlight>
                <a:latin typeface="Times New Roman" panose="02020603050405020304" pitchFamily="18" charset="0"/>
                <a:ea typeface="Calibri" panose="020F0502020204030204" pitchFamily="34" charset="0"/>
              </a:rPr>
              <a:t>I prayed that my teaching would change the lives of my students, encourage them, give them more confidence, and help them make an impact on the world.</a:t>
            </a:r>
            <a:r>
              <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rPr>
              <a:t> – Jim </a:t>
            </a:r>
            <a:r>
              <a:rPr lang="en-US" sz="1200" kern="100" dirty="0" err="1">
                <a:solidFill>
                  <a:srgbClr val="000000"/>
                </a:solidFill>
                <a:effectLst/>
                <a:highlight>
                  <a:srgbClr val="00FF00"/>
                </a:highlight>
                <a:latin typeface="Times New Roman" panose="02020603050405020304" pitchFamily="18" charset="0"/>
                <a:ea typeface="Calibri" panose="020F0502020204030204" pitchFamily="34" charset="0"/>
              </a:rPr>
              <a:t>Plueddemann</a:t>
            </a:r>
            <a:endParaRPr lang="en-US" sz="1200" kern="100" dirty="0">
              <a:solidFill>
                <a:srgbClr val="000000"/>
              </a:solidFill>
              <a:effectLst/>
              <a:highlight>
                <a:srgbClr val="00FF00"/>
              </a:highligh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a:t>
            </a:fld>
            <a:endParaRPr lang="en-US"/>
          </a:p>
        </p:txBody>
      </p:sp>
    </p:spTree>
    <p:extLst>
      <p:ext uri="{BB962C8B-B14F-4D97-AF65-F5344CB8AC3E}">
        <p14:creationId xmlns:p14="http://schemas.microsoft.com/office/powerpoint/2010/main" val="2986494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31</a:t>
            </a:fld>
            <a:endParaRPr lang="en-US"/>
          </a:p>
        </p:txBody>
      </p:sp>
    </p:spTree>
    <p:extLst>
      <p:ext uri="{BB962C8B-B14F-4D97-AF65-F5344CB8AC3E}">
        <p14:creationId xmlns:p14="http://schemas.microsoft.com/office/powerpoint/2010/main" val="10308720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Jesus quoted 61:1-2a – and then stopped!</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b="1" dirty="0">
                <a:latin typeface="Arial" panose="020B0604020202020204" pitchFamily="34" charset="0"/>
                <a:cs typeface="Arial" panose="020B0604020202020204" pitchFamily="34" charset="0"/>
              </a:rPr>
              <a:t>Gives an idea of how challenging it can be to put timeline to verses, </a:t>
            </a:r>
            <a:r>
              <a:rPr lang="en-US" b="1">
                <a:latin typeface="Arial" panose="020B0604020202020204" pitchFamily="34" charset="0"/>
                <a:cs typeface="Arial" panose="020B0604020202020204" pitchFamily="34" charset="0"/>
              </a:rPr>
              <a:t>even phrases</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32</a:t>
            </a:fld>
            <a:endParaRPr lang="en-US"/>
          </a:p>
        </p:txBody>
      </p:sp>
    </p:spTree>
    <p:extLst>
      <p:ext uri="{BB962C8B-B14F-4D97-AF65-F5344CB8AC3E}">
        <p14:creationId xmlns:p14="http://schemas.microsoft.com/office/powerpoint/2010/main" val="1212729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kern="0" dirty="0">
                <a:effectLst/>
                <a:highlight>
                  <a:srgbClr val="00FF00"/>
                </a:highlight>
                <a:latin typeface="Times New Roman" panose="02020603050405020304" pitchFamily="18" charset="0"/>
                <a:ea typeface="Calibri" panose="020F0502020204030204" pitchFamily="34" charset="0"/>
              </a:rPr>
              <a:t>“Servant Songs” in Isaiah 40-66  (42:1–9; 49:1–13; 50:4–11; 52:13–53:12).</a:t>
            </a:r>
            <a:r>
              <a:rPr lang="en-US" sz="2800" b="1" dirty="0">
                <a:effectLst/>
              </a:rPr>
              <a:t> </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2800" b="1" dirty="0">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b="1" kern="100" dirty="0">
              <a:solidFill>
                <a:srgbClr val="0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33</a:t>
            </a:fld>
            <a:endParaRPr lang="en-US"/>
          </a:p>
        </p:txBody>
      </p:sp>
    </p:spTree>
    <p:extLst>
      <p:ext uri="{BB962C8B-B14F-4D97-AF65-F5344CB8AC3E}">
        <p14:creationId xmlns:p14="http://schemas.microsoft.com/office/powerpoint/2010/main" val="3774965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kern="0" dirty="0">
                <a:effectLst/>
                <a:highlight>
                  <a:srgbClr val="00FF00"/>
                </a:highlight>
                <a:latin typeface="Times New Roman" panose="02020603050405020304" pitchFamily="18" charset="0"/>
                <a:ea typeface="Calibri" panose="020F0502020204030204" pitchFamily="34" charset="0"/>
              </a:rPr>
              <a:t>“Servant Songs” in Isaiah 40-66  (42:1–9; 49:1–13; 50:4–11; 52:13–53:12).</a:t>
            </a:r>
            <a:r>
              <a:rPr lang="en-US" sz="2800" dirty="0">
                <a:effectLst/>
              </a:rPr>
              <a:t> </a:t>
            </a: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2800" b="1" dirty="0">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sz="1800" kern="100" dirty="0">
              <a:solidFill>
                <a:srgbClr val="000000"/>
              </a:solidFill>
              <a:effectLst/>
              <a:latin typeface="Times New Roman" panose="02020603050405020304" pitchFamily="18"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34</a:t>
            </a:fld>
            <a:endParaRPr lang="en-US"/>
          </a:p>
        </p:txBody>
      </p:sp>
    </p:spTree>
    <p:extLst>
      <p:ext uri="{BB962C8B-B14F-4D97-AF65-F5344CB8AC3E}">
        <p14:creationId xmlns:p14="http://schemas.microsoft.com/office/powerpoint/2010/main" val="1478831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1" i="0" dirty="0"/>
              <a:t>The bold are direct quotes from Isaiah 53</a:t>
            </a:r>
          </a:p>
          <a:p>
            <a:pPr marL="171450" indent="-171450">
              <a:buFont typeface="Arial" panose="020B0604020202020204" pitchFamily="34" charset="0"/>
              <a:buChar char="•"/>
            </a:pPr>
            <a:r>
              <a:rPr lang="en-US" b="1" i="0" dirty="0"/>
              <a:t>The underlines are allusions to Isaiah 53</a:t>
            </a:r>
          </a:p>
          <a:p>
            <a:pPr marL="171450" indent="-171450">
              <a:buFont typeface="Arial" panose="020B0604020202020204" pitchFamily="34" charset="0"/>
              <a:buChar char="•"/>
            </a:pPr>
            <a:r>
              <a:rPr lang="en-US" b="1" i="0" dirty="0"/>
              <a:t>The references show the specific verses in Isaiah 53 that Peter referenced</a:t>
            </a:r>
          </a:p>
          <a:p>
            <a:pPr marL="171450" indent="-171450">
              <a:buFont typeface="Arial" panose="020B0604020202020204" pitchFamily="34" charset="0"/>
              <a:buChar char="•"/>
            </a:pPr>
            <a:endParaRPr lang="en-US" b="1" i="0" dirty="0"/>
          </a:p>
          <a:p>
            <a:pPr marL="171450" indent="-171450">
              <a:buFont typeface="Arial" panose="020B0604020202020204" pitchFamily="34" charset="0"/>
              <a:buChar char="•"/>
            </a:pPr>
            <a:r>
              <a:rPr lang="en-US" b="1" i="0" dirty="0"/>
              <a:t>Peter had </a:t>
            </a:r>
            <a:r>
              <a:rPr lang="en-US" b="1" i="0" u="sng" dirty="0"/>
              <a:t>absorbed</a:t>
            </a:r>
            <a:r>
              <a:rPr lang="en-US" b="1" i="0" dirty="0"/>
              <a:t> Isaiah’s prophecy about Jesus into his soul</a:t>
            </a:r>
          </a:p>
          <a:p>
            <a:pPr marL="171450" indent="-171450">
              <a:buFont typeface="Arial" panose="020B0604020202020204" pitchFamily="34" charset="0"/>
              <a:buChar char="•"/>
            </a:pPr>
            <a:r>
              <a:rPr lang="en-US" b="1" i="0" dirty="0"/>
              <a:t>This is not just a quote – Peter delves into the </a:t>
            </a:r>
            <a:r>
              <a:rPr lang="en-US" b="1" i="0" u="sng" dirty="0"/>
              <a:t>significance</a:t>
            </a:r>
            <a:r>
              <a:rPr lang="en-US" b="1" i="0" dirty="0"/>
              <a:t> of Isaiah 53</a:t>
            </a:r>
          </a:p>
          <a:p>
            <a:pPr marL="171450" indent="-171450">
              <a:buFont typeface="Arial" panose="020B0604020202020204" pitchFamily="34" charset="0"/>
              <a:buChar char="•"/>
            </a:pPr>
            <a:r>
              <a:rPr lang="en-US" b="1" i="0" dirty="0"/>
              <a:t>Isaiah 53 became integral to Peter’s understanding of Jesus’ suffering and therefore of how we should handle suffering</a:t>
            </a:r>
          </a:p>
          <a:p>
            <a:pPr marL="171450" indent="-171450">
              <a:buFont typeface="Arial" panose="020B0604020202020204" pitchFamily="34" charset="0"/>
              <a:buChar char="•"/>
            </a:pPr>
            <a:endParaRPr lang="en-US" b="1" i="0" dirty="0"/>
          </a:p>
          <a:p>
            <a:endParaRPr lang="en-US" b="1" i="0" dirty="0"/>
          </a:p>
        </p:txBody>
      </p:sp>
      <p:sp>
        <p:nvSpPr>
          <p:cNvPr id="4" name="Slide Number Placeholder 3"/>
          <p:cNvSpPr>
            <a:spLocks noGrp="1"/>
          </p:cNvSpPr>
          <p:nvPr>
            <p:ph type="sldNum" sz="quarter" idx="5"/>
          </p:nvPr>
        </p:nvSpPr>
        <p:spPr/>
        <p:txBody>
          <a:bodyPr/>
          <a:lstStyle/>
          <a:p>
            <a:pPr>
              <a:defRPr/>
            </a:pPr>
            <a:fld id="{5BA355CC-63BB-624C-A7A5-25517D6085F1}" type="slidenum">
              <a:rPr lang="en-US" altLang="en-US" smtClean="0"/>
              <a:pPr>
                <a:defRPr/>
              </a:pPr>
              <a:t>35</a:t>
            </a:fld>
            <a:endParaRPr lang="en-US" altLang="en-US"/>
          </a:p>
        </p:txBody>
      </p:sp>
    </p:spTree>
    <p:extLst>
      <p:ext uri="{BB962C8B-B14F-4D97-AF65-F5344CB8AC3E}">
        <p14:creationId xmlns:p14="http://schemas.microsoft.com/office/powerpoint/2010/main" val="2493060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1" i="0" dirty="0"/>
              <a:t>The bold are direct quotes from Isaiah 53</a:t>
            </a:r>
          </a:p>
          <a:p>
            <a:pPr marL="171450" indent="-171450">
              <a:buFont typeface="Arial" panose="020B0604020202020204" pitchFamily="34" charset="0"/>
              <a:buChar char="•"/>
            </a:pPr>
            <a:r>
              <a:rPr lang="en-US" b="1" i="0" dirty="0"/>
              <a:t>The underlines are allusions to Isaiah 53</a:t>
            </a:r>
          </a:p>
          <a:p>
            <a:pPr marL="171450" indent="-171450">
              <a:buFont typeface="Arial" panose="020B0604020202020204" pitchFamily="34" charset="0"/>
              <a:buChar char="•"/>
            </a:pPr>
            <a:r>
              <a:rPr lang="en-US" b="1" i="0" dirty="0"/>
              <a:t>The references show the specific verses in Isaiah 53 that Peter referenced</a:t>
            </a:r>
          </a:p>
          <a:p>
            <a:pPr marL="171450" indent="-171450">
              <a:buFont typeface="Arial" panose="020B0604020202020204" pitchFamily="34" charset="0"/>
              <a:buChar char="•"/>
            </a:pPr>
            <a:endParaRPr lang="en-US" b="1" i="0" dirty="0"/>
          </a:p>
          <a:p>
            <a:pPr marL="171450" indent="-171450">
              <a:buFont typeface="Arial" panose="020B0604020202020204" pitchFamily="34" charset="0"/>
              <a:buChar char="•"/>
            </a:pPr>
            <a:r>
              <a:rPr lang="en-US" b="1" i="0" dirty="0"/>
              <a:t>Peter had </a:t>
            </a:r>
            <a:r>
              <a:rPr lang="en-US" b="1" i="0" u="sng" dirty="0"/>
              <a:t>absorbed</a:t>
            </a:r>
            <a:r>
              <a:rPr lang="en-US" b="1" i="0" dirty="0"/>
              <a:t> Isaiah’s prophecy about Jesus into his soul</a:t>
            </a:r>
          </a:p>
          <a:p>
            <a:pPr marL="171450" indent="-171450">
              <a:buFont typeface="Arial" panose="020B0604020202020204" pitchFamily="34" charset="0"/>
              <a:buChar char="•"/>
            </a:pPr>
            <a:r>
              <a:rPr lang="en-US" b="1" i="0" dirty="0"/>
              <a:t>This is not just a quote – Peter delves into the </a:t>
            </a:r>
            <a:r>
              <a:rPr lang="en-US" b="1" i="0" u="sng" dirty="0"/>
              <a:t>significance</a:t>
            </a:r>
            <a:r>
              <a:rPr lang="en-US" b="1" i="0" dirty="0"/>
              <a:t> of Isaiah 53</a:t>
            </a:r>
          </a:p>
          <a:p>
            <a:pPr marL="171450" indent="-171450">
              <a:buFont typeface="Arial" panose="020B0604020202020204" pitchFamily="34" charset="0"/>
              <a:buChar char="•"/>
            </a:pPr>
            <a:r>
              <a:rPr lang="en-US" b="1" i="0" dirty="0"/>
              <a:t>Isaiah 53 became integral to Peter’s understanding of Jesus’ suffering and therefore of how we should handle suffering</a:t>
            </a:r>
          </a:p>
          <a:p>
            <a:pPr marL="171450" indent="-171450">
              <a:buFont typeface="Arial" panose="020B0604020202020204" pitchFamily="34" charset="0"/>
              <a:buChar char="•"/>
            </a:pPr>
            <a:endParaRPr lang="en-US" b="1" i="0" dirty="0"/>
          </a:p>
          <a:p>
            <a:endParaRPr lang="en-US" b="1" i="0" dirty="0"/>
          </a:p>
        </p:txBody>
      </p:sp>
      <p:sp>
        <p:nvSpPr>
          <p:cNvPr id="4" name="Slide Number Placeholder 3"/>
          <p:cNvSpPr>
            <a:spLocks noGrp="1"/>
          </p:cNvSpPr>
          <p:nvPr>
            <p:ph type="sldNum" sz="quarter" idx="5"/>
          </p:nvPr>
        </p:nvSpPr>
        <p:spPr/>
        <p:txBody>
          <a:bodyPr/>
          <a:lstStyle/>
          <a:p>
            <a:pPr>
              <a:defRPr/>
            </a:pPr>
            <a:fld id="{5BA355CC-63BB-624C-A7A5-25517D6085F1}" type="slidenum">
              <a:rPr lang="en-US" altLang="en-US" smtClean="0"/>
              <a:pPr>
                <a:defRPr/>
              </a:pPr>
              <a:t>36</a:t>
            </a:fld>
            <a:endParaRPr lang="en-US" altLang="en-US"/>
          </a:p>
        </p:txBody>
      </p:sp>
    </p:spTree>
    <p:extLst>
      <p:ext uri="{BB962C8B-B14F-4D97-AF65-F5344CB8AC3E}">
        <p14:creationId xmlns:p14="http://schemas.microsoft.com/office/powerpoint/2010/main" val="19774634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b="1" i="0" dirty="0"/>
          </a:p>
          <a:p>
            <a:pPr marL="171450" indent="-171450">
              <a:buFont typeface="Arial" panose="020B0604020202020204" pitchFamily="34" charset="0"/>
              <a:buChar char="•"/>
            </a:pPr>
            <a:endParaRPr lang="en-US" b="1" i="0" dirty="0"/>
          </a:p>
          <a:p>
            <a:endParaRPr lang="en-US" b="1" i="0" dirty="0"/>
          </a:p>
        </p:txBody>
      </p:sp>
      <p:sp>
        <p:nvSpPr>
          <p:cNvPr id="4" name="Slide Number Placeholder 3"/>
          <p:cNvSpPr>
            <a:spLocks noGrp="1"/>
          </p:cNvSpPr>
          <p:nvPr>
            <p:ph type="sldNum" sz="quarter" idx="5"/>
          </p:nvPr>
        </p:nvSpPr>
        <p:spPr/>
        <p:txBody>
          <a:bodyPr/>
          <a:lstStyle/>
          <a:p>
            <a:pPr>
              <a:defRPr/>
            </a:pPr>
            <a:fld id="{5BA355CC-63BB-624C-A7A5-25517D6085F1}" type="slidenum">
              <a:rPr lang="en-US" altLang="en-US" smtClean="0"/>
              <a:pPr>
                <a:defRPr/>
              </a:pPr>
              <a:t>37</a:t>
            </a:fld>
            <a:endParaRPr lang="en-US" altLang="en-US"/>
          </a:p>
        </p:txBody>
      </p:sp>
    </p:spTree>
    <p:extLst>
      <p:ext uri="{BB962C8B-B14F-4D97-AF65-F5344CB8AC3E}">
        <p14:creationId xmlns:p14="http://schemas.microsoft.com/office/powerpoint/2010/main" val="28942037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38</a:t>
            </a:fld>
            <a:endParaRPr lang="en-US"/>
          </a:p>
        </p:txBody>
      </p:sp>
    </p:spTree>
    <p:extLst>
      <p:ext uri="{BB962C8B-B14F-4D97-AF65-F5344CB8AC3E}">
        <p14:creationId xmlns:p14="http://schemas.microsoft.com/office/powerpoint/2010/main" val="3256918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39</a:t>
            </a:fld>
            <a:endParaRPr lang="en-US"/>
          </a:p>
        </p:txBody>
      </p:sp>
    </p:spTree>
    <p:extLst>
      <p:ext uri="{BB962C8B-B14F-4D97-AF65-F5344CB8AC3E}">
        <p14:creationId xmlns:p14="http://schemas.microsoft.com/office/powerpoint/2010/main" val="2958499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40</a:t>
            </a:fld>
            <a:endParaRPr lang="en-US"/>
          </a:p>
        </p:txBody>
      </p:sp>
    </p:spTree>
    <p:extLst>
      <p:ext uri="{BB962C8B-B14F-4D97-AF65-F5344CB8AC3E}">
        <p14:creationId xmlns:p14="http://schemas.microsoft.com/office/powerpoint/2010/main" val="2840859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4</a:t>
            </a:fld>
            <a:endParaRPr lang="en-US"/>
          </a:p>
        </p:txBody>
      </p:sp>
    </p:spTree>
    <p:extLst>
      <p:ext uri="{BB962C8B-B14F-4D97-AF65-F5344CB8AC3E}">
        <p14:creationId xmlns:p14="http://schemas.microsoft.com/office/powerpoint/2010/main" val="17001650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1800" b="1" kern="0" dirty="0">
                <a:effectLst/>
                <a:highlight>
                  <a:srgbClr val="FFFF00"/>
                </a:highlight>
                <a:latin typeface="Arial" panose="020B0604020202020204" pitchFamily="34" charset="0"/>
                <a:ea typeface="Calibri" panose="020F0502020204030204" pitchFamily="34" charset="0"/>
                <a:cs typeface="Arial" panose="020B0604020202020204" pitchFamily="34" charset="0"/>
              </a:rPr>
              <a:t>A forerunner of Revelation</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41</a:t>
            </a:fld>
            <a:endParaRPr lang="en-US"/>
          </a:p>
        </p:txBody>
      </p:sp>
    </p:spTree>
    <p:extLst>
      <p:ext uri="{BB962C8B-B14F-4D97-AF65-F5344CB8AC3E}">
        <p14:creationId xmlns:p14="http://schemas.microsoft.com/office/powerpoint/2010/main" val="16925653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42</a:t>
            </a:fld>
            <a:endParaRPr lang="en-US"/>
          </a:p>
        </p:txBody>
      </p:sp>
    </p:spTree>
    <p:extLst>
      <p:ext uri="{BB962C8B-B14F-4D97-AF65-F5344CB8AC3E}">
        <p14:creationId xmlns:p14="http://schemas.microsoft.com/office/powerpoint/2010/main" val="21448957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43</a:t>
            </a:fld>
            <a:endParaRPr lang="en-US"/>
          </a:p>
        </p:txBody>
      </p:sp>
    </p:spTree>
    <p:extLst>
      <p:ext uri="{BB962C8B-B14F-4D97-AF65-F5344CB8AC3E}">
        <p14:creationId xmlns:p14="http://schemas.microsoft.com/office/powerpoint/2010/main" val="8664527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15000"/>
              </a:lnSpc>
              <a:spcBef>
                <a:spcPts val="0"/>
              </a:spcBef>
              <a:spcAft>
                <a:spcPts val="1000"/>
              </a:spcAft>
              <a:buClrTx/>
              <a:buSzTx/>
              <a:buFontTx/>
              <a:buNone/>
              <a:tabLst/>
              <a:defRPr/>
            </a:pPr>
            <a:r>
              <a:rPr lang="en-US" sz="1800" kern="100" dirty="0">
                <a:solidFill>
                  <a:srgbClr val="000000"/>
                </a:solidFill>
                <a:effectLst/>
                <a:latin typeface="Times New Roman" panose="02020603050405020304" pitchFamily="18" charset="0"/>
                <a:ea typeface="Calibri" panose="020F0502020204030204" pitchFamily="34" charset="0"/>
              </a:rPr>
              <a:t>Questions 4-6 </a:t>
            </a:r>
            <a:r>
              <a:rPr lang="en-US" sz="1800" kern="100">
                <a:solidFill>
                  <a:srgbClr val="000000"/>
                </a:solidFill>
                <a:effectLst/>
                <a:latin typeface="Times New Roman" panose="02020603050405020304" pitchFamily="18" charset="0"/>
                <a:ea typeface="Calibri" panose="020F0502020204030204" pitchFamily="34" charset="0"/>
              </a:rPr>
              <a:t>taken from</a:t>
            </a:r>
          </a:p>
          <a:p>
            <a:pPr marL="0" marR="0" lvl="0" indent="0" algn="l" defTabSz="914400" rtl="0" eaLnBrk="1" fontAlgn="base" latinLnBrk="0" hangingPunct="1">
              <a:lnSpc>
                <a:spcPct val="115000"/>
              </a:lnSpc>
              <a:spcBef>
                <a:spcPts val="0"/>
              </a:spcBef>
              <a:spcAft>
                <a:spcPts val="1000"/>
              </a:spcAft>
              <a:buClrTx/>
              <a:buSzTx/>
              <a:buFontTx/>
              <a:buNone/>
              <a:tabLst/>
              <a:defRPr/>
            </a:pPr>
            <a:r>
              <a:rPr lang="en-US" sz="1800" kern="100" dirty="0">
                <a:solidFill>
                  <a:srgbClr val="000000"/>
                </a:solidFill>
                <a:effectLst/>
                <a:latin typeface="Times New Roman" panose="02020603050405020304" pitchFamily="18" charset="0"/>
                <a:ea typeface="Calibri" panose="020F0502020204030204" pitchFamily="34" charset="0"/>
              </a:rPr>
              <a:t>Nielson, Kathleen </a:t>
            </a:r>
            <a:r>
              <a:rPr lang="en-US" sz="1800" kern="100" dirty="0" err="1">
                <a:solidFill>
                  <a:srgbClr val="000000"/>
                </a:solidFill>
                <a:effectLst/>
                <a:latin typeface="Times New Roman" panose="02020603050405020304" pitchFamily="18" charset="0"/>
                <a:ea typeface="Calibri" panose="020F0502020204030204" pitchFamily="34" charset="0"/>
              </a:rPr>
              <a:t>Buswell</a:t>
            </a:r>
            <a:r>
              <a:rPr lang="en-US" sz="1800" kern="100" dirty="0">
                <a:solidFill>
                  <a:srgbClr val="000000"/>
                </a:solidFill>
                <a:effectLst/>
                <a:latin typeface="Times New Roman" panose="02020603050405020304" pitchFamily="18" charset="0"/>
                <a:ea typeface="Calibri" panose="020F0502020204030204" pitchFamily="34" charset="0"/>
              </a:rPr>
              <a:t> (2011), </a:t>
            </a:r>
            <a:r>
              <a:rPr lang="en-US" sz="1800" b="1" u="sng" kern="100" dirty="0">
                <a:solidFill>
                  <a:srgbClr val="000000"/>
                </a:solidFill>
                <a:effectLst/>
                <a:latin typeface="Times New Roman" panose="02020603050405020304" pitchFamily="18" charset="0"/>
                <a:ea typeface="Calibri" panose="020F0502020204030204" pitchFamily="34" charset="0"/>
              </a:rPr>
              <a:t>Isaiah: The Lord Saves</a:t>
            </a:r>
            <a:r>
              <a:rPr lang="en-US" sz="1800" kern="100" dirty="0">
                <a:solidFill>
                  <a:srgbClr val="000000"/>
                </a:solidFill>
                <a:effectLst/>
                <a:latin typeface="Times New Roman" panose="02020603050405020304" pitchFamily="18" charset="0"/>
                <a:ea typeface="Calibri" panose="020F0502020204030204" pitchFamily="34" charset="0"/>
              </a:rPr>
              <a:t>. Phillipsburg, NJ: P &amp; R Publishing. </a:t>
            </a:r>
          </a:p>
          <a:p>
            <a:pPr marL="0" marR="0">
              <a:lnSpc>
                <a:spcPct val="115000"/>
              </a:lnSpc>
              <a:spcBef>
                <a:spcPts val="0"/>
              </a:spcBef>
              <a:spcAft>
                <a:spcPts val="1000"/>
              </a:spcAft>
            </a:pPr>
            <a:endParaRPr lang="en-US" sz="1800" b="1"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D2B7343-4559-4655-B0BC-11E2F39BB687}" type="slidenum">
              <a:rPr lang="en-US" smtClean="0"/>
              <a:pPr/>
              <a:t>44</a:t>
            </a:fld>
            <a:endParaRPr lang="en-US"/>
          </a:p>
        </p:txBody>
      </p:sp>
    </p:spTree>
    <p:extLst>
      <p:ext uri="{BB962C8B-B14F-4D97-AF65-F5344CB8AC3E}">
        <p14:creationId xmlns:p14="http://schemas.microsoft.com/office/powerpoint/2010/main" val="30793425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45</a:t>
            </a:fld>
            <a:endParaRPr lang="en-US"/>
          </a:p>
        </p:txBody>
      </p:sp>
    </p:spTree>
    <p:extLst>
      <p:ext uri="{BB962C8B-B14F-4D97-AF65-F5344CB8AC3E}">
        <p14:creationId xmlns:p14="http://schemas.microsoft.com/office/powerpoint/2010/main" val="1973477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5</a:t>
            </a:fld>
            <a:endParaRPr lang="en-US"/>
          </a:p>
        </p:txBody>
      </p:sp>
    </p:spTree>
    <p:extLst>
      <p:ext uri="{BB962C8B-B14F-4D97-AF65-F5344CB8AC3E}">
        <p14:creationId xmlns:p14="http://schemas.microsoft.com/office/powerpoint/2010/main" val="219876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6</a:t>
            </a:fld>
            <a:endParaRPr lang="en-US"/>
          </a:p>
        </p:txBody>
      </p:sp>
    </p:spTree>
    <p:extLst>
      <p:ext uri="{BB962C8B-B14F-4D97-AF65-F5344CB8AC3E}">
        <p14:creationId xmlns:p14="http://schemas.microsoft.com/office/powerpoint/2010/main" val="3042991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7</a:t>
            </a:fld>
            <a:endParaRPr lang="en-US"/>
          </a:p>
        </p:txBody>
      </p:sp>
    </p:spTree>
    <p:extLst>
      <p:ext uri="{BB962C8B-B14F-4D97-AF65-F5344CB8AC3E}">
        <p14:creationId xmlns:p14="http://schemas.microsoft.com/office/powerpoint/2010/main" val="115363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1266499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310058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r>
              <a:rPr lang="en-US" altLang="en-US" dirty="0"/>
              <a:t>May 23, 2023</a:t>
            </a: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r>
              <a:rPr lang="en-US" dirty="0"/>
              <a:t>Isaiah 40-66 Introduction and Overview</a:t>
            </a:r>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May 23,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May 23, 2023</a:t>
            </a:r>
          </a:p>
        </p:txBody>
      </p:sp>
      <p:sp>
        <p:nvSpPr>
          <p:cNvPr id="5" name="Footer Placeholder 4"/>
          <p:cNvSpPr>
            <a:spLocks noGrp="1"/>
          </p:cNvSpPr>
          <p:nvPr>
            <p:ph type="ftr" sz="quarter" idx="11"/>
          </p:nvPr>
        </p:nvSpPr>
        <p:spPr/>
        <p:txBody>
          <a:bodyPr/>
          <a:lstStyle>
            <a:lvl1pPr>
              <a:defRPr/>
            </a:lvl1pPr>
          </a:lstStyle>
          <a:p>
            <a:r>
              <a:rPr lang="en-US" dirty="0"/>
              <a:t>Isaiah 40-66 Introduction and Overview</a:t>
            </a:r>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May 23, 2023</a:t>
            </a:r>
          </a:p>
        </p:txBody>
      </p:sp>
      <p:sp>
        <p:nvSpPr>
          <p:cNvPr id="3" name="Footer Placeholder 2"/>
          <p:cNvSpPr>
            <a:spLocks noGrp="1"/>
          </p:cNvSpPr>
          <p:nvPr>
            <p:ph type="ftr" sz="quarter" idx="11"/>
          </p:nvPr>
        </p:nvSpPr>
        <p:spPr/>
        <p:txBody>
          <a:bodyPr/>
          <a:lstStyle>
            <a:lvl1pPr>
              <a:defRPr/>
            </a:lvl1pPr>
          </a:lstStyle>
          <a:p>
            <a:r>
              <a:rPr lang="en-US" dirty="0"/>
              <a:t>Isaiah 40-66 Introduction and Overview</a:t>
            </a:r>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EA1B55A-20D2-CFC6-B0EF-0898E71613FE}"/>
              </a:ext>
            </a:extLst>
          </p:cNvPr>
          <p:cNvSpPr>
            <a:spLocks noGrp="1"/>
          </p:cNvSpPr>
          <p:nvPr>
            <p:ph type="dt" sz="half" idx="10"/>
          </p:nvPr>
        </p:nvSpPr>
        <p:spPr/>
        <p:txBody>
          <a:bodyPr/>
          <a:lstStyle>
            <a:lvl1pPr>
              <a:defRPr/>
            </a:lvl1pPr>
          </a:lstStyle>
          <a:p>
            <a:pPr>
              <a:defRPr/>
            </a:pPr>
            <a:r>
              <a:rPr lang="en-US" dirty="0"/>
              <a:t>May 23, 2023</a:t>
            </a:r>
          </a:p>
        </p:txBody>
      </p:sp>
      <p:sp>
        <p:nvSpPr>
          <p:cNvPr id="4" name="Footer Placeholder 4">
            <a:extLst>
              <a:ext uri="{FF2B5EF4-FFF2-40B4-BE49-F238E27FC236}">
                <a16:creationId xmlns:a16="http://schemas.microsoft.com/office/drawing/2014/main" id="{9ACD0239-14DA-D07E-6A46-D1F92C52C761}"/>
              </a:ext>
            </a:extLst>
          </p:cNvPr>
          <p:cNvSpPr>
            <a:spLocks noGrp="1"/>
          </p:cNvSpPr>
          <p:nvPr>
            <p:ph type="ftr" sz="quarter" idx="11"/>
          </p:nvPr>
        </p:nvSpPr>
        <p:spPr/>
        <p:txBody>
          <a:bodyPr/>
          <a:lstStyle>
            <a:lvl1pPr>
              <a:defRPr/>
            </a:lvl1pPr>
          </a:lstStyle>
          <a:p>
            <a:pPr>
              <a:defRPr/>
            </a:pPr>
            <a:r>
              <a:rPr lang="en-US" dirty="0"/>
              <a:t>Isaiah 40-66 Introduction and Overview</a:t>
            </a:r>
          </a:p>
        </p:txBody>
      </p:sp>
      <p:sp>
        <p:nvSpPr>
          <p:cNvPr id="5" name="Slide Number Placeholder 5">
            <a:extLst>
              <a:ext uri="{FF2B5EF4-FFF2-40B4-BE49-F238E27FC236}">
                <a16:creationId xmlns:a16="http://schemas.microsoft.com/office/drawing/2014/main" id="{24159982-D2EE-1526-BB39-F96A559A42C9}"/>
              </a:ext>
            </a:extLst>
          </p:cNvPr>
          <p:cNvSpPr>
            <a:spLocks noGrp="1"/>
          </p:cNvSpPr>
          <p:nvPr>
            <p:ph type="sldNum" sz="quarter" idx="12"/>
          </p:nvPr>
        </p:nvSpPr>
        <p:spPr/>
        <p:txBody>
          <a:bodyPr/>
          <a:lstStyle>
            <a:lvl1pPr>
              <a:defRPr/>
            </a:lvl1pPr>
          </a:lstStyle>
          <a:p>
            <a:pPr>
              <a:defRPr/>
            </a:pPr>
            <a:fld id="{C6CCF97B-D377-3340-BD60-97EF500C274A}" type="slidenum">
              <a:rPr lang="en-US" altLang="en-US"/>
              <a:pPr>
                <a:defRPr/>
              </a:pPr>
              <a:t>‹#›</a:t>
            </a:fld>
            <a:endParaRPr lang="en-US" altLang="en-US"/>
          </a:p>
        </p:txBody>
      </p:sp>
    </p:spTree>
    <p:extLst>
      <p:ext uri="{BB962C8B-B14F-4D97-AF65-F5344CB8AC3E}">
        <p14:creationId xmlns:p14="http://schemas.microsoft.com/office/powerpoint/2010/main" val="392636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r>
              <a:rPr lang="en-US" altLang="en-US" dirty="0"/>
              <a:t>May 23, 2023</a:t>
            </a:r>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r>
              <a:rPr lang="en-US" dirty="0"/>
              <a:t>Isaiah 40-66 Introduction and Overview</a:t>
            </a:r>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 id="2147483668" r:id="rId8"/>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streitmaterk@verizon.ne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hyperlink" Target="https://classic.biblegateway.com/passage/?search=Matt+19%3A28&amp;version=ESV" TargetMode="External"/><Relationship Id="rId13" Type="http://schemas.openxmlformats.org/officeDocument/2006/relationships/image" Target="../media/image10.png"/><Relationship Id="rId3" Type="http://schemas.openxmlformats.org/officeDocument/2006/relationships/hyperlink" Target="https://classic.biblegateway.com/passage/?search=Matt.+16%3A18-19&amp;version=ESV" TargetMode="External"/><Relationship Id="rId7" Type="http://schemas.openxmlformats.org/officeDocument/2006/relationships/hyperlink" Target="https://classic.biblegateway.com/passage/?search=Rev.+20%3A2-7&amp;version=ESV" TargetMode="External"/><Relationship Id="rId12" Type="http://schemas.openxmlformats.org/officeDocument/2006/relationships/hyperlink" Target="https://classic.biblegateway.com/passage/?search=Rev.+20%3A11-15&amp;version=ESV"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hyperlink" Target="https://classic.biblegateway.com/passage/?search=Matt.+24%3A15-16%2C21&amp;version=ESV" TargetMode="External"/><Relationship Id="rId11" Type="http://schemas.openxmlformats.org/officeDocument/2006/relationships/hyperlink" Target="https://classic.biblegateway.com/passage/?search=Matt.+25%3A31-34&amp;version=ESV" TargetMode="External"/><Relationship Id="rId5" Type="http://schemas.openxmlformats.org/officeDocument/2006/relationships/hyperlink" Target="https://classic.biblegateway.com/passage/?search=Acts+1%3A9-11&amp;version=ESV" TargetMode="External"/><Relationship Id="rId10" Type="http://schemas.openxmlformats.org/officeDocument/2006/relationships/hyperlink" Target="https://classic.biblegateway.com/passage/?search=Matt.+24%3A29-30&amp;version=ESV" TargetMode="External"/><Relationship Id="rId4" Type="http://schemas.openxmlformats.org/officeDocument/2006/relationships/hyperlink" Target="https://classic.biblegateway.com/passage/?search=Matt.+28%3A19-20&amp;version=ESV" TargetMode="External"/><Relationship Id="rId9" Type="http://schemas.openxmlformats.org/officeDocument/2006/relationships/hyperlink" Target="https://classic.biblegateway.com/passage/?search=1+Thess.+4%3A13-17&amp;version=ESV" TargetMode="External"/><Relationship Id="rId14" Type="http://schemas.openxmlformats.org/officeDocument/2006/relationships/hyperlink" Target="https://classic.biblegateway.com/passage/?search=Matt.+25%3A46&amp;version=ESV"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lassic.biblegateway.com/passage/?search=Matt+19%3A28&amp;version=ESV" TargetMode="External"/><Relationship Id="rId13" Type="http://schemas.openxmlformats.org/officeDocument/2006/relationships/image" Target="../media/image10.png"/><Relationship Id="rId3" Type="http://schemas.openxmlformats.org/officeDocument/2006/relationships/hyperlink" Target="https://classic.biblegateway.com/passage/?search=Matt.+16%3A18-19&amp;version=ESV" TargetMode="External"/><Relationship Id="rId7" Type="http://schemas.openxmlformats.org/officeDocument/2006/relationships/hyperlink" Target="https://classic.biblegateway.com/passage/?search=Rev.+20%3A2-7&amp;version=ESV" TargetMode="External"/><Relationship Id="rId12" Type="http://schemas.openxmlformats.org/officeDocument/2006/relationships/hyperlink" Target="https://classic.biblegateway.com/passage/?search=Rev.+20%3A11-15&amp;version=ESV"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classic.biblegateway.com/passage/?search=Matt.+24%3A15-16%2C21&amp;version=ESV" TargetMode="External"/><Relationship Id="rId11" Type="http://schemas.openxmlformats.org/officeDocument/2006/relationships/hyperlink" Target="https://classic.biblegateway.com/passage/?search=Matt.+25%3A31-34&amp;version=ESV" TargetMode="External"/><Relationship Id="rId5" Type="http://schemas.openxmlformats.org/officeDocument/2006/relationships/hyperlink" Target="https://classic.biblegateway.com/passage/?search=Acts+1%3A9-11&amp;version=ESV" TargetMode="External"/><Relationship Id="rId10" Type="http://schemas.openxmlformats.org/officeDocument/2006/relationships/hyperlink" Target="https://classic.biblegateway.com/passage/?search=Matt.+24%3A29-30&amp;version=ESV" TargetMode="External"/><Relationship Id="rId4" Type="http://schemas.openxmlformats.org/officeDocument/2006/relationships/hyperlink" Target="https://classic.biblegateway.com/passage/?search=Matt.+28%3A19-20&amp;version=ESV" TargetMode="External"/><Relationship Id="rId9" Type="http://schemas.openxmlformats.org/officeDocument/2006/relationships/hyperlink" Target="https://classic.biblegateway.com/passage/?search=1+Thess.+4%3A13-17&amp;version=ESV" TargetMode="External"/><Relationship Id="rId14" Type="http://schemas.openxmlformats.org/officeDocument/2006/relationships/hyperlink" Target="https://classic.biblegateway.com/passage/?search=Matt.+25%3A46&amp;version=ESV"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75360" y="2032001"/>
            <a:ext cx="11054080" cy="1168400"/>
          </a:xfrm>
        </p:spPr>
        <p:txBody>
          <a:bodyPr/>
          <a:lstStyle/>
          <a:p>
            <a:r>
              <a:rPr lang="en-US" altLang="en-US" sz="6600" b="1"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WELCOME  TO  THE  MOB!</a:t>
            </a:r>
            <a:endParaRPr lang="en-US" altLang="en-US" sz="4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9400" y="3626224"/>
            <a:ext cx="9504680" cy="1869440"/>
          </a:xfrm>
        </p:spPr>
        <p:txBody>
          <a:bodyPr/>
          <a:lstStyle/>
          <a:p>
            <a:pPr>
              <a:defRPr/>
            </a:pPr>
            <a:r>
              <a:rPr lang="en-US" altLang="en-US" b="1"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b="1" dirty="0">
                <a:solidFill>
                  <a:schemeClr val="tx1">
                    <a:lumMod val="75000"/>
                    <a:lumOff val="25000"/>
                  </a:schemeClr>
                </a:solidFill>
                <a:ea typeface="MS PGothic" panose="020B0600070205080204" pitchFamily="34" charset="-128"/>
              </a:rPr>
              <a:t>2 Timothy 3:16-17 </a:t>
            </a:r>
            <a:r>
              <a:rPr lang="en-US" altLang="en-US" sz="2560" b="1" dirty="0">
                <a:solidFill>
                  <a:schemeClr val="tx1">
                    <a:lumMod val="75000"/>
                    <a:lumOff val="25000"/>
                  </a:schemeClr>
                </a:solidFill>
                <a:ea typeface="MS PGothic" panose="020B0600070205080204" pitchFamily="34" charset="-128"/>
              </a:rPr>
              <a:t>(ESV)</a:t>
            </a:r>
            <a:endParaRPr lang="en-US" b="1" dirty="0">
              <a:solidFill>
                <a:schemeClr val="tx1">
                  <a:lumMod val="75000"/>
                  <a:lumOff val="25000"/>
                </a:schemeClr>
              </a:solidFill>
            </a:endParaRPr>
          </a:p>
        </p:txBody>
      </p:sp>
      <p:sp>
        <p:nvSpPr>
          <p:cNvPr id="4" name="Date Placeholder 3"/>
          <p:cNvSpPr>
            <a:spLocks noGrp="1"/>
          </p:cNvSpPr>
          <p:nvPr>
            <p:ph type="dt" sz="quarter" idx="10"/>
          </p:nvPr>
        </p:nvSpPr>
        <p:spPr>
          <a:xfrm>
            <a:off x="182880" y="6781800"/>
            <a:ext cx="2230121" cy="389467"/>
          </a:xfrm>
          <a:prstGeom prst="rect">
            <a:avLst/>
          </a:prstGeom>
        </p:spPr>
        <p:txBody>
          <a:bodyPr vert="horz" lIns="91429" tIns="45714" rIns="91429" bIns="45714" rtlCol="0" anchor="ctr"/>
          <a:lstStyle>
            <a:defPPr>
              <a:defRPr lang="en-US"/>
            </a:defPPr>
            <a:lvl1pPr algn="l" defTabSz="975276" rtl="0" eaLnBrk="1" fontAlgn="auto" hangingPunct="1">
              <a:spcBef>
                <a:spcPts val="0"/>
              </a:spcBef>
              <a:spcAft>
                <a:spcPts val="0"/>
              </a:spcAft>
              <a:defRPr sz="1280" kern="1200" dirty="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prstClr val="black"/>
                </a:solidFill>
                <a:cs typeface="+mn-cs"/>
              </a:rPr>
              <a:t>May 23, 2023</a:t>
            </a:r>
            <a:endParaRPr lang="en-US" dirty="0">
              <a:solidFill>
                <a:prstClr val="black"/>
              </a:solidFill>
              <a:latin typeface="Calibri"/>
              <a:cs typeface="+mn-cs"/>
            </a:endParaRPr>
          </a:p>
        </p:txBody>
      </p:sp>
      <p:sp>
        <p:nvSpPr>
          <p:cNvPr id="20486" name="Slide Number Placeholder 5"/>
          <p:cNvSpPr>
            <a:spLocks noGrp="1" noChangeArrowheads="1"/>
          </p:cNvSpPr>
          <p:nvPr>
            <p:ph type="sldNum" sz="quarter" idx="12"/>
          </p:nvPr>
        </p:nvSpPr>
        <p:spPr bwMode="auto">
          <a:xfrm>
            <a:off x="11963401" y="6954521"/>
            <a:ext cx="975360" cy="3894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defPPr>
              <a:defRPr lang="en-US"/>
            </a:defPPr>
            <a:lvl1pPr algn="r" rtl="0" eaLnBrk="1" fontAlgn="base" hangingPunct="1">
              <a:spcBef>
                <a:spcPct val="0"/>
              </a:spcBef>
              <a:spcAft>
                <a:spcPct val="0"/>
              </a:spcAft>
              <a:defRPr sz="128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973698"/>
            <a:fld id="{4C2CFBB3-495C-4C7C-A55D-D7673611F889}" type="slidenum">
              <a:rPr lang="en-US" altLang="en-US" smtClean="0">
                <a:solidFill>
                  <a:prstClr val="black"/>
                </a:solidFill>
                <a:latin typeface="Calibri" panose="020F0502020204030204" pitchFamily="34" charset="0"/>
                <a:cs typeface="+mn-cs"/>
              </a:rPr>
              <a:pPr defTabSz="973698"/>
              <a:t>1</a:t>
            </a:fld>
            <a:endParaRPr lang="en-US" altLang="en-US">
              <a:solidFill>
                <a:prstClr val="black"/>
              </a:solidFill>
              <a:latin typeface="Calibri" panose="020F0502020204030204" pitchFamily="34" charset="0"/>
              <a:cs typeface="+mn-cs"/>
            </a:endParaRPr>
          </a:p>
        </p:txBody>
      </p:sp>
    </p:spTree>
    <p:extLst>
      <p:ext uri="{BB962C8B-B14F-4D97-AF65-F5344CB8AC3E}">
        <p14:creationId xmlns:p14="http://schemas.microsoft.com/office/powerpoint/2010/main" val="4040760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FD995D98-2FCD-8025-56E9-B98675289F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02E5ED8-D743-6541-8871-91627946BA88}" type="slidenum">
              <a:rPr lang="en-US" altLang="en-US" smtClean="0"/>
              <a:pPr/>
              <a:t>10</a:t>
            </a:fld>
            <a:endParaRPr lang="en-US" altLang="en-US"/>
          </a:p>
        </p:txBody>
      </p:sp>
      <p:sp>
        <p:nvSpPr>
          <p:cNvPr id="7" name="Title 1">
            <a:extLst>
              <a:ext uri="{FF2B5EF4-FFF2-40B4-BE49-F238E27FC236}">
                <a16:creationId xmlns:a16="http://schemas.microsoft.com/office/drawing/2014/main" id="{7349E1E4-30BC-8C72-6ECB-99088F426B21}"/>
              </a:ext>
            </a:extLst>
          </p:cNvPr>
          <p:cNvSpPr txBox="1">
            <a:spLocks/>
          </p:cNvSpPr>
          <p:nvPr/>
        </p:nvSpPr>
        <p:spPr bwMode="auto">
          <a:xfrm>
            <a:off x="2082801" y="220133"/>
            <a:ext cx="7902787" cy="1837267"/>
          </a:xfrm>
          <a:prstGeom prst="rect">
            <a:avLst/>
          </a:prstGeom>
          <a:noFill/>
          <a:ln>
            <a:noFill/>
          </a:ln>
        </p:spPr>
        <p:txBody>
          <a:bodyPr lIns="97524" tIns="48762" rIns="97524" bIns="48762" anchor="ctr"/>
          <a:lst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a:lstStyle>
          <a:p>
            <a:pPr>
              <a:defRPr/>
            </a:pPr>
            <a:r>
              <a:rPr lang="en-US" altLang="en-US" b="1" dirty="0">
                <a:latin typeface="+mn-lt"/>
                <a:cs typeface="Calibri" panose="020F0502020204030204" pitchFamily="34" charset="0"/>
              </a:rPr>
              <a:t>Isaiah Bible Study Schedule </a:t>
            </a:r>
            <a:br>
              <a:rPr lang="en-US" altLang="en-US" b="1" dirty="0">
                <a:latin typeface="+mn-lt"/>
                <a:cs typeface="Calibri" panose="020F0502020204030204" pitchFamily="34" charset="0"/>
              </a:rPr>
            </a:br>
            <a:r>
              <a:rPr lang="en-US" altLang="en-US" b="1" dirty="0">
                <a:latin typeface="+mn-lt"/>
                <a:cs typeface="Calibri" panose="020F0502020204030204" pitchFamily="34" charset="0"/>
              </a:rPr>
              <a:t>for Fall 2022 – Spring 2023</a:t>
            </a:r>
            <a:br>
              <a:rPr lang="en-US" altLang="en-US" b="1" dirty="0">
                <a:latin typeface="+mn-lt"/>
                <a:cs typeface="Calibri" panose="020F0502020204030204" pitchFamily="34" charset="0"/>
              </a:rPr>
            </a:br>
            <a:endParaRPr lang="en-US" altLang="en-US" sz="1100" i="1" dirty="0">
              <a:solidFill>
                <a:srgbClr val="0000FF"/>
              </a:solidFill>
              <a:latin typeface="+mn-lt"/>
            </a:endParaRPr>
          </a:p>
        </p:txBody>
      </p:sp>
      <p:pic>
        <p:nvPicPr>
          <p:cNvPr id="28679" name="Picture 7">
            <a:extLst>
              <a:ext uri="{FF2B5EF4-FFF2-40B4-BE49-F238E27FC236}">
                <a16:creationId xmlns:a16="http://schemas.microsoft.com/office/drawing/2014/main" id="{D9E0FFFE-7669-F90C-DBE7-68CD6A83FF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1" y="1955801"/>
            <a:ext cx="10688320" cy="63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a:extLst>
              <a:ext uri="{FF2B5EF4-FFF2-40B4-BE49-F238E27FC236}">
                <a16:creationId xmlns:a16="http://schemas.microsoft.com/office/drawing/2014/main" id="{D0EA9CFD-CA37-E4AE-A714-628BDBCB08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7001" y="2558628"/>
            <a:ext cx="10688320" cy="429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3">
            <a:extLst>
              <a:ext uri="{FF2B5EF4-FFF2-40B4-BE49-F238E27FC236}">
                <a16:creationId xmlns:a16="http://schemas.microsoft.com/office/drawing/2014/main" id="{E46AE811-DF6B-52DC-ABF1-E6534212877C}"/>
              </a:ext>
            </a:extLst>
          </p:cNvPr>
          <p:cNvSpPr/>
          <p:nvPr/>
        </p:nvSpPr>
        <p:spPr>
          <a:xfrm>
            <a:off x="711200" y="6019800"/>
            <a:ext cx="609600" cy="304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3729">
              <a:defRPr/>
            </a:pPr>
            <a:endParaRPr lang="en-US">
              <a:solidFill>
                <a:prstClr val="white"/>
              </a:solidFill>
            </a:endParaRPr>
          </a:p>
        </p:txBody>
      </p:sp>
      <p:sp>
        <p:nvSpPr>
          <p:cNvPr id="11" name="Rectangle 10">
            <a:extLst>
              <a:ext uri="{FF2B5EF4-FFF2-40B4-BE49-F238E27FC236}">
                <a16:creationId xmlns:a16="http://schemas.microsoft.com/office/drawing/2014/main" id="{EA8F3E50-3392-A431-3503-35272FE9F5BD}"/>
              </a:ext>
            </a:extLst>
          </p:cNvPr>
          <p:cNvSpPr/>
          <p:nvPr/>
        </p:nvSpPr>
        <p:spPr>
          <a:xfrm>
            <a:off x="3251200" y="3997961"/>
            <a:ext cx="6299200" cy="328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8683" name="Picture 11">
            <a:extLst>
              <a:ext uri="{FF2B5EF4-FFF2-40B4-BE49-F238E27FC236}">
                <a16:creationId xmlns:a16="http://schemas.microsoft.com/office/drawing/2014/main" id="{ED353EB7-27E8-A797-65B2-8E758CA301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3214" y="4048761"/>
            <a:ext cx="4023360"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13">
            <a:extLst>
              <a:ext uri="{FF2B5EF4-FFF2-40B4-BE49-F238E27FC236}">
                <a16:creationId xmlns:a16="http://schemas.microsoft.com/office/drawing/2014/main" id="{A8D1BD9B-5CF9-2FD9-4E78-4BF899206C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7748" y="5943600"/>
            <a:ext cx="760306" cy="530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6" name="Picture 14">
            <a:extLst>
              <a:ext uri="{FF2B5EF4-FFF2-40B4-BE49-F238E27FC236}">
                <a16:creationId xmlns:a16="http://schemas.microsoft.com/office/drawing/2014/main" id="{2330F553-7B35-BD21-4D73-AAFF36A2938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30654" y="5540586"/>
            <a:ext cx="804333" cy="50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7" name="TextBox 16">
            <a:extLst>
              <a:ext uri="{FF2B5EF4-FFF2-40B4-BE49-F238E27FC236}">
                <a16:creationId xmlns:a16="http://schemas.microsoft.com/office/drawing/2014/main" id="{93BA45B2-E21E-94C0-DC13-D72F62A53FD3}"/>
              </a:ext>
            </a:extLst>
          </p:cNvPr>
          <p:cNvSpPr txBox="1">
            <a:spLocks noChangeArrowheads="1"/>
          </p:cNvSpPr>
          <p:nvPr/>
        </p:nvSpPr>
        <p:spPr bwMode="auto">
          <a:xfrm>
            <a:off x="10337801" y="5334000"/>
            <a:ext cx="1503680" cy="617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3413" b="1" dirty="0">
                <a:latin typeface="Berlin Sans FB Demi" panose="020F0502020204030204" pitchFamily="34" charset="0"/>
              </a:rPr>
              <a:t>Online</a:t>
            </a:r>
          </a:p>
        </p:txBody>
      </p:sp>
      <p:sp>
        <p:nvSpPr>
          <p:cNvPr id="2" name="Rectangle 1">
            <a:extLst>
              <a:ext uri="{FF2B5EF4-FFF2-40B4-BE49-F238E27FC236}">
                <a16:creationId xmlns:a16="http://schemas.microsoft.com/office/drawing/2014/main" id="{46FE3B2A-4626-3E12-FD63-325664254331}"/>
              </a:ext>
            </a:extLst>
          </p:cNvPr>
          <p:cNvSpPr/>
          <p:nvPr/>
        </p:nvSpPr>
        <p:spPr>
          <a:xfrm>
            <a:off x="1397001" y="6477000"/>
            <a:ext cx="10688320" cy="381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28679"/>
                                        </p:tgtEl>
                                        <p:attrNameLst>
                                          <p:attrName>style.visibility</p:attrName>
                                        </p:attrNameLst>
                                      </p:cBhvr>
                                      <p:to>
                                        <p:strVal val="visible"/>
                                      </p:to>
                                    </p:set>
                                    <p:animEffect transition="in" filter="fade">
                                      <p:cBhvr>
                                        <p:cTn id="10" dur="500"/>
                                        <p:tgtEl>
                                          <p:spTgt spid="28679"/>
                                        </p:tgtEl>
                                      </p:cBhvr>
                                    </p:animEffect>
                                  </p:childTnLst>
                                </p:cTn>
                              </p:par>
                              <p:par>
                                <p:cTn id="11" presetID="10" presetClass="entr" presetSubtype="0" fill="hold" nodeType="withEffect">
                                  <p:stCondLst>
                                    <p:cond delay="0"/>
                                  </p:stCondLst>
                                  <p:childTnLst>
                                    <p:set>
                                      <p:cBhvr>
                                        <p:cTn id="12" dur="1" fill="hold">
                                          <p:stCondLst>
                                            <p:cond delay="0"/>
                                          </p:stCondLst>
                                        </p:cTn>
                                        <p:tgtEl>
                                          <p:spTgt spid="28680"/>
                                        </p:tgtEl>
                                        <p:attrNameLst>
                                          <p:attrName>style.visibility</p:attrName>
                                        </p:attrNameLst>
                                      </p:cBhvr>
                                      <p:to>
                                        <p:strVal val="visible"/>
                                      </p:to>
                                    </p:set>
                                    <p:animEffect transition="in" filter="fade">
                                      <p:cBhvr>
                                        <p:cTn id="13" dur="500"/>
                                        <p:tgtEl>
                                          <p:spTgt spid="28680"/>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28683"/>
                                        </p:tgtEl>
                                        <p:attrNameLst>
                                          <p:attrName>style.visibility</p:attrName>
                                        </p:attrNameLst>
                                      </p:cBhvr>
                                      <p:to>
                                        <p:strVal val="visible"/>
                                      </p:to>
                                    </p:set>
                                    <p:animEffect transition="in" filter="fade">
                                      <p:cBhvr>
                                        <p:cTn id="22" dur="500"/>
                                        <p:tgtEl>
                                          <p:spTgt spid="28683"/>
                                        </p:tgtEl>
                                      </p:cBhvr>
                                    </p:animEffect>
                                  </p:childTnLst>
                                </p:cTn>
                              </p:par>
                              <p:par>
                                <p:cTn id="23" presetID="10" presetClass="entr" presetSubtype="0" fill="hold" nodeType="withEffect">
                                  <p:stCondLst>
                                    <p:cond delay="0"/>
                                  </p:stCondLst>
                                  <p:childTnLst>
                                    <p:set>
                                      <p:cBhvr>
                                        <p:cTn id="24" dur="1" fill="hold">
                                          <p:stCondLst>
                                            <p:cond delay="0"/>
                                          </p:stCondLst>
                                        </p:cTn>
                                        <p:tgtEl>
                                          <p:spTgt spid="28685"/>
                                        </p:tgtEl>
                                        <p:attrNameLst>
                                          <p:attrName>style.visibility</p:attrName>
                                        </p:attrNameLst>
                                      </p:cBhvr>
                                      <p:to>
                                        <p:strVal val="visible"/>
                                      </p:to>
                                    </p:set>
                                    <p:animEffect transition="in" filter="fade">
                                      <p:cBhvr>
                                        <p:cTn id="25" dur="500"/>
                                        <p:tgtEl>
                                          <p:spTgt spid="28685"/>
                                        </p:tgtEl>
                                      </p:cBhvr>
                                    </p:animEffect>
                                  </p:childTnLst>
                                </p:cTn>
                              </p:par>
                              <p:par>
                                <p:cTn id="26" presetID="10" presetClass="entr" presetSubtype="0" fill="hold" nodeType="withEffect">
                                  <p:stCondLst>
                                    <p:cond delay="0"/>
                                  </p:stCondLst>
                                  <p:childTnLst>
                                    <p:set>
                                      <p:cBhvr>
                                        <p:cTn id="27" dur="1" fill="hold">
                                          <p:stCondLst>
                                            <p:cond delay="0"/>
                                          </p:stCondLst>
                                        </p:cTn>
                                        <p:tgtEl>
                                          <p:spTgt spid="28686"/>
                                        </p:tgtEl>
                                        <p:attrNameLst>
                                          <p:attrName>style.visibility</p:attrName>
                                        </p:attrNameLst>
                                      </p:cBhvr>
                                      <p:to>
                                        <p:strVal val="visible"/>
                                      </p:to>
                                    </p:set>
                                    <p:animEffect transition="in" filter="fade">
                                      <p:cBhvr>
                                        <p:cTn id="28" dur="500"/>
                                        <p:tgtEl>
                                          <p:spTgt spid="28686"/>
                                        </p:tgtEl>
                                      </p:cBhvr>
                                    </p:animEffect>
                                  </p:childTnLst>
                                </p:cTn>
                              </p:par>
                              <p:par>
                                <p:cTn id="29" presetID="10" presetClass="entr" presetSubtype="0" fill="hold" nodeType="withEffect">
                                  <p:stCondLst>
                                    <p:cond delay="0"/>
                                  </p:stCondLst>
                                  <p:childTnLst>
                                    <p:set>
                                      <p:cBhvr>
                                        <p:cTn id="30" dur="1" fill="hold">
                                          <p:stCondLst>
                                            <p:cond delay="0"/>
                                          </p:stCondLst>
                                        </p:cTn>
                                        <p:tgtEl>
                                          <p:spTgt spid="28687"/>
                                        </p:tgtEl>
                                        <p:attrNameLst>
                                          <p:attrName>style.visibility</p:attrName>
                                        </p:attrNameLst>
                                      </p:cBhvr>
                                      <p:to>
                                        <p:strVal val="visible"/>
                                      </p:to>
                                    </p:set>
                                    <p:animEffect transition="in" filter="fade">
                                      <p:cBhvr>
                                        <p:cTn id="31" dur="5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0" grpId="0" animBg="1"/>
      <p:bldP spid="10" grpId="1" animBg="1"/>
      <p:bldP spid="11" grpId="0" animBg="1"/>
      <p:bldP spid="286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1979" y="481616"/>
            <a:ext cx="10187953" cy="846137"/>
          </a:xfrm>
        </p:spPr>
        <p:txBody>
          <a:bodyPr/>
          <a:lstStyle/>
          <a:p>
            <a:r>
              <a:rPr lang="en-US" altLang="en-US" b="1" dirty="0">
                <a:solidFill>
                  <a:schemeClr val="tx1">
                    <a:lumMod val="75000"/>
                    <a:lumOff val="25000"/>
                  </a:schemeClr>
                </a:solidFill>
                <a:latin typeface="+mn-lt"/>
              </a:rPr>
              <a:t>Isaiah Outline</a:t>
            </a:r>
          </a:p>
        </p:txBody>
      </p:sp>
      <p:sp>
        <p:nvSpPr>
          <p:cNvPr id="2663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3C9297-CA8B-4A77-A6C9-BF4C1B74B826}" type="slidenum">
              <a:rPr lang="en-US" altLang="en-US"/>
              <a:pPr/>
              <a:t>11</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034078808"/>
              </p:ext>
            </p:extLst>
          </p:nvPr>
        </p:nvGraphicFramePr>
        <p:xfrm>
          <a:off x="787400" y="1828800"/>
          <a:ext cx="11672564" cy="4999972"/>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47">
                <a:tc v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1:1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Calibri" panose="020F0502020204030204" pitchFamily="34" charset="0"/>
                        </a:rPr>
                        <a:t> 35:10</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dirty="0">
                          <a:solidFill>
                            <a:schemeClr val="tx1"/>
                          </a:solidFill>
                          <a:effectLst/>
                          <a:latin typeface="Calibri" panose="020F0502020204030204" pitchFamily="34" charset="0"/>
                        </a:rPr>
                        <a:t>  36:1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39:8</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dirty="0">
                          <a:solidFill>
                            <a:schemeClr val="tx1"/>
                          </a:solidFill>
                          <a:effectLst/>
                          <a:latin typeface="Calibri" panose="020F0502020204030204" pitchFamily="34" charset="0"/>
                        </a:rPr>
                        <a:t>40:1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66:24</a:t>
                      </a: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12:6</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13:1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23:18</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24:1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27:13</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35:10</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dirty="0">
                          <a:solidFill>
                            <a:schemeClr val="tx1"/>
                          </a:solidFill>
                          <a:effectLst/>
                          <a:latin typeface="Calibri" panose="020F0502020204030204" pitchFamily="34" charset="0"/>
                        </a:rPr>
                        <a:t>48:22</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49:1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57:21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711200" y="6810828"/>
            <a:ext cx="5187639" cy="246221"/>
          </a:xfrm>
          <a:prstGeom prst="rect">
            <a:avLst/>
          </a:prstGeom>
          <a:noFill/>
        </p:spPr>
        <p:txBody>
          <a:bodyPr wrap="none" rtlCol="0">
            <a:spAutoFit/>
          </a:bodyPr>
          <a:lstStyle/>
          <a:p>
            <a:pPr marL="0" lvl="1"/>
            <a:r>
              <a:rPr lang="en-US" sz="1000" dirty="0"/>
              <a:t>Bruce Wilkinson and Kenneth Boa, Talk Thru the Bible (Nashville: T. Nelson, 1983), 189.</a:t>
            </a:r>
            <a:endParaRPr lang="en-US" sz="1400" dirty="0"/>
          </a:p>
        </p:txBody>
      </p:sp>
      <p:sp>
        <p:nvSpPr>
          <p:cNvPr id="5" name="Rectangle 4">
            <a:extLst>
              <a:ext uri="{FF2B5EF4-FFF2-40B4-BE49-F238E27FC236}">
                <a16:creationId xmlns:a16="http://schemas.microsoft.com/office/drawing/2014/main" id="{7C124AB1-E427-7B2D-464B-BDBEB359B851}"/>
              </a:ext>
            </a:extLst>
          </p:cNvPr>
          <p:cNvSpPr/>
          <p:nvPr/>
        </p:nvSpPr>
        <p:spPr>
          <a:xfrm>
            <a:off x="9245600" y="1789857"/>
            <a:ext cx="3214364" cy="4153743"/>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ED70CA1E-C651-70FB-0F7E-1B369FE3930C}"/>
              </a:ext>
            </a:extLst>
          </p:cNvPr>
          <p:cNvCxnSpPr>
            <a:cxnSpLocks/>
          </p:cNvCxnSpPr>
          <p:nvPr/>
        </p:nvCxnSpPr>
        <p:spPr>
          <a:xfrm>
            <a:off x="9169400" y="481616"/>
            <a:ext cx="0" cy="6665309"/>
          </a:xfrm>
          <a:prstGeom prst="line">
            <a:avLst/>
          </a:prstGeom>
          <a:ln w="5715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41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Isaiah – What Just Happened?</a:t>
            </a:r>
          </a:p>
        </p:txBody>
      </p:sp>
      <p:sp>
        <p:nvSpPr>
          <p:cNvPr id="7" name="Content Placeholder 2">
            <a:extLst>
              <a:ext uri="{FF2B5EF4-FFF2-40B4-BE49-F238E27FC236}">
                <a16:creationId xmlns:a16="http://schemas.microsoft.com/office/drawing/2014/main" id="{8BD62D07-8C77-A194-4EB6-526214BC82BE}"/>
              </a:ext>
            </a:extLst>
          </p:cNvPr>
          <p:cNvSpPr>
            <a:spLocks noGrp="1"/>
          </p:cNvSpPr>
          <p:nvPr>
            <p:ph idx="1"/>
          </p:nvPr>
        </p:nvSpPr>
        <p:spPr>
          <a:xfrm>
            <a:off x="603968" y="2552700"/>
            <a:ext cx="11796863" cy="2209800"/>
          </a:xfrm>
        </p:spPr>
        <p:txBody>
          <a:bodyPr/>
          <a:lstStyle/>
          <a:p>
            <a:pPr marL="0" indent="0">
              <a:buNone/>
            </a:pPr>
            <a:r>
              <a:rPr lang="en-US" sz="2800" b="1" dirty="0">
                <a:solidFill>
                  <a:schemeClr val="tx1"/>
                </a:solidFill>
                <a:latin typeface="+mn-lt"/>
              </a:rPr>
              <a:t>"When one turns from the thirty-ninth to the fortieth chapter </a:t>
            </a:r>
          </a:p>
          <a:p>
            <a:pPr marL="0" indent="0">
              <a:buNone/>
            </a:pPr>
            <a:r>
              <a:rPr lang="en-US" sz="2800" b="1" dirty="0">
                <a:solidFill>
                  <a:schemeClr val="tx1"/>
                </a:solidFill>
                <a:latin typeface="+mn-lt"/>
              </a:rPr>
              <a:t>it is as though he steps out of the darkness of judgment into</a:t>
            </a:r>
          </a:p>
          <a:p>
            <a:pPr marL="0" indent="0">
              <a:buNone/>
            </a:pPr>
            <a:r>
              <a:rPr lang="en-US" sz="2800" b="1" dirty="0">
                <a:solidFill>
                  <a:schemeClr val="tx1"/>
                </a:solidFill>
                <a:latin typeface="+mn-lt"/>
              </a:rPr>
              <a:t>the light of salvation." </a:t>
            </a:r>
          </a:p>
          <a:p>
            <a:pPr marL="0" indent="0">
              <a:buNone/>
            </a:pPr>
            <a:endParaRPr lang="en-US" sz="2800" b="1" dirty="0">
              <a:solidFill>
                <a:schemeClr val="tx1"/>
              </a:solidFill>
              <a:latin typeface="+mn-lt"/>
            </a:endParaRPr>
          </a:p>
          <a:p>
            <a:pPr marL="0" indent="0">
              <a:buNone/>
            </a:pPr>
            <a:r>
              <a:rPr lang="en-US" sz="2800" b="1" dirty="0">
                <a:solidFill>
                  <a:schemeClr val="tx1"/>
                </a:solidFill>
                <a:latin typeface="+mn-lt"/>
              </a:rPr>
              <a:t>				Edward J. Young</a:t>
            </a:r>
          </a:p>
        </p:txBody>
      </p:sp>
    </p:spTree>
    <p:extLst>
      <p:ext uri="{BB962C8B-B14F-4D97-AF65-F5344CB8AC3E}">
        <p14:creationId xmlns:p14="http://schemas.microsoft.com/office/powerpoint/2010/main" val="2272459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Two Sections of Isaiah</a:t>
            </a:r>
          </a:p>
        </p:txBody>
      </p:sp>
      <p:graphicFrame>
        <p:nvGraphicFramePr>
          <p:cNvPr id="5" name="Table 4">
            <a:extLst>
              <a:ext uri="{FF2B5EF4-FFF2-40B4-BE49-F238E27FC236}">
                <a16:creationId xmlns:a16="http://schemas.microsoft.com/office/drawing/2014/main" id="{13DE47D0-E368-9C6D-D965-2098711B288D}"/>
              </a:ext>
            </a:extLst>
          </p:cNvPr>
          <p:cNvGraphicFramePr>
            <a:graphicFrameLocks noGrp="1"/>
          </p:cNvGraphicFramePr>
          <p:nvPr/>
        </p:nvGraphicFramePr>
        <p:xfrm>
          <a:off x="482600" y="2133600"/>
          <a:ext cx="11706224" cy="3581401"/>
        </p:xfrm>
        <a:graphic>
          <a:graphicData uri="http://schemas.openxmlformats.org/drawingml/2006/table">
            <a:tbl>
              <a:tblPr firstRow="1" firstCol="1" bandRow="1">
                <a:tableStyleId>{5C22544A-7EE6-4342-B048-85BDC9FD1C3A}</a:tableStyleId>
              </a:tblPr>
              <a:tblGrid>
                <a:gridCol w="5853112">
                  <a:extLst>
                    <a:ext uri="{9D8B030D-6E8A-4147-A177-3AD203B41FA5}">
                      <a16:colId xmlns:a16="http://schemas.microsoft.com/office/drawing/2014/main" val="1197536718"/>
                    </a:ext>
                  </a:extLst>
                </a:gridCol>
                <a:gridCol w="5853112">
                  <a:extLst>
                    <a:ext uri="{9D8B030D-6E8A-4147-A177-3AD203B41FA5}">
                      <a16:colId xmlns:a16="http://schemas.microsoft.com/office/drawing/2014/main" val="976342372"/>
                    </a:ext>
                  </a:extLst>
                </a:gridCol>
              </a:tblGrid>
              <a:tr h="1023256">
                <a:tc>
                  <a:txBody>
                    <a:bodyPr/>
                    <a:lstStyle/>
                    <a:p>
                      <a:pPr marL="0" marR="0" algn="just">
                        <a:spcBef>
                          <a:spcPts val="0"/>
                        </a:spcBef>
                        <a:spcAft>
                          <a:spcPts val="0"/>
                        </a:spcAft>
                      </a:pPr>
                      <a:r>
                        <a:rPr lang="en-US" sz="2400" b="1" kern="0">
                          <a:effectLst/>
                        </a:rPr>
                        <a:t> </a:t>
                      </a:r>
                      <a:endParaRPr lang="en-US" sz="2400" b="1" kern="100">
                        <a:effectLst/>
                      </a:endParaRPr>
                    </a:p>
                    <a:p>
                      <a:pPr marL="914400" marR="0" indent="-914400" algn="ctr">
                        <a:spcBef>
                          <a:spcPts val="0"/>
                        </a:spcBef>
                        <a:spcAft>
                          <a:spcPts val="1200"/>
                        </a:spcAft>
                      </a:pPr>
                      <a:r>
                        <a:rPr lang="en-US" sz="2400" b="1" kern="0">
                          <a:effectLst/>
                        </a:rPr>
                        <a:t>Isaiah 1—39</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0" marR="0" algn="just">
                        <a:spcBef>
                          <a:spcPts val="0"/>
                        </a:spcBef>
                        <a:spcAft>
                          <a:spcPts val="0"/>
                        </a:spcAft>
                      </a:pPr>
                      <a:r>
                        <a:rPr lang="en-US" sz="2400" b="1" kern="0">
                          <a:effectLst/>
                        </a:rPr>
                        <a:t> </a:t>
                      </a:r>
                      <a:endParaRPr lang="en-US" sz="2400" b="1" kern="100">
                        <a:effectLst/>
                      </a:endParaRPr>
                    </a:p>
                    <a:p>
                      <a:pPr marL="914400" marR="0" indent="-914400" algn="ctr">
                        <a:spcBef>
                          <a:spcPts val="0"/>
                        </a:spcBef>
                        <a:spcAft>
                          <a:spcPts val="1200"/>
                        </a:spcAft>
                      </a:pPr>
                      <a:r>
                        <a:rPr lang="en-US" sz="2400" b="1" kern="0">
                          <a:effectLst/>
                        </a:rPr>
                        <a:t>Isaiah 40—66</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857678183"/>
                  </a:ext>
                </a:extLst>
              </a:tr>
              <a:tr h="511629">
                <a:tc>
                  <a:txBody>
                    <a:bodyPr/>
                    <a:lstStyle/>
                    <a:p>
                      <a:pPr marL="914400" marR="0" indent="-914400" algn="just">
                        <a:spcBef>
                          <a:spcPts val="0"/>
                        </a:spcBef>
                        <a:spcAft>
                          <a:spcPts val="1200"/>
                        </a:spcAft>
                      </a:pPr>
                      <a:r>
                        <a:rPr lang="en-US" sz="2400" b="1" kern="0">
                          <a:effectLst/>
                        </a:rPr>
                        <a:t>The focus is on Assyria.</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914400" marR="0" indent="-914400" algn="just">
                        <a:spcBef>
                          <a:spcPts val="0"/>
                        </a:spcBef>
                        <a:spcAft>
                          <a:spcPts val="1200"/>
                        </a:spcAft>
                      </a:pPr>
                      <a:r>
                        <a:rPr lang="en-US" sz="2400" b="1" kern="0">
                          <a:effectLst/>
                        </a:rPr>
                        <a:t>The focus is on Babylon.</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1497933162"/>
                  </a:ext>
                </a:extLst>
              </a:tr>
              <a:tr h="511629">
                <a:tc>
                  <a:txBody>
                    <a:bodyPr/>
                    <a:lstStyle/>
                    <a:p>
                      <a:pPr marL="914400" marR="0" indent="-914400" algn="just">
                        <a:spcBef>
                          <a:spcPts val="0"/>
                        </a:spcBef>
                        <a:spcAft>
                          <a:spcPts val="1200"/>
                        </a:spcAft>
                      </a:pPr>
                      <a:r>
                        <a:rPr lang="en-US" sz="2400" b="1" kern="0">
                          <a:effectLst/>
                        </a:rPr>
                        <a:t>The primary theme is judgment.</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914400" marR="0" indent="-914400" algn="just">
                        <a:spcBef>
                          <a:spcPts val="0"/>
                        </a:spcBef>
                        <a:spcAft>
                          <a:spcPts val="1200"/>
                        </a:spcAft>
                      </a:pPr>
                      <a:r>
                        <a:rPr lang="en-US" sz="2400" b="1" kern="0">
                          <a:effectLst/>
                        </a:rPr>
                        <a:t>The primary theme is deliverance.</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1909948137"/>
                  </a:ext>
                </a:extLst>
              </a:tr>
              <a:tr h="511629">
                <a:tc>
                  <a:txBody>
                    <a:bodyPr/>
                    <a:lstStyle/>
                    <a:p>
                      <a:pPr marL="914400" marR="0" indent="-914400" algn="just">
                        <a:spcBef>
                          <a:spcPts val="0"/>
                        </a:spcBef>
                        <a:spcAft>
                          <a:spcPts val="1200"/>
                        </a:spcAft>
                      </a:pPr>
                      <a:r>
                        <a:rPr lang="en-US" sz="2400" b="1" kern="0">
                          <a:effectLst/>
                        </a:rPr>
                        <a:t>Historical details are present.</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914400" marR="0" indent="-914400" algn="just">
                        <a:spcBef>
                          <a:spcPts val="0"/>
                        </a:spcBef>
                        <a:spcAft>
                          <a:spcPts val="1200"/>
                        </a:spcAft>
                      </a:pPr>
                      <a:r>
                        <a:rPr lang="en-US" sz="2400" b="1" kern="0">
                          <a:effectLst/>
                        </a:rPr>
                        <a:t>Historical details are absent.</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4097016680"/>
                  </a:ext>
                </a:extLst>
              </a:tr>
              <a:tr h="511629">
                <a:tc>
                  <a:txBody>
                    <a:bodyPr/>
                    <a:lstStyle/>
                    <a:p>
                      <a:pPr marL="914400" marR="0" indent="-914400" algn="just">
                        <a:spcBef>
                          <a:spcPts val="0"/>
                        </a:spcBef>
                        <a:spcAft>
                          <a:spcPts val="1200"/>
                        </a:spcAft>
                      </a:pPr>
                      <a:r>
                        <a:rPr lang="en-US" sz="2400" b="1" kern="0">
                          <a:effectLst/>
                        </a:rPr>
                        <a:t>Messiah is the "shoot from Jesse."</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914400" marR="0" indent="-914400" algn="just">
                        <a:spcBef>
                          <a:spcPts val="0"/>
                        </a:spcBef>
                        <a:spcAft>
                          <a:spcPts val="1200"/>
                        </a:spcAft>
                      </a:pPr>
                      <a:r>
                        <a:rPr lang="en-US" sz="2400" b="1" kern="0">
                          <a:effectLst/>
                        </a:rPr>
                        <a:t>Messiah is the "Servant of the LORD."</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1376595377"/>
                  </a:ext>
                </a:extLst>
              </a:tr>
              <a:tr h="511629">
                <a:tc>
                  <a:txBody>
                    <a:bodyPr/>
                    <a:lstStyle/>
                    <a:p>
                      <a:pPr marL="914400" marR="0" indent="-914400" algn="just">
                        <a:spcBef>
                          <a:spcPts val="0"/>
                        </a:spcBef>
                        <a:spcAft>
                          <a:spcPts val="1200"/>
                        </a:spcAft>
                      </a:pPr>
                      <a:r>
                        <a:rPr lang="en-US" sz="2400" b="1" kern="0">
                          <a:effectLst/>
                        </a:rPr>
                        <a:t>The life of Isaiah is prominent.</a:t>
                      </a:r>
                      <a:endParaRPr lang="en-US" sz="2400" b="1" kern="100">
                        <a:solidFill>
                          <a:srgbClr val="000000"/>
                        </a:solidFill>
                        <a:effectLst/>
                        <a:latin typeface="Times New Roman" panose="02020603050405020304" pitchFamily="18" charset="0"/>
                        <a:ea typeface="Calibri" panose="020F0502020204030204" pitchFamily="34" charset="0"/>
                      </a:endParaRPr>
                    </a:p>
                  </a:txBody>
                  <a:tcPr marL="50800" marR="50800" marT="0" marB="0"/>
                </a:tc>
                <a:tc>
                  <a:txBody>
                    <a:bodyPr/>
                    <a:lstStyle/>
                    <a:p>
                      <a:pPr marL="914400" marR="0" indent="-914400" algn="just">
                        <a:spcBef>
                          <a:spcPts val="0"/>
                        </a:spcBef>
                        <a:spcAft>
                          <a:spcPts val="1200"/>
                        </a:spcAft>
                      </a:pPr>
                      <a:r>
                        <a:rPr lang="en-US" sz="2400" b="1" kern="0" dirty="0">
                          <a:effectLst/>
                        </a:rPr>
                        <a:t>The life of Isaiah is absent. </a:t>
                      </a:r>
                      <a:endParaRPr lang="en-US" sz="2400" b="1" kern="100" dirty="0">
                        <a:solidFill>
                          <a:srgbClr val="000000"/>
                        </a:solidFill>
                        <a:effectLst/>
                        <a:latin typeface="Times New Roman" panose="02020603050405020304" pitchFamily="18" charset="0"/>
                        <a:ea typeface="Calibri" panose="020F0502020204030204" pitchFamily="34" charset="0"/>
                      </a:endParaRPr>
                    </a:p>
                  </a:txBody>
                  <a:tcPr marL="50800" marR="50800" marT="0" marB="0"/>
                </a:tc>
                <a:extLst>
                  <a:ext uri="{0D108BD9-81ED-4DB2-BD59-A6C34878D82A}">
                    <a16:rowId xmlns:a16="http://schemas.microsoft.com/office/drawing/2014/main" val="3753575733"/>
                  </a:ext>
                </a:extLst>
              </a:tr>
            </a:tbl>
          </a:graphicData>
        </a:graphic>
      </p:graphicFrame>
      <p:sp>
        <p:nvSpPr>
          <p:cNvPr id="6" name="TextBox 5">
            <a:extLst>
              <a:ext uri="{FF2B5EF4-FFF2-40B4-BE49-F238E27FC236}">
                <a16:creationId xmlns:a16="http://schemas.microsoft.com/office/drawing/2014/main" id="{44CFE9D9-5286-FF20-B4A0-CB607234EEFC}"/>
              </a:ext>
            </a:extLst>
          </p:cNvPr>
          <p:cNvSpPr txBox="1"/>
          <p:nvPr/>
        </p:nvSpPr>
        <p:spPr>
          <a:xfrm>
            <a:off x="4199550" y="5943600"/>
            <a:ext cx="4272323" cy="461665"/>
          </a:xfrm>
          <a:prstGeom prst="rect">
            <a:avLst/>
          </a:prstGeom>
          <a:noFill/>
        </p:spPr>
        <p:txBody>
          <a:bodyPr wrap="none" rtlCol="0">
            <a:spAutoFit/>
          </a:bodyPr>
          <a:lstStyle/>
          <a:p>
            <a:r>
              <a:rPr lang="en-US" sz="2400" b="1" dirty="0"/>
              <a:t>Adapted from Dyer &amp; Merrill</a:t>
            </a:r>
          </a:p>
        </p:txBody>
      </p:sp>
    </p:spTree>
    <p:extLst>
      <p:ext uri="{BB962C8B-B14F-4D97-AF65-F5344CB8AC3E}">
        <p14:creationId xmlns:p14="http://schemas.microsoft.com/office/powerpoint/2010/main" val="344038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Isaiah - A Transition</a:t>
            </a:r>
          </a:p>
        </p:txBody>
      </p:sp>
      <p:sp>
        <p:nvSpPr>
          <p:cNvPr id="7" name="Content Placeholder 2">
            <a:extLst>
              <a:ext uri="{FF2B5EF4-FFF2-40B4-BE49-F238E27FC236}">
                <a16:creationId xmlns:a16="http://schemas.microsoft.com/office/drawing/2014/main" id="{8BD62D07-8C77-A194-4EB6-526214BC82BE}"/>
              </a:ext>
            </a:extLst>
          </p:cNvPr>
          <p:cNvSpPr>
            <a:spLocks noGrp="1"/>
          </p:cNvSpPr>
          <p:nvPr>
            <p:ph idx="1"/>
          </p:nvPr>
        </p:nvSpPr>
        <p:spPr>
          <a:xfrm>
            <a:off x="603968" y="1676400"/>
            <a:ext cx="11796863" cy="4527550"/>
          </a:xfrm>
        </p:spPr>
        <p:txBody>
          <a:bodyPr/>
          <a:lstStyle/>
          <a:p>
            <a:pPr marL="0" indent="0">
              <a:spcBef>
                <a:spcPts val="0"/>
              </a:spcBef>
              <a:buNone/>
              <a:defRPr/>
            </a:pPr>
            <a:r>
              <a:rPr lang="en-US" sz="2800" b="1" dirty="0">
                <a:solidFill>
                  <a:schemeClr val="tx1"/>
                </a:solidFill>
                <a:latin typeface="+mn-lt"/>
              </a:rPr>
              <a:t>We have completed Isaiah 1-39. You probably agree that there are a lot of discouraging thoughts in this section. </a:t>
            </a:r>
          </a:p>
          <a:p>
            <a:pPr marL="0" indent="0">
              <a:lnSpc>
                <a:spcPct val="200000"/>
              </a:lnSpc>
              <a:buNone/>
              <a:defRPr/>
            </a:pPr>
            <a:r>
              <a:rPr lang="en-US" sz="2800" b="1" kern="100" dirty="0">
                <a:solidFill>
                  <a:srgbClr val="000000"/>
                </a:solidFill>
                <a:effectLst/>
                <a:latin typeface="+mn-lt"/>
                <a:ea typeface="Calibri" panose="020F0502020204030204" pitchFamily="34" charset="0"/>
              </a:rPr>
              <a:t>Isaiah 1-39 left us with a strong sense of failure and need – </a:t>
            </a:r>
          </a:p>
          <a:p>
            <a:pPr>
              <a:defRPr/>
            </a:pPr>
            <a:r>
              <a:rPr lang="en-US" sz="2800" b="1" kern="100" dirty="0">
                <a:solidFill>
                  <a:srgbClr val="000000"/>
                </a:solidFill>
                <a:latin typeface="+mn-lt"/>
                <a:ea typeface="Calibri" panose="020F0502020204030204" pitchFamily="34" charset="0"/>
              </a:rPr>
              <a:t>I</a:t>
            </a:r>
            <a:r>
              <a:rPr lang="en-US" sz="2800" b="1" kern="100" dirty="0">
                <a:solidFill>
                  <a:srgbClr val="000000"/>
                </a:solidFill>
                <a:effectLst/>
                <a:latin typeface="+mn-lt"/>
                <a:ea typeface="Calibri" panose="020F0502020204030204" pitchFamily="34" charset="0"/>
              </a:rPr>
              <a:t>t is easy to understand why Ahaz, the ‘evil’ king, failed himself and the nation. </a:t>
            </a:r>
          </a:p>
          <a:p>
            <a:pPr>
              <a:lnSpc>
                <a:spcPct val="200000"/>
              </a:lnSpc>
              <a:defRPr/>
            </a:pPr>
            <a:r>
              <a:rPr lang="en-US" sz="2800" b="1" kern="100" dirty="0">
                <a:solidFill>
                  <a:srgbClr val="000000"/>
                </a:solidFill>
                <a:effectLst/>
                <a:latin typeface="+mn-lt"/>
                <a:ea typeface="Calibri" panose="020F0502020204030204" pitchFamily="34" charset="0"/>
              </a:rPr>
              <a:t>But Hezekiah, the ‘good’ king, also failed himself and the nation.</a:t>
            </a:r>
          </a:p>
          <a:p>
            <a:pPr>
              <a:lnSpc>
                <a:spcPct val="200000"/>
              </a:lnSpc>
              <a:defRPr/>
            </a:pPr>
            <a:r>
              <a:rPr lang="en-US" sz="2800" b="1" kern="100" dirty="0">
                <a:solidFill>
                  <a:srgbClr val="000000"/>
                </a:solidFill>
                <a:effectLst/>
                <a:latin typeface="+mn-lt"/>
                <a:ea typeface="Calibri" panose="020F0502020204030204" pitchFamily="34" charset="0"/>
              </a:rPr>
              <a:t>They needed a righteous King to lead them.</a:t>
            </a:r>
            <a:endParaRPr lang="en-US" sz="2800" b="1" dirty="0">
              <a:solidFill>
                <a:schemeClr val="tx1"/>
              </a:solidFill>
              <a:latin typeface="+mn-lt"/>
            </a:endParaRPr>
          </a:p>
        </p:txBody>
      </p:sp>
    </p:spTree>
    <p:extLst>
      <p:ext uri="{BB962C8B-B14F-4D97-AF65-F5344CB8AC3E}">
        <p14:creationId xmlns:p14="http://schemas.microsoft.com/office/powerpoint/2010/main" val="205137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997200" y="491331"/>
            <a:ext cx="6705600" cy="846137"/>
          </a:xfrm>
          <a:solidFill>
            <a:schemeClr val="accent2">
              <a:lumMod val="60000"/>
              <a:lumOff val="40000"/>
            </a:schemeClr>
          </a:solidFill>
        </p:spPr>
        <p:txBody>
          <a:bodyPr/>
          <a:lstStyle/>
          <a:p>
            <a:pPr algn="ctr"/>
            <a:r>
              <a:rPr lang="en-US" sz="4000" b="1" dirty="0">
                <a:solidFill>
                  <a:schemeClr val="tx1"/>
                </a:solidFill>
                <a:latin typeface="+mn-lt"/>
              </a:rPr>
              <a:t>The Transition Prophesied</a:t>
            </a:r>
          </a:p>
        </p:txBody>
      </p:sp>
      <p:sp>
        <p:nvSpPr>
          <p:cNvPr id="4" name="TextBox 3">
            <a:extLst>
              <a:ext uri="{FF2B5EF4-FFF2-40B4-BE49-F238E27FC236}">
                <a16:creationId xmlns:a16="http://schemas.microsoft.com/office/drawing/2014/main" id="{4887DC46-7C2B-3123-7D60-D60F52CF628D}"/>
              </a:ext>
            </a:extLst>
          </p:cNvPr>
          <p:cNvSpPr txBox="1"/>
          <p:nvPr/>
        </p:nvSpPr>
        <p:spPr>
          <a:xfrm>
            <a:off x="558800" y="1894785"/>
            <a:ext cx="12272975" cy="4935710"/>
          </a:xfrm>
          <a:prstGeom prst="rect">
            <a:avLst/>
          </a:prstGeom>
          <a:noFill/>
        </p:spPr>
        <p:txBody>
          <a:bodyPr wrap="none" rtlCol="0">
            <a:spAutoFit/>
          </a:bodyPr>
          <a:lstStyle/>
          <a:p>
            <a:pPr>
              <a:lnSpc>
                <a:spcPct val="115000"/>
              </a:lnSpc>
              <a:spcBef>
                <a:spcPts val="0"/>
              </a:spcBef>
              <a:spcAft>
                <a:spcPts val="1000"/>
              </a:spcAft>
            </a:pPr>
            <a:r>
              <a:rPr lang="en-US" sz="2800" b="1" dirty="0"/>
              <a:t>When the Lord has finished all his work on Mount Zion </a:t>
            </a:r>
            <a:br>
              <a:rPr lang="en-US" sz="2800" b="1" dirty="0"/>
            </a:br>
            <a:r>
              <a:rPr lang="en-US" sz="2800" b="1" dirty="0"/>
              <a:t>and on Jerusalem, he will punish the arrogant boasting of </a:t>
            </a:r>
            <a:br>
              <a:rPr lang="en-US" sz="2800" b="1" dirty="0"/>
            </a:br>
            <a:r>
              <a:rPr lang="en-US" sz="2800" b="1" dirty="0"/>
              <a:t>the king of Assyria and his haughty pride. </a:t>
            </a:r>
          </a:p>
          <a:p>
            <a:pPr>
              <a:lnSpc>
                <a:spcPct val="115000"/>
              </a:lnSpc>
              <a:spcBef>
                <a:spcPts val="0"/>
              </a:spcBef>
              <a:spcAft>
                <a:spcPts val="1000"/>
              </a:spcAft>
            </a:pPr>
            <a:r>
              <a:rPr lang="en-US" sz="2800" b="1" dirty="0"/>
              <a:t>					Isaiah 10:12 </a:t>
            </a:r>
            <a:endParaRPr lang="en-US" sz="2800" b="1" dirty="0">
              <a:latin typeface="+mn-lt"/>
            </a:endParaRPr>
          </a:p>
          <a:p>
            <a:pPr marL="0" marR="0">
              <a:lnSpc>
                <a:spcPct val="115000"/>
              </a:lnSpc>
              <a:spcBef>
                <a:spcPts val="0"/>
              </a:spcBef>
              <a:spcAft>
                <a:spcPts val="1000"/>
              </a:spcAft>
            </a:pPr>
            <a:r>
              <a:rPr lang="en-US" sz="2800" b="1" dirty="0">
                <a:effectLst/>
                <a:latin typeface="+mn-lt"/>
              </a:rPr>
              <a:t>Some of your own sons who are born to you shall be taken away; </a:t>
            </a:r>
            <a:br>
              <a:rPr lang="en-US" sz="2800" b="1" dirty="0">
                <a:effectLst/>
                <a:latin typeface="+mn-lt"/>
              </a:rPr>
            </a:br>
            <a:r>
              <a:rPr lang="en-US" sz="2800" b="1" dirty="0">
                <a:effectLst/>
                <a:latin typeface="+mn-lt"/>
              </a:rPr>
              <a:t>they shall be eunuchs in the palace of the king of Babylon.”</a:t>
            </a:r>
          </a:p>
          <a:p>
            <a:pPr marL="0" marR="0">
              <a:lnSpc>
                <a:spcPct val="115000"/>
              </a:lnSpc>
              <a:spcBef>
                <a:spcPts val="0"/>
              </a:spcBef>
              <a:spcAft>
                <a:spcPts val="1000"/>
              </a:spcAft>
            </a:pPr>
            <a:r>
              <a:rPr lang="en-US" sz="2800" b="1" dirty="0">
                <a:effectLst/>
                <a:latin typeface="+mn-lt"/>
              </a:rPr>
              <a:t> </a:t>
            </a:r>
            <a:r>
              <a:rPr lang="en-US" sz="2800" b="1" kern="0" dirty="0">
                <a:latin typeface="+mn-lt"/>
                <a:ea typeface="Calibri" panose="020F0502020204030204" pitchFamily="34" charset="0"/>
              </a:rPr>
              <a:t>					Isaiah 39:7</a:t>
            </a:r>
            <a:endParaRPr lang="en-US" sz="2800" b="1" kern="100" dirty="0">
              <a:solidFill>
                <a:srgbClr val="000000"/>
              </a:solidFill>
              <a:effectLst/>
              <a:latin typeface="+mn-lt"/>
              <a:ea typeface="Calibri" panose="020F0502020204030204" pitchFamily="34" charset="0"/>
            </a:endParaRPr>
          </a:p>
          <a:p>
            <a:r>
              <a:rPr lang="en-US" sz="2800" b="1" kern="100" dirty="0">
                <a:solidFill>
                  <a:srgbClr val="000000"/>
                </a:solidFill>
                <a:latin typeface="+mn-lt"/>
                <a:ea typeface="Calibri" panose="020F0502020204030204" pitchFamily="34" charset="0"/>
              </a:rPr>
              <a:t>Taking away of Hezekiah’s sons did not happen for almost 100 years – </a:t>
            </a:r>
            <a:br>
              <a:rPr lang="en-US" sz="2800" b="1" kern="100" dirty="0">
                <a:solidFill>
                  <a:srgbClr val="000000"/>
                </a:solidFill>
                <a:latin typeface="+mn-lt"/>
                <a:ea typeface="Calibri" panose="020F0502020204030204" pitchFamily="34" charset="0"/>
              </a:rPr>
            </a:br>
            <a:r>
              <a:rPr lang="en-US" sz="2800" b="1" kern="100" dirty="0">
                <a:solidFill>
                  <a:srgbClr val="000000"/>
                </a:solidFill>
                <a:latin typeface="+mn-lt"/>
                <a:ea typeface="Calibri" panose="020F0502020204030204" pitchFamily="34" charset="0"/>
              </a:rPr>
              <a:t>until Babylon started taking Judah into exile</a:t>
            </a:r>
            <a:endParaRPr lang="en-US" sz="2800" b="1" kern="100"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24177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082800" y="491331"/>
            <a:ext cx="7696200" cy="804069"/>
          </a:xfrm>
          <a:solidFill>
            <a:schemeClr val="accent2">
              <a:lumMod val="60000"/>
              <a:lumOff val="40000"/>
            </a:schemeClr>
          </a:solidFill>
        </p:spPr>
        <p:txBody>
          <a:bodyPr/>
          <a:lstStyle/>
          <a:p>
            <a:pPr algn="ctr"/>
            <a:r>
              <a:rPr lang="en-US" sz="4000" b="1" dirty="0">
                <a:solidFill>
                  <a:schemeClr val="tx1"/>
                </a:solidFill>
                <a:latin typeface="+mn-lt"/>
              </a:rPr>
              <a:t>Isaiah - A Dividing Line</a:t>
            </a:r>
          </a:p>
        </p:txBody>
      </p:sp>
      <p:sp>
        <p:nvSpPr>
          <p:cNvPr id="7" name="Content Placeholder 2">
            <a:extLst>
              <a:ext uri="{FF2B5EF4-FFF2-40B4-BE49-F238E27FC236}">
                <a16:creationId xmlns:a16="http://schemas.microsoft.com/office/drawing/2014/main" id="{8BD62D07-8C77-A194-4EB6-526214BC82BE}"/>
              </a:ext>
            </a:extLst>
          </p:cNvPr>
          <p:cNvSpPr>
            <a:spLocks noGrp="1"/>
          </p:cNvSpPr>
          <p:nvPr>
            <p:ph idx="1"/>
          </p:nvPr>
        </p:nvSpPr>
        <p:spPr>
          <a:xfrm rot="16200000">
            <a:off x="1870706" y="2988306"/>
            <a:ext cx="6248400" cy="2405387"/>
          </a:xfrm>
        </p:spPr>
        <p:txBody>
          <a:bodyPr/>
          <a:lstStyle/>
          <a:p>
            <a:pPr marL="0" indent="0">
              <a:spcBef>
                <a:spcPts val="0"/>
              </a:spcBef>
              <a:buNone/>
              <a:defRPr/>
            </a:pPr>
            <a:r>
              <a:rPr lang="en-US" sz="16000" b="1" dirty="0">
                <a:solidFill>
                  <a:schemeClr val="tx1"/>
                </a:solidFill>
                <a:latin typeface="+mn-lt"/>
              </a:rPr>
              <a:t>EXILE</a:t>
            </a:r>
          </a:p>
        </p:txBody>
      </p:sp>
      <p:sp>
        <p:nvSpPr>
          <p:cNvPr id="3" name="TextBox 2">
            <a:extLst>
              <a:ext uri="{FF2B5EF4-FFF2-40B4-BE49-F238E27FC236}">
                <a16:creationId xmlns:a16="http://schemas.microsoft.com/office/drawing/2014/main" id="{C58F99CF-2371-1E2B-7976-319DCF8FF4DB}"/>
              </a:ext>
            </a:extLst>
          </p:cNvPr>
          <p:cNvSpPr txBox="1"/>
          <p:nvPr/>
        </p:nvSpPr>
        <p:spPr>
          <a:xfrm>
            <a:off x="711200" y="3313093"/>
            <a:ext cx="2962671" cy="954107"/>
          </a:xfrm>
          <a:prstGeom prst="rect">
            <a:avLst/>
          </a:prstGeom>
          <a:noFill/>
        </p:spPr>
        <p:txBody>
          <a:bodyPr wrap="none" rtlCol="0">
            <a:spAutoFit/>
          </a:bodyPr>
          <a:lstStyle/>
          <a:p>
            <a:r>
              <a:rPr lang="en-US" sz="2800" b="1" dirty="0">
                <a:solidFill>
                  <a:srgbClr val="0432FF"/>
                </a:solidFill>
              </a:rPr>
              <a:t>Isaiah 39 </a:t>
            </a:r>
            <a:r>
              <a:rPr lang="en-US" sz="2800" b="1" dirty="0"/>
              <a:t>ended </a:t>
            </a:r>
            <a:br>
              <a:rPr lang="en-US" sz="2800" b="1" dirty="0"/>
            </a:br>
            <a:r>
              <a:rPr lang="en-US" sz="2800" b="1" dirty="0"/>
              <a:t>in 701 BC</a:t>
            </a:r>
          </a:p>
        </p:txBody>
      </p:sp>
      <p:sp>
        <p:nvSpPr>
          <p:cNvPr id="4" name="TextBox 3">
            <a:extLst>
              <a:ext uri="{FF2B5EF4-FFF2-40B4-BE49-F238E27FC236}">
                <a16:creationId xmlns:a16="http://schemas.microsoft.com/office/drawing/2014/main" id="{EDCA669C-FC47-33B0-3E58-DFDB363B7CD7}"/>
              </a:ext>
            </a:extLst>
          </p:cNvPr>
          <p:cNvSpPr txBox="1"/>
          <p:nvPr/>
        </p:nvSpPr>
        <p:spPr>
          <a:xfrm>
            <a:off x="7035800" y="2425005"/>
            <a:ext cx="5165197" cy="1384995"/>
          </a:xfrm>
          <a:prstGeom prst="rect">
            <a:avLst/>
          </a:prstGeom>
          <a:noFill/>
        </p:spPr>
        <p:txBody>
          <a:bodyPr wrap="none" rtlCol="0">
            <a:spAutoFit/>
          </a:bodyPr>
          <a:lstStyle/>
          <a:p>
            <a:r>
              <a:rPr lang="en-US" sz="2800" b="1" dirty="0"/>
              <a:t>The exile to Babylon came </a:t>
            </a:r>
            <a:br>
              <a:rPr lang="en-US" sz="2800" b="1" dirty="0"/>
            </a:br>
            <a:r>
              <a:rPr lang="en-US" sz="2800" b="1" dirty="0"/>
              <a:t>in three phases –</a:t>
            </a:r>
          </a:p>
          <a:p>
            <a:r>
              <a:rPr lang="en-US" sz="2800" b="1" dirty="0"/>
              <a:t>	605 BC, 597 BC, 586 BC</a:t>
            </a:r>
          </a:p>
        </p:txBody>
      </p:sp>
      <p:sp>
        <p:nvSpPr>
          <p:cNvPr id="5" name="TextBox 4">
            <a:extLst>
              <a:ext uri="{FF2B5EF4-FFF2-40B4-BE49-F238E27FC236}">
                <a16:creationId xmlns:a16="http://schemas.microsoft.com/office/drawing/2014/main" id="{F23FA3E2-045E-FE34-0A21-6C625CD76524}"/>
              </a:ext>
            </a:extLst>
          </p:cNvPr>
          <p:cNvSpPr txBox="1"/>
          <p:nvPr/>
        </p:nvSpPr>
        <p:spPr>
          <a:xfrm>
            <a:off x="7035800" y="4419599"/>
            <a:ext cx="4859022" cy="954107"/>
          </a:xfrm>
          <a:prstGeom prst="rect">
            <a:avLst/>
          </a:prstGeom>
          <a:noFill/>
        </p:spPr>
        <p:txBody>
          <a:bodyPr wrap="none" rtlCol="0">
            <a:spAutoFit/>
          </a:bodyPr>
          <a:lstStyle/>
          <a:p>
            <a:r>
              <a:rPr lang="en-US" sz="2800" b="1" dirty="0"/>
              <a:t>In </a:t>
            </a:r>
            <a:r>
              <a:rPr lang="en-US" sz="2800" b="1" dirty="0">
                <a:solidFill>
                  <a:srgbClr val="0432FF"/>
                </a:solidFill>
              </a:rPr>
              <a:t>Isaiah 40</a:t>
            </a:r>
            <a:r>
              <a:rPr lang="en-US" sz="2800" b="1" dirty="0"/>
              <a:t>, the people are </a:t>
            </a:r>
            <a:br>
              <a:rPr lang="en-US" sz="2800" b="1" dirty="0"/>
            </a:br>
            <a:r>
              <a:rPr lang="en-US" sz="2800" b="1" dirty="0"/>
              <a:t>already in exile.</a:t>
            </a:r>
          </a:p>
        </p:txBody>
      </p:sp>
      <p:cxnSp>
        <p:nvCxnSpPr>
          <p:cNvPr id="8" name="Straight Connector 7">
            <a:extLst>
              <a:ext uri="{FF2B5EF4-FFF2-40B4-BE49-F238E27FC236}">
                <a16:creationId xmlns:a16="http://schemas.microsoft.com/office/drawing/2014/main" id="{6FC51E8C-9262-9FD3-6451-DCBB0DDCE9C2}"/>
              </a:ext>
            </a:extLst>
          </p:cNvPr>
          <p:cNvCxnSpPr>
            <a:cxnSpLocks/>
          </p:cNvCxnSpPr>
          <p:nvPr/>
        </p:nvCxnSpPr>
        <p:spPr>
          <a:xfrm>
            <a:off x="3792212" y="1295400"/>
            <a:ext cx="0" cy="5846365"/>
          </a:xfrm>
          <a:prstGeom prst="line">
            <a:avLst/>
          </a:prstGeom>
          <a:ln w="571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0741370-7804-848B-E661-F3F3DD4635D1}"/>
              </a:ext>
            </a:extLst>
          </p:cNvPr>
          <p:cNvCxnSpPr>
            <a:cxnSpLocks/>
          </p:cNvCxnSpPr>
          <p:nvPr/>
        </p:nvCxnSpPr>
        <p:spPr>
          <a:xfrm>
            <a:off x="6506383" y="1295400"/>
            <a:ext cx="0" cy="5828837"/>
          </a:xfrm>
          <a:prstGeom prst="line">
            <a:avLst/>
          </a:prstGeom>
          <a:ln w="571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45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28AAF5-CBA9-0B41-914B-732C28AA6F54}"/>
              </a:ext>
            </a:extLst>
          </p:cNvPr>
          <p:cNvSpPr txBox="1"/>
          <p:nvPr/>
        </p:nvSpPr>
        <p:spPr>
          <a:xfrm>
            <a:off x="12110720" y="6645674"/>
            <a:ext cx="457176" cy="387798"/>
          </a:xfrm>
          <a:prstGeom prst="rect">
            <a:avLst/>
          </a:prstGeom>
          <a:noFill/>
        </p:spPr>
        <p:txBody>
          <a:bodyPr wrap="none" rtlCol="0">
            <a:spAutoFit/>
          </a:bodyPr>
          <a:lstStyle/>
          <a:p>
            <a:r>
              <a:rPr lang="en-US" sz="1920" dirty="0">
                <a:latin typeface="Arial" panose="020B0604020202020204" pitchFamily="34" charset="0"/>
                <a:cs typeface="Arial" panose="020B0604020202020204" pitchFamily="34" charset="0"/>
              </a:rPr>
              <a:t>34</a:t>
            </a:r>
          </a:p>
        </p:txBody>
      </p:sp>
      <p:pic>
        <p:nvPicPr>
          <p:cNvPr id="9" name="Picture 8">
            <a:extLst>
              <a:ext uri="{FF2B5EF4-FFF2-40B4-BE49-F238E27FC236}">
                <a16:creationId xmlns:a16="http://schemas.microsoft.com/office/drawing/2014/main" id="{DE539D8E-E27A-3FE0-AE71-A7FA0EF80BA3}"/>
              </a:ext>
            </a:extLst>
          </p:cNvPr>
          <p:cNvPicPr>
            <a:picLocks noChangeAspect="1"/>
          </p:cNvPicPr>
          <p:nvPr/>
        </p:nvPicPr>
        <p:blipFill>
          <a:blip r:embed="rId2"/>
          <a:stretch>
            <a:fillRect/>
          </a:stretch>
        </p:blipFill>
        <p:spPr>
          <a:xfrm>
            <a:off x="1905879" y="425144"/>
            <a:ext cx="8373906" cy="6464912"/>
          </a:xfrm>
          <a:prstGeom prst="rect">
            <a:avLst/>
          </a:prstGeom>
        </p:spPr>
      </p:pic>
      <p:sp>
        <p:nvSpPr>
          <p:cNvPr id="2" name="TextBox 1">
            <a:extLst>
              <a:ext uri="{FF2B5EF4-FFF2-40B4-BE49-F238E27FC236}">
                <a16:creationId xmlns:a16="http://schemas.microsoft.com/office/drawing/2014/main" id="{DC6F3DA7-4DA7-4898-449E-A07F0D395AE8}"/>
              </a:ext>
            </a:extLst>
          </p:cNvPr>
          <p:cNvSpPr txBox="1"/>
          <p:nvPr/>
        </p:nvSpPr>
        <p:spPr>
          <a:xfrm>
            <a:off x="4978400" y="3810000"/>
            <a:ext cx="878767" cy="584775"/>
          </a:xfrm>
          <a:prstGeom prst="rect">
            <a:avLst/>
          </a:prstGeom>
          <a:noFill/>
        </p:spPr>
        <p:txBody>
          <a:bodyPr wrap="none" rtlCol="0">
            <a:spAutoFit/>
          </a:bodyPr>
          <a:lstStyle/>
          <a:p>
            <a:r>
              <a:rPr lang="en-US" sz="1600" b="1" dirty="0"/>
              <a:t>597 BC</a:t>
            </a:r>
          </a:p>
          <a:p>
            <a:r>
              <a:rPr lang="en-US" sz="1600" b="1" dirty="0"/>
              <a:t>586 BC</a:t>
            </a:r>
          </a:p>
        </p:txBody>
      </p:sp>
      <p:sp>
        <p:nvSpPr>
          <p:cNvPr id="8" name="Title 1">
            <a:extLst>
              <a:ext uri="{FF2B5EF4-FFF2-40B4-BE49-F238E27FC236}">
                <a16:creationId xmlns:a16="http://schemas.microsoft.com/office/drawing/2014/main" id="{D97647B2-DF01-23D4-C4C8-A93D7DEE1984}"/>
              </a:ext>
            </a:extLst>
          </p:cNvPr>
          <p:cNvSpPr txBox="1">
            <a:spLocks/>
          </p:cNvSpPr>
          <p:nvPr/>
        </p:nvSpPr>
        <p:spPr>
          <a:xfrm>
            <a:off x="2885367" y="524505"/>
            <a:ext cx="5943600" cy="804069"/>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Exiled! (The History)</a:t>
            </a:r>
          </a:p>
        </p:txBody>
      </p:sp>
    </p:spTree>
    <p:extLst>
      <p:ext uri="{BB962C8B-B14F-4D97-AF65-F5344CB8AC3E}">
        <p14:creationId xmlns:p14="http://schemas.microsoft.com/office/powerpoint/2010/main" val="204092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9D2E9-0798-45FB-A564-A33685AC34DC}"/>
              </a:ext>
            </a:extLst>
          </p:cNvPr>
          <p:cNvSpPr txBox="1">
            <a:spLocks/>
          </p:cNvSpPr>
          <p:nvPr/>
        </p:nvSpPr>
        <p:spPr>
          <a:xfrm>
            <a:off x="2997200" y="685800"/>
            <a:ext cx="5943600" cy="804069"/>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Why the Exile?</a:t>
            </a:r>
          </a:p>
        </p:txBody>
      </p:sp>
      <p:sp>
        <p:nvSpPr>
          <p:cNvPr id="9" name="Text Placeholder 2">
            <a:extLst>
              <a:ext uri="{FF2B5EF4-FFF2-40B4-BE49-F238E27FC236}">
                <a16:creationId xmlns:a16="http://schemas.microsoft.com/office/drawing/2014/main" id="{62D2940A-2BE9-95C8-3B9C-54A83AD63EB1}"/>
              </a:ext>
            </a:extLst>
          </p:cNvPr>
          <p:cNvSpPr txBox="1">
            <a:spLocks/>
          </p:cNvSpPr>
          <p:nvPr/>
        </p:nvSpPr>
        <p:spPr>
          <a:xfrm>
            <a:off x="514780" y="3971564"/>
            <a:ext cx="12110720" cy="2658333"/>
          </a:xfrm>
          <a:prstGeom prst="rect">
            <a:avLst/>
          </a:prstGeom>
        </p:spPr>
        <p:txBody>
          <a:bodyPr vert="horz" lIns="97531" tIns="48765" rIns="97531" bIns="48765" rtlCol="0">
            <a:normAutofit/>
          </a:bodyPr>
          <a:lstStyle>
            <a:lvl1pPr marL="228584" indent="-228584" algn="l" defTabSz="914340" rtl="0" eaLnBrk="1" latinLnBrk="0" hangingPunct="1">
              <a:lnSpc>
                <a:spcPct val="90000"/>
              </a:lnSpc>
              <a:spcBef>
                <a:spcPts val="1000"/>
              </a:spcBef>
              <a:spcAft>
                <a:spcPts val="600"/>
              </a:spcAft>
              <a:buFont typeface="Arial"/>
              <a:buChar char="•"/>
              <a:defRPr sz="3100" kern="1200">
                <a:solidFill>
                  <a:schemeClr val="tx1">
                    <a:lumMod val="65000"/>
                    <a:lumOff val="35000"/>
                  </a:schemeClr>
                </a:solidFill>
                <a:latin typeface="Avenir Book"/>
                <a:ea typeface="+mn-ea"/>
                <a:cs typeface="+mn-cs"/>
              </a:defRPr>
            </a:lvl1pPr>
            <a:lvl2pPr marL="685756" indent="-228584" algn="l" defTabSz="914340" rtl="0" eaLnBrk="1" latinLnBrk="0" hangingPunct="1">
              <a:lnSpc>
                <a:spcPct val="90000"/>
              </a:lnSpc>
              <a:spcBef>
                <a:spcPts val="500"/>
              </a:spcBef>
              <a:spcAft>
                <a:spcPts val="600"/>
              </a:spcAft>
              <a:buFont typeface="Arial"/>
              <a:buChar char="•"/>
              <a:defRPr sz="3100" kern="1200">
                <a:solidFill>
                  <a:schemeClr val="tx1">
                    <a:lumMod val="65000"/>
                    <a:lumOff val="35000"/>
                  </a:schemeClr>
                </a:solidFill>
                <a:latin typeface="Avenir Book"/>
                <a:ea typeface="+mn-ea"/>
                <a:cs typeface="+mn-cs"/>
              </a:defRPr>
            </a:lvl2pPr>
            <a:lvl3pPr marL="1142925" indent="-228584" algn="l" defTabSz="914340" rtl="0" eaLnBrk="1" latinLnBrk="0" hangingPunct="1">
              <a:lnSpc>
                <a:spcPct val="90000"/>
              </a:lnSpc>
              <a:spcBef>
                <a:spcPts val="500"/>
              </a:spcBef>
              <a:spcAft>
                <a:spcPts val="600"/>
              </a:spcAft>
              <a:buFont typeface="Arial"/>
              <a:buChar char="•"/>
              <a:defRPr sz="3100" kern="1200">
                <a:solidFill>
                  <a:schemeClr val="tx1">
                    <a:lumMod val="65000"/>
                    <a:lumOff val="35000"/>
                  </a:schemeClr>
                </a:solidFill>
                <a:latin typeface="Avenir Book"/>
                <a:ea typeface="+mn-ea"/>
                <a:cs typeface="+mn-cs"/>
              </a:defRPr>
            </a:lvl3pPr>
            <a:lvl4pPr marL="0" indent="-475488" algn="l" defTabSz="914340" rtl="0" eaLnBrk="1" latinLnBrk="0" hangingPunct="1">
              <a:lnSpc>
                <a:spcPct val="90000"/>
              </a:lnSpc>
              <a:spcBef>
                <a:spcPts val="500"/>
              </a:spcBef>
              <a:spcAft>
                <a:spcPts val="600"/>
              </a:spcAft>
              <a:buFont typeface="+mj-lt"/>
              <a:buAutoNum type="arabicPeriod"/>
              <a:defRPr sz="3100" kern="1200">
                <a:solidFill>
                  <a:schemeClr val="tx1">
                    <a:lumMod val="65000"/>
                    <a:lumOff val="35000"/>
                  </a:schemeClr>
                </a:solidFill>
                <a:latin typeface="Avenir Book"/>
                <a:ea typeface="+mn-ea"/>
                <a:cs typeface="+mn-cs"/>
              </a:defRPr>
            </a:lvl4pPr>
            <a:lvl5pPr marL="0" indent="0" algn="l" defTabSz="914340" rtl="0" eaLnBrk="1" latinLnBrk="0" hangingPunct="1">
              <a:lnSpc>
                <a:spcPct val="90000"/>
              </a:lnSpc>
              <a:spcBef>
                <a:spcPts val="500"/>
              </a:spcBef>
              <a:spcAft>
                <a:spcPts val="600"/>
              </a:spcAft>
              <a:buFontTx/>
              <a:buNone/>
              <a:defRPr sz="3100" kern="1200">
                <a:solidFill>
                  <a:schemeClr val="tx1">
                    <a:lumMod val="65000"/>
                    <a:lumOff val="35000"/>
                  </a:schemeClr>
                </a:solidFill>
                <a:latin typeface="Avenir Book"/>
                <a:ea typeface="+mn-ea"/>
                <a:cs typeface="+mn-cs"/>
              </a:defRPr>
            </a:lvl5pPr>
            <a:lvl6pPr marL="251443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0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77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594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lnSpc>
                <a:spcPct val="100000"/>
              </a:lnSpc>
              <a:spcBef>
                <a:spcPts val="0"/>
              </a:spcBef>
              <a:spcAft>
                <a:spcPts val="0"/>
              </a:spcAft>
              <a:buNone/>
            </a:pPr>
            <a:r>
              <a:rPr lang="en-US" sz="2987" b="1" dirty="0">
                <a:solidFill>
                  <a:schemeClr val="tx1"/>
                </a:solidFill>
                <a:latin typeface="Arial" panose="020B0604020202020204" pitchFamily="34" charset="0"/>
                <a:cs typeface="Arial" panose="020B0604020202020204" pitchFamily="34" charset="0"/>
              </a:rPr>
              <a:t>2 Kings 17:7,18</a:t>
            </a:r>
          </a:p>
          <a:p>
            <a:pPr marL="0" indent="0">
              <a:lnSpc>
                <a:spcPct val="100000"/>
              </a:lnSpc>
              <a:spcBef>
                <a:spcPts val="0"/>
              </a:spcBef>
              <a:spcAft>
                <a:spcPts val="0"/>
              </a:spcAft>
              <a:buNone/>
            </a:pPr>
            <a:r>
              <a:rPr lang="en-US" sz="2987" b="1" dirty="0">
                <a:solidFill>
                  <a:schemeClr val="tx1"/>
                </a:solidFill>
                <a:latin typeface="Arial" panose="020B0604020202020204" pitchFamily="34" charset="0"/>
                <a:cs typeface="Arial" panose="020B0604020202020204" pitchFamily="34" charset="0"/>
              </a:rPr>
              <a:t>“Now this came about because the sons of Israel had sinned against the </a:t>
            </a:r>
            <a:r>
              <a:rPr lang="en-US" sz="2987" b="1" cap="small" dirty="0">
                <a:solidFill>
                  <a:schemeClr val="tx1"/>
                </a:solidFill>
                <a:latin typeface="Arial" panose="020B0604020202020204" pitchFamily="34" charset="0"/>
                <a:cs typeface="Arial" panose="020B0604020202020204" pitchFamily="34" charset="0"/>
              </a:rPr>
              <a:t>Lord</a:t>
            </a:r>
            <a:r>
              <a:rPr lang="en-US" sz="2987" b="1" dirty="0">
                <a:solidFill>
                  <a:schemeClr val="tx1"/>
                </a:solidFill>
                <a:latin typeface="Arial" panose="020B0604020202020204" pitchFamily="34" charset="0"/>
                <a:cs typeface="Arial" panose="020B0604020202020204" pitchFamily="34" charset="0"/>
              </a:rPr>
              <a:t> their God </a:t>
            </a:r>
            <a:r>
              <a:rPr lang="mr-IN" sz="2987" b="1" dirty="0">
                <a:solidFill>
                  <a:schemeClr val="tx1"/>
                </a:solidFill>
                <a:latin typeface="Arial" panose="020B0604020202020204" pitchFamily="34" charset="0"/>
                <a:cs typeface="Avenir Heavy"/>
              </a:rPr>
              <a:t>…</a:t>
            </a:r>
            <a:r>
              <a:rPr lang="en-US" sz="2987" b="1" dirty="0">
                <a:solidFill>
                  <a:schemeClr val="tx1"/>
                </a:solidFill>
                <a:latin typeface="Arial" panose="020B0604020202020204" pitchFamily="34" charset="0"/>
                <a:cs typeface="Arial" panose="020B0604020202020204" pitchFamily="34" charset="0"/>
              </a:rPr>
              <a:t> So the </a:t>
            </a:r>
            <a:r>
              <a:rPr lang="en-US" sz="2987" b="1" cap="small" dirty="0">
                <a:solidFill>
                  <a:schemeClr val="tx1"/>
                </a:solidFill>
                <a:latin typeface="Arial" panose="020B0604020202020204" pitchFamily="34" charset="0"/>
                <a:cs typeface="Arial" panose="020B0604020202020204" pitchFamily="34" charset="0"/>
              </a:rPr>
              <a:t>Lord</a:t>
            </a:r>
            <a:r>
              <a:rPr lang="en-US" sz="2987" b="1" dirty="0">
                <a:solidFill>
                  <a:schemeClr val="tx1"/>
                </a:solidFill>
                <a:latin typeface="Arial" panose="020B0604020202020204" pitchFamily="34" charset="0"/>
                <a:cs typeface="Arial" panose="020B0604020202020204" pitchFamily="34" charset="0"/>
              </a:rPr>
              <a:t> was very angry with Israel and removed them from His sight; none was left except </a:t>
            </a:r>
            <a:br>
              <a:rPr lang="en-US" sz="2987" b="1" dirty="0">
                <a:solidFill>
                  <a:schemeClr val="tx1"/>
                </a:solidFill>
                <a:latin typeface="Arial" panose="020B0604020202020204" pitchFamily="34" charset="0"/>
                <a:cs typeface="Arial" panose="020B0604020202020204" pitchFamily="34" charset="0"/>
              </a:rPr>
            </a:br>
            <a:r>
              <a:rPr lang="en-US" sz="2987" b="1" dirty="0">
                <a:solidFill>
                  <a:schemeClr val="tx1"/>
                </a:solidFill>
                <a:latin typeface="Arial" panose="020B0604020202020204" pitchFamily="34" charset="0"/>
                <a:cs typeface="Arial" panose="020B0604020202020204" pitchFamily="34" charset="0"/>
              </a:rPr>
              <a:t>the tribe of Judah.”</a:t>
            </a:r>
          </a:p>
        </p:txBody>
      </p:sp>
      <p:sp>
        <p:nvSpPr>
          <p:cNvPr id="11" name="Rectangle 10">
            <a:extLst>
              <a:ext uri="{FF2B5EF4-FFF2-40B4-BE49-F238E27FC236}">
                <a16:creationId xmlns:a16="http://schemas.microsoft.com/office/drawing/2014/main" id="{3E0C77D0-DC0A-9EF5-63CA-78BB1F5DAA46}"/>
              </a:ext>
            </a:extLst>
          </p:cNvPr>
          <p:cNvSpPr/>
          <p:nvPr/>
        </p:nvSpPr>
        <p:spPr>
          <a:xfrm>
            <a:off x="2184854" y="2288406"/>
            <a:ext cx="8127546" cy="1064394"/>
          </a:xfrm>
          <a:prstGeom prst="rect">
            <a:avLst/>
          </a:prstGeom>
        </p:spPr>
        <p:txBody>
          <a:bodyPr wrap="none">
            <a:spAutoFit/>
          </a:bodyPr>
          <a:lstStyle/>
          <a:p>
            <a:pPr algn="ctr">
              <a:lnSpc>
                <a:spcPct val="110000"/>
              </a:lnSpc>
            </a:pPr>
            <a:r>
              <a:rPr lang="en-US" sz="2987" b="1" dirty="0">
                <a:latin typeface="Arial" panose="020B0604020202020204" pitchFamily="34" charset="0"/>
                <a:cs typeface="Arial" panose="020B0604020202020204" pitchFamily="34" charset="0"/>
              </a:rPr>
              <a:t>Consequences of covenant unfaithfulness: </a:t>
            </a:r>
            <a:br>
              <a:rPr lang="en-US" sz="2987" b="1" dirty="0">
                <a:latin typeface="Arial" panose="020B0604020202020204" pitchFamily="34" charset="0"/>
                <a:cs typeface="Arial" panose="020B0604020202020204" pitchFamily="34" charset="0"/>
              </a:rPr>
            </a:br>
            <a:r>
              <a:rPr lang="en-US" sz="2987" b="1" dirty="0">
                <a:latin typeface="Arial" panose="020B0604020202020204" pitchFamily="34" charset="0"/>
                <a:cs typeface="Arial" panose="020B0604020202020204" pitchFamily="34" charset="0"/>
              </a:rPr>
              <a:t>Judgment is real and ugly.</a:t>
            </a:r>
          </a:p>
        </p:txBody>
      </p:sp>
    </p:spTree>
    <p:extLst>
      <p:ext uri="{BB962C8B-B14F-4D97-AF65-F5344CB8AC3E}">
        <p14:creationId xmlns:p14="http://schemas.microsoft.com/office/powerpoint/2010/main" val="28476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F32B934-E693-DA43-867C-BCCA850557ED}"/>
              </a:ext>
            </a:extLst>
          </p:cNvPr>
          <p:cNvSpPr txBox="1"/>
          <p:nvPr/>
        </p:nvSpPr>
        <p:spPr>
          <a:xfrm>
            <a:off x="12110720" y="6645674"/>
            <a:ext cx="457176" cy="387798"/>
          </a:xfrm>
          <a:prstGeom prst="rect">
            <a:avLst/>
          </a:prstGeom>
          <a:noFill/>
        </p:spPr>
        <p:txBody>
          <a:bodyPr wrap="none" rtlCol="0">
            <a:spAutoFit/>
          </a:bodyPr>
          <a:lstStyle/>
          <a:p>
            <a:r>
              <a:rPr lang="en-US" sz="1920" dirty="0">
                <a:latin typeface="Arial" panose="020B0604020202020204" pitchFamily="34" charset="0"/>
                <a:cs typeface="Arial" panose="020B0604020202020204" pitchFamily="34" charset="0"/>
              </a:rPr>
              <a:t>42</a:t>
            </a:r>
          </a:p>
        </p:txBody>
      </p:sp>
      <p:sp>
        <p:nvSpPr>
          <p:cNvPr id="2" name="Title 1">
            <a:extLst>
              <a:ext uri="{FF2B5EF4-FFF2-40B4-BE49-F238E27FC236}">
                <a16:creationId xmlns:a16="http://schemas.microsoft.com/office/drawing/2014/main" id="{F049D2E9-0798-45FB-A564-A33685AC34DC}"/>
              </a:ext>
            </a:extLst>
          </p:cNvPr>
          <p:cNvSpPr txBox="1">
            <a:spLocks/>
          </p:cNvSpPr>
          <p:nvPr/>
        </p:nvSpPr>
        <p:spPr>
          <a:xfrm>
            <a:off x="2997200" y="685800"/>
            <a:ext cx="5943600" cy="804069"/>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The People in Exile</a:t>
            </a:r>
          </a:p>
        </p:txBody>
      </p:sp>
      <p:sp>
        <p:nvSpPr>
          <p:cNvPr id="3" name="Text Placeholder 2">
            <a:extLst>
              <a:ext uri="{FF2B5EF4-FFF2-40B4-BE49-F238E27FC236}">
                <a16:creationId xmlns:a16="http://schemas.microsoft.com/office/drawing/2014/main" id="{5EFB8277-7BBE-53C0-39E6-2929DE8D7C8B}"/>
              </a:ext>
            </a:extLst>
          </p:cNvPr>
          <p:cNvSpPr txBox="1">
            <a:spLocks/>
          </p:cNvSpPr>
          <p:nvPr/>
        </p:nvSpPr>
        <p:spPr>
          <a:xfrm>
            <a:off x="3192456" y="2800632"/>
            <a:ext cx="6891344" cy="2658333"/>
          </a:xfrm>
          <a:prstGeom prst="rect">
            <a:avLst/>
          </a:prstGeom>
        </p:spPr>
        <p:txBody>
          <a:bodyPr vert="horz" lIns="97531" tIns="48765" rIns="97531" bIns="48765" rtlCol="0">
            <a:normAutofit fontScale="85000" lnSpcReduction="20000"/>
          </a:bodyPr>
          <a:lstStyle>
            <a:lvl1pPr marL="228584" indent="-228584" algn="l" defTabSz="914340" rtl="0" eaLnBrk="1" latinLnBrk="0" hangingPunct="1">
              <a:lnSpc>
                <a:spcPct val="90000"/>
              </a:lnSpc>
              <a:spcBef>
                <a:spcPts val="1000"/>
              </a:spcBef>
              <a:spcAft>
                <a:spcPts val="600"/>
              </a:spcAft>
              <a:buFont typeface="Arial"/>
              <a:buChar char="•"/>
              <a:defRPr sz="3100" kern="1200">
                <a:solidFill>
                  <a:schemeClr val="tx1">
                    <a:lumMod val="65000"/>
                    <a:lumOff val="35000"/>
                  </a:schemeClr>
                </a:solidFill>
                <a:latin typeface="Avenir Book"/>
                <a:ea typeface="+mn-ea"/>
                <a:cs typeface="+mn-cs"/>
              </a:defRPr>
            </a:lvl1pPr>
            <a:lvl2pPr marL="685756" indent="-228584" algn="l" defTabSz="914340" rtl="0" eaLnBrk="1" latinLnBrk="0" hangingPunct="1">
              <a:lnSpc>
                <a:spcPct val="90000"/>
              </a:lnSpc>
              <a:spcBef>
                <a:spcPts val="500"/>
              </a:spcBef>
              <a:spcAft>
                <a:spcPts val="600"/>
              </a:spcAft>
              <a:buFont typeface="Arial"/>
              <a:buChar char="•"/>
              <a:defRPr sz="3100" kern="1200">
                <a:solidFill>
                  <a:schemeClr val="tx1">
                    <a:lumMod val="65000"/>
                    <a:lumOff val="35000"/>
                  </a:schemeClr>
                </a:solidFill>
                <a:latin typeface="Avenir Book"/>
                <a:ea typeface="+mn-ea"/>
                <a:cs typeface="+mn-cs"/>
              </a:defRPr>
            </a:lvl2pPr>
            <a:lvl3pPr marL="1142925" indent="-228584" algn="l" defTabSz="914340" rtl="0" eaLnBrk="1" latinLnBrk="0" hangingPunct="1">
              <a:lnSpc>
                <a:spcPct val="90000"/>
              </a:lnSpc>
              <a:spcBef>
                <a:spcPts val="500"/>
              </a:spcBef>
              <a:spcAft>
                <a:spcPts val="600"/>
              </a:spcAft>
              <a:buFont typeface="Arial"/>
              <a:buChar char="•"/>
              <a:defRPr sz="3100" kern="1200">
                <a:solidFill>
                  <a:schemeClr val="tx1">
                    <a:lumMod val="65000"/>
                    <a:lumOff val="35000"/>
                  </a:schemeClr>
                </a:solidFill>
                <a:latin typeface="Avenir Book"/>
                <a:ea typeface="+mn-ea"/>
                <a:cs typeface="+mn-cs"/>
              </a:defRPr>
            </a:lvl3pPr>
            <a:lvl4pPr marL="0" indent="-475488" algn="l" defTabSz="914340" rtl="0" eaLnBrk="1" latinLnBrk="0" hangingPunct="1">
              <a:lnSpc>
                <a:spcPct val="90000"/>
              </a:lnSpc>
              <a:spcBef>
                <a:spcPts val="500"/>
              </a:spcBef>
              <a:spcAft>
                <a:spcPts val="600"/>
              </a:spcAft>
              <a:buFont typeface="+mj-lt"/>
              <a:buAutoNum type="arabicPeriod"/>
              <a:defRPr sz="3100" kern="1200">
                <a:solidFill>
                  <a:schemeClr val="tx1">
                    <a:lumMod val="65000"/>
                    <a:lumOff val="35000"/>
                  </a:schemeClr>
                </a:solidFill>
                <a:latin typeface="Avenir Book"/>
                <a:ea typeface="+mn-ea"/>
                <a:cs typeface="+mn-cs"/>
              </a:defRPr>
            </a:lvl4pPr>
            <a:lvl5pPr marL="0" indent="0" algn="l" defTabSz="914340" rtl="0" eaLnBrk="1" latinLnBrk="0" hangingPunct="1">
              <a:lnSpc>
                <a:spcPct val="90000"/>
              </a:lnSpc>
              <a:spcBef>
                <a:spcPts val="500"/>
              </a:spcBef>
              <a:spcAft>
                <a:spcPts val="600"/>
              </a:spcAft>
              <a:buFontTx/>
              <a:buNone/>
              <a:defRPr sz="3100" kern="1200">
                <a:solidFill>
                  <a:schemeClr val="tx1">
                    <a:lumMod val="65000"/>
                    <a:lumOff val="35000"/>
                  </a:schemeClr>
                </a:solidFill>
                <a:latin typeface="Avenir Book"/>
                <a:ea typeface="+mn-ea"/>
                <a:cs typeface="+mn-cs"/>
              </a:defRPr>
            </a:lvl5pPr>
            <a:lvl6pPr marL="251443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0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77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5947" indent="-228584" algn="l" defTabSz="914340"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buNone/>
            </a:pPr>
            <a:r>
              <a:rPr lang="en-US" sz="3413" b="1" dirty="0">
                <a:solidFill>
                  <a:schemeClr val="tx1"/>
                </a:solidFill>
                <a:latin typeface="Arial" panose="020B0604020202020204" pitchFamily="34" charset="0"/>
                <a:cs typeface="Arial" panose="020B0604020202020204" pitchFamily="34" charset="0"/>
              </a:rPr>
              <a:t>By the rivers of Babylon, </a:t>
            </a:r>
          </a:p>
          <a:p>
            <a:pPr marL="0" indent="0">
              <a:buNone/>
            </a:pPr>
            <a:r>
              <a:rPr lang="en-US" sz="3413" b="1" dirty="0">
                <a:solidFill>
                  <a:schemeClr val="tx1"/>
                </a:solidFill>
                <a:latin typeface="Arial" panose="020B0604020202020204" pitchFamily="34" charset="0"/>
                <a:cs typeface="Arial" panose="020B0604020202020204" pitchFamily="34" charset="0"/>
              </a:rPr>
              <a:t>There we sat down and wept, </a:t>
            </a:r>
          </a:p>
          <a:p>
            <a:pPr marL="0" indent="0">
              <a:buNone/>
            </a:pPr>
            <a:r>
              <a:rPr lang="en-US" sz="3413" b="1" dirty="0">
                <a:solidFill>
                  <a:schemeClr val="tx1"/>
                </a:solidFill>
                <a:latin typeface="Arial" panose="020B0604020202020204" pitchFamily="34" charset="0"/>
                <a:cs typeface="Arial" panose="020B0604020202020204" pitchFamily="34" charset="0"/>
              </a:rPr>
              <a:t>When we remembered Zion. </a:t>
            </a:r>
          </a:p>
          <a:p>
            <a:pPr marL="0" indent="0">
              <a:buNone/>
            </a:pPr>
            <a:endParaRPr lang="en-US" sz="3413" b="1" dirty="0">
              <a:solidFill>
                <a:schemeClr val="tx1"/>
              </a:solidFill>
              <a:latin typeface="Arial" panose="020B0604020202020204" pitchFamily="34" charset="0"/>
              <a:cs typeface="Arial" panose="020B0604020202020204" pitchFamily="34" charset="0"/>
            </a:endParaRPr>
          </a:p>
          <a:p>
            <a:pPr marL="0" indent="0">
              <a:buNone/>
            </a:pPr>
            <a:r>
              <a:rPr lang="en-US" sz="3413" b="1" dirty="0">
                <a:solidFill>
                  <a:schemeClr val="tx1"/>
                </a:solidFill>
                <a:latin typeface="Arial" panose="020B0604020202020204" pitchFamily="34" charset="0"/>
                <a:cs typeface="Arial" panose="020B0604020202020204" pitchFamily="34" charset="0"/>
              </a:rPr>
              <a:t>			Psalm 137:1 </a:t>
            </a:r>
          </a:p>
        </p:txBody>
      </p:sp>
    </p:spTree>
    <p:extLst>
      <p:ext uri="{BB962C8B-B14F-4D97-AF65-F5344CB8AC3E}">
        <p14:creationId xmlns:p14="http://schemas.microsoft.com/office/powerpoint/2010/main" val="15557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2A01B9-BD52-C10A-B364-27FD0434803F}"/>
              </a:ext>
            </a:extLst>
          </p:cNvPr>
          <p:cNvSpPr>
            <a:spLocks noGrp="1"/>
          </p:cNvSpPr>
          <p:nvPr>
            <p:ph type="title"/>
          </p:nvPr>
        </p:nvSpPr>
        <p:spPr/>
        <p:txBody>
          <a:bodyPr/>
          <a:lstStyle/>
          <a:p>
            <a:r>
              <a:rPr lang="en-US" altLang="en-US" b="1" dirty="0">
                <a:solidFill>
                  <a:schemeClr val="tx1"/>
                </a:solidFill>
                <a:latin typeface="+mn-lt"/>
              </a:rPr>
              <a:t>Announcements</a:t>
            </a:r>
          </a:p>
        </p:txBody>
      </p:sp>
      <p:sp>
        <p:nvSpPr>
          <p:cNvPr id="21507" name="Content Placeholder 2">
            <a:extLst>
              <a:ext uri="{FF2B5EF4-FFF2-40B4-BE49-F238E27FC236}">
                <a16:creationId xmlns:a16="http://schemas.microsoft.com/office/drawing/2014/main" id="{4FAB0482-4B86-23C3-AA78-9DA23E78CAA6}"/>
              </a:ext>
            </a:extLst>
          </p:cNvPr>
          <p:cNvSpPr>
            <a:spLocks noGrp="1"/>
          </p:cNvSpPr>
          <p:nvPr>
            <p:ph idx="1"/>
          </p:nvPr>
        </p:nvSpPr>
        <p:spPr>
          <a:xfrm>
            <a:off x="650240" y="1837267"/>
            <a:ext cx="11704320" cy="5181066"/>
          </a:xfrm>
        </p:spPr>
        <p:txBody>
          <a:bodyPr anchor="ctr"/>
          <a:lstStyle/>
          <a:p>
            <a:pPr>
              <a:spcAft>
                <a:spcPts val="640"/>
              </a:spcAft>
            </a:pPr>
            <a:r>
              <a:rPr lang="en-US" altLang="en-US" sz="2800" b="1" dirty="0">
                <a:solidFill>
                  <a:srgbClr val="0000FF"/>
                </a:solidFill>
                <a:latin typeface="+mn-lt"/>
              </a:rPr>
              <a:t>Men's Summer Sundae Series</a:t>
            </a:r>
          </a:p>
          <a:p>
            <a:pPr lvl="1">
              <a:spcBef>
                <a:spcPct val="0"/>
              </a:spcBef>
            </a:pPr>
            <a:r>
              <a:rPr lang="en-US" altLang="en-US" sz="2800" b="1" dirty="0">
                <a:solidFill>
                  <a:schemeClr val="tx1"/>
                </a:solidFill>
                <a:latin typeface="+mn-lt"/>
              </a:rPr>
              <a:t>Tuesday, June 13</a:t>
            </a:r>
            <a:r>
              <a:rPr lang="en-US" altLang="en-US" sz="2800" b="1" baseline="30000" dirty="0">
                <a:solidFill>
                  <a:schemeClr val="tx1"/>
                </a:solidFill>
                <a:latin typeface="+mn-lt"/>
              </a:rPr>
              <a:t>th</a:t>
            </a:r>
            <a:r>
              <a:rPr lang="en-US" altLang="en-US" sz="2800" b="1" dirty="0">
                <a:solidFill>
                  <a:schemeClr val="tx1"/>
                </a:solidFill>
                <a:latin typeface="+mn-lt"/>
              </a:rPr>
              <a:t> –Jonathan Alexandre of Liberty Counsel</a:t>
            </a:r>
          </a:p>
          <a:p>
            <a:pPr lvl="1">
              <a:spcBef>
                <a:spcPct val="0"/>
              </a:spcBef>
            </a:pPr>
            <a:r>
              <a:rPr lang="en-US" altLang="en-US" sz="2800" b="1" dirty="0">
                <a:solidFill>
                  <a:schemeClr val="tx1"/>
                </a:solidFill>
                <a:latin typeface="+mn-lt"/>
              </a:rPr>
              <a:t>Sunday, July 23</a:t>
            </a:r>
            <a:r>
              <a:rPr lang="en-US" altLang="en-US" sz="2800" b="1" baseline="30000" dirty="0">
                <a:solidFill>
                  <a:schemeClr val="tx1"/>
                </a:solidFill>
                <a:latin typeface="+mn-lt"/>
              </a:rPr>
              <a:t>rd</a:t>
            </a:r>
            <a:r>
              <a:rPr lang="en-US" altLang="en-US" sz="2800" b="1" dirty="0">
                <a:solidFill>
                  <a:schemeClr val="tx1"/>
                </a:solidFill>
                <a:latin typeface="+mn-lt"/>
              </a:rPr>
              <a:t> –Janet Parshall who is a nationally syndicated radio talk show host -  open to spouses</a:t>
            </a:r>
          </a:p>
          <a:p>
            <a:pPr lvl="1">
              <a:spcBef>
                <a:spcPct val="0"/>
              </a:spcBef>
            </a:pPr>
            <a:r>
              <a:rPr lang="en-US" altLang="en-US" sz="2800" b="1" dirty="0">
                <a:solidFill>
                  <a:schemeClr val="tx1"/>
                </a:solidFill>
                <a:latin typeface="+mn-lt"/>
              </a:rPr>
              <a:t>Tuesday, August 8</a:t>
            </a:r>
            <a:r>
              <a:rPr lang="en-US" altLang="en-US" sz="2800" b="1" baseline="30000" dirty="0">
                <a:solidFill>
                  <a:schemeClr val="tx1"/>
                </a:solidFill>
                <a:latin typeface="+mn-lt"/>
              </a:rPr>
              <a:t>th</a:t>
            </a:r>
            <a:r>
              <a:rPr lang="en-US" altLang="en-US" sz="2800" b="1" dirty="0">
                <a:solidFill>
                  <a:schemeClr val="tx1"/>
                </a:solidFill>
                <a:latin typeface="+mn-lt"/>
              </a:rPr>
              <a:t> –Navy Vice Admiral (Ret.) Scott Redd</a:t>
            </a:r>
          </a:p>
          <a:p>
            <a:pPr>
              <a:spcAft>
                <a:spcPts val="640"/>
              </a:spcAft>
            </a:pPr>
            <a:r>
              <a:rPr lang="en-US" altLang="en-US" sz="2800" b="1" dirty="0">
                <a:solidFill>
                  <a:srgbClr val="0000FF"/>
                </a:solidFill>
                <a:latin typeface="+mn-lt"/>
              </a:rPr>
              <a:t>MOB Group D’s Summer Study – Hebrews</a:t>
            </a:r>
          </a:p>
          <a:p>
            <a:pPr>
              <a:spcAft>
                <a:spcPts val="640"/>
              </a:spcAft>
            </a:pPr>
            <a:r>
              <a:rPr lang="en-US" altLang="en-US" sz="2800" b="1" dirty="0">
                <a:solidFill>
                  <a:srgbClr val="0000FF"/>
                </a:solidFill>
                <a:latin typeface="+mn-lt"/>
              </a:rPr>
              <a:t>MOB Group F’s Summer Study – “</a:t>
            </a:r>
            <a:r>
              <a:rPr lang="en-US" altLang="en-US" sz="2800" b="1" i="1" dirty="0">
                <a:solidFill>
                  <a:srgbClr val="0000FF"/>
                </a:solidFill>
                <a:latin typeface="+mn-lt"/>
              </a:rPr>
              <a:t>The Titus Ten</a:t>
            </a:r>
            <a:r>
              <a:rPr lang="en-US" altLang="en-US" sz="2800" b="1" dirty="0">
                <a:solidFill>
                  <a:srgbClr val="0000FF"/>
                </a:solidFill>
                <a:latin typeface="+mn-lt"/>
              </a:rPr>
              <a:t>,” J. Josh Smith</a:t>
            </a:r>
          </a:p>
          <a:p>
            <a:pPr>
              <a:spcBef>
                <a:spcPts val="0"/>
              </a:spcBef>
              <a:spcAft>
                <a:spcPts val="0"/>
              </a:spcAft>
            </a:pPr>
            <a:r>
              <a:rPr lang="en-US" altLang="en-US" sz="2800" b="1" dirty="0">
                <a:solidFill>
                  <a:srgbClr val="0000FF"/>
                </a:solidFill>
                <a:latin typeface="+mn-lt"/>
              </a:rPr>
              <a:t>Free Logos Training – Kirk </a:t>
            </a:r>
            <a:r>
              <a:rPr lang="en-US" altLang="en-US" sz="2800" b="1" dirty="0" err="1">
                <a:solidFill>
                  <a:srgbClr val="0000FF"/>
                </a:solidFill>
                <a:latin typeface="+mn-lt"/>
              </a:rPr>
              <a:t>Streitmater</a:t>
            </a:r>
            <a:r>
              <a:rPr lang="en-US" altLang="en-US" sz="2800" b="1" dirty="0">
                <a:solidFill>
                  <a:srgbClr val="0000FF"/>
                </a:solidFill>
                <a:latin typeface="+mn-lt"/>
              </a:rPr>
              <a:t> – Sat. June 24</a:t>
            </a:r>
          </a:p>
          <a:p>
            <a:pPr marL="0" indent="0">
              <a:spcBef>
                <a:spcPts val="0"/>
              </a:spcBef>
              <a:spcAft>
                <a:spcPts val="0"/>
              </a:spcAft>
              <a:buNone/>
            </a:pPr>
            <a:r>
              <a:rPr lang="en-US" altLang="en-US" sz="2800" b="1" dirty="0">
                <a:solidFill>
                  <a:srgbClr val="0000FF"/>
                </a:solidFill>
                <a:latin typeface="+mn-lt"/>
              </a:rPr>
              <a:t>		9-11 AM Introduction; 12-2 PM Basic Functionality</a:t>
            </a:r>
          </a:p>
          <a:p>
            <a:pPr marL="1893888" indent="0">
              <a:spcBef>
                <a:spcPts val="0"/>
              </a:spcBef>
              <a:spcAft>
                <a:spcPts val="0"/>
              </a:spcAft>
              <a:buNone/>
            </a:pPr>
            <a:r>
              <a:rPr lang="en-US" sz="2800" b="1" dirty="0">
                <a:solidFill>
                  <a:srgbClr val="0432FF"/>
                </a:solidFill>
                <a:latin typeface="+mn-lt"/>
              </a:rPr>
              <a:t>If interested, please email </a:t>
            </a:r>
            <a:r>
              <a:rPr lang="en-US" sz="2800" b="1" u="sng" dirty="0">
                <a:solidFill>
                  <a:srgbClr val="0432FF"/>
                </a:solidFill>
                <a:latin typeface="+mn-lt"/>
                <a:hlinkClick r:id="rId3">
                  <a:extLst>
                    <a:ext uri="{A12FA001-AC4F-418D-AE19-62706E023703}">
                      <ahyp:hlinkClr xmlns:ahyp="http://schemas.microsoft.com/office/drawing/2018/hyperlinkcolor" val="tx"/>
                    </a:ext>
                  </a:extLst>
                </a:hlinkClick>
              </a:rPr>
              <a:t>streitmaterk@verizon.net</a:t>
            </a:r>
            <a:r>
              <a:rPr lang="en-US" sz="2800" b="1" dirty="0">
                <a:solidFill>
                  <a:srgbClr val="0432FF"/>
                </a:solidFill>
                <a:latin typeface="+mn-lt"/>
              </a:rPr>
              <a:t> </a:t>
            </a:r>
            <a:endParaRPr lang="en-US" altLang="en-US" sz="2800" b="1" dirty="0">
              <a:solidFill>
                <a:srgbClr val="0432FF"/>
              </a:solidFill>
              <a:latin typeface="+mn-lt"/>
            </a:endParaRPr>
          </a:p>
        </p:txBody>
      </p:sp>
      <p:sp>
        <p:nvSpPr>
          <p:cNvPr id="4" name="Date Placeholder 3">
            <a:extLst>
              <a:ext uri="{FF2B5EF4-FFF2-40B4-BE49-F238E27FC236}">
                <a16:creationId xmlns:a16="http://schemas.microsoft.com/office/drawing/2014/main" id="{9AB05C5E-01DC-1EBC-783D-B9FB5F22949F}"/>
              </a:ext>
            </a:extLst>
          </p:cNvPr>
          <p:cNvSpPr>
            <a:spLocks noGrp="1"/>
          </p:cNvSpPr>
          <p:nvPr>
            <p:ph type="dt" sz="quarter" idx="10"/>
          </p:nvPr>
        </p:nvSpPr>
        <p:spPr/>
        <p:txBody>
          <a:bodyPr/>
          <a:lstStyle/>
          <a:p>
            <a:pPr>
              <a:defRPr/>
            </a:pPr>
            <a:r>
              <a:rPr lang="en-US" dirty="0"/>
              <a:t>May 23, 2023</a:t>
            </a:r>
          </a:p>
        </p:txBody>
      </p:sp>
      <p:sp>
        <p:nvSpPr>
          <p:cNvPr id="5" name="Footer Placeholder 4">
            <a:extLst>
              <a:ext uri="{FF2B5EF4-FFF2-40B4-BE49-F238E27FC236}">
                <a16:creationId xmlns:a16="http://schemas.microsoft.com/office/drawing/2014/main" id="{9FC7CFA9-153B-4843-6F23-1DA4969B6A59}"/>
              </a:ext>
            </a:extLst>
          </p:cNvPr>
          <p:cNvSpPr>
            <a:spLocks noGrp="1"/>
          </p:cNvSpPr>
          <p:nvPr>
            <p:ph type="ftr" sz="quarter" idx="11"/>
          </p:nvPr>
        </p:nvSpPr>
        <p:spPr/>
        <p:txBody>
          <a:bodyPr/>
          <a:lstStyle/>
          <a:p>
            <a:pPr>
              <a:defRPr/>
            </a:pPr>
            <a:r>
              <a:rPr lang="en-US" dirty="0"/>
              <a:t>Isaiah 40-66 Introduction and Overview</a:t>
            </a:r>
          </a:p>
        </p:txBody>
      </p:sp>
      <p:sp>
        <p:nvSpPr>
          <p:cNvPr id="22534" name="Slide Number Placeholder 5">
            <a:extLst>
              <a:ext uri="{FF2B5EF4-FFF2-40B4-BE49-F238E27FC236}">
                <a16:creationId xmlns:a16="http://schemas.microsoft.com/office/drawing/2014/main" id="{8C05BFED-ADCB-8AA8-2130-5301B1DB06B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8D82A21-7FC6-4F43-90AC-DEAEA3A480D7}" type="slidenum">
              <a:rPr lang="en-US" altLang="en-US" smtClean="0"/>
              <a:pPr/>
              <a:t>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par>
                                <p:cTn id="8" presetID="10" presetClass="entr" presetSubtype="0" fill="hold"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fade">
                                      <p:cBhvr>
                                        <p:cTn id="10" dur="500"/>
                                        <p:tgtEl>
                                          <p:spTgt spid="21507">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Effect transition="in" filter="fade">
                                      <p:cBhvr>
                                        <p:cTn id="13" dur="500"/>
                                        <p:tgtEl>
                                          <p:spTgt spid="2150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fade">
                                      <p:cBhvr>
                                        <p:cTn id="16" dur="500"/>
                                        <p:tgtEl>
                                          <p:spTgt spid="21507">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500"/>
                                        <p:tgtEl>
                                          <p:spTgt spid="21507">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500"/>
                                        <p:tgtEl>
                                          <p:spTgt spid="21507">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fade">
                                      <p:cBhvr>
                                        <p:cTn id="25" dur="500"/>
                                        <p:tgtEl>
                                          <p:spTgt spid="21507">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1507">
                                            <p:txEl>
                                              <p:pRg st="6" end="6"/>
                                            </p:txEl>
                                          </p:spTgt>
                                        </p:tgtEl>
                                        <p:attrNameLst>
                                          <p:attrName>style.visibility</p:attrName>
                                        </p:attrNameLst>
                                      </p:cBhvr>
                                      <p:to>
                                        <p:strVal val="visible"/>
                                      </p:to>
                                    </p:set>
                                    <p:animEffect transition="in" filter="fade">
                                      <p:cBhvr>
                                        <p:cTn id="28" dur="500"/>
                                        <p:tgtEl>
                                          <p:spTgt spid="21507">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1507">
                                            <p:txEl>
                                              <p:pRg st="7" end="7"/>
                                            </p:txEl>
                                          </p:spTgt>
                                        </p:tgtEl>
                                        <p:attrNameLst>
                                          <p:attrName>style.visibility</p:attrName>
                                        </p:attrNameLst>
                                      </p:cBhvr>
                                      <p:to>
                                        <p:strVal val="visible"/>
                                      </p:to>
                                    </p:set>
                                    <p:animEffect transition="in" filter="fade">
                                      <p:cBhvr>
                                        <p:cTn id="31" dur="500"/>
                                        <p:tgtEl>
                                          <p:spTgt spid="21507">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1507">
                                            <p:txEl>
                                              <p:pRg st="8" end="8"/>
                                            </p:txEl>
                                          </p:spTgt>
                                        </p:tgtEl>
                                        <p:attrNameLst>
                                          <p:attrName>style.visibility</p:attrName>
                                        </p:attrNameLst>
                                      </p:cBhvr>
                                      <p:to>
                                        <p:strVal val="visible"/>
                                      </p:to>
                                    </p:set>
                                    <p:animEffect transition="in" filter="fade">
                                      <p:cBhvr>
                                        <p:cTn id="34" dur="5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F32B934-E693-DA43-867C-BCCA850557ED}"/>
              </a:ext>
            </a:extLst>
          </p:cNvPr>
          <p:cNvSpPr txBox="1"/>
          <p:nvPr/>
        </p:nvSpPr>
        <p:spPr>
          <a:xfrm>
            <a:off x="12110720" y="6645674"/>
            <a:ext cx="457176" cy="387798"/>
          </a:xfrm>
          <a:prstGeom prst="rect">
            <a:avLst/>
          </a:prstGeom>
          <a:noFill/>
        </p:spPr>
        <p:txBody>
          <a:bodyPr wrap="none" rtlCol="0">
            <a:spAutoFit/>
          </a:bodyPr>
          <a:lstStyle/>
          <a:p>
            <a:r>
              <a:rPr lang="en-US" sz="1920" dirty="0">
                <a:latin typeface="Arial" panose="020B0604020202020204" pitchFamily="34" charset="0"/>
                <a:cs typeface="Arial" panose="020B0604020202020204" pitchFamily="34" charset="0"/>
              </a:rPr>
              <a:t>42</a:t>
            </a:r>
          </a:p>
        </p:txBody>
      </p:sp>
      <p:pic>
        <p:nvPicPr>
          <p:cNvPr id="10" name="Picture 9">
            <a:extLst>
              <a:ext uri="{FF2B5EF4-FFF2-40B4-BE49-F238E27FC236}">
                <a16:creationId xmlns:a16="http://schemas.microsoft.com/office/drawing/2014/main" id="{F9E80E8D-29B2-5203-A70D-D571B2750845}"/>
              </a:ext>
            </a:extLst>
          </p:cNvPr>
          <p:cNvPicPr>
            <a:picLocks noChangeAspect="1"/>
          </p:cNvPicPr>
          <p:nvPr/>
        </p:nvPicPr>
        <p:blipFill>
          <a:blip r:embed="rId3"/>
          <a:stretch>
            <a:fillRect/>
          </a:stretch>
        </p:blipFill>
        <p:spPr>
          <a:xfrm>
            <a:off x="2006600" y="722929"/>
            <a:ext cx="8305800" cy="6000510"/>
          </a:xfrm>
          <a:prstGeom prst="rect">
            <a:avLst/>
          </a:prstGeom>
        </p:spPr>
      </p:pic>
      <p:sp>
        <p:nvSpPr>
          <p:cNvPr id="2" name="Title 1">
            <a:extLst>
              <a:ext uri="{FF2B5EF4-FFF2-40B4-BE49-F238E27FC236}">
                <a16:creationId xmlns:a16="http://schemas.microsoft.com/office/drawing/2014/main" id="{F049D2E9-0798-45FB-A564-A33685AC34DC}"/>
              </a:ext>
            </a:extLst>
          </p:cNvPr>
          <p:cNvSpPr txBox="1">
            <a:spLocks/>
          </p:cNvSpPr>
          <p:nvPr/>
        </p:nvSpPr>
        <p:spPr>
          <a:xfrm>
            <a:off x="2921000" y="719931"/>
            <a:ext cx="5943600" cy="804069"/>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Return from Exile</a:t>
            </a:r>
          </a:p>
        </p:txBody>
      </p:sp>
    </p:spTree>
    <p:extLst>
      <p:ext uri="{BB962C8B-B14F-4D97-AF65-F5344CB8AC3E}">
        <p14:creationId xmlns:p14="http://schemas.microsoft.com/office/powerpoint/2010/main" val="72843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02C688F-1115-5E84-9827-25E97E3D8363}"/>
              </a:ext>
            </a:extLst>
          </p:cNvPr>
          <p:cNvSpPr txBox="1">
            <a:spLocks/>
          </p:cNvSpPr>
          <p:nvPr/>
        </p:nvSpPr>
        <p:spPr bwMode="auto">
          <a:xfrm>
            <a:off x="2328629" y="303828"/>
            <a:ext cx="6459771" cy="846137"/>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64" name="Rectangle 63">
            <a:extLst>
              <a:ext uri="{FF2B5EF4-FFF2-40B4-BE49-F238E27FC236}">
                <a16:creationId xmlns:a16="http://schemas.microsoft.com/office/drawing/2014/main" id="{D4A7922A-D6E0-2E01-B626-F33EB02C9029}"/>
              </a:ext>
            </a:extLst>
          </p:cNvPr>
          <p:cNvSpPr/>
          <p:nvPr/>
        </p:nvSpPr>
        <p:spPr>
          <a:xfrm>
            <a:off x="870373" y="1706880"/>
            <a:ext cx="11270827" cy="51460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a:extLst>
              <a:ext uri="{FF2B5EF4-FFF2-40B4-BE49-F238E27FC236}">
                <a16:creationId xmlns:a16="http://schemas.microsoft.com/office/drawing/2014/main" id="{0A033C12-FEB0-D4FA-0785-48CF462ADFF9}"/>
              </a:ext>
            </a:extLst>
          </p:cNvPr>
          <p:cNvSpPr>
            <a:spLocks noGrp="1"/>
          </p:cNvSpPr>
          <p:nvPr>
            <p:ph type="title"/>
          </p:nvPr>
        </p:nvSpPr>
        <p:spPr>
          <a:xfrm>
            <a:off x="3142236" y="296867"/>
            <a:ext cx="5341364" cy="790252"/>
          </a:xfrm>
        </p:spPr>
        <p:txBody>
          <a:bodyPr/>
          <a:lstStyle/>
          <a:p>
            <a:pPr>
              <a:defRPr/>
            </a:pPr>
            <a:r>
              <a:rPr lang="en-US" altLang="en-US" sz="4267" b="1" dirty="0">
                <a:solidFill>
                  <a:schemeClr val="tx1"/>
                </a:solidFill>
                <a:latin typeface="+mn-lt"/>
              </a:rPr>
              <a:t>Major Bible Events</a:t>
            </a:r>
            <a:br>
              <a:rPr lang="en-US" altLang="en-US" sz="4267" b="1" dirty="0">
                <a:solidFill>
                  <a:schemeClr val="tx1"/>
                </a:solidFill>
                <a:latin typeface="+mn-lt"/>
              </a:rPr>
            </a:br>
            <a:endParaRPr lang="en-US" sz="3413" dirty="0">
              <a:solidFill>
                <a:schemeClr val="tx1"/>
              </a:solidFill>
              <a:latin typeface="+mn-lt"/>
            </a:endParaRPr>
          </a:p>
        </p:txBody>
      </p:sp>
      <p:sp>
        <p:nvSpPr>
          <p:cNvPr id="48134" name="Slide Number Placeholder 5">
            <a:extLst>
              <a:ext uri="{FF2B5EF4-FFF2-40B4-BE49-F238E27FC236}">
                <a16:creationId xmlns:a16="http://schemas.microsoft.com/office/drawing/2014/main" id="{B1849C1F-BF81-2D18-2078-2690621D82F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D0F3BF9-83D5-4E42-988E-DE78A05E2727}" type="slidenum">
              <a:rPr lang="en-US" altLang="en-US" smtClean="0"/>
              <a:pPr/>
              <a:t>21</a:t>
            </a:fld>
            <a:endParaRPr lang="en-US" altLang="en-US"/>
          </a:p>
        </p:txBody>
      </p:sp>
      <p:grpSp>
        <p:nvGrpSpPr>
          <p:cNvPr id="63" name="Group 62">
            <a:extLst>
              <a:ext uri="{FF2B5EF4-FFF2-40B4-BE49-F238E27FC236}">
                <a16:creationId xmlns:a16="http://schemas.microsoft.com/office/drawing/2014/main" id="{2E9DF4B6-A29E-4099-F218-2F9B5D2A54A3}"/>
              </a:ext>
            </a:extLst>
          </p:cNvPr>
          <p:cNvGrpSpPr>
            <a:grpSpLocks/>
          </p:cNvGrpSpPr>
          <p:nvPr/>
        </p:nvGrpSpPr>
        <p:grpSpPr bwMode="auto">
          <a:xfrm>
            <a:off x="1213568" y="5608320"/>
            <a:ext cx="10412307" cy="1229663"/>
            <a:chOff x="482600" y="5257799"/>
            <a:chExt cx="9762239" cy="1152992"/>
          </a:xfrm>
        </p:grpSpPr>
        <p:sp>
          <p:nvSpPr>
            <p:cNvPr id="23" name="TextBox 22">
              <a:extLst>
                <a:ext uri="{FF2B5EF4-FFF2-40B4-BE49-F238E27FC236}">
                  <a16:creationId xmlns:a16="http://schemas.microsoft.com/office/drawing/2014/main" id="{5E74DF62-036C-271D-1268-2FA973236B6A}"/>
                </a:ext>
              </a:extLst>
            </p:cNvPr>
            <p:cNvSpPr txBox="1"/>
            <p:nvPr/>
          </p:nvSpPr>
          <p:spPr>
            <a:xfrm>
              <a:off x="2694147" y="5621396"/>
              <a:ext cx="658859"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2-3</a:t>
              </a:r>
            </a:p>
          </p:txBody>
        </p:sp>
        <p:sp>
          <p:nvSpPr>
            <p:cNvPr id="24" name="TextBox 23">
              <a:extLst>
                <a:ext uri="{FF2B5EF4-FFF2-40B4-BE49-F238E27FC236}">
                  <a16:creationId xmlns:a16="http://schemas.microsoft.com/office/drawing/2014/main" id="{4B2D3B8D-F07F-D34D-69CB-52A1EE5F8CF8}"/>
                </a:ext>
              </a:extLst>
            </p:cNvPr>
            <p:cNvSpPr txBox="1"/>
            <p:nvPr/>
          </p:nvSpPr>
          <p:spPr>
            <a:xfrm>
              <a:off x="5015238" y="5621396"/>
              <a:ext cx="841435"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6-19</a:t>
              </a:r>
            </a:p>
          </p:txBody>
        </p:sp>
        <p:sp>
          <p:nvSpPr>
            <p:cNvPr id="25" name="TextBox 24">
              <a:extLst>
                <a:ext uri="{FF2B5EF4-FFF2-40B4-BE49-F238E27FC236}">
                  <a16:creationId xmlns:a16="http://schemas.microsoft.com/office/drawing/2014/main" id="{838B022B-2709-C113-2E00-427263F1A6F0}"/>
                </a:ext>
              </a:extLst>
            </p:cNvPr>
            <p:cNvSpPr txBox="1"/>
            <p:nvPr/>
          </p:nvSpPr>
          <p:spPr>
            <a:xfrm>
              <a:off x="7907871" y="5621396"/>
              <a:ext cx="550902"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20</a:t>
              </a:r>
            </a:p>
          </p:txBody>
        </p:sp>
        <p:sp>
          <p:nvSpPr>
            <p:cNvPr id="26" name="TextBox 25">
              <a:extLst>
                <a:ext uri="{FF2B5EF4-FFF2-40B4-BE49-F238E27FC236}">
                  <a16:creationId xmlns:a16="http://schemas.microsoft.com/office/drawing/2014/main" id="{3FEC3CE4-E531-AB55-AAB7-F0CC908A4A16}"/>
                </a:ext>
              </a:extLst>
            </p:cNvPr>
            <p:cNvSpPr txBox="1"/>
            <p:nvPr/>
          </p:nvSpPr>
          <p:spPr>
            <a:xfrm>
              <a:off x="9220827" y="5410224"/>
              <a:ext cx="1024012"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21-22</a:t>
              </a:r>
            </a:p>
          </p:txBody>
        </p:sp>
        <p:sp>
          <p:nvSpPr>
            <p:cNvPr id="27" name="Right Brace 26">
              <a:extLst>
                <a:ext uri="{FF2B5EF4-FFF2-40B4-BE49-F238E27FC236}">
                  <a16:creationId xmlns:a16="http://schemas.microsoft.com/office/drawing/2014/main" id="{7E750370-89F9-BB70-C4C7-FD47A08D5993}"/>
                </a:ext>
              </a:extLst>
            </p:cNvPr>
            <p:cNvSpPr/>
            <p:nvPr/>
          </p:nvSpPr>
          <p:spPr>
            <a:xfrm rot="5400000">
              <a:off x="7958659" y="4508465"/>
              <a:ext cx="363595" cy="1935302"/>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b="1" kern="0">
                <a:solidFill>
                  <a:prstClr val="black"/>
                </a:solidFill>
                <a:latin typeface="+mn-lt"/>
                <a:cs typeface="Arial"/>
              </a:endParaRPr>
            </a:p>
          </p:txBody>
        </p:sp>
        <p:sp>
          <p:nvSpPr>
            <p:cNvPr id="28" name="Right Brace 27">
              <a:extLst>
                <a:ext uri="{FF2B5EF4-FFF2-40B4-BE49-F238E27FC236}">
                  <a16:creationId xmlns:a16="http://schemas.microsoft.com/office/drawing/2014/main" id="{49212D8D-B5E0-EF65-CBE3-DDE48F76EC6C}"/>
                </a:ext>
              </a:extLst>
            </p:cNvPr>
            <p:cNvSpPr/>
            <p:nvPr/>
          </p:nvSpPr>
          <p:spPr>
            <a:xfrm rot="5400000">
              <a:off x="5204941" y="4032973"/>
              <a:ext cx="393763" cy="2843416"/>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b="1" kern="0">
                <a:solidFill>
                  <a:prstClr val="black"/>
                </a:solidFill>
                <a:latin typeface="+mn-lt"/>
                <a:cs typeface="Arial"/>
              </a:endParaRPr>
            </a:p>
          </p:txBody>
        </p:sp>
        <p:sp>
          <p:nvSpPr>
            <p:cNvPr id="29" name="TextBox 28">
              <a:extLst>
                <a:ext uri="{FF2B5EF4-FFF2-40B4-BE49-F238E27FC236}">
                  <a16:creationId xmlns:a16="http://schemas.microsoft.com/office/drawing/2014/main" id="{932645F7-5250-E733-A442-FFD194666A86}"/>
                </a:ext>
              </a:extLst>
            </p:cNvPr>
            <p:cNvSpPr txBox="1"/>
            <p:nvPr/>
          </p:nvSpPr>
          <p:spPr>
            <a:xfrm>
              <a:off x="500064" y="5635685"/>
              <a:ext cx="1844807"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Revelation</a:t>
              </a:r>
            </a:p>
          </p:txBody>
        </p:sp>
        <p:sp>
          <p:nvSpPr>
            <p:cNvPr id="30" name="TextBox 29">
              <a:extLst>
                <a:ext uri="{FF2B5EF4-FFF2-40B4-BE49-F238E27FC236}">
                  <a16:creationId xmlns:a16="http://schemas.microsoft.com/office/drawing/2014/main" id="{8FCCEAA8-498F-3921-F4CF-11437E99960D}"/>
                </a:ext>
              </a:extLst>
            </p:cNvPr>
            <p:cNvSpPr txBox="1"/>
            <p:nvPr/>
          </p:nvSpPr>
          <p:spPr>
            <a:xfrm>
              <a:off x="482600" y="5954824"/>
              <a:ext cx="3011704" cy="455967"/>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Isaiah – Rough Fit</a:t>
              </a:r>
            </a:p>
          </p:txBody>
        </p:sp>
        <p:sp>
          <p:nvSpPr>
            <p:cNvPr id="31" name="TextBox 30">
              <a:extLst>
                <a:ext uri="{FF2B5EF4-FFF2-40B4-BE49-F238E27FC236}">
                  <a16:creationId xmlns:a16="http://schemas.microsoft.com/office/drawing/2014/main" id="{6AD36003-D9BC-65CB-8A0C-C459264FBA94}"/>
                </a:ext>
              </a:extLst>
            </p:cNvPr>
            <p:cNvSpPr txBox="1"/>
            <p:nvPr/>
          </p:nvSpPr>
          <p:spPr>
            <a:xfrm>
              <a:off x="5164474" y="5953235"/>
              <a:ext cx="550902" cy="455967"/>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24</a:t>
              </a:r>
            </a:p>
          </p:txBody>
        </p:sp>
        <p:sp>
          <p:nvSpPr>
            <p:cNvPr id="32" name="TextBox 31">
              <a:extLst>
                <a:ext uri="{FF2B5EF4-FFF2-40B4-BE49-F238E27FC236}">
                  <a16:creationId xmlns:a16="http://schemas.microsoft.com/office/drawing/2014/main" id="{BAA83FE9-1735-B606-21A9-4AF92A231EEB}"/>
                </a:ext>
              </a:extLst>
            </p:cNvPr>
            <p:cNvSpPr txBox="1"/>
            <p:nvPr/>
          </p:nvSpPr>
          <p:spPr>
            <a:xfrm>
              <a:off x="7737996" y="5943709"/>
              <a:ext cx="1025599" cy="455966"/>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25-27</a:t>
              </a:r>
            </a:p>
          </p:txBody>
        </p:sp>
      </p:grpSp>
      <p:grpSp>
        <p:nvGrpSpPr>
          <p:cNvPr id="34" name="Group 33">
            <a:extLst>
              <a:ext uri="{FF2B5EF4-FFF2-40B4-BE49-F238E27FC236}">
                <a16:creationId xmlns:a16="http://schemas.microsoft.com/office/drawing/2014/main" id="{06BC4FD5-B848-446B-1245-A35CD79262D4}"/>
              </a:ext>
            </a:extLst>
          </p:cNvPr>
          <p:cNvGrpSpPr>
            <a:grpSpLocks/>
          </p:cNvGrpSpPr>
          <p:nvPr/>
        </p:nvGrpSpPr>
        <p:grpSpPr bwMode="auto">
          <a:xfrm>
            <a:off x="2586863" y="1869440"/>
            <a:ext cx="9228667" cy="3786293"/>
            <a:chOff x="317500" y="1687343"/>
            <a:chExt cx="8651875" cy="3549985"/>
          </a:xfrm>
        </p:grpSpPr>
        <p:sp>
          <p:nvSpPr>
            <p:cNvPr id="35" name="Right Arrow 19">
              <a:extLst>
                <a:ext uri="{FF2B5EF4-FFF2-40B4-BE49-F238E27FC236}">
                  <a16:creationId xmlns:a16="http://schemas.microsoft.com/office/drawing/2014/main" id="{51632DA7-9B9D-F2EC-4A8F-F72498CAD384}"/>
                </a:ext>
              </a:extLst>
            </p:cNvPr>
            <p:cNvSpPr/>
            <p:nvPr/>
          </p:nvSpPr>
          <p:spPr>
            <a:xfrm>
              <a:off x="317500" y="4714992"/>
              <a:ext cx="8651875" cy="522336"/>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white"/>
                </a:solidFill>
                <a:latin typeface="+mn-lt"/>
              </a:endParaRPr>
            </a:p>
          </p:txBody>
        </p:sp>
        <p:sp>
          <p:nvSpPr>
            <p:cNvPr id="36" name="Cloud 35">
              <a:extLst>
                <a:ext uri="{FF2B5EF4-FFF2-40B4-BE49-F238E27FC236}">
                  <a16:creationId xmlns:a16="http://schemas.microsoft.com/office/drawing/2014/main" id="{94F1E969-F4C7-668A-349C-CFB925DF48E8}"/>
                </a:ext>
              </a:extLst>
            </p:cNvPr>
            <p:cNvSpPr/>
            <p:nvPr/>
          </p:nvSpPr>
          <p:spPr>
            <a:xfrm>
              <a:off x="2128837" y="2992391"/>
              <a:ext cx="976313" cy="385799"/>
            </a:xfrm>
            <a:prstGeom prst="cloud">
              <a:avLst/>
            </a:prstGeom>
            <a:solidFill>
              <a:sysClr val="window" lastClr="FFFFFF">
                <a:lumMod val="95000"/>
              </a:sysClr>
            </a:solidFill>
            <a:ln w="28575" cap="flat" cmpd="sng" algn="ctr">
              <a:solidFill>
                <a:srgbClr val="4F81BD"/>
              </a:solidFill>
              <a:prstDash val="solid"/>
            </a:ln>
            <a:effectLst/>
          </p:spPr>
          <p:txBody>
            <a:bodyPr anchor="ctr"/>
            <a:lstStyle/>
            <a:p>
              <a:pPr algn="ctr">
                <a:defRPr/>
              </a:pPr>
              <a:endParaRPr lang="en-US" b="1" kern="0" dirty="0">
                <a:solidFill>
                  <a:prstClr val="white"/>
                </a:solidFill>
                <a:latin typeface="+mn-lt"/>
              </a:endParaRPr>
            </a:p>
          </p:txBody>
        </p:sp>
        <p:sp>
          <p:nvSpPr>
            <p:cNvPr id="37" name="U-Turn Arrow 21">
              <a:extLst>
                <a:ext uri="{FF2B5EF4-FFF2-40B4-BE49-F238E27FC236}">
                  <a16:creationId xmlns:a16="http://schemas.microsoft.com/office/drawing/2014/main" id="{20220BCB-952B-2E3B-78A2-A08A6DA9D1A1}"/>
                </a:ext>
              </a:extLst>
            </p:cNvPr>
            <p:cNvSpPr/>
            <p:nvPr/>
          </p:nvSpPr>
          <p:spPr>
            <a:xfrm rot="10800000" flipH="1">
              <a:off x="2452687" y="2347805"/>
              <a:ext cx="423863" cy="568379"/>
            </a:xfrm>
            <a:prstGeom prst="uturnArrow">
              <a:avLst>
                <a:gd name="adj1" fmla="val 25000"/>
                <a:gd name="adj2" fmla="val 25000"/>
                <a:gd name="adj3" fmla="val 25000"/>
                <a:gd name="adj4" fmla="val 43750"/>
                <a:gd name="adj5" fmla="val 49229"/>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black"/>
                </a:solidFill>
                <a:latin typeface="+mn-lt"/>
              </a:endParaRPr>
            </a:p>
          </p:txBody>
        </p:sp>
        <p:sp>
          <p:nvSpPr>
            <p:cNvPr id="38" name="Striped Right Arrow 22">
              <a:extLst>
                <a:ext uri="{FF2B5EF4-FFF2-40B4-BE49-F238E27FC236}">
                  <a16:creationId xmlns:a16="http://schemas.microsoft.com/office/drawing/2014/main" id="{5F4E65F6-2634-42D0-501F-9BBD9285AC40}"/>
                </a:ext>
              </a:extLst>
            </p:cNvPr>
            <p:cNvSpPr/>
            <p:nvPr/>
          </p:nvSpPr>
          <p:spPr>
            <a:xfrm rot="5400000">
              <a:off x="4664003" y="3433769"/>
              <a:ext cx="1525731" cy="246063"/>
            </a:xfrm>
            <a:prstGeom prst="stripedRight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white"/>
                </a:solidFill>
                <a:latin typeface="+mn-lt"/>
              </a:endParaRPr>
            </a:p>
          </p:txBody>
        </p:sp>
        <p:sp>
          <p:nvSpPr>
            <p:cNvPr id="39" name="Plus 23">
              <a:extLst>
                <a:ext uri="{FF2B5EF4-FFF2-40B4-BE49-F238E27FC236}">
                  <a16:creationId xmlns:a16="http://schemas.microsoft.com/office/drawing/2014/main" id="{9DE72076-5720-7234-1AF6-919732EF7E53}"/>
                </a:ext>
              </a:extLst>
            </p:cNvPr>
            <p:cNvSpPr/>
            <p:nvPr/>
          </p:nvSpPr>
          <p:spPr>
            <a:xfrm>
              <a:off x="317500" y="3940219"/>
              <a:ext cx="557212" cy="985930"/>
            </a:xfrm>
            <a:prstGeom prst="mathPlus">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cxnSp>
          <p:nvCxnSpPr>
            <p:cNvPr id="48144" name="Straight Connector 39">
              <a:extLst>
                <a:ext uri="{FF2B5EF4-FFF2-40B4-BE49-F238E27FC236}">
                  <a16:creationId xmlns:a16="http://schemas.microsoft.com/office/drawing/2014/main" id="{10750124-BEAA-1166-1CFE-BB27151732E8}"/>
                </a:ext>
              </a:extLst>
            </p:cNvPr>
            <p:cNvCxnSpPr>
              <a:cxnSpLocks noChangeShapeType="1"/>
            </p:cNvCxnSpPr>
            <p:nvPr/>
          </p:nvCxnSpPr>
          <p:spPr bwMode="auto">
            <a:xfrm flipH="1">
              <a:off x="2641600" y="3476624"/>
              <a:ext cx="12700" cy="1136757"/>
            </a:xfrm>
            <a:prstGeom prst="line">
              <a:avLst/>
            </a:prstGeom>
            <a:noFill/>
            <a:ln w="76200" algn="ctr">
              <a:solidFill>
                <a:srgbClr val="4A7EBB"/>
              </a:solidFill>
              <a:prstDash val="sysDash"/>
              <a:round/>
              <a:headEnd/>
              <a:tailEnd/>
            </a:ln>
            <a:extLst>
              <a:ext uri="{909E8E84-426E-40DD-AFC4-6F175D3DCCD1}">
                <a14:hiddenFill xmlns:a14="http://schemas.microsoft.com/office/drawing/2010/main">
                  <a:noFill/>
                </a14:hiddenFill>
              </a:ext>
            </a:extLst>
          </p:spPr>
        </p:cxnSp>
        <p:sp>
          <p:nvSpPr>
            <p:cNvPr id="41" name="TextBox 40">
              <a:extLst>
                <a:ext uri="{FF2B5EF4-FFF2-40B4-BE49-F238E27FC236}">
                  <a16:creationId xmlns:a16="http://schemas.microsoft.com/office/drawing/2014/main" id="{1BF12DC7-283F-1FB8-2781-6D5200A31E00}"/>
                </a:ext>
              </a:extLst>
            </p:cNvPr>
            <p:cNvSpPr txBox="1"/>
            <p:nvPr/>
          </p:nvSpPr>
          <p:spPr>
            <a:xfrm>
              <a:off x="317500" y="2839977"/>
              <a:ext cx="1677987" cy="1086879"/>
            </a:xfrm>
            <a:prstGeom prst="rect">
              <a:avLst/>
            </a:prstGeom>
            <a:noFill/>
          </p:spPr>
          <p:txBody>
            <a:bodyPr>
              <a:spAutoFit/>
            </a:bodyPr>
            <a:lstStyle/>
            <a:p>
              <a:pPr marL="67735" algn="ctr">
                <a:defRPr/>
              </a:pPr>
              <a:r>
                <a:rPr lang="en-US" sz="213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Church Age</a:t>
              </a:r>
              <a:endParaRPr lang="en-US" sz="149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3">
                    <a:extLst>
                      <a:ext uri="{A12FA001-AC4F-418D-AE19-62706E023703}">
                        <ahyp:hlinkClr xmlns:ahyp="http://schemas.microsoft.com/office/drawing/2018/hyperlinkcolor" val="tx"/>
                      </a:ext>
                    </a:extLst>
                  </a:hlinkClick>
                </a:rPr>
                <a:t>Matt. 16:18-19</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4">
                    <a:extLst>
                      <a:ext uri="{A12FA001-AC4F-418D-AE19-62706E023703}">
                        <ahyp:hlinkClr xmlns:ahyp="http://schemas.microsoft.com/office/drawing/2018/hyperlinkcolor" val="tx"/>
                      </a:ext>
                    </a:extLst>
                  </a:hlinkClick>
                </a:rPr>
                <a:t>Matt. 28:19-20</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5">
                    <a:extLst>
                      <a:ext uri="{A12FA001-AC4F-418D-AE19-62706E023703}">
                        <ahyp:hlinkClr xmlns:ahyp="http://schemas.microsoft.com/office/drawing/2018/hyperlinkcolor" val="tx"/>
                      </a:ext>
                    </a:extLst>
                  </a:hlinkClick>
                </a:rPr>
                <a:t>Acts 1:9-11</a:t>
              </a:r>
              <a:endPar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2" name="TextBox 41">
              <a:extLst>
                <a:ext uri="{FF2B5EF4-FFF2-40B4-BE49-F238E27FC236}">
                  <a16:creationId xmlns:a16="http://schemas.microsoft.com/office/drawing/2014/main" id="{5B1CFC5A-CEDC-3032-BFF0-4292DBBD4467}"/>
                </a:ext>
              </a:extLst>
            </p:cNvPr>
            <p:cNvSpPr txBox="1"/>
            <p:nvPr/>
          </p:nvSpPr>
          <p:spPr>
            <a:xfrm>
              <a:off x="2928937" y="2854266"/>
              <a:ext cx="2085975"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Tribulation</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6">
                    <a:extLst>
                      <a:ext uri="{A12FA001-AC4F-418D-AE19-62706E023703}">
                        <ahyp:hlinkClr xmlns:ahyp="http://schemas.microsoft.com/office/drawing/2018/hyperlinkcolor" val="tx"/>
                      </a:ext>
                    </a:extLst>
                  </a:hlinkClick>
                </a:rPr>
                <a:t>Matt. 24:15-16,21</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3" name="TextBox 42">
              <a:extLst>
                <a:ext uri="{FF2B5EF4-FFF2-40B4-BE49-F238E27FC236}">
                  <a16:creationId xmlns:a16="http://schemas.microsoft.com/office/drawing/2014/main" id="{6B8A7375-AD4A-020A-0EFA-096ECB5ABEC9}"/>
                </a:ext>
              </a:extLst>
            </p:cNvPr>
            <p:cNvSpPr txBox="1"/>
            <p:nvPr/>
          </p:nvSpPr>
          <p:spPr>
            <a:xfrm>
              <a:off x="5349875" y="2803461"/>
              <a:ext cx="2349500"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Millennium</a:t>
              </a:r>
              <a:endParaRPr lang="en-US" sz="3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7">
                    <a:extLst>
                      <a:ext uri="{A12FA001-AC4F-418D-AE19-62706E023703}">
                        <ahyp:hlinkClr xmlns:ahyp="http://schemas.microsoft.com/office/drawing/2018/hyperlinkcolor" val="tx"/>
                      </a:ext>
                    </a:extLst>
                  </a:hlinkClick>
                </a:rPr>
                <a:t>Rev. 20:2-7</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 </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8">
                    <a:extLst>
                      <a:ext uri="{A12FA001-AC4F-418D-AE19-62706E023703}">
                        <ahyp:hlinkClr xmlns:ahyp="http://schemas.microsoft.com/office/drawing/2018/hyperlinkcolor" val="tx"/>
                      </a:ext>
                    </a:extLst>
                  </a:hlinkClick>
                </a:rPr>
                <a:t>Matt 19:28</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4" name="TextBox 43">
              <a:extLst>
                <a:ext uri="{FF2B5EF4-FFF2-40B4-BE49-F238E27FC236}">
                  <a16:creationId xmlns:a16="http://schemas.microsoft.com/office/drawing/2014/main" id="{900A7E6D-D4D2-2EAB-EE76-149E9511FB3B}"/>
                </a:ext>
              </a:extLst>
            </p:cNvPr>
            <p:cNvSpPr txBox="1"/>
            <p:nvPr/>
          </p:nvSpPr>
          <p:spPr>
            <a:xfrm>
              <a:off x="1249362" y="1687343"/>
              <a:ext cx="2482850" cy="625171"/>
            </a:xfrm>
            <a:prstGeom prst="rect">
              <a:avLst/>
            </a:prstGeom>
            <a:noFill/>
          </p:spPr>
          <p:txBody>
            <a:bodyPr>
              <a:spAutoFit/>
            </a:bodyPr>
            <a:lstStyle/>
            <a:p>
              <a:pPr marL="67735" algn="ctr">
                <a:defRPr/>
              </a:pPr>
              <a:r>
                <a:rPr lang="en-US" sz="213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The Rapture</a:t>
              </a:r>
              <a:endParaRPr lang="en-US" sz="341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9">
                    <a:extLst>
                      <a:ext uri="{A12FA001-AC4F-418D-AE19-62706E023703}">
                        <ahyp:hlinkClr xmlns:ahyp="http://schemas.microsoft.com/office/drawing/2018/hyperlinkcolor" val="tx"/>
                      </a:ext>
                    </a:extLst>
                  </a:hlinkClick>
                </a:rPr>
                <a:t>1 Thess. 4:13-17</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5" name="TextBox 44">
              <a:extLst>
                <a:ext uri="{FF2B5EF4-FFF2-40B4-BE49-F238E27FC236}">
                  <a16:creationId xmlns:a16="http://schemas.microsoft.com/office/drawing/2014/main" id="{7F7DC26F-EADD-E7C3-133F-904706915A2D}"/>
                </a:ext>
              </a:extLst>
            </p:cNvPr>
            <p:cNvSpPr txBox="1"/>
            <p:nvPr/>
          </p:nvSpPr>
          <p:spPr>
            <a:xfrm>
              <a:off x="3940175" y="2109658"/>
              <a:ext cx="2963862"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Second Coming</a:t>
              </a:r>
              <a:endParaRPr lang="en-US" sz="3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0">
                    <a:extLst>
                      <a:ext uri="{A12FA001-AC4F-418D-AE19-62706E023703}">
                        <ahyp:hlinkClr xmlns:ahyp="http://schemas.microsoft.com/office/drawing/2018/hyperlinkcolor" val="tx"/>
                      </a:ext>
                    </a:extLst>
                  </a:hlinkClick>
                </a:rPr>
                <a:t>Matt. 24:29-30</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 </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1">
                    <a:extLst>
                      <a:ext uri="{A12FA001-AC4F-418D-AE19-62706E023703}">
                        <ahyp:hlinkClr xmlns:ahyp="http://schemas.microsoft.com/office/drawing/2018/hyperlinkcolor" val="tx"/>
                      </a:ext>
                    </a:extLst>
                  </a:hlinkClick>
                </a:rPr>
                <a:t>Matt. 25:31-34</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6" name="Explosion 1 30">
              <a:extLst>
                <a:ext uri="{FF2B5EF4-FFF2-40B4-BE49-F238E27FC236}">
                  <a16:creationId xmlns:a16="http://schemas.microsoft.com/office/drawing/2014/main" id="{44487225-1DAB-2093-4B55-EE23B9553A1C}"/>
                </a:ext>
              </a:extLst>
            </p:cNvPr>
            <p:cNvSpPr/>
            <p:nvPr/>
          </p:nvSpPr>
          <p:spPr>
            <a:xfrm>
              <a:off x="7440612" y="4815013"/>
              <a:ext cx="379413" cy="355634"/>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7" name="Explosion 1 31">
              <a:extLst>
                <a:ext uri="{FF2B5EF4-FFF2-40B4-BE49-F238E27FC236}">
                  <a16:creationId xmlns:a16="http://schemas.microsoft.com/office/drawing/2014/main" id="{691EB1C2-66BC-E062-19B1-435D4FE5C4EF}"/>
                </a:ext>
              </a:extLst>
            </p:cNvPr>
            <p:cNvSpPr/>
            <p:nvPr/>
          </p:nvSpPr>
          <p:spPr>
            <a:xfrm>
              <a:off x="5175250" y="4399049"/>
              <a:ext cx="455612" cy="549327"/>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8" name="Explosion 1 32">
              <a:extLst>
                <a:ext uri="{FF2B5EF4-FFF2-40B4-BE49-F238E27FC236}">
                  <a16:creationId xmlns:a16="http://schemas.microsoft.com/office/drawing/2014/main" id="{9D6DEB5F-FA6C-06F1-D137-3E3E92014FE9}"/>
                </a:ext>
              </a:extLst>
            </p:cNvPr>
            <p:cNvSpPr/>
            <p:nvPr/>
          </p:nvSpPr>
          <p:spPr>
            <a:xfrm>
              <a:off x="4727575" y="4113272"/>
              <a:ext cx="455612" cy="314355"/>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9" name="Explosion 1 33">
              <a:extLst>
                <a:ext uri="{FF2B5EF4-FFF2-40B4-BE49-F238E27FC236}">
                  <a16:creationId xmlns:a16="http://schemas.microsoft.com/office/drawing/2014/main" id="{009D6F78-211B-CA95-1906-6FC0FEF311DB}"/>
                </a:ext>
              </a:extLst>
            </p:cNvPr>
            <p:cNvSpPr/>
            <p:nvPr/>
          </p:nvSpPr>
          <p:spPr>
            <a:xfrm>
              <a:off x="4433887" y="4343482"/>
              <a:ext cx="454025" cy="317530"/>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50" name="Explosion 1 34">
              <a:extLst>
                <a:ext uri="{FF2B5EF4-FFF2-40B4-BE49-F238E27FC236}">
                  <a16:creationId xmlns:a16="http://schemas.microsoft.com/office/drawing/2014/main" id="{6B5167D9-ADEB-3503-26F2-A57BC927054E}"/>
                </a:ext>
              </a:extLst>
            </p:cNvPr>
            <p:cNvSpPr/>
            <p:nvPr/>
          </p:nvSpPr>
          <p:spPr>
            <a:xfrm>
              <a:off x="3776662" y="4249810"/>
              <a:ext cx="454025" cy="315943"/>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cxnSp>
          <p:nvCxnSpPr>
            <p:cNvPr id="48155" name="Straight Connector 50">
              <a:extLst>
                <a:ext uri="{FF2B5EF4-FFF2-40B4-BE49-F238E27FC236}">
                  <a16:creationId xmlns:a16="http://schemas.microsoft.com/office/drawing/2014/main" id="{B57EF5C1-B074-4771-5F5C-198E466EFE07}"/>
                </a:ext>
              </a:extLst>
            </p:cNvPr>
            <p:cNvCxnSpPr>
              <a:cxnSpLocks noChangeShapeType="1"/>
            </p:cNvCxnSpPr>
            <p:nvPr/>
          </p:nvCxnSpPr>
          <p:spPr bwMode="auto">
            <a:xfrm flipH="1">
              <a:off x="3992563" y="3670317"/>
              <a:ext cx="3175" cy="495347"/>
            </a:xfrm>
            <a:prstGeom prst="line">
              <a:avLst/>
            </a:prstGeom>
            <a:noFill/>
            <a:ln w="38100" algn="ctr">
              <a:solidFill>
                <a:srgbClr val="000000"/>
              </a:solidFill>
              <a:prstDash val="sysDash"/>
              <a:round/>
              <a:headEnd/>
              <a:tailEnd/>
            </a:ln>
            <a:extLst>
              <a:ext uri="{909E8E84-426E-40DD-AFC4-6F175D3DCCD1}">
                <a14:hiddenFill xmlns:a14="http://schemas.microsoft.com/office/drawing/2010/main">
                  <a:noFill/>
                </a14:hiddenFill>
              </a:ext>
            </a:extLst>
          </p:spPr>
        </p:cxnSp>
        <p:sp>
          <p:nvSpPr>
            <p:cNvPr id="52" name="TextBox 51">
              <a:extLst>
                <a:ext uri="{FF2B5EF4-FFF2-40B4-BE49-F238E27FC236}">
                  <a16:creationId xmlns:a16="http://schemas.microsoft.com/office/drawing/2014/main" id="{42158BDC-EB5E-47B8-DC79-988027055A6C}"/>
                </a:ext>
              </a:extLst>
            </p:cNvPr>
            <p:cNvSpPr txBox="1"/>
            <p:nvPr/>
          </p:nvSpPr>
          <p:spPr>
            <a:xfrm>
              <a:off x="6443662" y="3935455"/>
              <a:ext cx="2401888" cy="779133"/>
            </a:xfrm>
            <a:prstGeom prst="rect">
              <a:avLst/>
            </a:prstGeom>
            <a:noFill/>
          </p:spPr>
          <p:txBody>
            <a:bodyPr>
              <a:spAutoFit/>
            </a:bodyPr>
            <a:lstStyle/>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Great White </a:t>
              </a:r>
              <a:b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b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Throne Judgment</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2">
                    <a:extLst>
                      <a:ext uri="{A12FA001-AC4F-418D-AE19-62706E023703}">
                        <ahyp:hlinkClr xmlns:ahyp="http://schemas.microsoft.com/office/drawing/2018/hyperlinkcolor" val="tx"/>
                      </a:ext>
                    </a:extLst>
                  </a:hlinkClick>
                </a:rPr>
                <a:t>Rev. 20:11-15</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53" name="Curved Up Arrow 37">
              <a:extLst>
                <a:ext uri="{FF2B5EF4-FFF2-40B4-BE49-F238E27FC236}">
                  <a16:creationId xmlns:a16="http://schemas.microsoft.com/office/drawing/2014/main" id="{1EB60F64-6B08-3ED9-8DD3-306AA9270708}"/>
                </a:ext>
              </a:extLst>
            </p:cNvPr>
            <p:cNvSpPr/>
            <p:nvPr/>
          </p:nvSpPr>
          <p:spPr>
            <a:xfrm rot="4580810">
              <a:off x="1022312" y="4195847"/>
              <a:ext cx="814464" cy="366713"/>
            </a:xfrm>
            <a:prstGeom prst="curvedUpArrow">
              <a:avLst>
                <a:gd name="adj1" fmla="val 25863"/>
                <a:gd name="adj2" fmla="val 75394"/>
                <a:gd name="adj3" fmla="val 47137"/>
              </a:avLst>
            </a:prstGeom>
            <a:solidFill>
              <a:sysClr val="windowText" lastClr="000000"/>
            </a:solidFill>
            <a:ln w="25400" cap="flat" cmpd="sng" algn="ctr">
              <a:solidFill>
                <a:sysClr val="window" lastClr="FFFFFF"/>
              </a:solidFill>
              <a:prstDash val="solid"/>
            </a:ln>
            <a:effectLst/>
          </p:spPr>
          <p:txBody>
            <a:bodyPr anchor="ctr"/>
            <a:lstStyle/>
            <a:p>
              <a:pPr algn="ctr">
                <a:defRPr/>
              </a:pPr>
              <a:endParaRPr lang="en-US" b="1" kern="0" dirty="0">
                <a:solidFill>
                  <a:prstClr val="black"/>
                </a:solidFill>
                <a:latin typeface="+mn-lt"/>
              </a:endParaRPr>
            </a:p>
          </p:txBody>
        </p:sp>
        <p:sp>
          <p:nvSpPr>
            <p:cNvPr id="54" name="TextBox 53">
              <a:extLst>
                <a:ext uri="{FF2B5EF4-FFF2-40B4-BE49-F238E27FC236}">
                  <a16:creationId xmlns:a16="http://schemas.microsoft.com/office/drawing/2014/main" id="{34C3AD65-DD7C-F626-8B3C-9F09E5DBF170}"/>
                </a:ext>
              </a:extLst>
            </p:cNvPr>
            <p:cNvSpPr txBox="1"/>
            <p:nvPr/>
          </p:nvSpPr>
          <p:spPr>
            <a:xfrm>
              <a:off x="908050" y="3946569"/>
              <a:ext cx="842962" cy="455937"/>
            </a:xfrm>
            <a:prstGeom prst="rect">
              <a:avLst/>
            </a:prstGeom>
            <a:solidFill>
              <a:srgbClr val="1F497D"/>
            </a:solidFill>
            <a:ln w="38100">
              <a:solidFill>
                <a:srgbClr val="8064A2">
                  <a:lumMod val="75000"/>
                </a:srgbClr>
              </a:solidFill>
            </a:ln>
          </p:spPr>
          <p:txBody>
            <a:bodyPr>
              <a:spAutoFit/>
            </a:bodyPr>
            <a:lstStyle/>
            <a:p>
              <a:pPr algn="ctr">
                <a:defRPr/>
              </a:pPr>
              <a:r>
                <a:rPr lang="en-US" sz="1280" b="1" kern="0" dirty="0">
                  <a:solidFill>
                    <a:prstClr val="white"/>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You Are Here</a:t>
              </a:r>
            </a:p>
          </p:txBody>
        </p:sp>
        <p:sp>
          <p:nvSpPr>
            <p:cNvPr id="55" name="Multiply 39">
              <a:extLst>
                <a:ext uri="{FF2B5EF4-FFF2-40B4-BE49-F238E27FC236}">
                  <a16:creationId xmlns:a16="http://schemas.microsoft.com/office/drawing/2014/main" id="{F63E0F90-84FA-3A53-38A0-0743A2B7F616}"/>
                </a:ext>
              </a:extLst>
            </p:cNvPr>
            <p:cNvSpPr/>
            <p:nvPr/>
          </p:nvSpPr>
          <p:spPr>
            <a:xfrm>
              <a:off x="1630362" y="4432390"/>
              <a:ext cx="396875" cy="333406"/>
            </a:xfrm>
            <a:prstGeom prst="mathMultiply">
              <a:avLst/>
            </a:prstGeom>
            <a:solidFill>
              <a:srgbClr val="FFFF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black"/>
                </a:solidFill>
                <a:latin typeface="+mn-lt"/>
              </a:endParaRPr>
            </a:p>
          </p:txBody>
        </p:sp>
        <p:cxnSp>
          <p:nvCxnSpPr>
            <p:cNvPr id="48160" name="Straight Connector 55">
              <a:extLst>
                <a:ext uri="{FF2B5EF4-FFF2-40B4-BE49-F238E27FC236}">
                  <a16:creationId xmlns:a16="http://schemas.microsoft.com/office/drawing/2014/main" id="{01B500D4-FDD4-1959-1E8F-C9C354505B40}"/>
                </a:ext>
              </a:extLst>
            </p:cNvPr>
            <p:cNvCxnSpPr>
              <a:cxnSpLocks noChangeShapeType="1"/>
            </p:cNvCxnSpPr>
            <p:nvPr/>
          </p:nvCxnSpPr>
          <p:spPr bwMode="auto">
            <a:xfrm flipH="1">
              <a:off x="7654925" y="3368664"/>
              <a:ext cx="3175" cy="490584"/>
            </a:xfrm>
            <a:prstGeom prst="line">
              <a:avLst/>
            </a:prstGeom>
            <a:noFill/>
            <a:ln w="38100" algn="ctr">
              <a:solidFill>
                <a:srgbClr val="000000"/>
              </a:solidFill>
              <a:prstDash val="sysDash"/>
              <a:round/>
              <a:headEnd/>
              <a:tailEnd/>
            </a:ln>
            <a:extLst>
              <a:ext uri="{909E8E84-426E-40DD-AFC4-6F175D3DCCD1}">
                <a14:hiddenFill xmlns:a14="http://schemas.microsoft.com/office/drawing/2010/main">
                  <a:noFill/>
                </a14:hiddenFill>
              </a:ext>
            </a:extLst>
          </p:spPr>
        </p:cxnSp>
        <p:sp>
          <p:nvSpPr>
            <p:cNvPr id="57" name="Left-Right Arrow 42">
              <a:extLst>
                <a:ext uri="{FF2B5EF4-FFF2-40B4-BE49-F238E27FC236}">
                  <a16:creationId xmlns:a16="http://schemas.microsoft.com/office/drawing/2014/main" id="{0157C383-E532-F4AE-A8B6-3E0B1F5BF168}"/>
                </a:ext>
              </a:extLst>
            </p:cNvPr>
            <p:cNvSpPr>
              <a:spLocks noChangeArrowheads="1"/>
            </p:cNvSpPr>
            <p:nvPr/>
          </p:nvSpPr>
          <p:spPr bwMode="auto">
            <a:xfrm>
              <a:off x="2711450" y="3625863"/>
              <a:ext cx="1208088" cy="328644"/>
            </a:xfrm>
            <a:prstGeom prst="leftRightArrow">
              <a:avLst>
                <a:gd name="adj1" fmla="val 50000"/>
                <a:gd name="adj2" fmla="val 50000"/>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3.5 Years</a:t>
              </a:r>
            </a:p>
          </p:txBody>
        </p:sp>
        <p:sp>
          <p:nvSpPr>
            <p:cNvPr id="58" name="Left-Right Arrow 44">
              <a:extLst>
                <a:ext uri="{FF2B5EF4-FFF2-40B4-BE49-F238E27FC236}">
                  <a16:creationId xmlns:a16="http://schemas.microsoft.com/office/drawing/2014/main" id="{2F9585B2-F5E7-AB64-9BEE-606AA374B904}"/>
                </a:ext>
              </a:extLst>
            </p:cNvPr>
            <p:cNvSpPr>
              <a:spLocks noChangeArrowheads="1"/>
            </p:cNvSpPr>
            <p:nvPr/>
          </p:nvSpPr>
          <p:spPr bwMode="auto">
            <a:xfrm>
              <a:off x="5530850" y="3625863"/>
              <a:ext cx="2009775" cy="355634"/>
            </a:xfrm>
            <a:prstGeom prst="leftRightArrow">
              <a:avLst>
                <a:gd name="adj1" fmla="val 50000"/>
                <a:gd name="adj2" fmla="val 49998"/>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1,000 Years</a:t>
              </a:r>
            </a:p>
          </p:txBody>
        </p:sp>
        <p:sp>
          <p:nvSpPr>
            <p:cNvPr id="59" name="TextBox 58">
              <a:extLst>
                <a:ext uri="{FF2B5EF4-FFF2-40B4-BE49-F238E27FC236}">
                  <a16:creationId xmlns:a16="http://schemas.microsoft.com/office/drawing/2014/main" id="{5DE9A2CE-D3BC-FBAE-7AEC-BAAADADDF7D7}"/>
                </a:ext>
              </a:extLst>
            </p:cNvPr>
            <p:cNvSpPr txBox="1"/>
            <p:nvPr/>
          </p:nvSpPr>
          <p:spPr>
            <a:xfrm rot="16200000">
              <a:off x="8126402" y="3409968"/>
              <a:ext cx="204806" cy="763611"/>
            </a:xfrm>
            <a:prstGeom prst="rect">
              <a:avLst/>
            </a:prstGeom>
            <a:noFill/>
          </p:spPr>
          <p:txBody>
            <a:bodyPr>
              <a:spAutoFit/>
            </a:bodyPr>
            <a:lstStyle/>
            <a:p>
              <a:pPr marL="67735" algn="ctr">
                <a:defRPr/>
              </a:pPr>
              <a:r>
                <a:rPr lang="en-US" sz="4693" b="1" kern="0" dirty="0">
                  <a:solidFill>
                    <a:srgbClr val="4F81BD">
                      <a:lumMod val="75000"/>
                    </a:srgbClr>
                  </a:solidFill>
                  <a:effectLst>
                    <a:outerShdw blurRad="38100" dist="38100" dir="2700000" algn="tl">
                      <a:srgbClr val="000000">
                        <a:alpha val="43137"/>
                      </a:srgbClr>
                    </a:outerShdw>
                  </a:effectLst>
                  <a:latin typeface="+mn-lt"/>
                  <a:ea typeface="MingLiU" panose="02020509000000000000" pitchFamily="49" charset="-120"/>
                  <a:cs typeface="Lao UI" panose="020B0502040204020203" pitchFamily="34" charset="0"/>
                </a:rPr>
                <a:t>8</a:t>
              </a:r>
            </a:p>
          </p:txBody>
        </p:sp>
        <p:sp>
          <p:nvSpPr>
            <p:cNvPr id="60" name="TextBox 59">
              <a:extLst>
                <a:ext uri="{FF2B5EF4-FFF2-40B4-BE49-F238E27FC236}">
                  <a16:creationId xmlns:a16="http://schemas.microsoft.com/office/drawing/2014/main" id="{822EC51C-8855-9716-D403-8BDFADD1140E}"/>
                </a:ext>
              </a:extLst>
            </p:cNvPr>
            <p:cNvSpPr txBox="1"/>
            <p:nvPr/>
          </p:nvSpPr>
          <p:spPr>
            <a:xfrm>
              <a:off x="7534275" y="2512921"/>
              <a:ext cx="1428750" cy="1009987"/>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Eternal</a:t>
              </a:r>
              <a:b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b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Life</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4">
                    <a:extLst>
                      <a:ext uri="{A12FA001-AC4F-418D-AE19-62706E023703}">
                        <ahyp:hlinkClr xmlns:ahyp="http://schemas.microsoft.com/office/drawing/2018/hyperlinkcolor" val="tx"/>
                      </a:ext>
                    </a:extLst>
                  </a:hlinkClick>
                </a:rPr>
                <a:t>Matt. 25:46</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61" name="Left-Right Arrow 45">
              <a:extLst>
                <a:ext uri="{FF2B5EF4-FFF2-40B4-BE49-F238E27FC236}">
                  <a16:creationId xmlns:a16="http://schemas.microsoft.com/office/drawing/2014/main" id="{E3DF427B-1B45-8812-AFF6-7956327393D8}"/>
                </a:ext>
              </a:extLst>
            </p:cNvPr>
            <p:cNvSpPr>
              <a:spLocks noChangeArrowheads="1"/>
            </p:cNvSpPr>
            <p:nvPr/>
          </p:nvSpPr>
          <p:spPr bwMode="auto">
            <a:xfrm>
              <a:off x="4070350" y="3625863"/>
              <a:ext cx="1208088" cy="328644"/>
            </a:xfrm>
            <a:prstGeom prst="leftRightArrow">
              <a:avLst>
                <a:gd name="adj1" fmla="val 50000"/>
                <a:gd name="adj2" fmla="val 50000"/>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3.5 Years</a:t>
              </a:r>
            </a:p>
          </p:txBody>
        </p:sp>
      </p:grpSp>
      <p:sp>
        <p:nvSpPr>
          <p:cNvPr id="62" name="Right Brace 61">
            <a:extLst>
              <a:ext uri="{FF2B5EF4-FFF2-40B4-BE49-F238E27FC236}">
                <a16:creationId xmlns:a16="http://schemas.microsoft.com/office/drawing/2014/main" id="{47A0AE2C-7F8B-9139-20C3-237CBA9D21B0}"/>
              </a:ext>
            </a:extLst>
          </p:cNvPr>
          <p:cNvSpPr/>
          <p:nvPr/>
        </p:nvSpPr>
        <p:spPr>
          <a:xfrm rot="5400000">
            <a:off x="2983655" y="4814147"/>
            <a:ext cx="431799" cy="2009987"/>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kern="0">
              <a:solidFill>
                <a:prstClr val="black"/>
              </a:solidFill>
              <a:latin typeface="Arial"/>
              <a:cs typeface="Arial"/>
            </a:endParaRPr>
          </a:p>
        </p:txBody>
      </p:sp>
      <p:sp>
        <p:nvSpPr>
          <p:cNvPr id="6" name="Title 1">
            <a:extLst>
              <a:ext uri="{FF2B5EF4-FFF2-40B4-BE49-F238E27FC236}">
                <a16:creationId xmlns:a16="http://schemas.microsoft.com/office/drawing/2014/main" id="{D9D90F2C-F6CB-8E4C-7380-F32F487DE5F4}"/>
              </a:ext>
            </a:extLst>
          </p:cNvPr>
          <p:cNvSpPr txBox="1">
            <a:spLocks/>
          </p:cNvSpPr>
          <p:nvPr/>
        </p:nvSpPr>
        <p:spPr bwMode="auto">
          <a:xfrm>
            <a:off x="1032933" y="1901876"/>
            <a:ext cx="2810934" cy="958231"/>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r>
              <a:rPr lang="en-US" sz="2800" b="1" kern="0" dirty="0">
                <a:solidFill>
                  <a:schemeClr val="tx1"/>
                </a:solidFill>
                <a:latin typeface="+mn-lt"/>
              </a:rPr>
              <a:t>Pre-Tribulation</a:t>
            </a:r>
            <a:br>
              <a:rPr lang="en-US" sz="2800" b="1" kern="0" dirty="0">
                <a:solidFill>
                  <a:schemeClr val="tx1"/>
                </a:solidFill>
                <a:latin typeface="+mn-lt"/>
              </a:rPr>
            </a:br>
            <a:r>
              <a:rPr lang="en-US" sz="2800" b="1" kern="0" dirty="0">
                <a:solidFill>
                  <a:schemeClr val="tx1"/>
                </a:solidFill>
                <a:latin typeface="+mn-lt"/>
              </a:rPr>
              <a:t>Rapture</a:t>
            </a:r>
          </a:p>
        </p:txBody>
      </p:sp>
      <p:sp>
        <p:nvSpPr>
          <p:cNvPr id="7" name="TextBox 6">
            <a:extLst>
              <a:ext uri="{FF2B5EF4-FFF2-40B4-BE49-F238E27FC236}">
                <a16:creationId xmlns:a16="http://schemas.microsoft.com/office/drawing/2014/main" id="{4DCDD8D8-035E-E088-C18A-C40EF2EE5B57}"/>
              </a:ext>
            </a:extLst>
          </p:cNvPr>
          <p:cNvSpPr txBox="1"/>
          <p:nvPr/>
        </p:nvSpPr>
        <p:spPr>
          <a:xfrm rot="16200000">
            <a:off x="974081" y="3725165"/>
            <a:ext cx="1664238" cy="707886"/>
          </a:xfrm>
          <a:prstGeom prst="rect">
            <a:avLst/>
          </a:prstGeom>
          <a:noFill/>
        </p:spPr>
        <p:txBody>
          <a:bodyPr wrap="none" rtlCol="0">
            <a:spAutoFit/>
          </a:bodyPr>
          <a:lstStyle/>
          <a:p>
            <a:r>
              <a:rPr lang="en-US" sz="4000" b="1" dirty="0"/>
              <a:t>EXILE</a:t>
            </a:r>
          </a:p>
        </p:txBody>
      </p:sp>
      <p:sp>
        <p:nvSpPr>
          <p:cNvPr id="8" name="Title 1">
            <a:extLst>
              <a:ext uri="{FF2B5EF4-FFF2-40B4-BE49-F238E27FC236}">
                <a16:creationId xmlns:a16="http://schemas.microsoft.com/office/drawing/2014/main" id="{A8FEC956-B1E1-982C-7A9D-0D802187BA95}"/>
              </a:ext>
            </a:extLst>
          </p:cNvPr>
          <p:cNvSpPr txBox="1">
            <a:spLocks/>
          </p:cNvSpPr>
          <p:nvPr/>
        </p:nvSpPr>
        <p:spPr bwMode="auto">
          <a:xfrm>
            <a:off x="3972560" y="1882591"/>
            <a:ext cx="2170303" cy="1322863"/>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10" name="Title 1">
            <a:extLst>
              <a:ext uri="{FF2B5EF4-FFF2-40B4-BE49-F238E27FC236}">
                <a16:creationId xmlns:a16="http://schemas.microsoft.com/office/drawing/2014/main" id="{7F5E7B35-2BC1-13B9-97A5-061B334163A1}"/>
              </a:ext>
            </a:extLst>
          </p:cNvPr>
          <p:cNvSpPr txBox="1">
            <a:spLocks/>
          </p:cNvSpPr>
          <p:nvPr/>
        </p:nvSpPr>
        <p:spPr bwMode="auto">
          <a:xfrm>
            <a:off x="2616200" y="2971800"/>
            <a:ext cx="2170303" cy="1322863"/>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11" name="Title 1">
            <a:extLst>
              <a:ext uri="{FF2B5EF4-FFF2-40B4-BE49-F238E27FC236}">
                <a16:creationId xmlns:a16="http://schemas.microsoft.com/office/drawing/2014/main" id="{52A0645D-E7A2-07BA-BB2F-9708AD8E73A0}"/>
              </a:ext>
            </a:extLst>
          </p:cNvPr>
          <p:cNvSpPr txBox="1">
            <a:spLocks/>
          </p:cNvSpPr>
          <p:nvPr/>
        </p:nvSpPr>
        <p:spPr bwMode="auto">
          <a:xfrm>
            <a:off x="5157342" y="3854099"/>
            <a:ext cx="2753362" cy="500715"/>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12" name="Title 1">
            <a:extLst>
              <a:ext uri="{FF2B5EF4-FFF2-40B4-BE49-F238E27FC236}">
                <a16:creationId xmlns:a16="http://schemas.microsoft.com/office/drawing/2014/main" id="{2D82ECD5-E509-5532-4BA7-A99F3669F9D6}"/>
              </a:ext>
            </a:extLst>
          </p:cNvPr>
          <p:cNvSpPr txBox="1">
            <a:spLocks/>
          </p:cNvSpPr>
          <p:nvPr/>
        </p:nvSpPr>
        <p:spPr bwMode="auto">
          <a:xfrm>
            <a:off x="8170410" y="3867671"/>
            <a:ext cx="2199014" cy="448635"/>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02C688F-1115-5E84-9827-25E97E3D8363}"/>
              </a:ext>
            </a:extLst>
          </p:cNvPr>
          <p:cNvSpPr txBox="1">
            <a:spLocks/>
          </p:cNvSpPr>
          <p:nvPr/>
        </p:nvSpPr>
        <p:spPr bwMode="auto">
          <a:xfrm>
            <a:off x="2328629" y="303828"/>
            <a:ext cx="6459771" cy="846137"/>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64" name="Rectangle 63">
            <a:extLst>
              <a:ext uri="{FF2B5EF4-FFF2-40B4-BE49-F238E27FC236}">
                <a16:creationId xmlns:a16="http://schemas.microsoft.com/office/drawing/2014/main" id="{D4A7922A-D6E0-2E01-B626-F33EB02C9029}"/>
              </a:ext>
            </a:extLst>
          </p:cNvPr>
          <p:cNvSpPr/>
          <p:nvPr/>
        </p:nvSpPr>
        <p:spPr>
          <a:xfrm>
            <a:off x="870373" y="1706880"/>
            <a:ext cx="11270827" cy="51460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a:extLst>
              <a:ext uri="{FF2B5EF4-FFF2-40B4-BE49-F238E27FC236}">
                <a16:creationId xmlns:a16="http://schemas.microsoft.com/office/drawing/2014/main" id="{0A033C12-FEB0-D4FA-0785-48CF462ADFF9}"/>
              </a:ext>
            </a:extLst>
          </p:cNvPr>
          <p:cNvSpPr>
            <a:spLocks noGrp="1"/>
          </p:cNvSpPr>
          <p:nvPr>
            <p:ph type="title"/>
          </p:nvPr>
        </p:nvSpPr>
        <p:spPr>
          <a:xfrm>
            <a:off x="3142236" y="296867"/>
            <a:ext cx="5341364" cy="790252"/>
          </a:xfrm>
        </p:spPr>
        <p:txBody>
          <a:bodyPr/>
          <a:lstStyle/>
          <a:p>
            <a:pPr>
              <a:defRPr/>
            </a:pPr>
            <a:r>
              <a:rPr lang="en-US" altLang="en-US" sz="4267" b="1" dirty="0">
                <a:solidFill>
                  <a:schemeClr val="tx1"/>
                </a:solidFill>
                <a:latin typeface="+mn-lt"/>
              </a:rPr>
              <a:t>Major Bible Events</a:t>
            </a:r>
            <a:br>
              <a:rPr lang="en-US" altLang="en-US" sz="4267" b="1" dirty="0">
                <a:solidFill>
                  <a:schemeClr val="tx1"/>
                </a:solidFill>
                <a:latin typeface="+mn-lt"/>
              </a:rPr>
            </a:br>
            <a:endParaRPr lang="en-US" sz="3413" dirty="0">
              <a:solidFill>
                <a:schemeClr val="tx1"/>
              </a:solidFill>
              <a:latin typeface="+mn-lt"/>
            </a:endParaRPr>
          </a:p>
        </p:txBody>
      </p:sp>
      <p:sp>
        <p:nvSpPr>
          <p:cNvPr id="48134" name="Slide Number Placeholder 5">
            <a:extLst>
              <a:ext uri="{FF2B5EF4-FFF2-40B4-BE49-F238E27FC236}">
                <a16:creationId xmlns:a16="http://schemas.microsoft.com/office/drawing/2014/main" id="{B1849C1F-BF81-2D18-2078-2690621D82F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D0F3BF9-83D5-4E42-988E-DE78A05E2727}" type="slidenum">
              <a:rPr lang="en-US" altLang="en-US" smtClean="0"/>
              <a:pPr/>
              <a:t>22</a:t>
            </a:fld>
            <a:endParaRPr lang="en-US" altLang="en-US"/>
          </a:p>
        </p:txBody>
      </p:sp>
      <p:grpSp>
        <p:nvGrpSpPr>
          <p:cNvPr id="63" name="Group 62">
            <a:extLst>
              <a:ext uri="{FF2B5EF4-FFF2-40B4-BE49-F238E27FC236}">
                <a16:creationId xmlns:a16="http://schemas.microsoft.com/office/drawing/2014/main" id="{2E9DF4B6-A29E-4099-F218-2F9B5D2A54A3}"/>
              </a:ext>
            </a:extLst>
          </p:cNvPr>
          <p:cNvGrpSpPr>
            <a:grpSpLocks/>
          </p:cNvGrpSpPr>
          <p:nvPr/>
        </p:nvGrpSpPr>
        <p:grpSpPr bwMode="auto">
          <a:xfrm>
            <a:off x="1213568" y="5608320"/>
            <a:ext cx="10412307" cy="1229663"/>
            <a:chOff x="482600" y="5257799"/>
            <a:chExt cx="9762239" cy="1152992"/>
          </a:xfrm>
        </p:grpSpPr>
        <p:sp>
          <p:nvSpPr>
            <p:cNvPr id="23" name="TextBox 22">
              <a:extLst>
                <a:ext uri="{FF2B5EF4-FFF2-40B4-BE49-F238E27FC236}">
                  <a16:creationId xmlns:a16="http://schemas.microsoft.com/office/drawing/2014/main" id="{5E74DF62-036C-271D-1268-2FA973236B6A}"/>
                </a:ext>
              </a:extLst>
            </p:cNvPr>
            <p:cNvSpPr txBox="1"/>
            <p:nvPr/>
          </p:nvSpPr>
          <p:spPr>
            <a:xfrm>
              <a:off x="2694147" y="5621396"/>
              <a:ext cx="658859"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2-3</a:t>
              </a:r>
            </a:p>
          </p:txBody>
        </p:sp>
        <p:sp>
          <p:nvSpPr>
            <p:cNvPr id="24" name="TextBox 23">
              <a:extLst>
                <a:ext uri="{FF2B5EF4-FFF2-40B4-BE49-F238E27FC236}">
                  <a16:creationId xmlns:a16="http://schemas.microsoft.com/office/drawing/2014/main" id="{4B2D3B8D-F07F-D34D-69CB-52A1EE5F8CF8}"/>
                </a:ext>
              </a:extLst>
            </p:cNvPr>
            <p:cNvSpPr txBox="1"/>
            <p:nvPr/>
          </p:nvSpPr>
          <p:spPr>
            <a:xfrm>
              <a:off x="5015238" y="5621396"/>
              <a:ext cx="841435"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6-19</a:t>
              </a:r>
            </a:p>
          </p:txBody>
        </p:sp>
        <p:sp>
          <p:nvSpPr>
            <p:cNvPr id="25" name="TextBox 24">
              <a:extLst>
                <a:ext uri="{FF2B5EF4-FFF2-40B4-BE49-F238E27FC236}">
                  <a16:creationId xmlns:a16="http://schemas.microsoft.com/office/drawing/2014/main" id="{838B022B-2709-C113-2E00-427263F1A6F0}"/>
                </a:ext>
              </a:extLst>
            </p:cNvPr>
            <p:cNvSpPr txBox="1"/>
            <p:nvPr/>
          </p:nvSpPr>
          <p:spPr>
            <a:xfrm>
              <a:off x="7907871" y="5621396"/>
              <a:ext cx="550902"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20</a:t>
              </a:r>
            </a:p>
          </p:txBody>
        </p:sp>
        <p:sp>
          <p:nvSpPr>
            <p:cNvPr id="26" name="TextBox 25">
              <a:extLst>
                <a:ext uri="{FF2B5EF4-FFF2-40B4-BE49-F238E27FC236}">
                  <a16:creationId xmlns:a16="http://schemas.microsoft.com/office/drawing/2014/main" id="{3FEC3CE4-E531-AB55-AAB7-F0CC908A4A16}"/>
                </a:ext>
              </a:extLst>
            </p:cNvPr>
            <p:cNvSpPr txBox="1"/>
            <p:nvPr/>
          </p:nvSpPr>
          <p:spPr>
            <a:xfrm>
              <a:off x="9220827" y="5410224"/>
              <a:ext cx="1024012"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21-22</a:t>
              </a:r>
            </a:p>
          </p:txBody>
        </p:sp>
        <p:sp>
          <p:nvSpPr>
            <p:cNvPr id="27" name="Right Brace 26">
              <a:extLst>
                <a:ext uri="{FF2B5EF4-FFF2-40B4-BE49-F238E27FC236}">
                  <a16:creationId xmlns:a16="http://schemas.microsoft.com/office/drawing/2014/main" id="{7E750370-89F9-BB70-C4C7-FD47A08D5993}"/>
                </a:ext>
              </a:extLst>
            </p:cNvPr>
            <p:cNvSpPr/>
            <p:nvPr/>
          </p:nvSpPr>
          <p:spPr>
            <a:xfrm rot="5400000">
              <a:off x="7958659" y="4508465"/>
              <a:ext cx="363595" cy="1935302"/>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b="1" kern="0">
                <a:solidFill>
                  <a:prstClr val="black"/>
                </a:solidFill>
                <a:latin typeface="+mn-lt"/>
                <a:cs typeface="Arial"/>
              </a:endParaRPr>
            </a:p>
          </p:txBody>
        </p:sp>
        <p:sp>
          <p:nvSpPr>
            <p:cNvPr id="28" name="Right Brace 27">
              <a:extLst>
                <a:ext uri="{FF2B5EF4-FFF2-40B4-BE49-F238E27FC236}">
                  <a16:creationId xmlns:a16="http://schemas.microsoft.com/office/drawing/2014/main" id="{49212D8D-B5E0-EF65-CBE3-DDE48F76EC6C}"/>
                </a:ext>
              </a:extLst>
            </p:cNvPr>
            <p:cNvSpPr/>
            <p:nvPr/>
          </p:nvSpPr>
          <p:spPr>
            <a:xfrm rot="5400000">
              <a:off x="5204941" y="4032973"/>
              <a:ext cx="393763" cy="2843416"/>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b="1" kern="0">
                <a:solidFill>
                  <a:prstClr val="black"/>
                </a:solidFill>
                <a:latin typeface="+mn-lt"/>
                <a:cs typeface="Arial"/>
              </a:endParaRPr>
            </a:p>
          </p:txBody>
        </p:sp>
        <p:sp>
          <p:nvSpPr>
            <p:cNvPr id="29" name="TextBox 28">
              <a:extLst>
                <a:ext uri="{FF2B5EF4-FFF2-40B4-BE49-F238E27FC236}">
                  <a16:creationId xmlns:a16="http://schemas.microsoft.com/office/drawing/2014/main" id="{932645F7-5250-E733-A442-FFD194666A86}"/>
                </a:ext>
              </a:extLst>
            </p:cNvPr>
            <p:cNvSpPr txBox="1"/>
            <p:nvPr/>
          </p:nvSpPr>
          <p:spPr>
            <a:xfrm>
              <a:off x="500064" y="5635685"/>
              <a:ext cx="1844807" cy="394341"/>
            </a:xfrm>
            <a:prstGeom prst="rect">
              <a:avLst/>
            </a:prstGeom>
            <a:noFill/>
          </p:spPr>
          <p:txBody>
            <a:bodyPr>
              <a:spAutoFit/>
            </a:bodyPr>
            <a:lstStyle/>
            <a:p>
              <a:pPr defTabSz="975390">
                <a:defRPr/>
              </a:pPr>
              <a:r>
                <a:rPr lang="en-US" sz="2133" b="1" kern="0" dirty="0">
                  <a:solidFill>
                    <a:srgbClr val="FF0000"/>
                  </a:solidFill>
                  <a:latin typeface="+mn-lt"/>
                  <a:cs typeface="Arial" panose="020B0604020202020204" pitchFamily="34" charset="0"/>
                </a:rPr>
                <a:t>Revelation</a:t>
              </a:r>
            </a:p>
          </p:txBody>
        </p:sp>
        <p:sp>
          <p:nvSpPr>
            <p:cNvPr id="30" name="TextBox 29">
              <a:extLst>
                <a:ext uri="{FF2B5EF4-FFF2-40B4-BE49-F238E27FC236}">
                  <a16:creationId xmlns:a16="http://schemas.microsoft.com/office/drawing/2014/main" id="{8FCCEAA8-498F-3921-F4CF-11437E99960D}"/>
                </a:ext>
              </a:extLst>
            </p:cNvPr>
            <p:cNvSpPr txBox="1"/>
            <p:nvPr/>
          </p:nvSpPr>
          <p:spPr>
            <a:xfrm>
              <a:off x="482600" y="5954824"/>
              <a:ext cx="3011704" cy="455967"/>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Isaiah – Rough Fit</a:t>
              </a:r>
            </a:p>
          </p:txBody>
        </p:sp>
        <p:sp>
          <p:nvSpPr>
            <p:cNvPr id="31" name="TextBox 30">
              <a:extLst>
                <a:ext uri="{FF2B5EF4-FFF2-40B4-BE49-F238E27FC236}">
                  <a16:creationId xmlns:a16="http://schemas.microsoft.com/office/drawing/2014/main" id="{6AD36003-D9BC-65CB-8A0C-C459264FBA94}"/>
                </a:ext>
              </a:extLst>
            </p:cNvPr>
            <p:cNvSpPr txBox="1"/>
            <p:nvPr/>
          </p:nvSpPr>
          <p:spPr>
            <a:xfrm>
              <a:off x="5164474" y="5953235"/>
              <a:ext cx="550902" cy="455967"/>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24</a:t>
              </a:r>
            </a:p>
          </p:txBody>
        </p:sp>
        <p:sp>
          <p:nvSpPr>
            <p:cNvPr id="32" name="TextBox 31">
              <a:extLst>
                <a:ext uri="{FF2B5EF4-FFF2-40B4-BE49-F238E27FC236}">
                  <a16:creationId xmlns:a16="http://schemas.microsoft.com/office/drawing/2014/main" id="{BAA83FE9-1735-B606-21A9-4AF92A231EEB}"/>
                </a:ext>
              </a:extLst>
            </p:cNvPr>
            <p:cNvSpPr txBox="1"/>
            <p:nvPr/>
          </p:nvSpPr>
          <p:spPr>
            <a:xfrm>
              <a:off x="7737996" y="5943709"/>
              <a:ext cx="1025599" cy="455966"/>
            </a:xfrm>
            <a:prstGeom prst="rect">
              <a:avLst/>
            </a:prstGeom>
            <a:noFill/>
          </p:spPr>
          <p:txBody>
            <a:bodyPr>
              <a:spAutoFit/>
            </a:bodyPr>
            <a:lstStyle/>
            <a:p>
              <a:pPr defTabSz="975390">
                <a:defRPr/>
              </a:pPr>
              <a:r>
                <a:rPr lang="en-US" sz="2560" b="1" kern="0" dirty="0">
                  <a:solidFill>
                    <a:srgbClr val="75BDA7">
                      <a:lumMod val="75000"/>
                    </a:srgbClr>
                  </a:solidFill>
                  <a:effectLst>
                    <a:outerShdw blurRad="38100" dist="38100" dir="2700000" algn="tl">
                      <a:srgbClr val="000000">
                        <a:alpha val="43137"/>
                      </a:srgbClr>
                    </a:outerShdw>
                  </a:effectLst>
                  <a:latin typeface="+mn-lt"/>
                  <a:cs typeface="Arial" panose="020B0604020202020204" pitchFamily="34" charset="0"/>
                </a:rPr>
                <a:t>25-27</a:t>
              </a:r>
            </a:p>
          </p:txBody>
        </p:sp>
      </p:grpSp>
      <p:grpSp>
        <p:nvGrpSpPr>
          <p:cNvPr id="34" name="Group 33">
            <a:extLst>
              <a:ext uri="{FF2B5EF4-FFF2-40B4-BE49-F238E27FC236}">
                <a16:creationId xmlns:a16="http://schemas.microsoft.com/office/drawing/2014/main" id="{06BC4FD5-B848-446B-1245-A35CD79262D4}"/>
              </a:ext>
            </a:extLst>
          </p:cNvPr>
          <p:cNvGrpSpPr>
            <a:grpSpLocks/>
          </p:cNvGrpSpPr>
          <p:nvPr/>
        </p:nvGrpSpPr>
        <p:grpSpPr bwMode="auto">
          <a:xfrm>
            <a:off x="2586863" y="1869440"/>
            <a:ext cx="9228667" cy="3786293"/>
            <a:chOff x="317500" y="1687343"/>
            <a:chExt cx="8651875" cy="3549985"/>
          </a:xfrm>
        </p:grpSpPr>
        <p:sp>
          <p:nvSpPr>
            <p:cNvPr id="35" name="Right Arrow 19">
              <a:extLst>
                <a:ext uri="{FF2B5EF4-FFF2-40B4-BE49-F238E27FC236}">
                  <a16:creationId xmlns:a16="http://schemas.microsoft.com/office/drawing/2014/main" id="{51632DA7-9B9D-F2EC-4A8F-F72498CAD384}"/>
                </a:ext>
              </a:extLst>
            </p:cNvPr>
            <p:cNvSpPr/>
            <p:nvPr/>
          </p:nvSpPr>
          <p:spPr>
            <a:xfrm>
              <a:off x="317500" y="4714992"/>
              <a:ext cx="8651875" cy="522336"/>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white"/>
                </a:solidFill>
                <a:latin typeface="+mn-lt"/>
              </a:endParaRPr>
            </a:p>
          </p:txBody>
        </p:sp>
        <p:sp>
          <p:nvSpPr>
            <p:cNvPr id="36" name="Cloud 35">
              <a:extLst>
                <a:ext uri="{FF2B5EF4-FFF2-40B4-BE49-F238E27FC236}">
                  <a16:creationId xmlns:a16="http://schemas.microsoft.com/office/drawing/2014/main" id="{94F1E969-F4C7-668A-349C-CFB925DF48E8}"/>
                </a:ext>
              </a:extLst>
            </p:cNvPr>
            <p:cNvSpPr/>
            <p:nvPr/>
          </p:nvSpPr>
          <p:spPr>
            <a:xfrm>
              <a:off x="2128837" y="2992391"/>
              <a:ext cx="976313" cy="385799"/>
            </a:xfrm>
            <a:prstGeom prst="cloud">
              <a:avLst/>
            </a:prstGeom>
            <a:solidFill>
              <a:sysClr val="window" lastClr="FFFFFF">
                <a:lumMod val="95000"/>
              </a:sysClr>
            </a:solidFill>
            <a:ln w="28575" cap="flat" cmpd="sng" algn="ctr">
              <a:solidFill>
                <a:srgbClr val="4F81BD"/>
              </a:solidFill>
              <a:prstDash val="solid"/>
            </a:ln>
            <a:effectLst/>
          </p:spPr>
          <p:txBody>
            <a:bodyPr anchor="ctr"/>
            <a:lstStyle/>
            <a:p>
              <a:pPr algn="ctr">
                <a:defRPr/>
              </a:pPr>
              <a:endParaRPr lang="en-US" b="1" kern="0" dirty="0">
                <a:solidFill>
                  <a:prstClr val="white"/>
                </a:solidFill>
                <a:latin typeface="+mn-lt"/>
              </a:endParaRPr>
            </a:p>
          </p:txBody>
        </p:sp>
        <p:sp>
          <p:nvSpPr>
            <p:cNvPr id="37" name="U-Turn Arrow 21">
              <a:extLst>
                <a:ext uri="{FF2B5EF4-FFF2-40B4-BE49-F238E27FC236}">
                  <a16:creationId xmlns:a16="http://schemas.microsoft.com/office/drawing/2014/main" id="{20220BCB-952B-2E3B-78A2-A08A6DA9D1A1}"/>
                </a:ext>
              </a:extLst>
            </p:cNvPr>
            <p:cNvSpPr/>
            <p:nvPr/>
          </p:nvSpPr>
          <p:spPr>
            <a:xfrm rot="10800000" flipH="1">
              <a:off x="2452687" y="2347805"/>
              <a:ext cx="423863" cy="568379"/>
            </a:xfrm>
            <a:prstGeom prst="uturnArrow">
              <a:avLst>
                <a:gd name="adj1" fmla="val 25000"/>
                <a:gd name="adj2" fmla="val 25000"/>
                <a:gd name="adj3" fmla="val 25000"/>
                <a:gd name="adj4" fmla="val 43750"/>
                <a:gd name="adj5" fmla="val 49229"/>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black"/>
                </a:solidFill>
                <a:latin typeface="+mn-lt"/>
              </a:endParaRPr>
            </a:p>
          </p:txBody>
        </p:sp>
        <p:sp>
          <p:nvSpPr>
            <p:cNvPr id="38" name="Striped Right Arrow 22">
              <a:extLst>
                <a:ext uri="{FF2B5EF4-FFF2-40B4-BE49-F238E27FC236}">
                  <a16:creationId xmlns:a16="http://schemas.microsoft.com/office/drawing/2014/main" id="{5F4E65F6-2634-42D0-501F-9BBD9285AC40}"/>
                </a:ext>
              </a:extLst>
            </p:cNvPr>
            <p:cNvSpPr/>
            <p:nvPr/>
          </p:nvSpPr>
          <p:spPr>
            <a:xfrm rot="5400000">
              <a:off x="4664003" y="3433769"/>
              <a:ext cx="1525731" cy="246063"/>
            </a:xfrm>
            <a:prstGeom prst="stripedRightArrow">
              <a:avLst/>
            </a:prstGeom>
            <a:solidFill>
              <a:srgbClr val="4F81BD"/>
            </a:solidFill>
            <a:ln w="25400" cap="flat" cmpd="sng" algn="ctr">
              <a:solidFill>
                <a:srgbClr val="4F81BD">
                  <a:shade val="50000"/>
                </a:srgbClr>
              </a:solidFill>
              <a:prstDash val="solid"/>
            </a:ln>
            <a:effectLst/>
          </p:spPr>
          <p:txBody>
            <a:bodyPr anchor="ctr"/>
            <a:lstStyle/>
            <a:p>
              <a:pPr algn="ctr">
                <a:defRPr/>
              </a:pPr>
              <a:endParaRPr lang="en-US" b="1" kern="0" dirty="0">
                <a:solidFill>
                  <a:prstClr val="white"/>
                </a:solidFill>
                <a:latin typeface="+mn-lt"/>
              </a:endParaRPr>
            </a:p>
          </p:txBody>
        </p:sp>
        <p:sp>
          <p:nvSpPr>
            <p:cNvPr id="39" name="Plus 23">
              <a:extLst>
                <a:ext uri="{FF2B5EF4-FFF2-40B4-BE49-F238E27FC236}">
                  <a16:creationId xmlns:a16="http://schemas.microsoft.com/office/drawing/2014/main" id="{9DE72076-5720-7234-1AF6-919732EF7E53}"/>
                </a:ext>
              </a:extLst>
            </p:cNvPr>
            <p:cNvSpPr/>
            <p:nvPr/>
          </p:nvSpPr>
          <p:spPr>
            <a:xfrm>
              <a:off x="317500" y="3940219"/>
              <a:ext cx="557212" cy="985930"/>
            </a:xfrm>
            <a:prstGeom prst="mathPlus">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cxnSp>
          <p:nvCxnSpPr>
            <p:cNvPr id="48144" name="Straight Connector 39">
              <a:extLst>
                <a:ext uri="{FF2B5EF4-FFF2-40B4-BE49-F238E27FC236}">
                  <a16:creationId xmlns:a16="http://schemas.microsoft.com/office/drawing/2014/main" id="{10750124-BEAA-1166-1CFE-BB27151732E8}"/>
                </a:ext>
              </a:extLst>
            </p:cNvPr>
            <p:cNvCxnSpPr>
              <a:cxnSpLocks noChangeShapeType="1"/>
            </p:cNvCxnSpPr>
            <p:nvPr/>
          </p:nvCxnSpPr>
          <p:spPr bwMode="auto">
            <a:xfrm flipH="1">
              <a:off x="2641600" y="3476624"/>
              <a:ext cx="12700" cy="1136757"/>
            </a:xfrm>
            <a:prstGeom prst="line">
              <a:avLst/>
            </a:prstGeom>
            <a:noFill/>
            <a:ln w="76200" algn="ctr">
              <a:solidFill>
                <a:srgbClr val="4A7EBB"/>
              </a:solidFill>
              <a:prstDash val="sysDash"/>
              <a:round/>
              <a:headEnd/>
              <a:tailEnd/>
            </a:ln>
            <a:extLst>
              <a:ext uri="{909E8E84-426E-40DD-AFC4-6F175D3DCCD1}">
                <a14:hiddenFill xmlns:a14="http://schemas.microsoft.com/office/drawing/2010/main">
                  <a:noFill/>
                </a14:hiddenFill>
              </a:ext>
            </a:extLst>
          </p:spPr>
        </p:cxnSp>
        <p:sp>
          <p:nvSpPr>
            <p:cNvPr id="41" name="TextBox 40">
              <a:extLst>
                <a:ext uri="{FF2B5EF4-FFF2-40B4-BE49-F238E27FC236}">
                  <a16:creationId xmlns:a16="http://schemas.microsoft.com/office/drawing/2014/main" id="{1BF12DC7-283F-1FB8-2781-6D5200A31E00}"/>
                </a:ext>
              </a:extLst>
            </p:cNvPr>
            <p:cNvSpPr txBox="1"/>
            <p:nvPr/>
          </p:nvSpPr>
          <p:spPr>
            <a:xfrm>
              <a:off x="317500" y="2839977"/>
              <a:ext cx="1677987" cy="1086879"/>
            </a:xfrm>
            <a:prstGeom prst="rect">
              <a:avLst/>
            </a:prstGeom>
            <a:noFill/>
          </p:spPr>
          <p:txBody>
            <a:bodyPr>
              <a:spAutoFit/>
            </a:bodyPr>
            <a:lstStyle/>
            <a:p>
              <a:pPr marL="67735" algn="ctr">
                <a:defRPr/>
              </a:pPr>
              <a:r>
                <a:rPr lang="en-US" sz="213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Church Age</a:t>
              </a:r>
              <a:endParaRPr lang="en-US" sz="149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3">
                    <a:extLst>
                      <a:ext uri="{A12FA001-AC4F-418D-AE19-62706E023703}">
                        <ahyp:hlinkClr xmlns:ahyp="http://schemas.microsoft.com/office/drawing/2018/hyperlinkcolor" val="tx"/>
                      </a:ext>
                    </a:extLst>
                  </a:hlinkClick>
                </a:rPr>
                <a:t>Matt. 16:18-19</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4">
                    <a:extLst>
                      <a:ext uri="{A12FA001-AC4F-418D-AE19-62706E023703}">
                        <ahyp:hlinkClr xmlns:ahyp="http://schemas.microsoft.com/office/drawing/2018/hyperlinkcolor" val="tx"/>
                      </a:ext>
                    </a:extLst>
                  </a:hlinkClick>
                </a:rPr>
                <a:t>Matt. 28:19-20</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5">
                    <a:extLst>
                      <a:ext uri="{A12FA001-AC4F-418D-AE19-62706E023703}">
                        <ahyp:hlinkClr xmlns:ahyp="http://schemas.microsoft.com/office/drawing/2018/hyperlinkcolor" val="tx"/>
                      </a:ext>
                    </a:extLst>
                  </a:hlinkClick>
                </a:rPr>
                <a:t>Acts 1:9-11</a:t>
              </a:r>
              <a:endPar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2" name="TextBox 41">
              <a:extLst>
                <a:ext uri="{FF2B5EF4-FFF2-40B4-BE49-F238E27FC236}">
                  <a16:creationId xmlns:a16="http://schemas.microsoft.com/office/drawing/2014/main" id="{5B1CFC5A-CEDC-3032-BFF0-4292DBBD4467}"/>
                </a:ext>
              </a:extLst>
            </p:cNvPr>
            <p:cNvSpPr txBox="1"/>
            <p:nvPr/>
          </p:nvSpPr>
          <p:spPr>
            <a:xfrm>
              <a:off x="2928937" y="2854266"/>
              <a:ext cx="2085975"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Tribulation</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6">
                    <a:extLst>
                      <a:ext uri="{A12FA001-AC4F-418D-AE19-62706E023703}">
                        <ahyp:hlinkClr xmlns:ahyp="http://schemas.microsoft.com/office/drawing/2018/hyperlinkcolor" val="tx"/>
                      </a:ext>
                    </a:extLst>
                  </a:hlinkClick>
                </a:rPr>
                <a:t>Matt. 24:15-16,21</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3" name="TextBox 42">
              <a:extLst>
                <a:ext uri="{FF2B5EF4-FFF2-40B4-BE49-F238E27FC236}">
                  <a16:creationId xmlns:a16="http://schemas.microsoft.com/office/drawing/2014/main" id="{6B8A7375-AD4A-020A-0EFA-096ECB5ABEC9}"/>
                </a:ext>
              </a:extLst>
            </p:cNvPr>
            <p:cNvSpPr txBox="1"/>
            <p:nvPr/>
          </p:nvSpPr>
          <p:spPr>
            <a:xfrm>
              <a:off x="5349875" y="2803461"/>
              <a:ext cx="2349500"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Millennium</a:t>
              </a:r>
              <a:endParaRPr lang="en-US" sz="3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7">
                    <a:extLst>
                      <a:ext uri="{A12FA001-AC4F-418D-AE19-62706E023703}">
                        <ahyp:hlinkClr xmlns:ahyp="http://schemas.microsoft.com/office/drawing/2018/hyperlinkcolor" val="tx"/>
                      </a:ext>
                    </a:extLst>
                  </a:hlinkClick>
                </a:rPr>
                <a:t>Rev. 20:2-7</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 </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8">
                    <a:extLst>
                      <a:ext uri="{A12FA001-AC4F-418D-AE19-62706E023703}">
                        <ahyp:hlinkClr xmlns:ahyp="http://schemas.microsoft.com/office/drawing/2018/hyperlinkcolor" val="tx"/>
                      </a:ext>
                    </a:extLst>
                  </a:hlinkClick>
                </a:rPr>
                <a:t>Matt 19:28</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4" name="TextBox 43">
              <a:extLst>
                <a:ext uri="{FF2B5EF4-FFF2-40B4-BE49-F238E27FC236}">
                  <a16:creationId xmlns:a16="http://schemas.microsoft.com/office/drawing/2014/main" id="{900A7E6D-D4D2-2EAB-EE76-149E9511FB3B}"/>
                </a:ext>
              </a:extLst>
            </p:cNvPr>
            <p:cNvSpPr txBox="1"/>
            <p:nvPr/>
          </p:nvSpPr>
          <p:spPr>
            <a:xfrm>
              <a:off x="1249362" y="1687343"/>
              <a:ext cx="2482850" cy="625171"/>
            </a:xfrm>
            <a:prstGeom prst="rect">
              <a:avLst/>
            </a:prstGeom>
            <a:noFill/>
          </p:spPr>
          <p:txBody>
            <a:bodyPr>
              <a:spAutoFit/>
            </a:bodyPr>
            <a:lstStyle/>
            <a:p>
              <a:pPr marL="67735" algn="ctr">
                <a:defRPr/>
              </a:pPr>
              <a:r>
                <a:rPr lang="en-US" sz="213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The Rapture</a:t>
              </a:r>
              <a:endParaRPr lang="en-US" sz="3413" b="1" kern="0" dirty="0">
                <a:solidFill>
                  <a:prstClr val="black"/>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9">
                    <a:extLst>
                      <a:ext uri="{A12FA001-AC4F-418D-AE19-62706E023703}">
                        <ahyp:hlinkClr xmlns:ahyp="http://schemas.microsoft.com/office/drawing/2018/hyperlinkcolor" val="tx"/>
                      </a:ext>
                    </a:extLst>
                  </a:hlinkClick>
                </a:rPr>
                <a:t>1 Thess. 4:13-17</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5" name="TextBox 44">
              <a:extLst>
                <a:ext uri="{FF2B5EF4-FFF2-40B4-BE49-F238E27FC236}">
                  <a16:creationId xmlns:a16="http://schemas.microsoft.com/office/drawing/2014/main" id="{7F7DC26F-EADD-E7C3-133F-904706915A2D}"/>
                </a:ext>
              </a:extLst>
            </p:cNvPr>
            <p:cNvSpPr txBox="1"/>
            <p:nvPr/>
          </p:nvSpPr>
          <p:spPr>
            <a:xfrm>
              <a:off x="3940175" y="2109658"/>
              <a:ext cx="2963862" cy="663706"/>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Second Coming</a:t>
              </a:r>
              <a:endParaRPr lang="en-US" sz="3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0">
                    <a:extLst>
                      <a:ext uri="{A12FA001-AC4F-418D-AE19-62706E023703}">
                        <ahyp:hlinkClr xmlns:ahyp="http://schemas.microsoft.com/office/drawing/2018/hyperlinkcolor" val="tx"/>
                      </a:ext>
                    </a:extLst>
                  </a:hlinkClick>
                </a:rPr>
                <a:t>Matt. 24:29-30</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 </a:t>
              </a: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1">
                    <a:extLst>
                      <a:ext uri="{A12FA001-AC4F-418D-AE19-62706E023703}">
                        <ahyp:hlinkClr xmlns:ahyp="http://schemas.microsoft.com/office/drawing/2018/hyperlinkcolor" val="tx"/>
                      </a:ext>
                    </a:extLst>
                  </a:hlinkClick>
                </a:rPr>
                <a:t>Matt. 25:31-34</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46" name="Explosion 1 30">
              <a:extLst>
                <a:ext uri="{FF2B5EF4-FFF2-40B4-BE49-F238E27FC236}">
                  <a16:creationId xmlns:a16="http://schemas.microsoft.com/office/drawing/2014/main" id="{44487225-1DAB-2093-4B55-EE23B9553A1C}"/>
                </a:ext>
              </a:extLst>
            </p:cNvPr>
            <p:cNvSpPr/>
            <p:nvPr/>
          </p:nvSpPr>
          <p:spPr>
            <a:xfrm>
              <a:off x="7440612" y="4815013"/>
              <a:ext cx="379413" cy="355634"/>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7" name="Explosion 1 31">
              <a:extLst>
                <a:ext uri="{FF2B5EF4-FFF2-40B4-BE49-F238E27FC236}">
                  <a16:creationId xmlns:a16="http://schemas.microsoft.com/office/drawing/2014/main" id="{691EB1C2-66BC-E062-19B1-435D4FE5C4EF}"/>
                </a:ext>
              </a:extLst>
            </p:cNvPr>
            <p:cNvSpPr/>
            <p:nvPr/>
          </p:nvSpPr>
          <p:spPr>
            <a:xfrm>
              <a:off x="5175250" y="4399049"/>
              <a:ext cx="455612" cy="549327"/>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8" name="Explosion 1 32">
              <a:extLst>
                <a:ext uri="{FF2B5EF4-FFF2-40B4-BE49-F238E27FC236}">
                  <a16:creationId xmlns:a16="http://schemas.microsoft.com/office/drawing/2014/main" id="{9D6DEB5F-FA6C-06F1-D137-3E3E92014FE9}"/>
                </a:ext>
              </a:extLst>
            </p:cNvPr>
            <p:cNvSpPr/>
            <p:nvPr/>
          </p:nvSpPr>
          <p:spPr>
            <a:xfrm>
              <a:off x="4727575" y="4113272"/>
              <a:ext cx="455612" cy="314355"/>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49" name="Explosion 1 33">
              <a:extLst>
                <a:ext uri="{FF2B5EF4-FFF2-40B4-BE49-F238E27FC236}">
                  <a16:creationId xmlns:a16="http://schemas.microsoft.com/office/drawing/2014/main" id="{009D6F78-211B-CA95-1906-6FC0FEF311DB}"/>
                </a:ext>
              </a:extLst>
            </p:cNvPr>
            <p:cNvSpPr/>
            <p:nvPr/>
          </p:nvSpPr>
          <p:spPr>
            <a:xfrm>
              <a:off x="4433887" y="4343482"/>
              <a:ext cx="454025" cy="317530"/>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sp>
          <p:nvSpPr>
            <p:cNvPr id="50" name="Explosion 1 34">
              <a:extLst>
                <a:ext uri="{FF2B5EF4-FFF2-40B4-BE49-F238E27FC236}">
                  <a16:creationId xmlns:a16="http://schemas.microsoft.com/office/drawing/2014/main" id="{6B5167D9-ADEB-3503-26F2-A57BC927054E}"/>
                </a:ext>
              </a:extLst>
            </p:cNvPr>
            <p:cNvSpPr/>
            <p:nvPr/>
          </p:nvSpPr>
          <p:spPr>
            <a:xfrm>
              <a:off x="3776662" y="4249810"/>
              <a:ext cx="454025" cy="315943"/>
            </a:xfrm>
            <a:prstGeom prst="irregularSeal1">
              <a:avLst/>
            </a:prstGeom>
            <a:solidFill>
              <a:srgbClr val="FF00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white"/>
                </a:solidFill>
                <a:latin typeface="+mn-lt"/>
              </a:endParaRPr>
            </a:p>
          </p:txBody>
        </p:sp>
        <p:cxnSp>
          <p:nvCxnSpPr>
            <p:cNvPr id="48155" name="Straight Connector 50">
              <a:extLst>
                <a:ext uri="{FF2B5EF4-FFF2-40B4-BE49-F238E27FC236}">
                  <a16:creationId xmlns:a16="http://schemas.microsoft.com/office/drawing/2014/main" id="{B57EF5C1-B074-4771-5F5C-198E466EFE07}"/>
                </a:ext>
              </a:extLst>
            </p:cNvPr>
            <p:cNvCxnSpPr>
              <a:cxnSpLocks noChangeShapeType="1"/>
            </p:cNvCxnSpPr>
            <p:nvPr/>
          </p:nvCxnSpPr>
          <p:spPr bwMode="auto">
            <a:xfrm flipH="1">
              <a:off x="3992563" y="3670317"/>
              <a:ext cx="3175" cy="495347"/>
            </a:xfrm>
            <a:prstGeom prst="line">
              <a:avLst/>
            </a:prstGeom>
            <a:noFill/>
            <a:ln w="38100" algn="ctr">
              <a:solidFill>
                <a:srgbClr val="000000"/>
              </a:solidFill>
              <a:prstDash val="sysDash"/>
              <a:round/>
              <a:headEnd/>
              <a:tailEnd/>
            </a:ln>
            <a:extLst>
              <a:ext uri="{909E8E84-426E-40DD-AFC4-6F175D3DCCD1}">
                <a14:hiddenFill xmlns:a14="http://schemas.microsoft.com/office/drawing/2010/main">
                  <a:noFill/>
                </a14:hiddenFill>
              </a:ext>
            </a:extLst>
          </p:spPr>
        </p:cxnSp>
        <p:sp>
          <p:nvSpPr>
            <p:cNvPr id="52" name="TextBox 51">
              <a:extLst>
                <a:ext uri="{FF2B5EF4-FFF2-40B4-BE49-F238E27FC236}">
                  <a16:creationId xmlns:a16="http://schemas.microsoft.com/office/drawing/2014/main" id="{42158BDC-EB5E-47B8-DC79-988027055A6C}"/>
                </a:ext>
              </a:extLst>
            </p:cNvPr>
            <p:cNvSpPr txBox="1"/>
            <p:nvPr/>
          </p:nvSpPr>
          <p:spPr>
            <a:xfrm>
              <a:off x="6443662" y="3935455"/>
              <a:ext cx="2401888" cy="779133"/>
            </a:xfrm>
            <a:prstGeom prst="rect">
              <a:avLst/>
            </a:prstGeom>
            <a:noFill/>
          </p:spPr>
          <p:txBody>
            <a:bodyPr>
              <a:spAutoFit/>
            </a:bodyPr>
            <a:lstStyle/>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Great White </a:t>
              </a:r>
              <a:b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b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Throne Judgment</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2">
                    <a:extLst>
                      <a:ext uri="{A12FA001-AC4F-418D-AE19-62706E023703}">
                        <ahyp:hlinkClr xmlns:ahyp="http://schemas.microsoft.com/office/drawing/2018/hyperlinkcolor" val="tx"/>
                      </a:ext>
                    </a:extLst>
                  </a:hlinkClick>
                </a:rPr>
                <a:t>Rev. 20:11-15</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53" name="Curved Up Arrow 37">
              <a:extLst>
                <a:ext uri="{FF2B5EF4-FFF2-40B4-BE49-F238E27FC236}">
                  <a16:creationId xmlns:a16="http://schemas.microsoft.com/office/drawing/2014/main" id="{1EB60F64-6B08-3ED9-8DD3-306AA9270708}"/>
                </a:ext>
              </a:extLst>
            </p:cNvPr>
            <p:cNvSpPr/>
            <p:nvPr/>
          </p:nvSpPr>
          <p:spPr>
            <a:xfrm rot="4580810">
              <a:off x="1022312" y="4195847"/>
              <a:ext cx="814464" cy="366713"/>
            </a:xfrm>
            <a:prstGeom prst="curvedUpArrow">
              <a:avLst>
                <a:gd name="adj1" fmla="val 25863"/>
                <a:gd name="adj2" fmla="val 75394"/>
                <a:gd name="adj3" fmla="val 47137"/>
              </a:avLst>
            </a:prstGeom>
            <a:solidFill>
              <a:sysClr val="windowText" lastClr="000000"/>
            </a:solidFill>
            <a:ln w="25400" cap="flat" cmpd="sng" algn="ctr">
              <a:solidFill>
                <a:sysClr val="window" lastClr="FFFFFF"/>
              </a:solidFill>
              <a:prstDash val="solid"/>
            </a:ln>
            <a:effectLst/>
          </p:spPr>
          <p:txBody>
            <a:bodyPr anchor="ctr"/>
            <a:lstStyle/>
            <a:p>
              <a:pPr algn="ctr">
                <a:defRPr/>
              </a:pPr>
              <a:endParaRPr lang="en-US" b="1" kern="0" dirty="0">
                <a:solidFill>
                  <a:prstClr val="black"/>
                </a:solidFill>
                <a:latin typeface="+mn-lt"/>
              </a:endParaRPr>
            </a:p>
          </p:txBody>
        </p:sp>
        <p:sp>
          <p:nvSpPr>
            <p:cNvPr id="54" name="TextBox 53">
              <a:extLst>
                <a:ext uri="{FF2B5EF4-FFF2-40B4-BE49-F238E27FC236}">
                  <a16:creationId xmlns:a16="http://schemas.microsoft.com/office/drawing/2014/main" id="{34C3AD65-DD7C-F626-8B3C-9F09E5DBF170}"/>
                </a:ext>
              </a:extLst>
            </p:cNvPr>
            <p:cNvSpPr txBox="1"/>
            <p:nvPr/>
          </p:nvSpPr>
          <p:spPr>
            <a:xfrm>
              <a:off x="908050" y="3946569"/>
              <a:ext cx="842962" cy="455937"/>
            </a:xfrm>
            <a:prstGeom prst="rect">
              <a:avLst/>
            </a:prstGeom>
            <a:solidFill>
              <a:srgbClr val="1F497D"/>
            </a:solidFill>
            <a:ln w="38100">
              <a:solidFill>
                <a:srgbClr val="8064A2">
                  <a:lumMod val="75000"/>
                </a:srgbClr>
              </a:solidFill>
            </a:ln>
          </p:spPr>
          <p:txBody>
            <a:bodyPr>
              <a:spAutoFit/>
            </a:bodyPr>
            <a:lstStyle/>
            <a:p>
              <a:pPr algn="ctr">
                <a:defRPr/>
              </a:pPr>
              <a:r>
                <a:rPr lang="en-US" sz="1280" b="1" kern="0" dirty="0">
                  <a:solidFill>
                    <a:prstClr val="white"/>
                  </a:solidFill>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You Are Here</a:t>
              </a:r>
            </a:p>
          </p:txBody>
        </p:sp>
        <p:sp>
          <p:nvSpPr>
            <p:cNvPr id="55" name="Multiply 39">
              <a:extLst>
                <a:ext uri="{FF2B5EF4-FFF2-40B4-BE49-F238E27FC236}">
                  <a16:creationId xmlns:a16="http://schemas.microsoft.com/office/drawing/2014/main" id="{F63E0F90-84FA-3A53-38A0-0743A2B7F616}"/>
                </a:ext>
              </a:extLst>
            </p:cNvPr>
            <p:cNvSpPr/>
            <p:nvPr/>
          </p:nvSpPr>
          <p:spPr>
            <a:xfrm>
              <a:off x="1630362" y="4432390"/>
              <a:ext cx="396875" cy="333406"/>
            </a:xfrm>
            <a:prstGeom prst="mathMultiply">
              <a:avLst/>
            </a:prstGeom>
            <a:solidFill>
              <a:srgbClr val="FFFF00"/>
            </a:solidFill>
            <a:ln w="25400" cap="flat" cmpd="sng" algn="ctr">
              <a:solidFill>
                <a:srgbClr val="8064A2">
                  <a:lumMod val="75000"/>
                </a:srgbClr>
              </a:solidFill>
              <a:prstDash val="solid"/>
            </a:ln>
            <a:effectLst/>
          </p:spPr>
          <p:txBody>
            <a:bodyPr anchor="ctr"/>
            <a:lstStyle/>
            <a:p>
              <a:pPr algn="ctr">
                <a:defRPr/>
              </a:pPr>
              <a:endParaRPr lang="en-US" b="1" kern="0" dirty="0">
                <a:solidFill>
                  <a:prstClr val="black"/>
                </a:solidFill>
                <a:latin typeface="+mn-lt"/>
              </a:endParaRPr>
            </a:p>
          </p:txBody>
        </p:sp>
        <p:cxnSp>
          <p:nvCxnSpPr>
            <p:cNvPr id="48160" name="Straight Connector 55">
              <a:extLst>
                <a:ext uri="{FF2B5EF4-FFF2-40B4-BE49-F238E27FC236}">
                  <a16:creationId xmlns:a16="http://schemas.microsoft.com/office/drawing/2014/main" id="{01B500D4-FDD4-1959-1E8F-C9C354505B40}"/>
                </a:ext>
              </a:extLst>
            </p:cNvPr>
            <p:cNvCxnSpPr>
              <a:cxnSpLocks noChangeShapeType="1"/>
            </p:cNvCxnSpPr>
            <p:nvPr/>
          </p:nvCxnSpPr>
          <p:spPr bwMode="auto">
            <a:xfrm flipH="1">
              <a:off x="7654925" y="3368664"/>
              <a:ext cx="3175" cy="490584"/>
            </a:xfrm>
            <a:prstGeom prst="line">
              <a:avLst/>
            </a:prstGeom>
            <a:noFill/>
            <a:ln w="38100" algn="ctr">
              <a:solidFill>
                <a:srgbClr val="000000"/>
              </a:solidFill>
              <a:prstDash val="sysDash"/>
              <a:round/>
              <a:headEnd/>
              <a:tailEnd/>
            </a:ln>
            <a:extLst>
              <a:ext uri="{909E8E84-426E-40DD-AFC4-6F175D3DCCD1}">
                <a14:hiddenFill xmlns:a14="http://schemas.microsoft.com/office/drawing/2010/main">
                  <a:noFill/>
                </a14:hiddenFill>
              </a:ext>
            </a:extLst>
          </p:spPr>
        </p:cxnSp>
        <p:sp>
          <p:nvSpPr>
            <p:cNvPr id="57" name="Left-Right Arrow 42">
              <a:extLst>
                <a:ext uri="{FF2B5EF4-FFF2-40B4-BE49-F238E27FC236}">
                  <a16:creationId xmlns:a16="http://schemas.microsoft.com/office/drawing/2014/main" id="{0157C383-E532-F4AE-A8B6-3E0B1F5BF168}"/>
                </a:ext>
              </a:extLst>
            </p:cNvPr>
            <p:cNvSpPr>
              <a:spLocks noChangeArrowheads="1"/>
            </p:cNvSpPr>
            <p:nvPr/>
          </p:nvSpPr>
          <p:spPr bwMode="auto">
            <a:xfrm>
              <a:off x="2711450" y="3625863"/>
              <a:ext cx="1208088" cy="328644"/>
            </a:xfrm>
            <a:prstGeom prst="leftRightArrow">
              <a:avLst>
                <a:gd name="adj1" fmla="val 50000"/>
                <a:gd name="adj2" fmla="val 50000"/>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3.5 Years</a:t>
              </a:r>
            </a:p>
          </p:txBody>
        </p:sp>
        <p:sp>
          <p:nvSpPr>
            <p:cNvPr id="58" name="Left-Right Arrow 44">
              <a:extLst>
                <a:ext uri="{FF2B5EF4-FFF2-40B4-BE49-F238E27FC236}">
                  <a16:creationId xmlns:a16="http://schemas.microsoft.com/office/drawing/2014/main" id="{2F9585B2-F5E7-AB64-9BEE-606AA374B904}"/>
                </a:ext>
              </a:extLst>
            </p:cNvPr>
            <p:cNvSpPr>
              <a:spLocks noChangeArrowheads="1"/>
            </p:cNvSpPr>
            <p:nvPr/>
          </p:nvSpPr>
          <p:spPr bwMode="auto">
            <a:xfrm>
              <a:off x="5530850" y="3625863"/>
              <a:ext cx="2009775" cy="355634"/>
            </a:xfrm>
            <a:prstGeom prst="leftRightArrow">
              <a:avLst>
                <a:gd name="adj1" fmla="val 50000"/>
                <a:gd name="adj2" fmla="val 49998"/>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1,000 Years</a:t>
              </a:r>
            </a:p>
          </p:txBody>
        </p:sp>
        <p:sp>
          <p:nvSpPr>
            <p:cNvPr id="59" name="TextBox 58">
              <a:extLst>
                <a:ext uri="{FF2B5EF4-FFF2-40B4-BE49-F238E27FC236}">
                  <a16:creationId xmlns:a16="http://schemas.microsoft.com/office/drawing/2014/main" id="{5DE9A2CE-D3BC-FBAE-7AEC-BAAADADDF7D7}"/>
                </a:ext>
              </a:extLst>
            </p:cNvPr>
            <p:cNvSpPr txBox="1"/>
            <p:nvPr/>
          </p:nvSpPr>
          <p:spPr>
            <a:xfrm rot="16200000">
              <a:off x="8126402" y="3409968"/>
              <a:ext cx="204806" cy="763611"/>
            </a:xfrm>
            <a:prstGeom prst="rect">
              <a:avLst/>
            </a:prstGeom>
            <a:noFill/>
          </p:spPr>
          <p:txBody>
            <a:bodyPr>
              <a:spAutoFit/>
            </a:bodyPr>
            <a:lstStyle/>
            <a:p>
              <a:pPr marL="67735" algn="ctr">
                <a:defRPr/>
              </a:pPr>
              <a:r>
                <a:rPr lang="en-US" sz="4693" b="1" kern="0" dirty="0">
                  <a:solidFill>
                    <a:srgbClr val="4F81BD">
                      <a:lumMod val="75000"/>
                    </a:srgbClr>
                  </a:solidFill>
                  <a:effectLst>
                    <a:outerShdw blurRad="38100" dist="38100" dir="2700000" algn="tl">
                      <a:srgbClr val="000000">
                        <a:alpha val="43137"/>
                      </a:srgbClr>
                    </a:outerShdw>
                  </a:effectLst>
                  <a:latin typeface="+mn-lt"/>
                  <a:ea typeface="MingLiU" panose="02020509000000000000" pitchFamily="49" charset="-120"/>
                  <a:cs typeface="Lao UI" panose="020B0502040204020203" pitchFamily="34" charset="0"/>
                </a:rPr>
                <a:t>8</a:t>
              </a:r>
            </a:p>
          </p:txBody>
        </p:sp>
        <p:sp>
          <p:nvSpPr>
            <p:cNvPr id="60" name="TextBox 59">
              <a:extLst>
                <a:ext uri="{FF2B5EF4-FFF2-40B4-BE49-F238E27FC236}">
                  <a16:creationId xmlns:a16="http://schemas.microsoft.com/office/drawing/2014/main" id="{822EC51C-8855-9716-D403-8BDFADD1140E}"/>
                </a:ext>
              </a:extLst>
            </p:cNvPr>
            <p:cNvSpPr txBox="1"/>
            <p:nvPr/>
          </p:nvSpPr>
          <p:spPr>
            <a:xfrm>
              <a:off x="7534275" y="2512921"/>
              <a:ext cx="1428750" cy="1009987"/>
            </a:xfrm>
            <a:prstGeom prst="rect">
              <a:avLst/>
            </a:prstGeom>
            <a:noFill/>
          </p:spPr>
          <p:txBody>
            <a:bodyPr>
              <a:spAutoFit/>
            </a:bodyPr>
            <a:lstStyle/>
            <a:p>
              <a:pPr marL="67735" algn="ctr">
                <a:defRPr/>
              </a:pP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Eternal</a:t>
              </a:r>
              <a:b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br>
              <a:r>
                <a:rPr lang="en-US" sz="24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rPr>
                <a:t>Life</a:t>
              </a:r>
            </a:p>
            <a:p>
              <a:pPr marL="67735" algn="ctr">
                <a:defRPr/>
              </a:pPr>
              <a:r>
                <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hlinkClick r:id="rId14">
                    <a:extLst>
                      <a:ext uri="{A12FA001-AC4F-418D-AE19-62706E023703}">
                        <ahyp:hlinkClr xmlns:ahyp="http://schemas.microsoft.com/office/drawing/2018/hyperlinkcolor" val="tx"/>
                      </a:ext>
                    </a:extLst>
                  </a:hlinkClick>
                </a:rPr>
                <a:t>Matt. 25:46</a:t>
              </a:r>
              <a:endParaRPr lang="en-US" sz="1600" b="1" kern="0" dirty="0">
                <a:effectLst>
                  <a:outerShdw blurRad="38100" dist="38100" dir="2700000" algn="tl">
                    <a:srgbClr val="000000">
                      <a:alpha val="43137"/>
                    </a:srgbClr>
                  </a:outerShdw>
                </a:effectLst>
                <a:latin typeface="+mn-lt"/>
                <a:ea typeface="MS PGothic" panose="020B0600070205080204" pitchFamily="34" charset="-128"/>
                <a:cs typeface="Lao UI" panose="020B0502040204020203" pitchFamily="34" charset="0"/>
              </a:endParaRPr>
            </a:p>
          </p:txBody>
        </p:sp>
        <p:sp>
          <p:nvSpPr>
            <p:cNvPr id="61" name="Left-Right Arrow 45">
              <a:extLst>
                <a:ext uri="{FF2B5EF4-FFF2-40B4-BE49-F238E27FC236}">
                  <a16:creationId xmlns:a16="http://schemas.microsoft.com/office/drawing/2014/main" id="{E3DF427B-1B45-8812-AFF6-7956327393D8}"/>
                </a:ext>
              </a:extLst>
            </p:cNvPr>
            <p:cNvSpPr>
              <a:spLocks noChangeArrowheads="1"/>
            </p:cNvSpPr>
            <p:nvPr/>
          </p:nvSpPr>
          <p:spPr bwMode="auto">
            <a:xfrm>
              <a:off x="4070350" y="3625863"/>
              <a:ext cx="1208088" cy="328644"/>
            </a:xfrm>
            <a:prstGeom prst="leftRightArrow">
              <a:avLst>
                <a:gd name="adj1" fmla="val 50000"/>
                <a:gd name="adj2" fmla="val 50000"/>
              </a:avLst>
            </a:prstGeom>
            <a:blipFill dpi="0" rotWithShape="0">
              <a:blip r:embed="rId13"/>
              <a:srcRect/>
              <a:tile tx="0" ty="0" sx="100000" sy="100000" flip="none" algn="tl"/>
            </a:blipFill>
            <a:ln w="28575" algn="ctr">
              <a:solidFill>
                <a:srgbClr val="4F81BD"/>
              </a:solidFill>
              <a:miter lim="800000"/>
              <a:headEnd/>
              <a:tailEnd/>
            </a:ln>
          </p:spPr>
          <p:txBody>
            <a:bodyPr anchor="ctr"/>
            <a:lstStyle/>
            <a:p>
              <a:pPr algn="ctr">
                <a:defRPr/>
              </a:pPr>
              <a:r>
                <a:rPr lang="en-US" b="1" kern="0" dirty="0">
                  <a:solidFill>
                    <a:srgbClr val="4F81BD">
                      <a:lumMod val="50000"/>
                    </a:srgbClr>
                  </a:solidFill>
                  <a:latin typeface="+mn-lt"/>
                </a:rPr>
                <a:t>3.5 Years</a:t>
              </a:r>
            </a:p>
          </p:txBody>
        </p:sp>
      </p:grpSp>
      <p:sp>
        <p:nvSpPr>
          <p:cNvPr id="62" name="Right Brace 61">
            <a:extLst>
              <a:ext uri="{FF2B5EF4-FFF2-40B4-BE49-F238E27FC236}">
                <a16:creationId xmlns:a16="http://schemas.microsoft.com/office/drawing/2014/main" id="{47A0AE2C-7F8B-9139-20C3-237CBA9D21B0}"/>
              </a:ext>
            </a:extLst>
          </p:cNvPr>
          <p:cNvSpPr/>
          <p:nvPr/>
        </p:nvSpPr>
        <p:spPr>
          <a:xfrm rot="5400000">
            <a:off x="2983655" y="4814147"/>
            <a:ext cx="431799" cy="2009987"/>
          </a:xfrm>
          <a:prstGeom prst="rightBrace">
            <a:avLst/>
          </a:prstGeom>
          <a:noFill/>
          <a:ln w="57150" cap="flat" cmpd="sng" algn="ctr">
            <a:solidFill>
              <a:srgbClr val="FF0000"/>
            </a:solidFill>
            <a:prstDash val="solid"/>
          </a:ln>
          <a:effectLst/>
        </p:spPr>
        <p:txBody>
          <a:bodyPr anchor="ctr"/>
          <a:lstStyle/>
          <a:p>
            <a:pPr algn="ctr" defTabSz="975390">
              <a:defRPr/>
            </a:pPr>
            <a:endParaRPr lang="en-US" sz="1493" kern="0">
              <a:solidFill>
                <a:prstClr val="black"/>
              </a:solidFill>
              <a:latin typeface="Arial"/>
              <a:cs typeface="Arial"/>
            </a:endParaRPr>
          </a:p>
        </p:txBody>
      </p:sp>
      <p:sp>
        <p:nvSpPr>
          <p:cNvPr id="6" name="Title 1">
            <a:extLst>
              <a:ext uri="{FF2B5EF4-FFF2-40B4-BE49-F238E27FC236}">
                <a16:creationId xmlns:a16="http://schemas.microsoft.com/office/drawing/2014/main" id="{D9D90F2C-F6CB-8E4C-7380-F32F487DE5F4}"/>
              </a:ext>
            </a:extLst>
          </p:cNvPr>
          <p:cNvSpPr txBox="1">
            <a:spLocks/>
          </p:cNvSpPr>
          <p:nvPr/>
        </p:nvSpPr>
        <p:spPr bwMode="auto">
          <a:xfrm>
            <a:off x="1032933" y="1901876"/>
            <a:ext cx="2810934" cy="958231"/>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r>
              <a:rPr lang="en-US" sz="2800" b="1" kern="0" dirty="0">
                <a:solidFill>
                  <a:schemeClr val="tx1"/>
                </a:solidFill>
                <a:latin typeface="+mn-lt"/>
              </a:rPr>
              <a:t>Pre-Tribulation</a:t>
            </a:r>
            <a:br>
              <a:rPr lang="en-US" sz="2800" b="1" kern="0" dirty="0">
                <a:solidFill>
                  <a:schemeClr val="tx1"/>
                </a:solidFill>
                <a:latin typeface="+mn-lt"/>
              </a:rPr>
            </a:br>
            <a:r>
              <a:rPr lang="en-US" sz="2800" b="1" kern="0" dirty="0">
                <a:solidFill>
                  <a:schemeClr val="tx1"/>
                </a:solidFill>
                <a:latin typeface="+mn-lt"/>
              </a:rPr>
              <a:t>Rapture</a:t>
            </a:r>
          </a:p>
        </p:txBody>
      </p:sp>
      <p:sp>
        <p:nvSpPr>
          <p:cNvPr id="7" name="TextBox 6">
            <a:extLst>
              <a:ext uri="{FF2B5EF4-FFF2-40B4-BE49-F238E27FC236}">
                <a16:creationId xmlns:a16="http://schemas.microsoft.com/office/drawing/2014/main" id="{4DCDD8D8-035E-E088-C18A-C40EF2EE5B57}"/>
              </a:ext>
            </a:extLst>
          </p:cNvPr>
          <p:cNvSpPr txBox="1"/>
          <p:nvPr/>
        </p:nvSpPr>
        <p:spPr>
          <a:xfrm rot="16200000">
            <a:off x="974081" y="3725165"/>
            <a:ext cx="1664238" cy="707886"/>
          </a:xfrm>
          <a:prstGeom prst="rect">
            <a:avLst/>
          </a:prstGeom>
          <a:noFill/>
        </p:spPr>
        <p:txBody>
          <a:bodyPr wrap="none" rtlCol="0">
            <a:spAutoFit/>
          </a:bodyPr>
          <a:lstStyle/>
          <a:p>
            <a:r>
              <a:rPr lang="en-US" sz="4000" b="1" dirty="0"/>
              <a:t>EXILE</a:t>
            </a:r>
          </a:p>
        </p:txBody>
      </p:sp>
    </p:spTree>
    <p:extLst>
      <p:ext uri="{BB962C8B-B14F-4D97-AF65-F5344CB8AC3E}">
        <p14:creationId xmlns:p14="http://schemas.microsoft.com/office/powerpoint/2010/main" val="2830237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7AD8C-5343-D32D-CDD8-4F5EFA1ECB38}"/>
              </a:ext>
            </a:extLst>
          </p:cNvPr>
          <p:cNvSpPr/>
          <p:nvPr/>
        </p:nvSpPr>
        <p:spPr>
          <a:xfrm>
            <a:off x="-9663" y="5951518"/>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6" name="Title 1">
            <a:extLst>
              <a:ext uri="{FF2B5EF4-FFF2-40B4-BE49-F238E27FC236}">
                <a16:creationId xmlns:a16="http://schemas.microsoft.com/office/drawing/2014/main" id="{E68FBF68-1861-6DED-2992-4963731BC654}"/>
              </a:ext>
            </a:extLst>
          </p:cNvPr>
          <p:cNvSpPr txBox="1">
            <a:spLocks/>
          </p:cNvSpPr>
          <p:nvPr/>
        </p:nvSpPr>
        <p:spPr bwMode="auto">
          <a:xfrm>
            <a:off x="711200" y="1981200"/>
            <a:ext cx="6324600" cy="535674"/>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8" name="Title 1">
            <a:extLst>
              <a:ext uri="{FF2B5EF4-FFF2-40B4-BE49-F238E27FC236}">
                <a16:creationId xmlns:a16="http://schemas.microsoft.com/office/drawing/2014/main" id="{C1A2C136-FA44-B121-B366-1484225FF811}"/>
              </a:ext>
            </a:extLst>
          </p:cNvPr>
          <p:cNvSpPr txBox="1">
            <a:spLocks/>
          </p:cNvSpPr>
          <p:nvPr/>
        </p:nvSpPr>
        <p:spPr bwMode="auto">
          <a:xfrm>
            <a:off x="711200" y="3836064"/>
            <a:ext cx="5791200" cy="535674"/>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9" name="Title 1">
            <a:extLst>
              <a:ext uri="{FF2B5EF4-FFF2-40B4-BE49-F238E27FC236}">
                <a16:creationId xmlns:a16="http://schemas.microsoft.com/office/drawing/2014/main" id="{FC33C80B-42E9-E007-5AF7-6EB7CFA0E3B7}"/>
              </a:ext>
            </a:extLst>
          </p:cNvPr>
          <p:cNvSpPr txBox="1">
            <a:spLocks/>
          </p:cNvSpPr>
          <p:nvPr/>
        </p:nvSpPr>
        <p:spPr bwMode="auto">
          <a:xfrm>
            <a:off x="711200" y="5283864"/>
            <a:ext cx="6934200" cy="535674"/>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endParaRPr lang="en-US" sz="4000" b="1" kern="0" dirty="0">
              <a:solidFill>
                <a:schemeClr val="tx1"/>
              </a:solidFill>
              <a:latin typeface="+mn-lt"/>
            </a:endParaRPr>
          </a:p>
        </p:txBody>
      </p:sp>
      <p:sp>
        <p:nvSpPr>
          <p:cNvPr id="12" name="Title 1">
            <a:extLst>
              <a:ext uri="{FF2B5EF4-FFF2-40B4-BE49-F238E27FC236}">
                <a16:creationId xmlns:a16="http://schemas.microsoft.com/office/drawing/2014/main" id="{723BF7D7-686E-136B-A228-62F8224CFD88}"/>
              </a:ext>
            </a:extLst>
          </p:cNvPr>
          <p:cNvSpPr txBox="1">
            <a:spLocks/>
          </p:cNvSpPr>
          <p:nvPr/>
        </p:nvSpPr>
        <p:spPr bwMode="auto">
          <a:xfrm>
            <a:off x="3454400" y="304800"/>
            <a:ext cx="5410200" cy="1489869"/>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tx1"/>
                </a:solidFill>
                <a:latin typeface="+mn-lt"/>
              </a:rPr>
              <a:t>Isaiah 40-66 </a:t>
            </a:r>
            <a:br>
              <a:rPr lang="en-US" sz="4000" b="1" kern="0">
                <a:solidFill>
                  <a:schemeClr val="tx1"/>
                </a:solidFill>
                <a:latin typeface="+mn-lt"/>
              </a:rPr>
            </a:br>
            <a:r>
              <a:rPr lang="en-US" sz="4000" b="1" kern="0">
                <a:solidFill>
                  <a:schemeClr val="tx1"/>
                </a:solidFill>
                <a:latin typeface="+mn-lt"/>
              </a:rPr>
              <a:t>Three Major Events</a:t>
            </a:r>
            <a:endParaRPr lang="en-US" sz="4000" b="1" kern="0" dirty="0">
              <a:solidFill>
                <a:schemeClr val="tx1"/>
              </a:solidFill>
              <a:latin typeface="+mn-lt"/>
            </a:endParaRPr>
          </a:p>
        </p:txBody>
      </p:sp>
      <p:sp>
        <p:nvSpPr>
          <p:cNvPr id="3" name="TextBox 2">
            <a:extLst>
              <a:ext uri="{FF2B5EF4-FFF2-40B4-BE49-F238E27FC236}">
                <a16:creationId xmlns:a16="http://schemas.microsoft.com/office/drawing/2014/main" id="{849B3C93-959A-CBB3-8146-EF34397C08AE}"/>
              </a:ext>
            </a:extLst>
          </p:cNvPr>
          <p:cNvSpPr txBox="1"/>
          <p:nvPr/>
        </p:nvSpPr>
        <p:spPr>
          <a:xfrm>
            <a:off x="635000" y="1981200"/>
            <a:ext cx="12019124" cy="4708981"/>
          </a:xfrm>
          <a:prstGeom prst="rect">
            <a:avLst/>
          </a:prstGeom>
          <a:noFill/>
        </p:spPr>
        <p:txBody>
          <a:bodyPr wrap="none" rtlCol="0">
            <a:spAutoFit/>
          </a:bodyPr>
          <a:lstStyle/>
          <a:p>
            <a:pPr marL="0" marR="0">
              <a:spcBef>
                <a:spcPts val="0"/>
              </a:spcBef>
              <a:spcAft>
                <a:spcPts val="0"/>
              </a:spcAft>
            </a:pPr>
            <a:r>
              <a:rPr lang="en-US" sz="2800" kern="100" dirty="0">
                <a:solidFill>
                  <a:srgbClr val="000000"/>
                </a:solidFill>
                <a:effectLst/>
                <a:latin typeface="+mn-lt"/>
                <a:ea typeface="Calibri" panose="020F0502020204030204" pitchFamily="34" charset="0"/>
              </a:rPr>
              <a:t> </a:t>
            </a:r>
            <a:r>
              <a:rPr lang="en-US" sz="2800" b="1" u="sng" kern="100" dirty="0">
                <a:solidFill>
                  <a:srgbClr val="000000"/>
                </a:solidFill>
                <a:effectLst/>
                <a:latin typeface="+mn-lt"/>
                <a:ea typeface="Calibri" panose="020F0502020204030204" pitchFamily="34" charset="0"/>
              </a:rPr>
              <a:t>Israel’s Deliverance</a:t>
            </a:r>
            <a:r>
              <a:rPr lang="en-US" sz="2800" b="1" kern="100" dirty="0">
                <a:solidFill>
                  <a:srgbClr val="000000"/>
                </a:solidFill>
                <a:effectLst/>
                <a:latin typeface="+mn-lt"/>
                <a:ea typeface="Calibri" panose="020F0502020204030204" pitchFamily="34" charset="0"/>
              </a:rPr>
              <a:t> (chapters 40-48)</a:t>
            </a:r>
            <a:endParaRPr lang="en-US" sz="2800" kern="100" dirty="0">
              <a:solidFill>
                <a:srgbClr val="000000"/>
              </a:solidFill>
              <a:effectLst/>
              <a:latin typeface="+mn-lt"/>
              <a:ea typeface="Calibri" panose="020F0502020204030204" pitchFamily="34" charset="0"/>
            </a:endParaRPr>
          </a:p>
          <a:p>
            <a:pPr marL="342900" marR="0" lvl="0" indent="-342900">
              <a:spcBef>
                <a:spcPts val="0"/>
              </a:spcBef>
              <a:spcAft>
                <a:spcPts val="0"/>
              </a:spcAft>
              <a:buFont typeface="Wingdings" pitchFamily="2" charset="2"/>
              <a:buChar char="n"/>
              <a:tabLst>
                <a:tab pos="457200" algn="l"/>
              </a:tabLst>
            </a:pPr>
            <a:r>
              <a:rPr lang="en-US" sz="2800" b="1" kern="100" dirty="0">
                <a:solidFill>
                  <a:srgbClr val="000000"/>
                </a:solidFill>
                <a:effectLst/>
                <a:latin typeface="+mn-lt"/>
                <a:ea typeface="Calibri" panose="020F0502020204030204" pitchFamily="34" charset="0"/>
              </a:rPr>
              <a:t>Event - Deliverance from captivity in Babylon </a:t>
            </a:r>
            <a:endParaRPr lang="en-US" sz="2800" kern="100" dirty="0">
              <a:solidFill>
                <a:srgbClr val="000000"/>
              </a:solidFill>
              <a:effectLst/>
              <a:latin typeface="+mn-lt"/>
              <a:ea typeface="Calibri" panose="020F0502020204030204" pitchFamily="34" charset="0"/>
            </a:endParaRPr>
          </a:p>
          <a:p>
            <a:pPr marL="742950" marR="0" lvl="1" indent="-285750">
              <a:spcBef>
                <a:spcPts val="0"/>
              </a:spcBef>
              <a:spcAft>
                <a:spcPts val="1200"/>
              </a:spcAft>
              <a:buFont typeface="Wingdings" pitchFamily="2" charset="2"/>
              <a:buChar char="q"/>
              <a:tabLst>
                <a:tab pos="914400" algn="l"/>
              </a:tabLst>
            </a:pPr>
            <a:r>
              <a:rPr lang="en-US" sz="2800" b="1" kern="100" dirty="0">
                <a:solidFill>
                  <a:srgbClr val="000000"/>
                </a:solidFill>
                <a:latin typeface="+mn-lt"/>
                <a:ea typeface="Calibri" panose="020F0502020204030204" pitchFamily="34" charset="0"/>
              </a:rPr>
              <a:t>The human</a:t>
            </a:r>
            <a:r>
              <a:rPr lang="en-US" sz="2800" b="1" kern="100" dirty="0">
                <a:solidFill>
                  <a:srgbClr val="000000"/>
                </a:solidFill>
                <a:effectLst/>
                <a:latin typeface="+mn-lt"/>
                <a:ea typeface="Calibri" panose="020F0502020204030204" pitchFamily="34" charset="0"/>
              </a:rPr>
              <a:t> deliverer is Cyrus, mentioned near the middle of </a:t>
            </a:r>
            <a:br>
              <a:rPr lang="en-US" sz="2800" b="1" kern="100" dirty="0">
                <a:solidFill>
                  <a:srgbClr val="000000"/>
                </a:solidFill>
                <a:effectLst/>
                <a:latin typeface="+mn-lt"/>
                <a:ea typeface="Calibri" panose="020F0502020204030204" pitchFamily="34" charset="0"/>
              </a:rPr>
            </a:br>
            <a:r>
              <a:rPr lang="en-US" sz="2800" b="1" kern="100" dirty="0">
                <a:solidFill>
                  <a:srgbClr val="000000"/>
                </a:solidFill>
                <a:effectLst/>
                <a:latin typeface="+mn-lt"/>
                <a:ea typeface="Calibri" panose="020F0502020204030204" pitchFamily="34" charset="0"/>
              </a:rPr>
              <a:t>the section (44:28–45:1) </a:t>
            </a:r>
            <a:endParaRPr lang="en-US" sz="2800" kern="100" dirty="0">
              <a:solidFill>
                <a:srgbClr val="000000"/>
              </a:solidFill>
              <a:effectLst/>
              <a:latin typeface="+mn-lt"/>
              <a:ea typeface="Calibri" panose="020F0502020204030204" pitchFamily="34" charset="0"/>
            </a:endParaRPr>
          </a:p>
          <a:p>
            <a:pPr marL="0" marR="0">
              <a:spcBef>
                <a:spcPts val="0"/>
              </a:spcBef>
              <a:spcAft>
                <a:spcPts val="0"/>
              </a:spcAft>
            </a:pPr>
            <a:r>
              <a:rPr lang="en-US" sz="2800" b="1" u="sng" kern="100" dirty="0">
                <a:solidFill>
                  <a:srgbClr val="000000"/>
                </a:solidFill>
                <a:effectLst/>
                <a:latin typeface="+mn-lt"/>
                <a:ea typeface="Calibri" panose="020F0502020204030204" pitchFamily="34" charset="0"/>
              </a:rPr>
              <a:t>Israel’s Deliverer</a:t>
            </a:r>
            <a:r>
              <a:rPr lang="en-US" sz="2800" b="1" kern="100" dirty="0">
                <a:solidFill>
                  <a:srgbClr val="000000"/>
                </a:solidFill>
                <a:effectLst/>
                <a:latin typeface="+mn-lt"/>
                <a:ea typeface="Calibri" panose="020F0502020204030204" pitchFamily="34" charset="0"/>
              </a:rPr>
              <a:t> (</a:t>
            </a:r>
            <a:r>
              <a:rPr lang="en-US" sz="2800" b="1" kern="100" dirty="0">
                <a:solidFill>
                  <a:srgbClr val="000000"/>
                </a:solidFill>
                <a:ea typeface="Calibri" panose="020F0502020204030204" pitchFamily="34" charset="0"/>
              </a:rPr>
              <a:t>chapters</a:t>
            </a:r>
            <a:r>
              <a:rPr lang="en-US" sz="2800" b="1" kern="100" dirty="0">
                <a:solidFill>
                  <a:srgbClr val="000000"/>
                </a:solidFill>
                <a:effectLst/>
                <a:latin typeface="+mn-lt"/>
                <a:ea typeface="Calibri" panose="020F0502020204030204" pitchFamily="34" charset="0"/>
              </a:rPr>
              <a:t> 49-57)</a:t>
            </a:r>
            <a:endParaRPr lang="en-US" sz="2800" kern="100" dirty="0">
              <a:solidFill>
                <a:srgbClr val="000000"/>
              </a:solidFill>
              <a:effectLst/>
              <a:latin typeface="+mn-lt"/>
              <a:ea typeface="Calibri" panose="020F0502020204030204" pitchFamily="34" charset="0"/>
            </a:endParaRPr>
          </a:p>
          <a:p>
            <a:pPr marL="342900" marR="0" lvl="0" indent="-342900">
              <a:spcBef>
                <a:spcPts val="0"/>
              </a:spcBef>
              <a:spcAft>
                <a:spcPts val="0"/>
              </a:spcAft>
              <a:buFont typeface="Wingdings" pitchFamily="2" charset="2"/>
              <a:buChar char="n"/>
              <a:tabLst>
                <a:tab pos="457200" algn="l"/>
              </a:tabLst>
            </a:pPr>
            <a:r>
              <a:rPr lang="en-US" sz="2800" b="1" kern="100" dirty="0">
                <a:solidFill>
                  <a:srgbClr val="000000"/>
                </a:solidFill>
                <a:effectLst/>
                <a:latin typeface="+mn-lt"/>
                <a:ea typeface="Calibri" panose="020F0502020204030204" pitchFamily="34" charset="0"/>
              </a:rPr>
              <a:t>Event - Rejection and restoration of the Suffering Servant (Jesus)</a:t>
            </a:r>
            <a:endParaRPr lang="en-US" sz="2800" kern="100" dirty="0">
              <a:solidFill>
                <a:srgbClr val="000000"/>
              </a:solidFill>
              <a:effectLst/>
              <a:latin typeface="+mn-lt"/>
              <a:ea typeface="Calibri" panose="020F0502020204030204" pitchFamily="34" charset="0"/>
            </a:endParaRPr>
          </a:p>
          <a:p>
            <a:pPr marL="742950" marR="0" lvl="1" indent="-285750">
              <a:spcBef>
                <a:spcPts val="0"/>
              </a:spcBef>
              <a:spcAft>
                <a:spcPts val="1200"/>
              </a:spcAft>
              <a:buFont typeface="Wingdings" pitchFamily="2" charset="2"/>
              <a:buChar char="q"/>
              <a:tabLst>
                <a:tab pos="914400" algn="l"/>
              </a:tabLst>
            </a:pPr>
            <a:r>
              <a:rPr lang="en-US" sz="2800" b="1" kern="100" dirty="0">
                <a:solidFill>
                  <a:srgbClr val="000000"/>
                </a:solidFill>
                <a:effectLst/>
                <a:latin typeface="+mn-lt"/>
                <a:ea typeface="Calibri" panose="020F0502020204030204" pitchFamily="34" charset="0"/>
              </a:rPr>
              <a:t>Especially 52:13–53:12 </a:t>
            </a:r>
            <a:endParaRPr lang="en-US" sz="2800" kern="100" dirty="0">
              <a:solidFill>
                <a:srgbClr val="000000"/>
              </a:solidFill>
              <a:effectLst/>
              <a:latin typeface="+mn-lt"/>
              <a:ea typeface="Calibri" panose="020F0502020204030204" pitchFamily="34" charset="0"/>
            </a:endParaRPr>
          </a:p>
          <a:p>
            <a:pPr marL="0" marR="0">
              <a:spcBef>
                <a:spcPts val="0"/>
              </a:spcBef>
              <a:spcAft>
                <a:spcPts val="0"/>
              </a:spcAft>
            </a:pPr>
            <a:r>
              <a:rPr lang="en-US" sz="2800" b="1" u="sng" kern="100" dirty="0">
                <a:solidFill>
                  <a:srgbClr val="000000"/>
                </a:solidFill>
                <a:effectLst/>
                <a:latin typeface="+mn-lt"/>
                <a:ea typeface="Calibri" panose="020F0502020204030204" pitchFamily="34" charset="0"/>
              </a:rPr>
              <a:t>Israel’s Glorious Future</a:t>
            </a:r>
            <a:r>
              <a:rPr lang="en-US" sz="2800" b="1" kern="100" dirty="0">
                <a:solidFill>
                  <a:srgbClr val="000000"/>
                </a:solidFill>
                <a:effectLst/>
                <a:latin typeface="+mn-lt"/>
                <a:ea typeface="Calibri" panose="020F0502020204030204" pitchFamily="34" charset="0"/>
              </a:rPr>
              <a:t> (</a:t>
            </a:r>
            <a:r>
              <a:rPr lang="en-US" sz="2800" b="1" kern="100" dirty="0">
                <a:solidFill>
                  <a:srgbClr val="000000"/>
                </a:solidFill>
                <a:ea typeface="Calibri" panose="020F0502020204030204" pitchFamily="34" charset="0"/>
              </a:rPr>
              <a:t>chapters</a:t>
            </a:r>
            <a:r>
              <a:rPr lang="en-US" sz="2800" b="1" kern="100" dirty="0">
                <a:solidFill>
                  <a:srgbClr val="000000"/>
                </a:solidFill>
                <a:effectLst/>
                <a:latin typeface="+mn-lt"/>
                <a:ea typeface="Calibri" panose="020F0502020204030204" pitchFamily="34" charset="0"/>
              </a:rPr>
              <a:t> 58-66)</a:t>
            </a:r>
            <a:endParaRPr lang="en-US" sz="2800" kern="100" dirty="0">
              <a:solidFill>
                <a:srgbClr val="000000"/>
              </a:solidFill>
              <a:effectLst/>
              <a:latin typeface="+mn-lt"/>
              <a:ea typeface="Calibri" panose="020F0502020204030204" pitchFamily="34" charset="0"/>
            </a:endParaRPr>
          </a:p>
          <a:p>
            <a:pPr marL="342900" marR="0" lvl="0" indent="-342900">
              <a:spcBef>
                <a:spcPts val="0"/>
              </a:spcBef>
              <a:spcAft>
                <a:spcPts val="0"/>
              </a:spcAft>
              <a:buFont typeface="Wingdings" pitchFamily="2" charset="2"/>
              <a:buChar char="n"/>
              <a:tabLst>
                <a:tab pos="457200" algn="l"/>
              </a:tabLst>
            </a:pPr>
            <a:r>
              <a:rPr lang="en-US" sz="2800" b="1" kern="100" dirty="0">
                <a:solidFill>
                  <a:srgbClr val="000000"/>
                </a:solidFill>
                <a:effectLst/>
                <a:latin typeface="+mn-lt"/>
                <a:ea typeface="Calibri" panose="020F0502020204030204" pitchFamily="34" charset="0"/>
              </a:rPr>
              <a:t>Event - The consummation of God’s restoration of Israel and world.</a:t>
            </a:r>
            <a:endParaRPr lang="en-US" sz="2800" kern="100" dirty="0">
              <a:solidFill>
                <a:srgbClr val="000000"/>
              </a:solidFill>
              <a:effectLst/>
              <a:latin typeface="+mn-lt"/>
              <a:ea typeface="Calibri" panose="020F0502020204030204" pitchFamily="34" charset="0"/>
            </a:endParaRPr>
          </a:p>
          <a:p>
            <a:pPr marL="742950" marR="0" lvl="1" indent="-285750">
              <a:spcBef>
                <a:spcPts val="0"/>
              </a:spcBef>
              <a:spcAft>
                <a:spcPts val="0"/>
              </a:spcAft>
              <a:buFont typeface="Wingdings" pitchFamily="2" charset="2"/>
              <a:buChar char="q"/>
              <a:tabLst>
                <a:tab pos="914400" algn="l"/>
              </a:tabLst>
            </a:pPr>
            <a:r>
              <a:rPr lang="en-US" sz="2800" b="1" kern="100" dirty="0">
                <a:solidFill>
                  <a:srgbClr val="000000"/>
                </a:solidFill>
                <a:effectLst/>
                <a:latin typeface="+mn-lt"/>
                <a:ea typeface="Calibri" panose="020F0502020204030204" pitchFamily="34" charset="0"/>
              </a:rPr>
              <a:t>coming of the Messiah (chaps. 61–63) </a:t>
            </a:r>
            <a:endParaRPr lang="en-US" sz="2800" kern="100"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90279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997200" y="491331"/>
            <a:ext cx="6705600" cy="846137"/>
          </a:xfrm>
          <a:solidFill>
            <a:schemeClr val="accent2">
              <a:lumMod val="60000"/>
              <a:lumOff val="40000"/>
            </a:schemeClr>
          </a:solidFill>
        </p:spPr>
        <p:txBody>
          <a:bodyPr/>
          <a:lstStyle/>
          <a:p>
            <a:pPr algn="ctr"/>
            <a:r>
              <a:rPr lang="en-US" sz="4000" b="1" dirty="0">
                <a:solidFill>
                  <a:schemeClr val="tx1"/>
                </a:solidFill>
                <a:latin typeface="+mn-lt"/>
              </a:rPr>
              <a:t>Isaiah 40-66 – Big Picture</a:t>
            </a:r>
          </a:p>
        </p:txBody>
      </p:sp>
      <p:sp>
        <p:nvSpPr>
          <p:cNvPr id="4" name="TextBox 3">
            <a:extLst>
              <a:ext uri="{FF2B5EF4-FFF2-40B4-BE49-F238E27FC236}">
                <a16:creationId xmlns:a16="http://schemas.microsoft.com/office/drawing/2014/main" id="{4887DC46-7C2B-3123-7D60-D60F52CF628D}"/>
              </a:ext>
            </a:extLst>
          </p:cNvPr>
          <p:cNvSpPr txBox="1"/>
          <p:nvPr/>
        </p:nvSpPr>
        <p:spPr>
          <a:xfrm>
            <a:off x="635000" y="2209800"/>
            <a:ext cx="10798149" cy="4721421"/>
          </a:xfrm>
          <a:prstGeom prst="rect">
            <a:avLst/>
          </a:prstGeom>
          <a:noFill/>
        </p:spPr>
        <p:txBody>
          <a:bodyPr wrap="none" rtlCol="0">
            <a:spAutoFit/>
          </a:bodyPr>
          <a:lstStyle/>
          <a:p>
            <a:pPr marL="457200" marR="0">
              <a:spcBef>
                <a:spcPts val="0"/>
              </a:spcBef>
              <a:spcAft>
                <a:spcPts val="1200"/>
              </a:spcAft>
            </a:pPr>
            <a:r>
              <a:rPr lang="en-US" sz="2800" b="1" kern="0" dirty="0">
                <a:latin typeface="+mn-lt"/>
                <a:ea typeface="Calibri" panose="020F0502020204030204" pitchFamily="34" charset="0"/>
              </a:rPr>
              <a:t>C</a:t>
            </a:r>
            <a:r>
              <a:rPr lang="en-US" sz="2800" b="1" kern="0" dirty="0">
                <a:effectLst/>
                <a:latin typeface="+mn-lt"/>
                <a:ea typeface="Calibri" panose="020F0502020204030204" pitchFamily="34" charset="0"/>
              </a:rPr>
              <a:t>hapters 40–66 emphasize more than redemption from sin.</a:t>
            </a:r>
          </a:p>
          <a:p>
            <a:pPr marL="457200" marR="0">
              <a:spcBef>
                <a:spcPts val="0"/>
              </a:spcBef>
              <a:spcAft>
                <a:spcPts val="1200"/>
              </a:spcAft>
            </a:pPr>
            <a:r>
              <a:rPr lang="en-US" sz="2800" b="1" kern="0" dirty="0">
                <a:effectLst/>
                <a:latin typeface="+mn-lt"/>
                <a:ea typeface="Calibri" panose="020F0502020204030204" pitchFamily="34" charset="0"/>
              </a:rPr>
              <a:t> </a:t>
            </a:r>
            <a:br>
              <a:rPr lang="en-US" sz="2800" b="1" kern="0" dirty="0">
                <a:effectLst/>
                <a:latin typeface="+mn-lt"/>
                <a:ea typeface="Calibri" panose="020F0502020204030204" pitchFamily="34" charset="0"/>
              </a:rPr>
            </a:br>
            <a:r>
              <a:rPr lang="en-US" sz="2800" b="1" kern="0" dirty="0">
                <a:effectLst/>
                <a:latin typeface="+mn-lt"/>
                <a:ea typeface="Calibri" panose="020F0502020204030204" pitchFamily="34" charset="0"/>
              </a:rPr>
              <a:t>Those chapters go beyond that to speak of a change in the </a:t>
            </a:r>
            <a:br>
              <a:rPr lang="en-US" sz="2800" b="1" kern="0" dirty="0">
                <a:effectLst/>
                <a:latin typeface="+mn-lt"/>
                <a:ea typeface="Calibri" panose="020F0502020204030204" pitchFamily="34" charset="0"/>
              </a:rPr>
            </a:br>
            <a:r>
              <a:rPr lang="en-US" sz="2800" b="1" kern="0" dirty="0">
                <a:effectLst/>
                <a:latin typeface="+mn-lt"/>
                <a:ea typeface="Calibri" panose="020F0502020204030204" pitchFamily="34" charset="0"/>
              </a:rPr>
              <a:t>cosmos, of the Lord’s restoration of His created order…. </a:t>
            </a:r>
          </a:p>
          <a:p>
            <a:pPr marL="457200" marR="0">
              <a:spcBef>
                <a:spcPts val="0"/>
              </a:spcBef>
              <a:spcAft>
                <a:spcPts val="1200"/>
              </a:spcAft>
            </a:pPr>
            <a:br>
              <a:rPr lang="en-US" sz="2800" b="1" kern="0" dirty="0">
                <a:effectLst/>
                <a:latin typeface="+mn-lt"/>
                <a:ea typeface="Calibri" panose="020F0502020204030204" pitchFamily="34" charset="0"/>
              </a:rPr>
            </a:br>
            <a:r>
              <a:rPr lang="en-US" sz="2800" b="1" kern="0" dirty="0">
                <a:effectLst/>
                <a:latin typeface="+mn-lt"/>
                <a:ea typeface="Calibri" panose="020F0502020204030204" pitchFamily="34" charset="0"/>
              </a:rPr>
              <a:t>atonement for that sin </a:t>
            </a:r>
            <a:r>
              <a:rPr lang="en-US" sz="2800" b="1" i="1" kern="0" dirty="0">
                <a:effectLst/>
                <a:latin typeface="+mn-lt"/>
                <a:ea typeface="Calibri" panose="020F0502020204030204" pitchFamily="34" charset="0"/>
              </a:rPr>
              <a:t>and</a:t>
            </a:r>
            <a:r>
              <a:rPr lang="en-US" sz="2800" b="1" kern="0" dirty="0">
                <a:effectLst/>
                <a:latin typeface="+mn-lt"/>
                <a:ea typeface="Calibri" panose="020F0502020204030204" pitchFamily="34" charset="0"/>
              </a:rPr>
              <a:t> the resulting change in people </a:t>
            </a:r>
            <a:br>
              <a:rPr lang="en-US" sz="2800" b="1" kern="0" dirty="0">
                <a:effectLst/>
                <a:latin typeface="+mn-lt"/>
                <a:ea typeface="Calibri" panose="020F0502020204030204" pitchFamily="34" charset="0"/>
              </a:rPr>
            </a:br>
            <a:r>
              <a:rPr lang="en-US" sz="2800" b="1" kern="0" dirty="0">
                <a:effectLst/>
                <a:latin typeface="+mn-lt"/>
                <a:ea typeface="Calibri" panose="020F0502020204030204" pitchFamily="34" charset="0"/>
              </a:rPr>
              <a:t>and the world system are discussed.</a:t>
            </a:r>
          </a:p>
          <a:p>
            <a:pPr marL="457200" marR="0">
              <a:spcBef>
                <a:spcPts val="0"/>
              </a:spcBef>
              <a:spcAft>
                <a:spcPts val="1200"/>
              </a:spcAft>
            </a:pPr>
            <a:r>
              <a:rPr lang="en-US" sz="2800" b="1" kern="0" dirty="0">
                <a:latin typeface="+mn-lt"/>
                <a:ea typeface="Calibri" panose="020F0502020204030204" pitchFamily="34" charset="0"/>
              </a:rPr>
              <a:t>					Bible Knowledge Commentary</a:t>
            </a:r>
            <a:endParaRPr lang="en-US" sz="2800" b="1" kern="100" dirty="0">
              <a:effectLst/>
              <a:latin typeface="+mn-lt"/>
              <a:ea typeface="Calibri" panose="020F0502020204030204" pitchFamily="34" charset="0"/>
            </a:endParaRPr>
          </a:p>
          <a:p>
            <a:pPr>
              <a:lnSpc>
                <a:spcPct val="150000"/>
              </a:lnSpc>
            </a:pPr>
            <a:endParaRPr lang="en-US" sz="2800" b="1" kern="100" dirty="0">
              <a:solidFill>
                <a:srgbClr val="000000"/>
              </a:solidFill>
              <a:effectLst/>
              <a:latin typeface="+mn-lt"/>
              <a:ea typeface="Calibri" panose="020F0502020204030204" pitchFamily="34" charset="0"/>
            </a:endParaRPr>
          </a:p>
        </p:txBody>
      </p:sp>
    </p:spTree>
    <p:extLst>
      <p:ext uri="{BB962C8B-B14F-4D97-AF65-F5344CB8AC3E}">
        <p14:creationId xmlns:p14="http://schemas.microsoft.com/office/powerpoint/2010/main" val="10850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997200" y="491331"/>
            <a:ext cx="6705600" cy="846137"/>
          </a:xfrm>
          <a:solidFill>
            <a:schemeClr val="accent2">
              <a:lumMod val="60000"/>
              <a:lumOff val="40000"/>
            </a:schemeClr>
          </a:solidFill>
        </p:spPr>
        <p:txBody>
          <a:bodyPr/>
          <a:lstStyle/>
          <a:p>
            <a:pPr algn="ctr"/>
            <a:r>
              <a:rPr lang="en-US" sz="4000" b="1" dirty="0">
                <a:solidFill>
                  <a:schemeClr val="tx1"/>
                </a:solidFill>
                <a:latin typeface="+mn-lt"/>
              </a:rPr>
              <a:t>Isaiah 40-66 – Big Picture</a:t>
            </a:r>
          </a:p>
        </p:txBody>
      </p:sp>
      <p:sp>
        <p:nvSpPr>
          <p:cNvPr id="4" name="TextBox 3">
            <a:extLst>
              <a:ext uri="{FF2B5EF4-FFF2-40B4-BE49-F238E27FC236}">
                <a16:creationId xmlns:a16="http://schemas.microsoft.com/office/drawing/2014/main" id="{4887DC46-7C2B-3123-7D60-D60F52CF628D}"/>
              </a:ext>
            </a:extLst>
          </p:cNvPr>
          <p:cNvSpPr txBox="1"/>
          <p:nvPr/>
        </p:nvSpPr>
        <p:spPr>
          <a:xfrm>
            <a:off x="635000" y="2209800"/>
            <a:ext cx="12447703" cy="5829416"/>
          </a:xfrm>
          <a:prstGeom prst="rect">
            <a:avLst/>
          </a:prstGeom>
          <a:noFill/>
        </p:spPr>
        <p:txBody>
          <a:bodyPr wrap="none" rtlCol="0">
            <a:spAutoFit/>
          </a:bodyPr>
          <a:lstStyle/>
          <a:p>
            <a:pPr marL="457200" indent="-457200">
              <a:lnSpc>
                <a:spcPct val="150000"/>
              </a:lnSpc>
              <a:buFont typeface="Arial" panose="020B0604020202020204" pitchFamily="34" charset="0"/>
              <a:buChar char="•"/>
            </a:pPr>
            <a:r>
              <a:rPr lang="en-US" sz="2800" b="1" kern="100" dirty="0">
                <a:solidFill>
                  <a:srgbClr val="000000"/>
                </a:solidFill>
                <a:effectLst/>
                <a:latin typeface="+mn-lt"/>
                <a:ea typeface="Calibri" panose="020F0502020204030204" pitchFamily="34" charset="0"/>
              </a:rPr>
              <a:t>Hard to make a nice clean outline</a:t>
            </a:r>
          </a:p>
          <a:p>
            <a:pPr marL="457200" indent="-457200">
              <a:buFont typeface="Arial" panose="020B0604020202020204" pitchFamily="34" charset="0"/>
              <a:buChar char="•"/>
            </a:pPr>
            <a:r>
              <a:rPr lang="en-US" sz="2800" b="1" kern="100" dirty="0">
                <a:solidFill>
                  <a:srgbClr val="000000"/>
                </a:solidFill>
                <a:effectLst/>
                <a:latin typeface="+mn-lt"/>
                <a:ea typeface="Calibri" panose="020F0502020204030204" pitchFamily="34" charset="0"/>
              </a:rPr>
              <a:t>Mostly future prophecy even now – not history or interaction </a:t>
            </a:r>
            <a:br>
              <a:rPr lang="en-US" sz="2800" b="1" kern="100" dirty="0">
                <a:solidFill>
                  <a:srgbClr val="000000"/>
                </a:solidFill>
                <a:effectLst/>
                <a:latin typeface="+mn-lt"/>
                <a:ea typeface="Calibri" panose="020F0502020204030204" pitchFamily="34" charset="0"/>
              </a:rPr>
            </a:br>
            <a:r>
              <a:rPr lang="en-US" sz="2800" b="1" kern="100" dirty="0">
                <a:solidFill>
                  <a:srgbClr val="000000"/>
                </a:solidFill>
                <a:effectLst/>
                <a:latin typeface="+mn-lt"/>
                <a:ea typeface="Calibri" panose="020F0502020204030204" pitchFamily="34" charset="0"/>
              </a:rPr>
              <a:t>with kings and people of Israel </a:t>
            </a:r>
          </a:p>
          <a:p>
            <a:pPr marL="457200" indent="-457200">
              <a:buFont typeface="Arial" panose="020B0604020202020204" pitchFamily="34" charset="0"/>
              <a:buChar char="•"/>
            </a:pPr>
            <a:endParaRPr lang="en-US" sz="2800" b="1" kern="100" dirty="0">
              <a:solidFill>
                <a:srgbClr val="000000"/>
              </a:solidFill>
              <a:effectLst/>
              <a:latin typeface="+mn-lt"/>
              <a:ea typeface="Calibri" panose="020F0502020204030204" pitchFamily="34" charset="0"/>
            </a:endParaRPr>
          </a:p>
          <a:p>
            <a:pPr marL="457200" indent="-457200">
              <a:buFont typeface="Arial" panose="020B0604020202020204" pitchFamily="34" charset="0"/>
              <a:buChar char="•"/>
            </a:pPr>
            <a:r>
              <a:rPr lang="en-US" sz="2800" b="1" kern="100" dirty="0">
                <a:solidFill>
                  <a:srgbClr val="000000"/>
                </a:solidFill>
                <a:effectLst/>
                <a:latin typeface="+mn-lt"/>
                <a:ea typeface="Calibri" panose="020F0502020204030204" pitchFamily="34" charset="0"/>
              </a:rPr>
              <a:t>With every paragraph, you still have to ask </a:t>
            </a:r>
            <a:r>
              <a:rPr lang="en-US" sz="2800" b="1" kern="100" dirty="0">
                <a:solidFill>
                  <a:srgbClr val="0432FF"/>
                </a:solidFill>
                <a:effectLst/>
                <a:latin typeface="+mn-lt"/>
                <a:ea typeface="Calibri" panose="020F0502020204030204" pitchFamily="34" charset="0"/>
              </a:rPr>
              <a:t>“What is the timeframe?” </a:t>
            </a:r>
          </a:p>
          <a:p>
            <a:pPr marL="457200" indent="-457200">
              <a:buFont typeface="Arial" panose="020B0604020202020204" pitchFamily="34" charset="0"/>
              <a:buChar char="•"/>
            </a:pPr>
            <a:endParaRPr lang="en-US" sz="2800" b="1" kern="100" dirty="0">
              <a:solidFill>
                <a:srgbClr val="0432FF"/>
              </a:solidFill>
              <a:latin typeface="+mn-lt"/>
              <a:ea typeface="Calibri" panose="020F0502020204030204" pitchFamily="34" charset="0"/>
            </a:endParaRPr>
          </a:p>
          <a:p>
            <a:pPr marL="457200" indent="-457200">
              <a:buFont typeface="Arial" panose="020B0604020202020204" pitchFamily="34" charset="0"/>
              <a:buChar char="•"/>
            </a:pPr>
            <a:r>
              <a:rPr lang="en-US" sz="2800" b="1" kern="100" dirty="0">
                <a:solidFill>
                  <a:srgbClr val="000000"/>
                </a:solidFill>
                <a:latin typeface="+mn-lt"/>
                <a:ea typeface="Calibri" panose="020F0502020204030204" pitchFamily="34" charset="0"/>
              </a:rPr>
              <a:t>There are m</a:t>
            </a:r>
            <a:r>
              <a:rPr lang="en-US" sz="2800" b="1" kern="100" dirty="0">
                <a:solidFill>
                  <a:srgbClr val="000000"/>
                </a:solidFill>
                <a:effectLst/>
                <a:latin typeface="+mn-lt"/>
                <a:ea typeface="Calibri" panose="020F0502020204030204" pitchFamily="34" charset="0"/>
              </a:rPr>
              <a:t>any recognizable quotes referenced in NT</a:t>
            </a:r>
          </a:p>
          <a:p>
            <a:pPr marL="457200" indent="-457200">
              <a:buFont typeface="Arial" panose="020B0604020202020204" pitchFamily="34" charset="0"/>
              <a:buChar char="•"/>
            </a:pPr>
            <a:endParaRPr lang="en-US" sz="2800" b="1" kern="100" dirty="0">
              <a:solidFill>
                <a:srgbClr val="000000"/>
              </a:solidFill>
              <a:effectLst/>
              <a:latin typeface="+mn-lt"/>
              <a:ea typeface="Calibri" panose="020F0502020204030204" pitchFamily="34" charset="0"/>
            </a:endParaRPr>
          </a:p>
          <a:p>
            <a:pPr marL="457200" indent="-457200">
              <a:buFont typeface="Arial" panose="020B0604020202020204" pitchFamily="34" charset="0"/>
              <a:buChar char="•"/>
            </a:pPr>
            <a:r>
              <a:rPr lang="en-US" sz="2800" b="1" kern="100" dirty="0">
                <a:solidFill>
                  <a:srgbClr val="000000"/>
                </a:solidFill>
                <a:effectLst/>
                <a:latin typeface="+mn-lt"/>
                <a:ea typeface="Calibri" panose="020F0502020204030204" pitchFamily="34" charset="0"/>
              </a:rPr>
              <a:t>Isaiah 40-66 is much more positive and hopeful than 1-39 which </a:t>
            </a:r>
            <a:br>
              <a:rPr lang="en-US" sz="2800" b="1" kern="100" dirty="0">
                <a:solidFill>
                  <a:srgbClr val="000000"/>
                </a:solidFill>
                <a:effectLst/>
                <a:latin typeface="+mn-lt"/>
                <a:ea typeface="Calibri" panose="020F0502020204030204" pitchFamily="34" charset="0"/>
              </a:rPr>
            </a:br>
            <a:r>
              <a:rPr lang="en-US" sz="2800" b="1" kern="100" dirty="0">
                <a:solidFill>
                  <a:srgbClr val="000000"/>
                </a:solidFill>
                <a:effectLst/>
                <a:latin typeface="+mn-lt"/>
                <a:ea typeface="Calibri" panose="020F0502020204030204" pitchFamily="34" charset="0"/>
              </a:rPr>
              <a:t>alternated between failure/depression and hope</a:t>
            </a:r>
          </a:p>
          <a:p>
            <a:pPr marL="457200" indent="-457200">
              <a:lnSpc>
                <a:spcPct val="150000"/>
              </a:lnSpc>
              <a:buFont typeface="Arial" panose="020B0604020202020204" pitchFamily="34" charset="0"/>
              <a:buChar char="•"/>
            </a:pPr>
            <a:endParaRPr lang="en-US" sz="2800" b="1" kern="100" dirty="0">
              <a:solidFill>
                <a:srgbClr val="000000"/>
              </a:solidFill>
              <a:effectLst/>
              <a:latin typeface="+mn-lt"/>
              <a:ea typeface="Calibri" panose="020F0502020204030204" pitchFamily="34" charset="0"/>
            </a:endParaRPr>
          </a:p>
          <a:p>
            <a:pPr marL="457200" indent="-457200">
              <a:lnSpc>
                <a:spcPct val="150000"/>
              </a:lnSpc>
              <a:buFont typeface="Arial" panose="020B0604020202020204" pitchFamily="34" charset="0"/>
              <a:buChar char="•"/>
            </a:pPr>
            <a:endParaRPr lang="en-US" sz="2800" b="1" dirty="0">
              <a:latin typeface="+mn-lt"/>
            </a:endParaRPr>
          </a:p>
        </p:txBody>
      </p:sp>
    </p:spTree>
    <p:extLst>
      <p:ext uri="{BB962C8B-B14F-4D97-AF65-F5344CB8AC3E}">
        <p14:creationId xmlns:p14="http://schemas.microsoft.com/office/powerpoint/2010/main" val="225647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Slide Number Placeholder 5">
            <a:extLst>
              <a:ext uri="{FF2B5EF4-FFF2-40B4-BE49-F238E27FC236}">
                <a16:creationId xmlns:a16="http://schemas.microsoft.com/office/drawing/2014/main" id="{96878B88-2860-DE64-2153-32F1DB0CEC3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E43AD00-C37F-C844-964A-6CF9FD0DDBBE}" type="slidenum">
              <a:rPr lang="en-US" altLang="en-US" smtClean="0">
                <a:latin typeface="+mn-lt"/>
              </a:rPr>
              <a:pPr/>
              <a:t>26</a:t>
            </a:fld>
            <a:endParaRPr lang="en-US" altLang="en-US">
              <a:latin typeface="+mn-lt"/>
            </a:endParaRPr>
          </a:p>
        </p:txBody>
      </p:sp>
      <p:sp>
        <p:nvSpPr>
          <p:cNvPr id="7" name="Content Placeholder 4">
            <a:extLst>
              <a:ext uri="{FF2B5EF4-FFF2-40B4-BE49-F238E27FC236}">
                <a16:creationId xmlns:a16="http://schemas.microsoft.com/office/drawing/2014/main" id="{2F6BBCED-5833-F7B4-7FF5-285D25D4A56D}"/>
              </a:ext>
            </a:extLst>
          </p:cNvPr>
          <p:cNvSpPr txBox="1">
            <a:spLocks/>
          </p:cNvSpPr>
          <p:nvPr/>
        </p:nvSpPr>
        <p:spPr bwMode="auto">
          <a:xfrm>
            <a:off x="406400" y="1950720"/>
            <a:ext cx="1848287" cy="2926080"/>
          </a:xfrm>
          <a:prstGeom prst="rect">
            <a:avLst/>
          </a:prstGeom>
          <a:solidFill>
            <a:schemeClr val="accent3"/>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algn="l" defTabSz="982136" rtl="0" fontAlgn="base">
              <a:spcBef>
                <a:spcPct val="20000"/>
              </a:spcBef>
              <a:spcAft>
                <a:spcPct val="0"/>
              </a:spcAft>
              <a:buClrTx/>
              <a:buSzPct val="60000"/>
              <a:buFont typeface="Wingdings" pitchFamily="2" charset="2"/>
              <a:buChar char="q"/>
              <a:defRPr sz="2438">
                <a:solidFill>
                  <a:schemeClr val="bg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032">
                <a:solidFill>
                  <a:schemeClr val="bg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1829">
                <a:solidFill>
                  <a:schemeClr val="bg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1829">
                <a:solidFill>
                  <a:schemeClr val="bg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1829">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1829">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1829">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1829">
                <a:solidFill>
                  <a:schemeClr val="tx1"/>
                </a:solidFill>
                <a:latin typeface="+mn-lt"/>
                <a:cs typeface="+mn-cs"/>
              </a:defRPr>
            </a:lvl9pPr>
          </a:lstStyle>
          <a:p>
            <a:pPr>
              <a:defRPr/>
            </a:pPr>
            <a:endParaRPr lang="en-US" sz="1400" dirty="0">
              <a:latin typeface="+mn-lt"/>
            </a:endParaRPr>
          </a:p>
          <a:p>
            <a:pPr>
              <a:defRPr/>
            </a:pPr>
            <a:r>
              <a:rPr lang="en-US" sz="2600" dirty="0">
                <a:latin typeface="+mn-lt"/>
              </a:rPr>
              <a:t>~700 BC</a:t>
            </a:r>
          </a:p>
          <a:p>
            <a:pPr>
              <a:defRPr/>
            </a:pPr>
            <a:endParaRPr lang="en-US" sz="2600" dirty="0">
              <a:latin typeface="+mn-lt"/>
            </a:endParaRPr>
          </a:p>
          <a:p>
            <a:pPr>
              <a:defRPr/>
            </a:pPr>
            <a:r>
              <a:rPr lang="en-US" sz="2600" dirty="0">
                <a:latin typeface="+mn-lt"/>
              </a:rPr>
              <a:t>During Isaiah’s Prophetic Ministry</a:t>
            </a:r>
          </a:p>
        </p:txBody>
      </p:sp>
      <p:sp>
        <p:nvSpPr>
          <p:cNvPr id="8" name="Content Placeholder 5">
            <a:extLst>
              <a:ext uri="{FF2B5EF4-FFF2-40B4-BE49-F238E27FC236}">
                <a16:creationId xmlns:a16="http://schemas.microsoft.com/office/drawing/2014/main" id="{1C32DD8E-A60D-56B1-9F69-FD953F90E15D}"/>
              </a:ext>
            </a:extLst>
          </p:cNvPr>
          <p:cNvSpPr txBox="1">
            <a:spLocks/>
          </p:cNvSpPr>
          <p:nvPr/>
        </p:nvSpPr>
        <p:spPr bwMode="auto">
          <a:xfrm>
            <a:off x="6554034" y="1950720"/>
            <a:ext cx="1848287" cy="2926080"/>
          </a:xfrm>
          <a:prstGeom prst="rect">
            <a:avLst/>
          </a:prstGeom>
          <a:solidFill>
            <a:schemeClr val="accent1">
              <a:lumMod val="75000"/>
            </a:schemeClr>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defTabSz="982136">
              <a:spcBef>
                <a:spcPct val="20000"/>
              </a:spcBef>
              <a:buClrTx/>
              <a:buSzPct val="60000"/>
              <a:buFont typeface="Wingdings" pitchFamily="2" charset="2"/>
              <a:buChar char="q"/>
              <a:defRPr sz="2438">
                <a:solidFill>
                  <a:schemeClr val="bg1"/>
                </a:solidFill>
                <a:latin typeface="+mn-lt"/>
              </a:defRPr>
            </a:lvl2pPr>
            <a:lvl3pPr marL="1098250" indent="-377372" defTabSz="982136">
              <a:spcBef>
                <a:spcPct val="20000"/>
              </a:spcBef>
              <a:buClrTx/>
              <a:buSzPct val="65000"/>
              <a:buFont typeface="Wingdings" pitchFamily="2" charset="2"/>
              <a:buChar char="n"/>
              <a:defRPr sz="2032">
                <a:solidFill>
                  <a:schemeClr val="bg1"/>
                </a:solidFill>
                <a:latin typeface="+mn-lt"/>
              </a:defRPr>
            </a:lvl3pPr>
            <a:lvl4pPr marL="1438529" indent="-338668" defTabSz="982136">
              <a:spcBef>
                <a:spcPct val="20000"/>
              </a:spcBef>
              <a:buClrTx/>
              <a:buSzPct val="70000"/>
              <a:buFont typeface="Wingdings" pitchFamily="2" charset="2"/>
              <a:buChar char="q"/>
              <a:defRPr sz="1829">
                <a:solidFill>
                  <a:schemeClr val="bg1"/>
                </a:solidFill>
                <a:latin typeface="+mn-lt"/>
              </a:defRPr>
            </a:lvl4pPr>
            <a:lvl5pPr marL="1803000" indent="-362858" defTabSz="982136">
              <a:spcBef>
                <a:spcPct val="20000"/>
              </a:spcBef>
              <a:buClrTx/>
              <a:buSzPct val="75000"/>
              <a:buFont typeface="Wingdings" pitchFamily="2" charset="2"/>
              <a:buChar char="§"/>
              <a:defRPr sz="1829">
                <a:solidFill>
                  <a:schemeClr val="bg1"/>
                </a:solidFill>
                <a:latin typeface="+mn-lt"/>
              </a:defRPr>
            </a:lvl5pPr>
            <a:lvl6pPr marL="2267457" indent="-362858" defTabSz="982136" fontAlgn="base">
              <a:spcBef>
                <a:spcPct val="20000"/>
              </a:spcBef>
              <a:spcAft>
                <a:spcPct val="0"/>
              </a:spcAft>
              <a:buClr>
                <a:schemeClr val="accent1"/>
              </a:buClr>
              <a:buSzPct val="75000"/>
              <a:buFont typeface="Wingdings" pitchFamily="2" charset="2"/>
              <a:buChar char="§"/>
              <a:defRPr sz="1829">
                <a:latin typeface="+mn-lt"/>
              </a:defRPr>
            </a:lvl6pPr>
            <a:lvl7pPr marL="2731916" indent="-362858" defTabSz="982136" fontAlgn="base">
              <a:spcBef>
                <a:spcPct val="20000"/>
              </a:spcBef>
              <a:spcAft>
                <a:spcPct val="0"/>
              </a:spcAft>
              <a:buClr>
                <a:schemeClr val="accent1"/>
              </a:buClr>
              <a:buSzPct val="75000"/>
              <a:buFont typeface="Wingdings" pitchFamily="2" charset="2"/>
              <a:buChar char="§"/>
              <a:defRPr sz="1829">
                <a:latin typeface="+mn-lt"/>
              </a:defRPr>
            </a:lvl7pPr>
            <a:lvl8pPr marL="3196373" indent="-362858" defTabSz="982136" fontAlgn="base">
              <a:spcBef>
                <a:spcPct val="20000"/>
              </a:spcBef>
              <a:spcAft>
                <a:spcPct val="0"/>
              </a:spcAft>
              <a:buClr>
                <a:schemeClr val="accent1"/>
              </a:buClr>
              <a:buSzPct val="75000"/>
              <a:buFont typeface="Wingdings" pitchFamily="2" charset="2"/>
              <a:buChar char="§"/>
              <a:defRPr sz="1829">
                <a:latin typeface="+mn-lt"/>
              </a:defRPr>
            </a:lvl8pPr>
            <a:lvl9pPr marL="3660832" indent="-362858" defTabSz="982136" fontAlgn="base">
              <a:spcBef>
                <a:spcPct val="20000"/>
              </a:spcBef>
              <a:spcAft>
                <a:spcPct val="0"/>
              </a:spcAft>
              <a:buClr>
                <a:schemeClr val="accent1"/>
              </a:buClr>
              <a:buSzPct val="75000"/>
              <a:buFont typeface="Wingdings" pitchFamily="2" charset="2"/>
              <a:buChar char="§"/>
              <a:defRPr sz="1829">
                <a:latin typeface="+mn-lt"/>
              </a:defRPr>
            </a:lvl9pPr>
          </a:lstStyle>
          <a:p>
            <a:pPr>
              <a:defRPr/>
            </a:pPr>
            <a:endParaRPr lang="en-US" sz="1400" dirty="0">
              <a:latin typeface="+mn-lt"/>
            </a:endParaRPr>
          </a:p>
          <a:p>
            <a:pPr>
              <a:defRPr/>
            </a:pPr>
            <a:r>
              <a:rPr lang="en-US" sz="2600" dirty="0">
                <a:latin typeface="+mn-lt"/>
              </a:rPr>
              <a:t>~32 AD</a:t>
            </a:r>
          </a:p>
          <a:p>
            <a:pPr>
              <a:defRPr/>
            </a:pPr>
            <a:endParaRPr lang="en-US" sz="2600" dirty="0">
              <a:latin typeface="+mn-lt"/>
            </a:endParaRPr>
          </a:p>
          <a:p>
            <a:pPr>
              <a:defRPr/>
            </a:pPr>
            <a:r>
              <a:rPr lang="en-US" sz="2600" dirty="0">
                <a:latin typeface="+mn-lt"/>
              </a:rPr>
              <a:t>During Christ’s Earthly Ministry</a:t>
            </a:r>
          </a:p>
        </p:txBody>
      </p:sp>
      <p:sp>
        <p:nvSpPr>
          <p:cNvPr id="9" name="Content Placeholder 5">
            <a:extLst>
              <a:ext uri="{FF2B5EF4-FFF2-40B4-BE49-F238E27FC236}">
                <a16:creationId xmlns:a16="http://schemas.microsoft.com/office/drawing/2014/main" id="{D0719EEC-6AA0-85BC-0431-33C8E04209BE}"/>
              </a:ext>
            </a:extLst>
          </p:cNvPr>
          <p:cNvSpPr txBox="1">
            <a:spLocks/>
          </p:cNvSpPr>
          <p:nvPr/>
        </p:nvSpPr>
        <p:spPr bwMode="auto">
          <a:xfrm>
            <a:off x="8611434" y="1950720"/>
            <a:ext cx="1848287" cy="2926080"/>
          </a:xfrm>
          <a:prstGeom prst="rect">
            <a:avLst/>
          </a:prstGeom>
          <a:solidFill>
            <a:schemeClr val="accent1">
              <a:lumMod val="75000"/>
            </a:schemeClr>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defTabSz="982136">
              <a:spcBef>
                <a:spcPct val="20000"/>
              </a:spcBef>
              <a:buClrTx/>
              <a:buSzPct val="60000"/>
              <a:buFont typeface="Wingdings" pitchFamily="2" charset="2"/>
              <a:buChar char="q"/>
              <a:defRPr sz="2438">
                <a:solidFill>
                  <a:schemeClr val="bg1"/>
                </a:solidFill>
                <a:latin typeface="+mn-lt"/>
              </a:defRPr>
            </a:lvl2pPr>
            <a:lvl3pPr marL="1098250" indent="-377372" defTabSz="982136">
              <a:spcBef>
                <a:spcPct val="20000"/>
              </a:spcBef>
              <a:buClrTx/>
              <a:buSzPct val="65000"/>
              <a:buFont typeface="Wingdings" pitchFamily="2" charset="2"/>
              <a:buChar char="n"/>
              <a:defRPr sz="2032">
                <a:solidFill>
                  <a:schemeClr val="bg1"/>
                </a:solidFill>
                <a:latin typeface="+mn-lt"/>
              </a:defRPr>
            </a:lvl3pPr>
            <a:lvl4pPr marL="1438529" indent="-338668" defTabSz="982136">
              <a:spcBef>
                <a:spcPct val="20000"/>
              </a:spcBef>
              <a:buClrTx/>
              <a:buSzPct val="70000"/>
              <a:buFont typeface="Wingdings" pitchFamily="2" charset="2"/>
              <a:buChar char="q"/>
              <a:defRPr sz="1829">
                <a:solidFill>
                  <a:schemeClr val="bg1"/>
                </a:solidFill>
                <a:latin typeface="+mn-lt"/>
              </a:defRPr>
            </a:lvl4pPr>
            <a:lvl5pPr marL="1803000" indent="-362858" defTabSz="982136">
              <a:spcBef>
                <a:spcPct val="20000"/>
              </a:spcBef>
              <a:buClrTx/>
              <a:buSzPct val="75000"/>
              <a:buFont typeface="Wingdings" pitchFamily="2" charset="2"/>
              <a:buChar char="§"/>
              <a:defRPr sz="1829">
                <a:solidFill>
                  <a:schemeClr val="bg1"/>
                </a:solidFill>
                <a:latin typeface="+mn-lt"/>
              </a:defRPr>
            </a:lvl5pPr>
            <a:lvl6pPr marL="2267457" indent="-362858" defTabSz="982136" fontAlgn="base">
              <a:spcBef>
                <a:spcPct val="20000"/>
              </a:spcBef>
              <a:spcAft>
                <a:spcPct val="0"/>
              </a:spcAft>
              <a:buClr>
                <a:schemeClr val="accent1"/>
              </a:buClr>
              <a:buSzPct val="75000"/>
              <a:buFont typeface="Wingdings" pitchFamily="2" charset="2"/>
              <a:buChar char="§"/>
              <a:defRPr sz="1829">
                <a:latin typeface="+mn-lt"/>
              </a:defRPr>
            </a:lvl6pPr>
            <a:lvl7pPr marL="2731916" indent="-362858" defTabSz="982136" fontAlgn="base">
              <a:spcBef>
                <a:spcPct val="20000"/>
              </a:spcBef>
              <a:spcAft>
                <a:spcPct val="0"/>
              </a:spcAft>
              <a:buClr>
                <a:schemeClr val="accent1"/>
              </a:buClr>
              <a:buSzPct val="75000"/>
              <a:buFont typeface="Wingdings" pitchFamily="2" charset="2"/>
              <a:buChar char="§"/>
              <a:defRPr sz="1829">
                <a:latin typeface="+mn-lt"/>
              </a:defRPr>
            </a:lvl7pPr>
            <a:lvl8pPr marL="3196373" indent="-362858" defTabSz="982136" fontAlgn="base">
              <a:spcBef>
                <a:spcPct val="20000"/>
              </a:spcBef>
              <a:spcAft>
                <a:spcPct val="0"/>
              </a:spcAft>
              <a:buClr>
                <a:schemeClr val="accent1"/>
              </a:buClr>
              <a:buSzPct val="75000"/>
              <a:buFont typeface="Wingdings" pitchFamily="2" charset="2"/>
              <a:buChar char="§"/>
              <a:defRPr sz="1829">
                <a:latin typeface="+mn-lt"/>
              </a:defRPr>
            </a:lvl8pPr>
            <a:lvl9pPr marL="3660832" indent="-362858" defTabSz="982136" fontAlgn="base">
              <a:spcBef>
                <a:spcPct val="20000"/>
              </a:spcBef>
              <a:spcAft>
                <a:spcPct val="0"/>
              </a:spcAft>
              <a:buClr>
                <a:schemeClr val="accent1"/>
              </a:buClr>
              <a:buSzPct val="75000"/>
              <a:buFont typeface="Wingdings" pitchFamily="2" charset="2"/>
              <a:buChar char="§"/>
              <a:defRPr sz="1829">
                <a:latin typeface="+mn-lt"/>
              </a:defRPr>
            </a:lvl9pPr>
          </a:lstStyle>
          <a:p>
            <a:pPr>
              <a:defRPr/>
            </a:pPr>
            <a:endParaRPr lang="en-US" sz="1400" dirty="0">
              <a:latin typeface="+mn-lt"/>
            </a:endParaRPr>
          </a:p>
          <a:p>
            <a:pPr>
              <a:defRPr/>
            </a:pPr>
            <a:r>
              <a:rPr lang="en-US" sz="2600" dirty="0">
                <a:latin typeface="+mn-lt"/>
              </a:rPr>
              <a:t>2023</a:t>
            </a:r>
          </a:p>
          <a:p>
            <a:pPr>
              <a:defRPr/>
            </a:pPr>
            <a:endParaRPr lang="en-US" sz="2600" dirty="0">
              <a:latin typeface="+mn-lt"/>
            </a:endParaRPr>
          </a:p>
          <a:p>
            <a:pPr>
              <a:defRPr/>
            </a:pPr>
            <a:r>
              <a:rPr lang="en-US" sz="2600" dirty="0">
                <a:latin typeface="+mn-lt"/>
              </a:rPr>
              <a:t>Applica-</a:t>
            </a:r>
            <a:r>
              <a:rPr lang="en-US" sz="2600" dirty="0" err="1">
                <a:latin typeface="+mn-lt"/>
              </a:rPr>
              <a:t>tion</a:t>
            </a:r>
            <a:r>
              <a:rPr lang="en-US" sz="2600" dirty="0">
                <a:latin typeface="+mn-lt"/>
              </a:rPr>
              <a:t> for</a:t>
            </a:r>
            <a:br>
              <a:rPr lang="en-US" sz="2600" dirty="0">
                <a:latin typeface="+mn-lt"/>
              </a:rPr>
            </a:br>
            <a:r>
              <a:rPr lang="en-US" sz="2600" dirty="0">
                <a:latin typeface="+mn-lt"/>
              </a:rPr>
              <a:t>Today’s Ministry</a:t>
            </a:r>
          </a:p>
        </p:txBody>
      </p:sp>
      <p:sp>
        <p:nvSpPr>
          <p:cNvPr id="3" name="Content Placeholder 5">
            <a:extLst>
              <a:ext uri="{FF2B5EF4-FFF2-40B4-BE49-F238E27FC236}">
                <a16:creationId xmlns:a16="http://schemas.microsoft.com/office/drawing/2014/main" id="{973D32E4-EC68-F77A-E2F7-8EFA0DDE1AB8}"/>
              </a:ext>
            </a:extLst>
          </p:cNvPr>
          <p:cNvSpPr txBox="1">
            <a:spLocks/>
          </p:cNvSpPr>
          <p:nvPr/>
        </p:nvSpPr>
        <p:spPr bwMode="auto">
          <a:xfrm>
            <a:off x="2439234" y="1950720"/>
            <a:ext cx="1848287" cy="2926080"/>
          </a:xfrm>
          <a:prstGeom prst="rect">
            <a:avLst/>
          </a:prstGeom>
          <a:solidFill>
            <a:schemeClr val="accent1">
              <a:lumMod val="75000"/>
            </a:schemeClr>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defTabSz="982136">
              <a:spcBef>
                <a:spcPct val="20000"/>
              </a:spcBef>
              <a:buClrTx/>
              <a:buSzPct val="60000"/>
              <a:buFont typeface="Wingdings" pitchFamily="2" charset="2"/>
              <a:buChar char="q"/>
              <a:defRPr sz="2438">
                <a:solidFill>
                  <a:schemeClr val="bg1"/>
                </a:solidFill>
                <a:latin typeface="+mn-lt"/>
              </a:defRPr>
            </a:lvl2pPr>
            <a:lvl3pPr marL="1098250" indent="-377372" defTabSz="982136">
              <a:spcBef>
                <a:spcPct val="20000"/>
              </a:spcBef>
              <a:buClrTx/>
              <a:buSzPct val="65000"/>
              <a:buFont typeface="Wingdings" pitchFamily="2" charset="2"/>
              <a:buChar char="n"/>
              <a:defRPr sz="2032">
                <a:solidFill>
                  <a:schemeClr val="bg1"/>
                </a:solidFill>
                <a:latin typeface="+mn-lt"/>
              </a:defRPr>
            </a:lvl3pPr>
            <a:lvl4pPr marL="1438529" indent="-338668" defTabSz="982136">
              <a:spcBef>
                <a:spcPct val="20000"/>
              </a:spcBef>
              <a:buClrTx/>
              <a:buSzPct val="70000"/>
              <a:buFont typeface="Wingdings" pitchFamily="2" charset="2"/>
              <a:buChar char="q"/>
              <a:defRPr sz="1829">
                <a:solidFill>
                  <a:schemeClr val="bg1"/>
                </a:solidFill>
                <a:latin typeface="+mn-lt"/>
              </a:defRPr>
            </a:lvl4pPr>
            <a:lvl5pPr marL="1803000" indent="-362858" defTabSz="982136">
              <a:spcBef>
                <a:spcPct val="20000"/>
              </a:spcBef>
              <a:buClrTx/>
              <a:buSzPct val="75000"/>
              <a:buFont typeface="Wingdings" pitchFamily="2" charset="2"/>
              <a:buChar char="§"/>
              <a:defRPr sz="1829">
                <a:solidFill>
                  <a:schemeClr val="bg1"/>
                </a:solidFill>
                <a:latin typeface="+mn-lt"/>
              </a:defRPr>
            </a:lvl5pPr>
            <a:lvl6pPr marL="2267457" indent="-362858" defTabSz="982136" fontAlgn="base">
              <a:spcBef>
                <a:spcPct val="20000"/>
              </a:spcBef>
              <a:spcAft>
                <a:spcPct val="0"/>
              </a:spcAft>
              <a:buClr>
                <a:schemeClr val="accent1"/>
              </a:buClr>
              <a:buSzPct val="75000"/>
              <a:buFont typeface="Wingdings" pitchFamily="2" charset="2"/>
              <a:buChar char="§"/>
              <a:defRPr sz="1829">
                <a:latin typeface="+mn-lt"/>
              </a:defRPr>
            </a:lvl6pPr>
            <a:lvl7pPr marL="2731916" indent="-362858" defTabSz="982136" fontAlgn="base">
              <a:spcBef>
                <a:spcPct val="20000"/>
              </a:spcBef>
              <a:spcAft>
                <a:spcPct val="0"/>
              </a:spcAft>
              <a:buClr>
                <a:schemeClr val="accent1"/>
              </a:buClr>
              <a:buSzPct val="75000"/>
              <a:buFont typeface="Wingdings" pitchFamily="2" charset="2"/>
              <a:buChar char="§"/>
              <a:defRPr sz="1829">
                <a:latin typeface="+mn-lt"/>
              </a:defRPr>
            </a:lvl7pPr>
            <a:lvl8pPr marL="3196373" indent="-362858" defTabSz="982136" fontAlgn="base">
              <a:spcBef>
                <a:spcPct val="20000"/>
              </a:spcBef>
              <a:spcAft>
                <a:spcPct val="0"/>
              </a:spcAft>
              <a:buClr>
                <a:schemeClr val="accent1"/>
              </a:buClr>
              <a:buSzPct val="75000"/>
              <a:buFont typeface="Wingdings" pitchFamily="2" charset="2"/>
              <a:buChar char="§"/>
              <a:defRPr sz="1829">
                <a:latin typeface="+mn-lt"/>
              </a:defRPr>
            </a:lvl8pPr>
            <a:lvl9pPr marL="3660832" indent="-362858" defTabSz="982136" fontAlgn="base">
              <a:spcBef>
                <a:spcPct val="20000"/>
              </a:spcBef>
              <a:spcAft>
                <a:spcPct val="0"/>
              </a:spcAft>
              <a:buClr>
                <a:schemeClr val="accent1"/>
              </a:buClr>
              <a:buSzPct val="75000"/>
              <a:buFont typeface="Wingdings" pitchFamily="2" charset="2"/>
              <a:buChar char="§"/>
              <a:defRPr sz="1829">
                <a:latin typeface="+mn-lt"/>
              </a:defRPr>
            </a:lvl9pPr>
          </a:lstStyle>
          <a:p>
            <a:pPr>
              <a:defRPr/>
            </a:pPr>
            <a:endParaRPr lang="en-US" sz="1400" dirty="0">
              <a:latin typeface="+mn-lt"/>
            </a:endParaRPr>
          </a:p>
          <a:p>
            <a:pPr>
              <a:defRPr/>
            </a:pPr>
            <a:r>
              <a:rPr lang="en-US" sz="2600" dirty="0">
                <a:latin typeface="+mn-lt"/>
              </a:rPr>
              <a:t>~590 BC</a:t>
            </a:r>
          </a:p>
          <a:p>
            <a:pPr>
              <a:defRPr/>
            </a:pPr>
            <a:endParaRPr lang="en-US" sz="2600" dirty="0">
              <a:latin typeface="+mn-lt"/>
            </a:endParaRPr>
          </a:p>
          <a:p>
            <a:pPr>
              <a:defRPr/>
            </a:pPr>
            <a:r>
              <a:rPr lang="en-US" sz="2600" dirty="0">
                <a:latin typeface="+mn-lt"/>
              </a:rPr>
              <a:t>During Judah’s Exile to Babylon</a:t>
            </a:r>
          </a:p>
        </p:txBody>
      </p:sp>
      <p:sp>
        <p:nvSpPr>
          <p:cNvPr id="6" name="Content Placeholder 5">
            <a:extLst>
              <a:ext uri="{FF2B5EF4-FFF2-40B4-BE49-F238E27FC236}">
                <a16:creationId xmlns:a16="http://schemas.microsoft.com/office/drawing/2014/main" id="{1A93F295-676D-6374-C4B2-BCD3485C71D5}"/>
              </a:ext>
            </a:extLst>
          </p:cNvPr>
          <p:cNvSpPr txBox="1">
            <a:spLocks/>
          </p:cNvSpPr>
          <p:nvPr/>
        </p:nvSpPr>
        <p:spPr bwMode="auto">
          <a:xfrm>
            <a:off x="10668835" y="1950720"/>
            <a:ext cx="1848286" cy="2926080"/>
          </a:xfrm>
          <a:prstGeom prst="rect">
            <a:avLst/>
          </a:prstGeom>
          <a:solidFill>
            <a:schemeClr val="tx1">
              <a:lumMod val="50000"/>
              <a:lumOff val="50000"/>
            </a:schemeClr>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defTabSz="982136">
              <a:spcBef>
                <a:spcPct val="20000"/>
              </a:spcBef>
              <a:buClrTx/>
              <a:buSzPct val="60000"/>
              <a:buFont typeface="Wingdings" pitchFamily="2" charset="2"/>
              <a:buChar char="q"/>
              <a:defRPr sz="2438">
                <a:solidFill>
                  <a:schemeClr val="bg1"/>
                </a:solidFill>
                <a:latin typeface="+mn-lt"/>
              </a:defRPr>
            </a:lvl2pPr>
            <a:lvl3pPr marL="1098250" indent="-377372" defTabSz="982136">
              <a:spcBef>
                <a:spcPct val="20000"/>
              </a:spcBef>
              <a:buClrTx/>
              <a:buSzPct val="65000"/>
              <a:buFont typeface="Wingdings" pitchFamily="2" charset="2"/>
              <a:buChar char="n"/>
              <a:defRPr sz="2032">
                <a:solidFill>
                  <a:schemeClr val="bg1"/>
                </a:solidFill>
                <a:latin typeface="+mn-lt"/>
              </a:defRPr>
            </a:lvl3pPr>
            <a:lvl4pPr marL="1438529" indent="-338668" defTabSz="982136">
              <a:spcBef>
                <a:spcPct val="20000"/>
              </a:spcBef>
              <a:buClrTx/>
              <a:buSzPct val="70000"/>
              <a:buFont typeface="Wingdings" pitchFamily="2" charset="2"/>
              <a:buChar char="q"/>
              <a:defRPr sz="1829">
                <a:solidFill>
                  <a:schemeClr val="bg1"/>
                </a:solidFill>
                <a:latin typeface="+mn-lt"/>
              </a:defRPr>
            </a:lvl4pPr>
            <a:lvl5pPr marL="1803000" indent="-362858" defTabSz="982136">
              <a:spcBef>
                <a:spcPct val="20000"/>
              </a:spcBef>
              <a:buClrTx/>
              <a:buSzPct val="75000"/>
              <a:buFont typeface="Wingdings" pitchFamily="2" charset="2"/>
              <a:buChar char="§"/>
              <a:defRPr sz="1829">
                <a:solidFill>
                  <a:schemeClr val="bg1"/>
                </a:solidFill>
                <a:latin typeface="+mn-lt"/>
              </a:defRPr>
            </a:lvl5pPr>
            <a:lvl6pPr marL="2267457" indent="-362858" defTabSz="982136" fontAlgn="base">
              <a:spcBef>
                <a:spcPct val="20000"/>
              </a:spcBef>
              <a:spcAft>
                <a:spcPct val="0"/>
              </a:spcAft>
              <a:buClr>
                <a:schemeClr val="accent1"/>
              </a:buClr>
              <a:buSzPct val="75000"/>
              <a:buFont typeface="Wingdings" pitchFamily="2" charset="2"/>
              <a:buChar char="§"/>
              <a:defRPr sz="1829">
                <a:latin typeface="+mn-lt"/>
              </a:defRPr>
            </a:lvl6pPr>
            <a:lvl7pPr marL="2731916" indent="-362858" defTabSz="982136" fontAlgn="base">
              <a:spcBef>
                <a:spcPct val="20000"/>
              </a:spcBef>
              <a:spcAft>
                <a:spcPct val="0"/>
              </a:spcAft>
              <a:buClr>
                <a:schemeClr val="accent1"/>
              </a:buClr>
              <a:buSzPct val="75000"/>
              <a:buFont typeface="Wingdings" pitchFamily="2" charset="2"/>
              <a:buChar char="§"/>
              <a:defRPr sz="1829">
                <a:latin typeface="+mn-lt"/>
              </a:defRPr>
            </a:lvl7pPr>
            <a:lvl8pPr marL="3196373" indent="-362858" defTabSz="982136" fontAlgn="base">
              <a:spcBef>
                <a:spcPct val="20000"/>
              </a:spcBef>
              <a:spcAft>
                <a:spcPct val="0"/>
              </a:spcAft>
              <a:buClr>
                <a:schemeClr val="accent1"/>
              </a:buClr>
              <a:buSzPct val="75000"/>
              <a:buFont typeface="Wingdings" pitchFamily="2" charset="2"/>
              <a:buChar char="§"/>
              <a:defRPr sz="1829">
                <a:latin typeface="+mn-lt"/>
              </a:defRPr>
            </a:lvl8pPr>
            <a:lvl9pPr marL="3660832" indent="-362858" defTabSz="982136" fontAlgn="base">
              <a:spcBef>
                <a:spcPct val="20000"/>
              </a:spcBef>
              <a:spcAft>
                <a:spcPct val="0"/>
              </a:spcAft>
              <a:buClr>
                <a:schemeClr val="accent1"/>
              </a:buClr>
              <a:buSzPct val="75000"/>
              <a:buFont typeface="Wingdings" pitchFamily="2" charset="2"/>
              <a:buChar char="§"/>
              <a:defRPr sz="1829">
                <a:latin typeface="+mn-lt"/>
              </a:defRPr>
            </a:lvl9pPr>
          </a:lstStyle>
          <a:p>
            <a:pPr>
              <a:defRPr/>
            </a:pPr>
            <a:endParaRPr lang="en-US" sz="1400" dirty="0">
              <a:latin typeface="+mn-lt"/>
            </a:endParaRPr>
          </a:p>
          <a:p>
            <a:pPr>
              <a:defRPr/>
            </a:pPr>
            <a:r>
              <a:rPr lang="en-US" sz="2600" dirty="0">
                <a:latin typeface="+mn-lt"/>
              </a:rPr>
              <a:t>Future</a:t>
            </a:r>
          </a:p>
          <a:p>
            <a:pPr>
              <a:defRPr/>
            </a:pPr>
            <a:endParaRPr lang="en-US" sz="2600" dirty="0">
              <a:latin typeface="+mn-lt"/>
            </a:endParaRPr>
          </a:p>
          <a:p>
            <a:pPr>
              <a:defRPr/>
            </a:pPr>
            <a:r>
              <a:rPr lang="en-US" sz="2600" dirty="0" err="1">
                <a:latin typeface="+mn-lt"/>
              </a:rPr>
              <a:t>Revela-tion</a:t>
            </a:r>
            <a:r>
              <a:rPr lang="en-US" sz="2600" dirty="0">
                <a:latin typeface="+mn-lt"/>
              </a:rPr>
              <a:t> of</a:t>
            </a:r>
            <a:br>
              <a:rPr lang="en-US" sz="2600" dirty="0">
                <a:latin typeface="+mn-lt"/>
              </a:rPr>
            </a:br>
            <a:r>
              <a:rPr lang="en-US" sz="2600" dirty="0">
                <a:latin typeface="+mn-lt"/>
              </a:rPr>
              <a:t>End Time Events</a:t>
            </a:r>
          </a:p>
        </p:txBody>
      </p:sp>
      <p:sp>
        <p:nvSpPr>
          <p:cNvPr id="10" name="Content Placeholder 5">
            <a:extLst>
              <a:ext uri="{FF2B5EF4-FFF2-40B4-BE49-F238E27FC236}">
                <a16:creationId xmlns:a16="http://schemas.microsoft.com/office/drawing/2014/main" id="{83A2D04E-D75D-586B-C18C-52C2E0A9CFE8}"/>
              </a:ext>
            </a:extLst>
          </p:cNvPr>
          <p:cNvSpPr txBox="1">
            <a:spLocks/>
          </p:cNvSpPr>
          <p:nvPr/>
        </p:nvSpPr>
        <p:spPr bwMode="auto">
          <a:xfrm>
            <a:off x="4496634" y="1950720"/>
            <a:ext cx="1848287" cy="2926080"/>
          </a:xfrm>
          <a:prstGeom prst="rect">
            <a:avLst/>
          </a:prstGeom>
          <a:solidFill>
            <a:schemeClr val="accent1">
              <a:lumMod val="75000"/>
            </a:schemeClr>
          </a:solidFill>
          <a:ln w="28575">
            <a:solidFill>
              <a:schemeClr val="tx2">
                <a:lumMod val="75000"/>
              </a:schemeClr>
            </a:solidFill>
          </a:ln>
          <a:effectLst>
            <a:outerShdw blurRad="50800" dist="38100" dir="2700000" algn="tl" rotWithShape="0">
              <a:prstClr val="black">
                <a:alpha val="40000"/>
              </a:prstClr>
            </a:outerShdw>
          </a:effectLst>
        </p:spPr>
        <p:txBody>
          <a:bodyPr/>
          <a:lstStyle>
            <a:defPPr>
              <a:defRPr lang="en-US"/>
            </a:defPPr>
            <a:lvl1pPr marL="63500" algn="ctr">
              <a:defRPr sz="3600" b="1" i="1">
                <a:solidFill>
                  <a:schemeClr val="bg1"/>
                </a:solidFill>
                <a:effectLst>
                  <a:outerShdw blurRad="38100" dist="38100" dir="2700000" algn="tl">
                    <a:srgbClr val="000000">
                      <a:alpha val="43137"/>
                    </a:srgbClr>
                  </a:outerShdw>
                </a:effectLst>
              </a:defRPr>
            </a:lvl1pPr>
            <a:lvl2pPr marL="719265" indent="-349956" defTabSz="982136">
              <a:spcBef>
                <a:spcPct val="20000"/>
              </a:spcBef>
              <a:buClrTx/>
              <a:buSzPct val="60000"/>
              <a:buFont typeface="Wingdings" pitchFamily="2" charset="2"/>
              <a:buChar char="q"/>
              <a:defRPr sz="2438">
                <a:solidFill>
                  <a:schemeClr val="bg1"/>
                </a:solidFill>
                <a:latin typeface="+mn-lt"/>
              </a:defRPr>
            </a:lvl2pPr>
            <a:lvl3pPr marL="1098250" indent="-377372" defTabSz="982136">
              <a:spcBef>
                <a:spcPct val="20000"/>
              </a:spcBef>
              <a:buClrTx/>
              <a:buSzPct val="65000"/>
              <a:buFont typeface="Wingdings" pitchFamily="2" charset="2"/>
              <a:buChar char="n"/>
              <a:defRPr sz="2032">
                <a:solidFill>
                  <a:schemeClr val="bg1"/>
                </a:solidFill>
                <a:latin typeface="+mn-lt"/>
              </a:defRPr>
            </a:lvl3pPr>
            <a:lvl4pPr marL="1438529" indent="-338668" defTabSz="982136">
              <a:spcBef>
                <a:spcPct val="20000"/>
              </a:spcBef>
              <a:buClrTx/>
              <a:buSzPct val="70000"/>
              <a:buFont typeface="Wingdings" pitchFamily="2" charset="2"/>
              <a:buChar char="q"/>
              <a:defRPr sz="1829">
                <a:solidFill>
                  <a:schemeClr val="bg1"/>
                </a:solidFill>
                <a:latin typeface="+mn-lt"/>
              </a:defRPr>
            </a:lvl4pPr>
            <a:lvl5pPr marL="1803000" indent="-362858" defTabSz="982136">
              <a:spcBef>
                <a:spcPct val="20000"/>
              </a:spcBef>
              <a:buClrTx/>
              <a:buSzPct val="75000"/>
              <a:buFont typeface="Wingdings" pitchFamily="2" charset="2"/>
              <a:buChar char="§"/>
              <a:defRPr sz="1829">
                <a:solidFill>
                  <a:schemeClr val="bg1"/>
                </a:solidFill>
                <a:latin typeface="+mn-lt"/>
              </a:defRPr>
            </a:lvl5pPr>
            <a:lvl6pPr marL="2267457" indent="-362858" defTabSz="982136" fontAlgn="base">
              <a:spcBef>
                <a:spcPct val="20000"/>
              </a:spcBef>
              <a:spcAft>
                <a:spcPct val="0"/>
              </a:spcAft>
              <a:buClr>
                <a:schemeClr val="accent1"/>
              </a:buClr>
              <a:buSzPct val="75000"/>
              <a:buFont typeface="Wingdings" pitchFamily="2" charset="2"/>
              <a:buChar char="§"/>
              <a:defRPr sz="1829">
                <a:latin typeface="+mn-lt"/>
              </a:defRPr>
            </a:lvl6pPr>
            <a:lvl7pPr marL="2731916" indent="-362858" defTabSz="982136" fontAlgn="base">
              <a:spcBef>
                <a:spcPct val="20000"/>
              </a:spcBef>
              <a:spcAft>
                <a:spcPct val="0"/>
              </a:spcAft>
              <a:buClr>
                <a:schemeClr val="accent1"/>
              </a:buClr>
              <a:buSzPct val="75000"/>
              <a:buFont typeface="Wingdings" pitchFamily="2" charset="2"/>
              <a:buChar char="§"/>
              <a:defRPr sz="1829">
                <a:latin typeface="+mn-lt"/>
              </a:defRPr>
            </a:lvl7pPr>
            <a:lvl8pPr marL="3196373" indent="-362858" defTabSz="982136" fontAlgn="base">
              <a:spcBef>
                <a:spcPct val="20000"/>
              </a:spcBef>
              <a:spcAft>
                <a:spcPct val="0"/>
              </a:spcAft>
              <a:buClr>
                <a:schemeClr val="accent1"/>
              </a:buClr>
              <a:buSzPct val="75000"/>
              <a:buFont typeface="Wingdings" pitchFamily="2" charset="2"/>
              <a:buChar char="§"/>
              <a:defRPr sz="1829">
                <a:latin typeface="+mn-lt"/>
              </a:defRPr>
            </a:lvl8pPr>
            <a:lvl9pPr marL="3660832" indent="-362858" defTabSz="982136" fontAlgn="base">
              <a:spcBef>
                <a:spcPct val="20000"/>
              </a:spcBef>
              <a:spcAft>
                <a:spcPct val="0"/>
              </a:spcAft>
              <a:buClr>
                <a:schemeClr val="accent1"/>
              </a:buClr>
              <a:buSzPct val="75000"/>
              <a:buFont typeface="Wingdings" pitchFamily="2" charset="2"/>
              <a:buChar char="§"/>
              <a:defRPr sz="1829">
                <a:latin typeface="+mn-lt"/>
              </a:defRPr>
            </a:lvl9pPr>
          </a:lstStyle>
          <a:p>
            <a:pPr>
              <a:defRPr/>
            </a:pPr>
            <a:endParaRPr lang="en-US" sz="1400" dirty="0">
              <a:latin typeface="+mn-lt"/>
            </a:endParaRPr>
          </a:p>
          <a:p>
            <a:pPr>
              <a:defRPr/>
            </a:pPr>
            <a:endParaRPr lang="en-US" sz="2600" dirty="0">
              <a:latin typeface="+mn-lt"/>
            </a:endParaRPr>
          </a:p>
          <a:p>
            <a:pPr>
              <a:defRPr/>
            </a:pPr>
            <a:endParaRPr lang="en-US" sz="2600" dirty="0">
              <a:latin typeface="+mn-lt"/>
            </a:endParaRPr>
          </a:p>
          <a:p>
            <a:pPr>
              <a:defRPr/>
            </a:pPr>
            <a:r>
              <a:rPr lang="en-US" sz="2600" dirty="0">
                <a:latin typeface="+mn-lt"/>
              </a:rPr>
              <a:t>After the Exile</a:t>
            </a:r>
          </a:p>
        </p:txBody>
      </p:sp>
      <p:sp>
        <p:nvSpPr>
          <p:cNvPr id="11" name="Rectangle 10">
            <a:extLst>
              <a:ext uri="{FF2B5EF4-FFF2-40B4-BE49-F238E27FC236}">
                <a16:creationId xmlns:a16="http://schemas.microsoft.com/office/drawing/2014/main" id="{D73BD86D-84AB-B273-21BA-D13CB8966884}"/>
              </a:ext>
            </a:extLst>
          </p:cNvPr>
          <p:cNvSpPr/>
          <p:nvPr/>
        </p:nvSpPr>
        <p:spPr>
          <a:xfrm>
            <a:off x="379282" y="5684516"/>
            <a:ext cx="1875406" cy="914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rPr>
              <a:t>Isaiah </a:t>
            </a:r>
            <a:br>
              <a:rPr lang="en-US" sz="2600" b="1" dirty="0">
                <a:solidFill>
                  <a:schemeClr val="tx1"/>
                </a:solidFill>
              </a:rPr>
            </a:br>
            <a:r>
              <a:rPr lang="en-US" sz="2600" b="1" dirty="0">
                <a:solidFill>
                  <a:schemeClr val="tx1"/>
                </a:solidFill>
              </a:rPr>
              <a:t>1-39</a:t>
            </a:r>
          </a:p>
        </p:txBody>
      </p:sp>
      <p:sp>
        <p:nvSpPr>
          <p:cNvPr id="15" name="Rectangle 14">
            <a:extLst>
              <a:ext uri="{FF2B5EF4-FFF2-40B4-BE49-F238E27FC236}">
                <a16:creationId xmlns:a16="http://schemas.microsoft.com/office/drawing/2014/main" id="{DC6B0828-F493-AD4A-E968-6402595ED643}"/>
              </a:ext>
            </a:extLst>
          </p:cNvPr>
          <p:cNvSpPr/>
          <p:nvPr/>
        </p:nvSpPr>
        <p:spPr>
          <a:xfrm>
            <a:off x="2455507" y="5702527"/>
            <a:ext cx="1875406" cy="914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rPr>
              <a:t>Isaiah </a:t>
            </a:r>
            <a:br>
              <a:rPr lang="en-US" sz="2600" b="1" dirty="0">
                <a:solidFill>
                  <a:schemeClr val="tx1"/>
                </a:solidFill>
              </a:rPr>
            </a:br>
            <a:r>
              <a:rPr lang="en-US" sz="2600" b="1" dirty="0">
                <a:solidFill>
                  <a:schemeClr val="tx1"/>
                </a:solidFill>
              </a:rPr>
              <a:t>40-55</a:t>
            </a:r>
          </a:p>
        </p:txBody>
      </p:sp>
      <p:sp>
        <p:nvSpPr>
          <p:cNvPr id="16" name="Rectangle 15">
            <a:extLst>
              <a:ext uri="{FF2B5EF4-FFF2-40B4-BE49-F238E27FC236}">
                <a16:creationId xmlns:a16="http://schemas.microsoft.com/office/drawing/2014/main" id="{43A57E48-BE35-486E-BAF4-7961CF97F782}"/>
              </a:ext>
            </a:extLst>
          </p:cNvPr>
          <p:cNvSpPr/>
          <p:nvPr/>
        </p:nvSpPr>
        <p:spPr>
          <a:xfrm>
            <a:off x="4531732" y="5684516"/>
            <a:ext cx="1875406" cy="914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tx1"/>
                </a:solidFill>
              </a:rPr>
              <a:t>Isaiah </a:t>
            </a:r>
            <a:br>
              <a:rPr lang="en-US" sz="2600" b="1" dirty="0">
                <a:solidFill>
                  <a:schemeClr val="tx1"/>
                </a:solidFill>
              </a:rPr>
            </a:br>
            <a:r>
              <a:rPr lang="en-US" sz="2600" b="1" dirty="0">
                <a:solidFill>
                  <a:schemeClr val="tx1"/>
                </a:solidFill>
              </a:rPr>
              <a:t>56-66</a:t>
            </a:r>
          </a:p>
        </p:txBody>
      </p:sp>
      <p:cxnSp>
        <p:nvCxnSpPr>
          <p:cNvPr id="20" name="Straight Arrow Connector 19">
            <a:extLst>
              <a:ext uri="{FF2B5EF4-FFF2-40B4-BE49-F238E27FC236}">
                <a16:creationId xmlns:a16="http://schemas.microsoft.com/office/drawing/2014/main" id="{2E590E88-9ACE-41E8-2CB2-43326A9A7C73}"/>
              </a:ext>
            </a:extLst>
          </p:cNvPr>
          <p:cNvCxnSpPr>
            <a:cxnSpLocks/>
          </p:cNvCxnSpPr>
          <p:nvPr/>
        </p:nvCxnSpPr>
        <p:spPr>
          <a:xfrm flipV="1">
            <a:off x="1316985" y="4953000"/>
            <a:ext cx="0" cy="74952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78EE136-3D5D-BFB6-4D11-6282C5D9212D}"/>
              </a:ext>
            </a:extLst>
          </p:cNvPr>
          <p:cNvCxnSpPr>
            <a:cxnSpLocks/>
          </p:cNvCxnSpPr>
          <p:nvPr/>
        </p:nvCxnSpPr>
        <p:spPr>
          <a:xfrm>
            <a:off x="1330543" y="5053058"/>
            <a:ext cx="10262435"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4B20FA5-A03A-C421-405D-7C0FFBB9D2CD}"/>
              </a:ext>
            </a:extLst>
          </p:cNvPr>
          <p:cNvCxnSpPr>
            <a:cxnSpLocks/>
          </p:cNvCxnSpPr>
          <p:nvPr/>
        </p:nvCxnSpPr>
        <p:spPr>
          <a:xfrm flipH="1" flipV="1">
            <a:off x="3059842" y="5181600"/>
            <a:ext cx="13558" cy="52092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FDB338E-CED9-D5D4-1A8B-091040F0A3D1}"/>
              </a:ext>
            </a:extLst>
          </p:cNvPr>
          <p:cNvCxnSpPr>
            <a:cxnSpLocks/>
          </p:cNvCxnSpPr>
          <p:nvPr/>
        </p:nvCxnSpPr>
        <p:spPr>
          <a:xfrm>
            <a:off x="3073400" y="5281658"/>
            <a:ext cx="851957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6542514-F6C3-55BD-C8AF-AC5585365F66}"/>
              </a:ext>
            </a:extLst>
          </p:cNvPr>
          <p:cNvCxnSpPr>
            <a:cxnSpLocks/>
          </p:cNvCxnSpPr>
          <p:nvPr/>
        </p:nvCxnSpPr>
        <p:spPr>
          <a:xfrm flipV="1">
            <a:off x="5269642" y="5410200"/>
            <a:ext cx="0" cy="27431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E074711-49ED-30A7-A408-DDD4DB6E63E2}"/>
              </a:ext>
            </a:extLst>
          </p:cNvPr>
          <p:cNvCxnSpPr>
            <a:cxnSpLocks/>
          </p:cNvCxnSpPr>
          <p:nvPr/>
        </p:nvCxnSpPr>
        <p:spPr>
          <a:xfrm>
            <a:off x="5283200" y="5510258"/>
            <a:ext cx="630977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itle 1">
            <a:extLst>
              <a:ext uri="{FF2B5EF4-FFF2-40B4-BE49-F238E27FC236}">
                <a16:creationId xmlns:a16="http://schemas.microsoft.com/office/drawing/2014/main" id="{83BCD886-2E2A-CFA1-1143-AAC0D8BE23C0}"/>
              </a:ext>
            </a:extLst>
          </p:cNvPr>
          <p:cNvSpPr txBox="1">
            <a:spLocks/>
          </p:cNvSpPr>
          <p:nvPr/>
        </p:nvSpPr>
        <p:spPr bwMode="auto">
          <a:xfrm>
            <a:off x="2082800" y="491331"/>
            <a:ext cx="8229600" cy="846137"/>
          </a:xfrm>
          <a:prstGeom prst="rect">
            <a:avLst/>
          </a:prstGeom>
          <a:solidFill>
            <a:schemeClr val="accent2">
              <a:lumMod val="60000"/>
              <a:lumOff val="40000"/>
            </a:schemeClr>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Time Span Addressed by Isaiah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7"/>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4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 grpId="0" animBg="1"/>
      <p:bldP spid="6" grpId="0" animBg="1"/>
      <p:bldP spid="10" grpId="0" animBg="1"/>
      <p:bldP spid="11"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Themes in Isaiah 40-66</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3835400" y="2110409"/>
            <a:ext cx="6324600" cy="4690269"/>
          </a:xfrm>
        </p:spPr>
        <p:txBody>
          <a:bodyPr/>
          <a:lstStyle/>
          <a:p>
            <a:r>
              <a:rPr lang="en-US" sz="3200" b="1" dirty="0">
                <a:solidFill>
                  <a:schemeClr val="tx1"/>
                </a:solidFill>
                <a:latin typeface="+mn-lt"/>
              </a:rPr>
              <a:t>Comfort</a:t>
            </a:r>
          </a:p>
          <a:p>
            <a:r>
              <a:rPr lang="en-US" sz="3200" b="1" dirty="0">
                <a:solidFill>
                  <a:schemeClr val="tx1"/>
                </a:solidFill>
                <a:latin typeface="+mn-lt"/>
              </a:rPr>
              <a:t>My Word</a:t>
            </a:r>
          </a:p>
          <a:p>
            <a:r>
              <a:rPr lang="en-US" sz="3200" b="1" dirty="0">
                <a:solidFill>
                  <a:schemeClr val="tx1"/>
                </a:solidFill>
                <a:latin typeface="+mn-lt"/>
              </a:rPr>
              <a:t>God will restore Israel</a:t>
            </a:r>
          </a:p>
          <a:p>
            <a:r>
              <a:rPr lang="en-US" sz="3200" b="1" dirty="0">
                <a:solidFill>
                  <a:schemeClr val="tx1"/>
                </a:solidFill>
                <a:latin typeface="+mn-lt"/>
              </a:rPr>
              <a:t>New things are coming</a:t>
            </a:r>
          </a:p>
          <a:p>
            <a:r>
              <a:rPr lang="en-US" sz="3200" b="1" dirty="0">
                <a:solidFill>
                  <a:schemeClr val="tx1"/>
                </a:solidFill>
                <a:latin typeface="+mn-lt"/>
              </a:rPr>
              <a:t>Servant songs</a:t>
            </a:r>
          </a:p>
          <a:p>
            <a:r>
              <a:rPr lang="en-US" sz="3200" b="1" dirty="0">
                <a:solidFill>
                  <a:schemeClr val="tx1"/>
                </a:solidFill>
                <a:latin typeface="+mn-lt"/>
              </a:rPr>
              <a:t>Your God reigns!</a:t>
            </a:r>
          </a:p>
          <a:p>
            <a:r>
              <a:rPr lang="en-US" sz="3200" b="1" dirty="0">
                <a:solidFill>
                  <a:schemeClr val="tx1"/>
                </a:solidFill>
                <a:latin typeface="+mn-lt"/>
              </a:rPr>
              <a:t>The Millennium</a:t>
            </a:r>
          </a:p>
          <a:p>
            <a:r>
              <a:rPr lang="en-US" sz="3200" b="1" dirty="0">
                <a:solidFill>
                  <a:schemeClr val="tx1"/>
                </a:solidFill>
                <a:latin typeface="+mn-lt"/>
              </a:rPr>
              <a:t>Jerusalem Glorified</a:t>
            </a:r>
          </a:p>
          <a:p>
            <a:pPr marL="0" indent="0">
              <a:buNone/>
            </a:pPr>
            <a:endParaRPr lang="en-US" sz="2800" b="1" dirty="0">
              <a:solidFill>
                <a:schemeClr val="tx1"/>
              </a:solidFill>
              <a:latin typeface="+mn-lt"/>
            </a:endParaRP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345970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Comfort</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spcBef>
                <a:spcPts val="0"/>
              </a:spcBef>
              <a:spcAft>
                <a:spcPts val="1200"/>
              </a:spcAft>
              <a:buNone/>
            </a:pPr>
            <a:r>
              <a:rPr lang="en-US" sz="2800" b="1" baseline="30000" dirty="0">
                <a:solidFill>
                  <a:schemeClr val="tx1"/>
                </a:solidFill>
                <a:latin typeface="+mn-lt"/>
              </a:rPr>
              <a:t>1</a:t>
            </a:r>
            <a:r>
              <a:rPr lang="en-US" sz="2800" b="1" dirty="0">
                <a:solidFill>
                  <a:schemeClr val="tx1"/>
                </a:solidFill>
                <a:latin typeface="+mn-lt"/>
              </a:rPr>
              <a:t> “Comfort, O comfort My people,” says your God. </a:t>
            </a:r>
            <a:r>
              <a:rPr lang="en-US" sz="2800" b="1" baseline="30000" dirty="0">
                <a:solidFill>
                  <a:schemeClr val="tx1"/>
                </a:solidFill>
                <a:latin typeface="+mn-lt"/>
              </a:rPr>
              <a:t>2</a:t>
            </a:r>
            <a:r>
              <a:rPr lang="en-US" sz="2800" b="1" dirty="0">
                <a:solidFill>
                  <a:schemeClr val="tx1"/>
                </a:solidFill>
                <a:latin typeface="+mn-lt"/>
              </a:rPr>
              <a:t> “Speak kindly to Jerusalem; And call out to her, that her warfare has ended, That her iniquity has been removed, That she has received of the </a:t>
            </a:r>
            <a:r>
              <a:rPr lang="en-US" sz="2800" b="1" cap="small" dirty="0">
                <a:solidFill>
                  <a:schemeClr val="tx1"/>
                </a:solidFill>
                <a:latin typeface="+mn-lt"/>
              </a:rPr>
              <a:t>Lord’s</a:t>
            </a:r>
            <a:r>
              <a:rPr lang="en-US" sz="2800" b="1" dirty="0">
                <a:solidFill>
                  <a:schemeClr val="tx1"/>
                </a:solidFill>
                <a:latin typeface="+mn-lt"/>
              </a:rPr>
              <a:t> hand Double for all her sins.” 	  					Isaiah 40:1-2 </a:t>
            </a:r>
          </a:p>
          <a:p>
            <a:pPr marL="0" indent="0">
              <a:spcBef>
                <a:spcPts val="0"/>
              </a:spcBef>
              <a:spcAft>
                <a:spcPts val="1200"/>
              </a:spcAft>
              <a:buNone/>
            </a:pPr>
            <a:endParaRPr lang="en-US" sz="2800" b="1" dirty="0">
              <a:solidFill>
                <a:schemeClr val="tx1"/>
              </a:solidFill>
              <a:latin typeface="+mn-lt"/>
            </a:endParaRPr>
          </a:p>
          <a:p>
            <a:pPr marL="0" indent="0">
              <a:buNone/>
            </a:pPr>
            <a:r>
              <a:rPr lang="en-US" sz="2800" b="1" dirty="0">
                <a:solidFill>
                  <a:schemeClr val="tx1"/>
                </a:solidFill>
                <a:latin typeface="+mn-lt"/>
              </a:rPr>
              <a:t>“Comfort / Comforts / Comforted”</a:t>
            </a:r>
          </a:p>
          <a:p>
            <a:pPr>
              <a:buFontTx/>
              <a:buChar char="-"/>
            </a:pPr>
            <a:r>
              <a:rPr lang="en-US" sz="2800" b="1" dirty="0">
                <a:solidFill>
                  <a:schemeClr val="tx1"/>
                </a:solidFill>
                <a:latin typeface="+mn-lt"/>
              </a:rPr>
              <a:t>Once in Isaiah 1-39		13x in Isaiah 40-66</a:t>
            </a:r>
          </a:p>
          <a:p>
            <a:pPr marL="0" indent="0">
              <a:buNone/>
            </a:pPr>
            <a:endParaRPr lang="en-US" sz="2800" b="1" dirty="0">
              <a:solidFill>
                <a:schemeClr val="tx1"/>
              </a:solidFill>
              <a:latin typeface="+mn-lt"/>
            </a:endParaRPr>
          </a:p>
          <a:p>
            <a:pPr>
              <a:buFontTx/>
              <a:buChar char="-"/>
            </a:pPr>
            <a:endParaRPr lang="en-US" sz="2800" b="1" dirty="0">
              <a:solidFill>
                <a:schemeClr val="tx1"/>
              </a:solidFill>
              <a:latin typeface="+mn-lt"/>
            </a:endParaRP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220023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My Word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buNone/>
            </a:pPr>
            <a:endParaRPr lang="en-US" sz="2800" b="1" dirty="0">
              <a:solidFill>
                <a:schemeClr val="tx1"/>
              </a:solidFill>
              <a:latin typeface="+mn-lt"/>
            </a:endParaRPr>
          </a:p>
          <a:p>
            <a:pPr marL="0" indent="0">
              <a:buNone/>
            </a:pPr>
            <a:r>
              <a:rPr lang="en-US" sz="2800" b="1" dirty="0">
                <a:solidFill>
                  <a:schemeClr val="tx1"/>
                </a:solidFill>
                <a:latin typeface="+mn-lt"/>
              </a:rPr>
              <a:t>The grass withers, the flower fades, But the word of our God stands forever. 	 		Isaiah 40:8 </a:t>
            </a:r>
          </a:p>
          <a:p>
            <a:pPr marL="0" indent="0">
              <a:buNone/>
            </a:pPr>
            <a:endParaRPr lang="en-US" sz="2800" b="1" dirty="0">
              <a:solidFill>
                <a:schemeClr val="tx1"/>
              </a:solidFill>
              <a:latin typeface="+mn-lt"/>
            </a:endParaRPr>
          </a:p>
          <a:p>
            <a:pPr marL="0" indent="0">
              <a:buNone/>
            </a:pPr>
            <a:r>
              <a:rPr lang="en-US" sz="2800" b="1" dirty="0">
                <a:solidFill>
                  <a:schemeClr val="tx1"/>
                </a:solidFill>
                <a:latin typeface="+mn-lt"/>
              </a:rPr>
              <a:t>So will My word be which goes forth from My mouth; It will not return to Me empty, Without accomplishing what I desire, And without succeeding </a:t>
            </a:r>
            <a:r>
              <a:rPr lang="en-US" sz="2800" b="1" i="1" dirty="0">
                <a:solidFill>
                  <a:schemeClr val="tx1"/>
                </a:solidFill>
                <a:latin typeface="+mn-lt"/>
              </a:rPr>
              <a:t>in the matter</a:t>
            </a:r>
            <a:r>
              <a:rPr lang="en-US" sz="2800" b="1" dirty="0">
                <a:solidFill>
                  <a:schemeClr val="tx1"/>
                </a:solidFill>
                <a:latin typeface="+mn-lt"/>
              </a:rPr>
              <a:t> for which I sent it.		 					Isaiah 55:11 </a:t>
            </a:r>
          </a:p>
          <a:p>
            <a:pPr marL="0" indent="0">
              <a:buNone/>
            </a:pPr>
            <a:endParaRPr lang="en-US" sz="2800" b="1" dirty="0">
              <a:solidFill>
                <a:schemeClr val="tx1"/>
              </a:solidFill>
              <a:latin typeface="+mn-lt"/>
            </a:endParaRPr>
          </a:p>
          <a:p>
            <a:pPr>
              <a:buFontTx/>
              <a:buChar char="-"/>
            </a:pPr>
            <a:endParaRPr lang="en-US" sz="2800" b="1" dirty="0">
              <a:solidFill>
                <a:schemeClr val="tx1"/>
              </a:solidFill>
              <a:latin typeface="+mn-lt"/>
            </a:endParaRP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204940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4BD4C925-9559-300C-DD9B-36D3DFD54091}"/>
              </a:ext>
            </a:extLst>
          </p:cNvPr>
          <p:cNvSpPr>
            <a:spLocks noGrp="1"/>
          </p:cNvSpPr>
          <p:nvPr>
            <p:ph idx="1"/>
          </p:nvPr>
        </p:nvSpPr>
        <p:spPr>
          <a:xfrm>
            <a:off x="482600" y="1752600"/>
            <a:ext cx="11706040" cy="1479550"/>
          </a:xfrm>
        </p:spPr>
        <p:txBody>
          <a:bodyPr anchor="ctr"/>
          <a:lstStyle/>
          <a:p>
            <a:pPr marL="0" indent="0">
              <a:spcAft>
                <a:spcPts val="640"/>
              </a:spcAft>
              <a:buNone/>
            </a:pPr>
            <a:endParaRPr lang="en-US" altLang="en-US" sz="1920" b="1" dirty="0">
              <a:solidFill>
                <a:schemeClr val="tx1"/>
              </a:solidFill>
              <a:latin typeface="+mn-lt"/>
            </a:endParaRPr>
          </a:p>
          <a:p>
            <a:pPr>
              <a:spcAft>
                <a:spcPts val="640"/>
              </a:spcAft>
              <a:defRPr/>
            </a:pPr>
            <a:r>
              <a:rPr lang="en-US" altLang="en-US" sz="4000" b="1" dirty="0">
                <a:solidFill>
                  <a:schemeClr val="tx1">
                    <a:lumMod val="75000"/>
                    <a:lumOff val="25000"/>
                  </a:schemeClr>
                </a:solidFill>
                <a:latin typeface="+mn-lt"/>
              </a:rPr>
              <a:t>Invocation/Prayer</a:t>
            </a:r>
          </a:p>
        </p:txBody>
      </p:sp>
      <p:sp>
        <p:nvSpPr>
          <p:cNvPr id="21510" name="Slide Number Placeholder 5">
            <a:extLst>
              <a:ext uri="{FF2B5EF4-FFF2-40B4-BE49-F238E27FC236}">
                <a16:creationId xmlns:a16="http://schemas.microsoft.com/office/drawing/2014/main" id="{A3AB223C-82F8-D1D6-192B-E69444DB347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772A2A-916C-9D4C-AAFE-AB37B647B92A}" type="slidenum">
              <a:rPr lang="en-US" altLang="en-US" smtClean="0"/>
              <a:pPr/>
              <a:t>3</a:t>
            </a:fld>
            <a:endParaRPr lang="en-US" altLang="en-US"/>
          </a:p>
        </p:txBody>
      </p:sp>
      <p:sp>
        <p:nvSpPr>
          <p:cNvPr id="2" name="Content Placeholder 2">
            <a:extLst>
              <a:ext uri="{FF2B5EF4-FFF2-40B4-BE49-F238E27FC236}">
                <a16:creationId xmlns:a16="http://schemas.microsoft.com/office/drawing/2014/main" id="{4B32E343-5E07-2DDC-61EA-AE40CF1DFF55}"/>
              </a:ext>
            </a:extLst>
          </p:cNvPr>
          <p:cNvSpPr txBox="1">
            <a:spLocks/>
          </p:cNvSpPr>
          <p:nvPr/>
        </p:nvSpPr>
        <p:spPr bwMode="auto">
          <a:xfrm>
            <a:off x="482600" y="3124200"/>
            <a:ext cx="11706040" cy="35814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marL="367696" indent="-367696" algn="l" defTabSz="982136" rtl="0" fontAlgn="base">
              <a:spcBef>
                <a:spcPct val="20000"/>
              </a:spcBef>
              <a:spcAft>
                <a:spcPct val="0"/>
              </a:spcAft>
              <a:buClrTx/>
              <a:buSzPct val="65000"/>
              <a:buFont typeface="Wingdings" pitchFamily="2" charset="2"/>
              <a:buChar char="n"/>
              <a:defRPr sz="4000">
                <a:solidFill>
                  <a:schemeClr val="accent4">
                    <a:lumMod val="95000"/>
                    <a:lumOff val="5000"/>
                  </a:schemeClr>
                </a:solidFill>
                <a:latin typeface="Cambria" panose="02040503050406030204" pitchFamily="18" charset="0"/>
                <a:ea typeface="Cambria" panose="02040503050406030204" pitchFamily="18" charset="0"/>
                <a:cs typeface="+mn-cs"/>
              </a:defRPr>
            </a:lvl1pPr>
            <a:lvl2pPr marL="719265" indent="-349956" algn="l" defTabSz="982136" rtl="0" fontAlgn="base">
              <a:spcBef>
                <a:spcPct val="20000"/>
              </a:spcBef>
              <a:spcAft>
                <a:spcPct val="0"/>
              </a:spcAft>
              <a:buClrTx/>
              <a:buSzPct val="60000"/>
              <a:buFont typeface="Wingdings" pitchFamily="2" charset="2"/>
              <a:buChar char="q"/>
              <a:defRPr sz="3200">
                <a:solidFill>
                  <a:schemeClr val="accent4">
                    <a:lumMod val="95000"/>
                    <a:lumOff val="5000"/>
                  </a:schemeClr>
                </a:solidFill>
                <a:latin typeface="Cambria" panose="02040503050406030204" pitchFamily="18" charset="0"/>
                <a:ea typeface="Cambria" panose="02040503050406030204" pitchFamily="18" charset="0"/>
                <a:cs typeface="+mn-cs"/>
              </a:defRPr>
            </a:lvl2pPr>
            <a:lvl3pPr marL="1098250" indent="-377372" algn="l" defTabSz="982136" rtl="0" fontAlgn="base">
              <a:spcBef>
                <a:spcPct val="20000"/>
              </a:spcBef>
              <a:spcAft>
                <a:spcPct val="0"/>
              </a:spcAft>
              <a:buClrTx/>
              <a:buSzPct val="65000"/>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cs typeface="+mn-cs"/>
              </a:defRPr>
            </a:lvl3pPr>
            <a:lvl4pPr marL="1438529" indent="-338668" algn="l" defTabSz="982136" rtl="0" fontAlgn="base">
              <a:spcBef>
                <a:spcPct val="20000"/>
              </a:spcBef>
              <a:spcAft>
                <a:spcPct val="0"/>
              </a:spcAft>
              <a:buClrTx/>
              <a:buSzPct val="70000"/>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cs typeface="+mn-cs"/>
              </a:defRPr>
            </a:lvl4pPr>
            <a:lvl5pPr marL="1803000" indent="-362858" algn="l" defTabSz="982136" rtl="0" fontAlgn="base">
              <a:spcBef>
                <a:spcPct val="20000"/>
              </a:spcBef>
              <a:spcAft>
                <a:spcPct val="0"/>
              </a:spcAft>
              <a:buClrTx/>
              <a:buSzPct val="75000"/>
              <a:buFont typeface="Wingdings" pitchFamily="2" charset="2"/>
              <a:buChar char="§"/>
              <a:defRPr sz="2800">
                <a:solidFill>
                  <a:schemeClr val="accent4">
                    <a:lumMod val="95000"/>
                    <a:lumOff val="5000"/>
                  </a:schemeClr>
                </a:solidFill>
                <a:latin typeface="Cambria" panose="02040503050406030204" pitchFamily="18" charset="0"/>
                <a:ea typeface="Cambria" panose="02040503050406030204" pitchFamily="18" charset="0"/>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a:lstStyle>
          <a:p>
            <a:pPr>
              <a:spcAft>
                <a:spcPts val="640"/>
              </a:spcAft>
              <a:defRPr/>
            </a:pPr>
            <a:endParaRPr lang="en-US" altLang="en-US" sz="3200" b="1" kern="0" dirty="0">
              <a:solidFill>
                <a:schemeClr val="tx1">
                  <a:lumMod val="75000"/>
                  <a:lumOff val="25000"/>
                </a:schemeClr>
              </a:solidFill>
              <a:latin typeface="+mn-lt"/>
            </a:endParaRPr>
          </a:p>
          <a:p>
            <a:pPr>
              <a:spcAft>
                <a:spcPts val="640"/>
              </a:spcAft>
              <a:defRPr/>
            </a:pPr>
            <a:r>
              <a:rPr lang="en-US" altLang="en-US" sz="4800" b="1" kern="0" dirty="0">
                <a:solidFill>
                  <a:schemeClr val="tx1">
                    <a:lumMod val="75000"/>
                    <a:lumOff val="25000"/>
                  </a:schemeClr>
                </a:solidFill>
                <a:latin typeface="+mn-lt"/>
              </a:rPr>
              <a:t>Hymn:</a:t>
            </a:r>
          </a:p>
          <a:p>
            <a:pPr>
              <a:spcAft>
                <a:spcPts val="640"/>
              </a:spcAft>
              <a:defRPr/>
            </a:pPr>
            <a:endParaRPr lang="en-US" altLang="en-US" sz="500" b="1" kern="0" dirty="0">
              <a:latin typeface="+mn-lt"/>
            </a:endParaRPr>
          </a:p>
          <a:p>
            <a:pPr marL="0" indent="0" algn="ctr">
              <a:spcAft>
                <a:spcPts val="640"/>
              </a:spcAft>
              <a:buFont typeface="Wingdings" pitchFamily="2" charset="2"/>
              <a:buNone/>
              <a:defRPr/>
            </a:pPr>
            <a:r>
              <a:rPr lang="en-US" b="1" u="sng" kern="0" dirty="0">
                <a:solidFill>
                  <a:schemeClr val="tx1"/>
                </a:solidFill>
                <a:latin typeface="+mn-lt"/>
              </a:rPr>
              <a:t>When I Survey the Wondrous Cross</a:t>
            </a:r>
            <a:endParaRPr lang="en-US" b="1" kern="0" dirty="0">
              <a:solidFill>
                <a:schemeClr val="tx1"/>
              </a:solidFill>
              <a:highlight>
                <a:srgbClr val="FFFF00"/>
              </a:highlight>
              <a:latin typeface="+mn-lt"/>
              <a:ea typeface="Times New Roman" panose="02020603050405020304" pitchFamily="18" charset="0"/>
            </a:endParaRPr>
          </a:p>
          <a:p>
            <a:pPr marL="0" indent="0" algn="ctr">
              <a:spcAft>
                <a:spcPts val="640"/>
              </a:spcAft>
              <a:buFont typeface="Wingdings" pitchFamily="2" charset="2"/>
              <a:buNone/>
              <a:defRPr/>
            </a:pPr>
            <a:endParaRPr lang="en-US" altLang="en-US" b="1" kern="0" dirty="0">
              <a:solidFill>
                <a:prstClr val="black"/>
              </a:solidFill>
              <a:latin typeface="+mn-lt"/>
            </a:endParaRPr>
          </a:p>
        </p:txBody>
      </p:sp>
    </p:spTree>
    <p:extLst>
      <p:ext uri="{BB962C8B-B14F-4D97-AF65-F5344CB8AC3E}">
        <p14:creationId xmlns:p14="http://schemas.microsoft.com/office/powerpoint/2010/main" val="344660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1337469"/>
          </a:xfrm>
          <a:solidFill>
            <a:schemeClr val="accent2">
              <a:lumMod val="60000"/>
              <a:lumOff val="40000"/>
            </a:schemeClr>
          </a:solidFill>
        </p:spPr>
        <p:txBody>
          <a:bodyPr/>
          <a:lstStyle/>
          <a:p>
            <a:pPr algn="ctr"/>
            <a:r>
              <a:rPr lang="en-US" sz="4000" b="1" dirty="0">
                <a:solidFill>
                  <a:schemeClr val="tx1"/>
                </a:solidFill>
                <a:latin typeface="+mn-lt"/>
              </a:rPr>
              <a:t>A Theme – </a:t>
            </a:r>
            <a:br>
              <a:rPr lang="en-US" sz="4000" b="1" dirty="0">
                <a:solidFill>
                  <a:schemeClr val="tx1"/>
                </a:solidFill>
                <a:latin typeface="+mn-lt"/>
              </a:rPr>
            </a:br>
            <a:r>
              <a:rPr lang="en-US" sz="4000" b="1" dirty="0">
                <a:solidFill>
                  <a:schemeClr val="tx1"/>
                </a:solidFill>
                <a:latin typeface="+mn-lt"/>
              </a:rPr>
              <a:t>God Will Restore Israel</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2243931"/>
            <a:ext cx="10896600" cy="4690269"/>
          </a:xfrm>
        </p:spPr>
        <p:txBody>
          <a:bodyPr/>
          <a:lstStyle/>
          <a:p>
            <a:pPr marL="0" marR="0" indent="0">
              <a:spcBef>
                <a:spcPts val="0"/>
              </a:spcBef>
              <a:spcAft>
                <a:spcPts val="0"/>
              </a:spcAft>
              <a:buNone/>
            </a:pPr>
            <a:r>
              <a:rPr lang="en-US" sz="2800" b="1" kern="100" baseline="30000" dirty="0">
                <a:solidFill>
                  <a:schemeClr val="tx1"/>
                </a:solidFill>
                <a:effectLst/>
                <a:latin typeface="+mn-lt"/>
                <a:ea typeface="Calibri" panose="020F0502020204030204" pitchFamily="34" charset="0"/>
              </a:rPr>
              <a:t>8</a:t>
            </a:r>
            <a:r>
              <a:rPr lang="en-US" sz="2800" b="1" kern="100" dirty="0">
                <a:solidFill>
                  <a:schemeClr val="tx1"/>
                </a:solidFill>
                <a:effectLst/>
                <a:latin typeface="+mn-lt"/>
                <a:ea typeface="Calibri" panose="020F0502020204030204" pitchFamily="34" charset="0"/>
              </a:rPr>
              <a:t> “But you, Israel, My servant, Jacob whom I have chosen, Descendant of Abraham My friend, … </a:t>
            </a:r>
            <a:r>
              <a:rPr lang="en-US" sz="2800" b="1" kern="100" baseline="30000" dirty="0">
                <a:solidFill>
                  <a:schemeClr val="tx1"/>
                </a:solidFill>
                <a:effectLst/>
                <a:latin typeface="+mn-lt"/>
                <a:ea typeface="Calibri" panose="020F0502020204030204" pitchFamily="34" charset="0"/>
              </a:rPr>
              <a:t>10</a:t>
            </a:r>
            <a:r>
              <a:rPr lang="en-US" sz="2800" b="1" kern="100" dirty="0">
                <a:solidFill>
                  <a:schemeClr val="tx1"/>
                </a:solidFill>
                <a:effectLst/>
                <a:latin typeface="+mn-lt"/>
                <a:ea typeface="Calibri" panose="020F0502020204030204" pitchFamily="34" charset="0"/>
              </a:rPr>
              <a:t> ‘Do not fear, for I am with you; Do not anxiously look about you, for I am your God. I will strengthen you, surely I will help you, Surely I will uphold you with My righteous right hand.’ 		Isaiah 41:8,10 </a:t>
            </a:r>
          </a:p>
          <a:p>
            <a:pPr marL="0" indent="0">
              <a:buNone/>
            </a:pPr>
            <a:endParaRPr lang="en-US" sz="2800" b="1" dirty="0">
              <a:solidFill>
                <a:schemeClr val="tx1"/>
              </a:solidFill>
            </a:endParaRPr>
          </a:p>
          <a:p>
            <a:pPr marL="0" marR="0" indent="0">
              <a:spcBef>
                <a:spcPts val="0"/>
              </a:spcBef>
              <a:spcAft>
                <a:spcPts val="0"/>
              </a:spcAft>
              <a:buNone/>
            </a:pPr>
            <a:r>
              <a:rPr lang="en-US" sz="2800" b="1" kern="100" dirty="0">
                <a:solidFill>
                  <a:schemeClr val="tx1"/>
                </a:solidFill>
                <a:latin typeface="+mn-lt"/>
                <a:ea typeface="Calibri" panose="020F0502020204030204" pitchFamily="34" charset="0"/>
              </a:rPr>
              <a:t>So the ransomed of the </a:t>
            </a:r>
            <a:r>
              <a:rPr lang="en-US" sz="2800" b="1" kern="100" cap="small" dirty="0">
                <a:solidFill>
                  <a:schemeClr val="tx1"/>
                </a:solidFill>
                <a:latin typeface="+mn-lt"/>
                <a:ea typeface="Calibri" panose="020F0502020204030204" pitchFamily="34" charset="0"/>
              </a:rPr>
              <a:t>Lord</a:t>
            </a:r>
            <a:r>
              <a:rPr lang="en-US" sz="2800" b="1" kern="100" dirty="0">
                <a:solidFill>
                  <a:schemeClr val="tx1"/>
                </a:solidFill>
                <a:latin typeface="+mn-lt"/>
                <a:ea typeface="Calibri" panose="020F0502020204030204" pitchFamily="34" charset="0"/>
              </a:rPr>
              <a:t> will return And come with joyful shouting to Zion, And everlasting joy </a:t>
            </a:r>
            <a:r>
              <a:rPr lang="en-US" sz="2800" b="1" i="1" kern="100" dirty="0">
                <a:solidFill>
                  <a:schemeClr val="tx1"/>
                </a:solidFill>
                <a:latin typeface="+mn-lt"/>
                <a:ea typeface="Calibri" panose="020F0502020204030204" pitchFamily="34" charset="0"/>
              </a:rPr>
              <a:t>will be</a:t>
            </a:r>
            <a:r>
              <a:rPr lang="en-US" sz="2800" b="1" kern="100" dirty="0">
                <a:solidFill>
                  <a:schemeClr val="tx1"/>
                </a:solidFill>
                <a:latin typeface="+mn-lt"/>
                <a:ea typeface="Calibri" panose="020F0502020204030204" pitchFamily="34" charset="0"/>
              </a:rPr>
              <a:t> on their heads. They will obtain gladness and joy, And sorrow and sighing will flee away. 	 					Isaiah 51:11 </a:t>
            </a: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361663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1337469"/>
          </a:xfrm>
          <a:solidFill>
            <a:schemeClr val="accent2">
              <a:lumMod val="60000"/>
              <a:lumOff val="40000"/>
            </a:schemeClr>
          </a:solidFill>
        </p:spPr>
        <p:txBody>
          <a:bodyPr/>
          <a:lstStyle/>
          <a:p>
            <a:pPr algn="ctr"/>
            <a:r>
              <a:rPr lang="en-US" sz="4000" b="1" dirty="0">
                <a:solidFill>
                  <a:schemeClr val="tx1"/>
                </a:solidFill>
                <a:latin typeface="+mn-lt"/>
              </a:rPr>
              <a:t>A Theme – </a:t>
            </a:r>
            <a:br>
              <a:rPr lang="en-US" sz="4000" b="1" dirty="0">
                <a:solidFill>
                  <a:schemeClr val="tx1"/>
                </a:solidFill>
                <a:latin typeface="+mn-lt"/>
              </a:rPr>
            </a:br>
            <a:r>
              <a:rPr lang="en-US" sz="4000" b="1" dirty="0">
                <a:solidFill>
                  <a:schemeClr val="tx1"/>
                </a:solidFill>
                <a:latin typeface="+mn-lt"/>
              </a:rPr>
              <a:t>God Will Restore Israel p2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2243931"/>
            <a:ext cx="10896600" cy="4690269"/>
          </a:xfrm>
        </p:spPr>
        <p:txBody>
          <a:bodyPr/>
          <a:lstStyle/>
          <a:p>
            <a:pPr marL="0" indent="0">
              <a:spcBef>
                <a:spcPts val="0"/>
              </a:spcBef>
              <a:spcAft>
                <a:spcPts val="0"/>
              </a:spcAft>
              <a:buNone/>
            </a:pPr>
            <a:r>
              <a:rPr lang="en-US" sz="2800" b="1" baseline="30000" dirty="0">
                <a:solidFill>
                  <a:schemeClr val="tx1"/>
                </a:solidFill>
                <a:latin typeface="+mn-lt"/>
              </a:rPr>
              <a:t>6</a:t>
            </a:r>
            <a:r>
              <a:rPr lang="en-US" sz="2800" b="1" dirty="0">
                <a:solidFill>
                  <a:schemeClr val="tx1"/>
                </a:solidFill>
                <a:latin typeface="+mn-lt"/>
              </a:rPr>
              <a:t> Seek the </a:t>
            </a:r>
            <a:r>
              <a:rPr lang="en-US" sz="2800" b="1" cap="small" dirty="0">
                <a:solidFill>
                  <a:schemeClr val="tx1"/>
                </a:solidFill>
                <a:latin typeface="+mn-lt"/>
              </a:rPr>
              <a:t>Lord</a:t>
            </a:r>
            <a:r>
              <a:rPr lang="en-US" sz="2800" b="1" dirty="0">
                <a:solidFill>
                  <a:schemeClr val="tx1"/>
                </a:solidFill>
                <a:latin typeface="+mn-lt"/>
              </a:rPr>
              <a:t> while He may be found; Call upon Him while He is near. </a:t>
            </a:r>
            <a:r>
              <a:rPr lang="en-US" sz="2800" b="1" baseline="30000" dirty="0">
                <a:solidFill>
                  <a:schemeClr val="tx1"/>
                </a:solidFill>
                <a:latin typeface="+mn-lt"/>
              </a:rPr>
              <a:t>7</a:t>
            </a:r>
            <a:r>
              <a:rPr lang="en-US" sz="2800" b="1" dirty="0">
                <a:solidFill>
                  <a:schemeClr val="tx1"/>
                </a:solidFill>
                <a:latin typeface="+mn-lt"/>
              </a:rPr>
              <a:t> Let the wicked forsake his way And the unrighteous man his thoughts; And let him return to the </a:t>
            </a:r>
            <a:r>
              <a:rPr lang="en-US" sz="2800" b="1" cap="small" dirty="0">
                <a:solidFill>
                  <a:schemeClr val="tx1"/>
                </a:solidFill>
                <a:latin typeface="+mn-lt"/>
              </a:rPr>
              <a:t>Lord</a:t>
            </a:r>
            <a:r>
              <a:rPr lang="en-US" sz="2800" b="1" dirty="0">
                <a:solidFill>
                  <a:schemeClr val="tx1"/>
                </a:solidFill>
                <a:latin typeface="+mn-lt"/>
              </a:rPr>
              <a:t>, And He will have compassion on him, And to our God, For He will abundantly pardon. 		</a:t>
            </a:r>
            <a:r>
              <a:rPr lang="en-US" sz="2800" b="1" dirty="0">
                <a:solidFill>
                  <a:schemeClr val="tx1"/>
                </a:solidFill>
              </a:rPr>
              <a:t> </a:t>
            </a:r>
            <a:r>
              <a:rPr lang="en-US" sz="2800" b="1" dirty="0">
                <a:solidFill>
                  <a:schemeClr val="tx1"/>
                </a:solidFill>
                <a:latin typeface="+mn-lt"/>
              </a:rPr>
              <a:t>Isaiah 55:6-7 </a:t>
            </a:r>
          </a:p>
          <a:p>
            <a:pPr marL="0" indent="0">
              <a:spcBef>
                <a:spcPts val="0"/>
              </a:spcBef>
              <a:spcAft>
                <a:spcPts val="0"/>
              </a:spcAft>
              <a:buNone/>
            </a:pPr>
            <a:endParaRPr lang="en-US" sz="2800" b="1" dirty="0">
              <a:solidFill>
                <a:schemeClr val="tx1"/>
              </a:solidFill>
              <a:latin typeface="+mn-lt"/>
            </a:endParaRPr>
          </a:p>
          <a:p>
            <a:pPr marL="0" indent="0">
              <a:spcBef>
                <a:spcPts val="0"/>
              </a:spcBef>
              <a:spcAft>
                <a:spcPts val="0"/>
              </a:spcAft>
              <a:buNone/>
            </a:pPr>
            <a:r>
              <a:rPr lang="en-US" sz="2800" b="1" dirty="0">
                <a:solidFill>
                  <a:schemeClr val="tx1"/>
                </a:solidFill>
                <a:latin typeface="+mn-lt"/>
              </a:rPr>
              <a:t>“A Redeemer will come to Zion, And to those who turn from transgression in Jacob,” declares the </a:t>
            </a:r>
            <a:r>
              <a:rPr lang="en-US" sz="2800" b="1" cap="small" dirty="0">
                <a:solidFill>
                  <a:schemeClr val="tx1"/>
                </a:solidFill>
                <a:latin typeface="+mn-lt"/>
              </a:rPr>
              <a:t>Lord</a:t>
            </a:r>
            <a:r>
              <a:rPr lang="en-US" sz="2800" b="1" dirty="0">
                <a:solidFill>
                  <a:schemeClr val="tx1"/>
                </a:solidFill>
                <a:latin typeface="+mn-lt"/>
              </a:rPr>
              <a:t>. </a:t>
            </a:r>
          </a:p>
          <a:p>
            <a:pPr marL="0" indent="0">
              <a:spcBef>
                <a:spcPts val="0"/>
              </a:spcBef>
              <a:spcAft>
                <a:spcPts val="0"/>
              </a:spcAft>
              <a:buNone/>
            </a:pPr>
            <a:r>
              <a:rPr lang="en-US" sz="2800" b="1" dirty="0">
                <a:solidFill>
                  <a:schemeClr val="tx1"/>
                </a:solidFill>
                <a:latin typeface="+mn-lt"/>
              </a:rPr>
              <a:t>						Isaiah 59:20 </a:t>
            </a:r>
          </a:p>
          <a:p>
            <a:pPr marL="0" indent="0">
              <a:spcBef>
                <a:spcPts val="0"/>
              </a:spcBef>
              <a:spcAft>
                <a:spcPts val="0"/>
              </a:spcAft>
              <a:buNone/>
            </a:pPr>
            <a:endParaRPr lang="en-US" sz="2800" b="1" dirty="0">
              <a:solidFill>
                <a:schemeClr val="tx1"/>
              </a:solidFill>
              <a:latin typeface="+mn-lt"/>
            </a:endParaRPr>
          </a:p>
          <a:p>
            <a:pPr marL="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353719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1854200" y="491331"/>
            <a:ext cx="8153400" cy="804069"/>
          </a:xfrm>
          <a:solidFill>
            <a:schemeClr val="accent2">
              <a:lumMod val="60000"/>
              <a:lumOff val="40000"/>
            </a:schemeClr>
          </a:solidFill>
        </p:spPr>
        <p:txBody>
          <a:bodyPr/>
          <a:lstStyle/>
          <a:p>
            <a:pPr algn="ctr"/>
            <a:r>
              <a:rPr lang="en-US" sz="4000" b="1" dirty="0">
                <a:solidFill>
                  <a:schemeClr val="tx1"/>
                </a:solidFill>
                <a:latin typeface="+mn-lt"/>
              </a:rPr>
              <a:t>A Theme – New Things Coming</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828800"/>
            <a:ext cx="10896600" cy="4690269"/>
          </a:xfrm>
        </p:spPr>
        <p:txBody>
          <a:bodyPr/>
          <a:lstStyle/>
          <a:p>
            <a:pPr marL="0" marR="0" indent="0">
              <a:spcBef>
                <a:spcPts val="0"/>
              </a:spcBef>
              <a:spcAft>
                <a:spcPts val="0"/>
              </a:spcAft>
              <a:buNone/>
            </a:pPr>
            <a:r>
              <a:rPr lang="en-US" sz="2800" b="1" kern="100" dirty="0">
                <a:solidFill>
                  <a:schemeClr val="tx1"/>
                </a:solidFill>
                <a:effectLst/>
                <a:latin typeface="+mn-lt"/>
                <a:ea typeface="Calibri" panose="020F0502020204030204" pitchFamily="34" charset="0"/>
              </a:rPr>
              <a:t>I declared the former things long ago And they went forth from My mouth, and I proclaimed them. Suddenly I acted, and they came to pass. … I proclaim to you new things from this time, Even hidden things which you have not known. </a:t>
            </a:r>
          </a:p>
          <a:p>
            <a:pPr marL="0" indent="0">
              <a:spcBef>
                <a:spcPts val="0"/>
              </a:spcBef>
              <a:spcAft>
                <a:spcPts val="0"/>
              </a:spcAft>
              <a:buNone/>
            </a:pPr>
            <a:r>
              <a:rPr lang="en-US" sz="2800" b="1" kern="100" dirty="0">
                <a:solidFill>
                  <a:schemeClr val="tx1"/>
                </a:solidFill>
                <a:effectLst/>
                <a:latin typeface="+mn-lt"/>
                <a:ea typeface="Calibri" panose="020F0502020204030204" pitchFamily="34" charset="0"/>
              </a:rPr>
              <a:t>						Isaiah 48:3, 6b </a:t>
            </a:r>
          </a:p>
          <a:p>
            <a:pPr marL="0" marR="0" indent="0">
              <a:spcBef>
                <a:spcPts val="0"/>
              </a:spcBef>
              <a:spcAft>
                <a:spcPts val="0"/>
              </a:spcAft>
              <a:buNone/>
            </a:pPr>
            <a:endParaRPr lang="en-US" sz="2800" b="1" kern="100" dirty="0">
              <a:solidFill>
                <a:schemeClr val="tx1"/>
              </a:solidFill>
              <a:latin typeface="+mn-lt"/>
            </a:endParaRPr>
          </a:p>
          <a:p>
            <a:pPr marL="0" indent="0">
              <a:spcBef>
                <a:spcPts val="0"/>
              </a:spcBef>
              <a:spcAft>
                <a:spcPts val="0"/>
              </a:spcAft>
              <a:buNone/>
            </a:pPr>
            <a:r>
              <a:rPr lang="en-US" sz="2800" b="1" kern="100" baseline="30000" dirty="0">
                <a:solidFill>
                  <a:schemeClr val="tx1"/>
                </a:solidFill>
                <a:effectLst/>
                <a:latin typeface="+mn-lt"/>
                <a:ea typeface="Calibri" panose="020F0502020204030204" pitchFamily="34" charset="0"/>
              </a:rPr>
              <a:t>1</a:t>
            </a:r>
            <a:r>
              <a:rPr lang="en-US" sz="2800" b="1" kern="100" dirty="0">
                <a:solidFill>
                  <a:schemeClr val="tx1"/>
                </a:solidFill>
                <a:effectLst/>
                <a:latin typeface="+mn-lt"/>
                <a:ea typeface="Calibri" panose="020F0502020204030204" pitchFamily="34" charset="0"/>
              </a:rPr>
              <a:t> The Spirit of the Lord </a:t>
            </a:r>
            <a:r>
              <a:rPr lang="en-US" sz="2800" b="1" kern="100" cap="small" dirty="0">
                <a:solidFill>
                  <a:schemeClr val="tx1"/>
                </a:solidFill>
                <a:effectLst/>
                <a:latin typeface="+mn-lt"/>
                <a:ea typeface="Calibri" panose="020F0502020204030204" pitchFamily="34" charset="0"/>
              </a:rPr>
              <a:t>God</a:t>
            </a:r>
            <a:r>
              <a:rPr lang="en-US" sz="2800" b="1" kern="100" dirty="0">
                <a:solidFill>
                  <a:schemeClr val="tx1"/>
                </a:solidFill>
                <a:effectLst/>
                <a:latin typeface="+mn-lt"/>
                <a:ea typeface="Calibri" panose="020F0502020204030204" pitchFamily="34" charset="0"/>
              </a:rPr>
              <a:t> is upon me, Because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has anointed me To bring good news to the afflicted; He has sent me to bind up the brokenhearted, To proclaim liberty to captives And freedom to prisoners; </a:t>
            </a:r>
            <a:r>
              <a:rPr lang="en-US" sz="2800" b="1" kern="100" baseline="30000" dirty="0">
                <a:solidFill>
                  <a:schemeClr val="tx1"/>
                </a:solidFill>
                <a:effectLst/>
                <a:latin typeface="+mn-lt"/>
                <a:ea typeface="Calibri" panose="020F0502020204030204" pitchFamily="34" charset="0"/>
              </a:rPr>
              <a:t>2</a:t>
            </a:r>
            <a:r>
              <a:rPr lang="en-US" sz="2800" b="1" kern="100" dirty="0">
                <a:solidFill>
                  <a:schemeClr val="tx1"/>
                </a:solidFill>
                <a:effectLst/>
                <a:latin typeface="+mn-lt"/>
                <a:ea typeface="Calibri" panose="020F0502020204030204" pitchFamily="34" charset="0"/>
              </a:rPr>
              <a:t> To proclaim the favorable year of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And the day of vengeance of our God; To comfort all who mourn, 		Isaiah 61:1-2 </a:t>
            </a:r>
          </a:p>
          <a:p>
            <a:pPr marL="0" marR="0" indent="0">
              <a:spcBef>
                <a:spcPts val="0"/>
              </a:spcBef>
              <a:spcAft>
                <a:spcPts val="0"/>
              </a:spcAft>
              <a:buNone/>
            </a:pPr>
            <a:endParaRPr lang="en-US" sz="2800" b="1" dirty="0">
              <a:solidFill>
                <a:schemeClr val="tx1"/>
              </a:solidFill>
              <a:latin typeface="+mn-lt"/>
            </a:endParaRPr>
          </a:p>
        </p:txBody>
      </p:sp>
    </p:spTree>
    <p:extLst>
      <p:ext uri="{BB962C8B-B14F-4D97-AF65-F5344CB8AC3E}">
        <p14:creationId xmlns:p14="http://schemas.microsoft.com/office/powerpoint/2010/main" val="94393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Servant Songs</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buNone/>
            </a:pPr>
            <a:r>
              <a:rPr lang="en-US" sz="2800" b="1" kern="100" baseline="30000" dirty="0">
                <a:solidFill>
                  <a:srgbClr val="000000"/>
                </a:solidFill>
                <a:effectLst/>
                <a:latin typeface="+mn-lt"/>
                <a:ea typeface="Calibri" panose="020F0502020204030204" pitchFamily="34" charset="0"/>
              </a:rPr>
              <a:t>8</a:t>
            </a:r>
            <a:r>
              <a:rPr lang="en-US" sz="2800" b="1" kern="100" dirty="0">
                <a:solidFill>
                  <a:srgbClr val="000000"/>
                </a:solidFill>
                <a:effectLst/>
                <a:latin typeface="+mn-lt"/>
                <a:ea typeface="Calibri" panose="020F0502020204030204" pitchFamily="34" charset="0"/>
              </a:rPr>
              <a:t> “I am the </a:t>
            </a:r>
            <a:r>
              <a:rPr lang="en-US" sz="2800" b="1" kern="100" cap="small" dirty="0">
                <a:solidFill>
                  <a:srgbClr val="000000"/>
                </a:solidFill>
                <a:effectLst/>
                <a:latin typeface="+mn-lt"/>
                <a:ea typeface="Calibri" panose="020F0502020204030204" pitchFamily="34" charset="0"/>
              </a:rPr>
              <a:t>Lord</a:t>
            </a:r>
            <a:r>
              <a:rPr lang="en-US" sz="2800" b="1" kern="100" dirty="0">
                <a:solidFill>
                  <a:srgbClr val="000000"/>
                </a:solidFill>
                <a:effectLst/>
                <a:latin typeface="+mn-lt"/>
                <a:ea typeface="Calibri" panose="020F0502020204030204" pitchFamily="34" charset="0"/>
              </a:rPr>
              <a:t>, that is My name; I will not give My glory to another, Nor My praise to graven images. </a:t>
            </a:r>
            <a:r>
              <a:rPr lang="en-US" sz="2800" b="1" kern="100" baseline="30000" dirty="0">
                <a:solidFill>
                  <a:srgbClr val="000000"/>
                </a:solidFill>
                <a:effectLst/>
                <a:latin typeface="+mn-lt"/>
                <a:ea typeface="Calibri" panose="020F0502020204030204" pitchFamily="34" charset="0"/>
              </a:rPr>
              <a:t>9</a:t>
            </a:r>
            <a:r>
              <a:rPr lang="en-US" sz="2800" b="1" kern="100" dirty="0">
                <a:solidFill>
                  <a:srgbClr val="000000"/>
                </a:solidFill>
                <a:effectLst/>
                <a:latin typeface="+mn-lt"/>
                <a:ea typeface="Calibri" panose="020F0502020204030204" pitchFamily="34" charset="0"/>
              </a:rPr>
              <a:t> “Behold, the former things have come to pass, Now I declare new things; Before they spring forth I proclaim </a:t>
            </a:r>
            <a:r>
              <a:rPr lang="en-US" sz="2800" b="1" i="1" kern="100" dirty="0">
                <a:solidFill>
                  <a:srgbClr val="000000"/>
                </a:solidFill>
                <a:effectLst/>
                <a:latin typeface="+mn-lt"/>
                <a:ea typeface="Calibri" panose="020F0502020204030204" pitchFamily="34" charset="0"/>
              </a:rPr>
              <a:t>them</a:t>
            </a:r>
            <a:r>
              <a:rPr lang="en-US" sz="2800" b="1" kern="100" dirty="0">
                <a:solidFill>
                  <a:srgbClr val="000000"/>
                </a:solidFill>
                <a:effectLst/>
                <a:latin typeface="+mn-lt"/>
                <a:ea typeface="Calibri" panose="020F0502020204030204" pitchFamily="34" charset="0"/>
              </a:rPr>
              <a:t> to you.”	 Isaiah </a:t>
            </a:r>
            <a:r>
              <a:rPr lang="en-US" sz="2800" b="1" dirty="0">
                <a:solidFill>
                  <a:schemeClr val="tx1"/>
                </a:solidFill>
                <a:latin typeface="+mn-lt"/>
              </a:rPr>
              <a:t>42:8-9 </a:t>
            </a:r>
          </a:p>
          <a:p>
            <a:pPr marL="0" indent="0">
              <a:buNone/>
            </a:pPr>
            <a:endParaRPr lang="en-US" sz="2800" b="1" dirty="0">
              <a:solidFill>
                <a:schemeClr val="tx1"/>
              </a:solidFill>
              <a:latin typeface="+mn-lt"/>
            </a:endParaRPr>
          </a:p>
          <a:p>
            <a:pPr marL="0" marR="0" lvl="0" indent="0" algn="l" defTabSz="914400" rtl="0" eaLnBrk="1" fontAlgn="base" latinLnBrk="0" hangingPunct="1">
              <a:lnSpc>
                <a:spcPct val="100000"/>
              </a:lnSpc>
              <a:spcBef>
                <a:spcPts val="0"/>
              </a:spcBef>
              <a:spcAft>
                <a:spcPts val="0"/>
              </a:spcAft>
              <a:buClrTx/>
              <a:buSzTx/>
              <a:buFont typeface="Symbol" pitchFamily="2" charset="2"/>
              <a:buNone/>
              <a:tabLst/>
              <a:defRPr/>
            </a:pPr>
            <a:r>
              <a:rPr lang="en-US" sz="2800" b="1" kern="100" baseline="30000" dirty="0">
                <a:solidFill>
                  <a:srgbClr val="000000"/>
                </a:solidFill>
                <a:effectLst/>
                <a:latin typeface="+mn-lt"/>
                <a:ea typeface="Calibri" panose="020F0502020204030204" pitchFamily="34" charset="0"/>
              </a:rPr>
              <a:t>6</a:t>
            </a:r>
            <a:r>
              <a:rPr lang="en-US" sz="2800" b="1" kern="100" dirty="0">
                <a:solidFill>
                  <a:srgbClr val="000000"/>
                </a:solidFill>
                <a:effectLst/>
                <a:latin typeface="+mn-lt"/>
                <a:ea typeface="Calibri" panose="020F0502020204030204" pitchFamily="34" charset="0"/>
              </a:rPr>
              <a:t> He says, “It is too small a thing that You should be My Servant To raise up the tribes of Jacob and to restore the preserved ones of Israel; I will also make You a light of the nations So that My salvation may reach to the end of the earth.” 								Isaiah 49:6</a:t>
            </a: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33234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696200" cy="804069"/>
          </a:xfrm>
          <a:solidFill>
            <a:schemeClr val="accent2">
              <a:lumMod val="60000"/>
              <a:lumOff val="40000"/>
            </a:schemeClr>
          </a:solidFill>
        </p:spPr>
        <p:txBody>
          <a:bodyPr/>
          <a:lstStyle/>
          <a:p>
            <a:pPr algn="ctr"/>
            <a:r>
              <a:rPr lang="en-US" sz="4000" b="1" dirty="0">
                <a:solidFill>
                  <a:schemeClr val="tx1"/>
                </a:solidFill>
                <a:latin typeface="+mn-lt"/>
              </a:rPr>
              <a:t>A Theme – Servant Songs p2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indent="0">
              <a:spcBef>
                <a:spcPts val="0"/>
              </a:spcBef>
              <a:spcAft>
                <a:spcPts val="0"/>
              </a:spcAft>
              <a:buNone/>
            </a:pPr>
            <a:r>
              <a:rPr lang="en-US" sz="2800" b="1" kern="100" dirty="0">
                <a:solidFill>
                  <a:srgbClr val="000000"/>
                </a:solidFill>
                <a:effectLst/>
                <a:latin typeface="+mn-lt"/>
                <a:ea typeface="Calibri" panose="020F0502020204030204" pitchFamily="34" charset="0"/>
              </a:rPr>
              <a:t>He was despised and forsaken of men, A man of sorrows and acquainted with grief; And like one from whom men hide their face He was despised, and we did not esteem Him. </a:t>
            </a:r>
            <a:br>
              <a:rPr lang="en-US" sz="2800" b="1" kern="100" dirty="0">
                <a:solidFill>
                  <a:srgbClr val="000000"/>
                </a:solidFill>
                <a:latin typeface="+mn-lt"/>
                <a:ea typeface="Calibri" panose="020F0502020204030204" pitchFamily="34" charset="0"/>
              </a:rPr>
            </a:br>
            <a:r>
              <a:rPr lang="en-US" sz="2800" b="1" kern="100" dirty="0">
                <a:solidFill>
                  <a:srgbClr val="000000"/>
                </a:solidFill>
                <a:latin typeface="+mn-lt"/>
                <a:ea typeface="Calibri" panose="020F0502020204030204" pitchFamily="34" charset="0"/>
              </a:rPr>
              <a:t>					</a:t>
            </a:r>
            <a:r>
              <a:rPr lang="en-US" sz="2800" b="1" kern="100" dirty="0">
                <a:solidFill>
                  <a:srgbClr val="000000"/>
                </a:solidFill>
                <a:effectLst/>
                <a:latin typeface="+mn-lt"/>
                <a:ea typeface="Calibri" panose="020F0502020204030204" pitchFamily="34" charset="0"/>
              </a:rPr>
              <a:t>Isaiah 53:3</a:t>
            </a:r>
          </a:p>
          <a:p>
            <a:pPr marL="0" marR="0" indent="0">
              <a:spcBef>
                <a:spcPts val="0"/>
              </a:spcBef>
              <a:spcAft>
                <a:spcPts val="0"/>
              </a:spcAft>
              <a:buNone/>
            </a:pPr>
            <a:endParaRPr lang="en-US" sz="2800" b="1" kern="100" baseline="30000" dirty="0">
              <a:solidFill>
                <a:srgbClr val="000000"/>
              </a:solidFill>
              <a:effectLst/>
              <a:latin typeface="+mn-lt"/>
              <a:ea typeface="Calibri" panose="020F0502020204030204" pitchFamily="34" charset="0"/>
            </a:endParaRPr>
          </a:p>
          <a:p>
            <a:pPr marL="0" marR="0" indent="0">
              <a:spcBef>
                <a:spcPts val="0"/>
              </a:spcBef>
              <a:spcAft>
                <a:spcPts val="0"/>
              </a:spcAft>
              <a:buNone/>
            </a:pPr>
            <a:r>
              <a:rPr lang="en-US" sz="2800" b="1" kern="100" baseline="30000" dirty="0">
                <a:solidFill>
                  <a:srgbClr val="000000"/>
                </a:solidFill>
                <a:effectLst/>
                <a:latin typeface="+mn-lt"/>
                <a:ea typeface="Calibri" panose="020F0502020204030204" pitchFamily="34" charset="0"/>
              </a:rPr>
              <a:t>4</a:t>
            </a:r>
            <a:r>
              <a:rPr lang="en-US" sz="2800" b="1" kern="100" dirty="0">
                <a:solidFill>
                  <a:srgbClr val="000000"/>
                </a:solidFill>
                <a:effectLst/>
                <a:latin typeface="+mn-lt"/>
                <a:ea typeface="Calibri" panose="020F0502020204030204" pitchFamily="34" charset="0"/>
              </a:rPr>
              <a:t> Surely our griefs He Himself bore, And our sorrows He carried; Yet we ourselves esteemed Him stricken, Smitten of God, and afflicted. 		Isaiah 53:4-5 </a:t>
            </a:r>
          </a:p>
          <a:p>
            <a:pPr marL="0" marR="0" indent="0">
              <a:spcBef>
                <a:spcPts val="0"/>
              </a:spcBef>
              <a:spcAft>
                <a:spcPts val="0"/>
              </a:spcAft>
              <a:buNone/>
            </a:pPr>
            <a:endParaRPr lang="en-US" sz="2800" b="1" kern="100" baseline="30000" dirty="0">
              <a:solidFill>
                <a:srgbClr val="000000"/>
              </a:solidFill>
              <a:effectLst/>
              <a:latin typeface="+mn-lt"/>
              <a:ea typeface="Calibri" panose="020F0502020204030204" pitchFamily="34" charset="0"/>
            </a:endParaRPr>
          </a:p>
          <a:p>
            <a:pPr marL="0" marR="0" indent="0">
              <a:spcBef>
                <a:spcPts val="0"/>
              </a:spcBef>
              <a:spcAft>
                <a:spcPts val="0"/>
              </a:spcAft>
              <a:buNone/>
            </a:pPr>
            <a:r>
              <a:rPr lang="en-US" sz="2800" b="1" kern="100" dirty="0">
                <a:solidFill>
                  <a:srgbClr val="000000"/>
                </a:solidFill>
                <a:effectLst/>
                <a:latin typeface="+mn-lt"/>
                <a:ea typeface="Calibri" panose="020F0502020204030204" pitchFamily="34" charset="0"/>
              </a:rPr>
              <a:t>All of us like sheep have gone astray, Each of us has turned to his own way; But the </a:t>
            </a:r>
            <a:r>
              <a:rPr lang="en-US" sz="2800" b="1" kern="100" cap="small" dirty="0">
                <a:solidFill>
                  <a:srgbClr val="000000"/>
                </a:solidFill>
                <a:effectLst/>
                <a:latin typeface="+mn-lt"/>
                <a:ea typeface="Calibri" panose="020F0502020204030204" pitchFamily="34" charset="0"/>
              </a:rPr>
              <a:t>Lord</a:t>
            </a:r>
            <a:r>
              <a:rPr lang="en-US" sz="2800" b="1" kern="100" dirty="0">
                <a:solidFill>
                  <a:srgbClr val="000000"/>
                </a:solidFill>
                <a:effectLst/>
                <a:latin typeface="+mn-lt"/>
                <a:ea typeface="Calibri" panose="020F0502020204030204" pitchFamily="34" charset="0"/>
              </a:rPr>
              <a:t> has caused the iniquity of us all To fall on Him. 			Isaiah 53:6 </a:t>
            </a:r>
            <a:endParaRPr lang="en-US" sz="2800" b="1" dirty="0">
              <a:solidFill>
                <a:schemeClr val="tx1"/>
              </a:solidFill>
              <a:latin typeface="+mn-lt"/>
            </a:endParaRPr>
          </a:p>
        </p:txBody>
      </p:sp>
    </p:spTree>
    <p:extLst>
      <p:ext uri="{BB962C8B-B14F-4D97-AF65-F5344CB8AC3E}">
        <p14:creationId xmlns:p14="http://schemas.microsoft.com/office/powerpoint/2010/main" val="350707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6F23A5-E50F-7282-5E5F-5150ABC3E7B6}"/>
              </a:ext>
            </a:extLst>
          </p:cNvPr>
          <p:cNvSpPr txBox="1"/>
          <p:nvPr/>
        </p:nvSpPr>
        <p:spPr>
          <a:xfrm>
            <a:off x="2082800" y="1468934"/>
            <a:ext cx="9543638" cy="5755422"/>
          </a:xfrm>
          <a:prstGeom prst="rect">
            <a:avLst/>
          </a:prstGeom>
          <a:noFill/>
        </p:spPr>
        <p:txBody>
          <a:bodyPr wrap="none" rtlCol="0">
            <a:spAutoFit/>
          </a:bodyPr>
          <a:lstStyle/>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22</a:t>
            </a:r>
            <a:r>
              <a:rPr lang="en-US" sz="2600" b="0" dirty="0">
                <a:effectLst/>
                <a:latin typeface="Arial" panose="020B0604020202020204" pitchFamily="34" charset="0"/>
                <a:ea typeface="Times New Roman" panose="02020603050405020304" pitchFamily="18" charset="0"/>
              </a:rPr>
              <a:t> </a:t>
            </a:r>
            <a:r>
              <a:rPr lang="en-US" sz="2600" b="1" dirty="0">
                <a:effectLst/>
                <a:latin typeface="Arial" panose="020B0604020202020204" pitchFamily="34" charset="0"/>
                <a:ea typeface="Times New Roman" panose="02020603050405020304" pitchFamily="18" charset="0"/>
              </a:rPr>
              <a:t>who committed no sin, nor was any deceit found </a:t>
            </a:r>
            <a:br>
              <a:rPr lang="en-US" sz="2600" b="1" dirty="0">
                <a:effectLst/>
                <a:latin typeface="Arial" panose="020B0604020202020204" pitchFamily="34" charset="0"/>
                <a:ea typeface="Times New Roman" panose="02020603050405020304" pitchFamily="18" charset="0"/>
              </a:rPr>
            </a:br>
            <a:r>
              <a:rPr lang="en-US" sz="2600" b="1" dirty="0">
                <a:effectLst/>
                <a:latin typeface="Arial" panose="020B0604020202020204" pitchFamily="34" charset="0"/>
                <a:ea typeface="Times New Roman" panose="02020603050405020304" pitchFamily="18" charset="0"/>
              </a:rPr>
              <a:t>in His mouth </a:t>
            </a:r>
            <a:r>
              <a:rPr lang="en-US" sz="2600" dirty="0">
                <a:latin typeface="Arial" panose="020B0604020202020204" pitchFamily="34" charset="0"/>
                <a:ea typeface="Times New Roman" panose="02020603050405020304" pitchFamily="18" charset="0"/>
              </a:rPr>
              <a:t>[Is 53:9]</a:t>
            </a:r>
            <a:r>
              <a:rPr lang="en-US" sz="2600" b="0" dirty="0">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23</a:t>
            </a:r>
            <a:r>
              <a:rPr lang="en-US" sz="2600" b="0" dirty="0">
                <a:effectLst/>
                <a:latin typeface="Arial" panose="020B0604020202020204" pitchFamily="34" charset="0"/>
                <a:ea typeface="Times New Roman" panose="02020603050405020304" pitchFamily="18" charset="0"/>
              </a:rPr>
              <a:t> and while being reviled, He </a:t>
            </a:r>
            <a:r>
              <a:rPr lang="en-US" sz="2600" b="0" u="sng" dirty="0">
                <a:effectLst/>
                <a:latin typeface="Arial" panose="020B0604020202020204" pitchFamily="34" charset="0"/>
                <a:ea typeface="Times New Roman" panose="02020603050405020304" pitchFamily="18" charset="0"/>
              </a:rPr>
              <a:t>did not revile in return</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while suffering, </a:t>
            </a:r>
            <a:r>
              <a:rPr lang="en-US" sz="2600" b="0" u="sng" dirty="0">
                <a:effectLst/>
                <a:latin typeface="Arial" panose="020B0604020202020204" pitchFamily="34" charset="0"/>
                <a:ea typeface="Times New Roman" panose="02020603050405020304" pitchFamily="18" charset="0"/>
              </a:rPr>
              <a:t>He uttered no threats</a:t>
            </a:r>
            <a:r>
              <a:rPr lang="en-US" sz="2600" b="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53:7c-d]</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800" dirty="0">
                <a:effectLst/>
                <a:latin typeface="Arial" panose="020B0604020202020204" pitchFamily="34" charset="0"/>
                <a:ea typeface="Times New Roman" panose="02020603050405020304" pitchFamily="18" charset="0"/>
              </a:rPr>
              <a:t>but </a:t>
            </a:r>
            <a:r>
              <a:rPr lang="en-US" sz="2800" u="sng" dirty="0">
                <a:effectLst/>
                <a:latin typeface="Arial" panose="020B0604020202020204" pitchFamily="34" charset="0"/>
                <a:ea typeface="Times New Roman" panose="02020603050405020304" pitchFamily="18" charset="0"/>
              </a:rPr>
              <a:t>kept entrusting Himself</a:t>
            </a:r>
            <a:r>
              <a:rPr lang="en-US" sz="280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53:12c] </a:t>
            </a:r>
            <a:r>
              <a:rPr lang="en-US" sz="2800" u="sng" dirty="0">
                <a:effectLst/>
                <a:latin typeface="Arial" panose="020B0604020202020204" pitchFamily="34" charset="0"/>
                <a:ea typeface="Times New Roman" panose="02020603050405020304" pitchFamily="18" charset="0"/>
              </a:rPr>
              <a:t>to Him </a:t>
            </a:r>
            <a:br>
              <a:rPr lang="en-US" sz="2800" u="sng" dirty="0">
                <a:effectLst/>
                <a:latin typeface="Arial" panose="020B0604020202020204" pitchFamily="34" charset="0"/>
                <a:ea typeface="Times New Roman" panose="02020603050405020304" pitchFamily="18" charset="0"/>
              </a:rPr>
            </a:br>
            <a:r>
              <a:rPr lang="en-US" sz="2800" u="sng" dirty="0">
                <a:effectLst/>
                <a:latin typeface="Arial" panose="020B0604020202020204" pitchFamily="34" charset="0"/>
                <a:ea typeface="Times New Roman" panose="02020603050405020304" pitchFamily="18" charset="0"/>
              </a:rPr>
              <a:t>who judges righteously</a:t>
            </a:r>
            <a:r>
              <a:rPr lang="en-US" sz="280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53:8a]</a:t>
            </a:r>
            <a:r>
              <a:rPr lang="en-US" sz="2600" dirty="0">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24</a:t>
            </a:r>
            <a:r>
              <a:rPr lang="en-US" sz="2600" b="0" dirty="0">
                <a:effectLst/>
                <a:latin typeface="Arial" panose="020B0604020202020204" pitchFamily="34" charset="0"/>
                <a:ea typeface="Times New Roman" panose="02020603050405020304" pitchFamily="18" charset="0"/>
              </a:rPr>
              <a:t> and </a:t>
            </a:r>
            <a:r>
              <a:rPr lang="en-US" sz="2600" b="1" dirty="0">
                <a:effectLst/>
                <a:latin typeface="Arial" panose="020B0604020202020204" pitchFamily="34" charset="0"/>
                <a:ea typeface="Times New Roman" panose="02020603050405020304" pitchFamily="18" charset="0"/>
              </a:rPr>
              <a:t>He Himself bore our sins </a:t>
            </a:r>
            <a:r>
              <a:rPr lang="en-US" sz="2600" dirty="0">
                <a:latin typeface="Arial" panose="020B0604020202020204" pitchFamily="34" charset="0"/>
                <a:ea typeface="Times New Roman" panose="02020603050405020304" pitchFamily="18" charset="0"/>
              </a:rPr>
              <a:t>[Is 53:4a, 12]</a:t>
            </a:r>
            <a:r>
              <a:rPr lang="en-US" sz="2600" b="0" dirty="0">
                <a:effectLst/>
                <a:latin typeface="Arial" panose="020B0604020202020204" pitchFamily="34" charset="0"/>
                <a:ea typeface="Times New Roman" panose="02020603050405020304" pitchFamily="18" charset="0"/>
              </a:rPr>
              <a:t> in His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body on the cross, so that we might die to sin and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live to righteousness; </a:t>
            </a:r>
            <a:r>
              <a:rPr lang="en-US" sz="2600" b="1" dirty="0">
                <a:effectLst/>
                <a:latin typeface="Arial" panose="020B0604020202020204" pitchFamily="34" charset="0"/>
                <a:ea typeface="Times New Roman" panose="02020603050405020304" pitchFamily="18" charset="0"/>
              </a:rPr>
              <a:t>for by His wounds you were </a:t>
            </a:r>
            <a:br>
              <a:rPr lang="en-US" sz="2600" b="1" dirty="0">
                <a:effectLst/>
                <a:latin typeface="Arial" panose="020B0604020202020204" pitchFamily="34" charset="0"/>
                <a:ea typeface="Times New Roman" panose="02020603050405020304" pitchFamily="18" charset="0"/>
              </a:rPr>
            </a:br>
            <a:r>
              <a:rPr lang="en-US" sz="2600" b="1" dirty="0">
                <a:effectLst/>
                <a:latin typeface="Arial" panose="020B0604020202020204" pitchFamily="34" charset="0"/>
                <a:ea typeface="Times New Roman" panose="02020603050405020304" pitchFamily="18" charset="0"/>
              </a:rPr>
              <a:t>healed</a:t>
            </a:r>
            <a:r>
              <a:rPr lang="en-US" sz="2600" b="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53:5d]</a:t>
            </a:r>
            <a:r>
              <a:rPr lang="en-US" sz="2600" b="0" dirty="0">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25</a:t>
            </a:r>
            <a:r>
              <a:rPr lang="en-US" sz="2600" b="0" dirty="0">
                <a:effectLst/>
                <a:latin typeface="Arial" panose="020B0604020202020204" pitchFamily="34" charset="0"/>
                <a:ea typeface="Times New Roman" panose="02020603050405020304" pitchFamily="18" charset="0"/>
              </a:rPr>
              <a:t> For </a:t>
            </a:r>
            <a:r>
              <a:rPr lang="en-US" sz="2600" b="1" dirty="0">
                <a:effectLst/>
                <a:latin typeface="Arial" panose="020B0604020202020204" pitchFamily="34" charset="0"/>
                <a:ea typeface="Times New Roman" panose="02020603050405020304" pitchFamily="18" charset="0"/>
              </a:rPr>
              <a:t>you were continually straying like sheep </a:t>
            </a:r>
            <a:r>
              <a:rPr lang="en-US" sz="2600" dirty="0">
                <a:latin typeface="Arial" panose="020B0604020202020204" pitchFamily="34" charset="0"/>
                <a:ea typeface="Times New Roman" panose="02020603050405020304" pitchFamily="18" charset="0"/>
              </a:rPr>
              <a:t>[Is 53:6a]</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but now you have returned to the Shepherd and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Guardian of your souls. </a:t>
            </a:r>
          </a:p>
          <a:p>
            <a:pPr>
              <a:spcBef>
                <a:spcPts val="0"/>
              </a:spcBef>
              <a:spcAft>
                <a:spcPts val="0"/>
              </a:spcAft>
            </a:pPr>
            <a:r>
              <a:rPr lang="en-US" sz="2600" b="0" dirty="0">
                <a:latin typeface="Arial" panose="020B0604020202020204" pitchFamily="34" charset="0"/>
                <a:ea typeface="Times New Roman" panose="02020603050405020304" pitchFamily="18" charset="0"/>
              </a:rPr>
              <a:t>			</a:t>
            </a:r>
            <a:r>
              <a:rPr lang="en-US" sz="2600" b="0" dirty="0">
                <a:solidFill>
                  <a:schemeClr val="accent2"/>
                </a:solidFill>
                <a:latin typeface="Arial" panose="020B0604020202020204" pitchFamily="34" charset="0"/>
                <a:ea typeface="Times New Roman" panose="02020603050405020304" pitchFamily="18" charset="0"/>
              </a:rPr>
              <a:t>Adapted from </a:t>
            </a:r>
            <a:r>
              <a:rPr lang="en-US" sz="2600" b="0" dirty="0" err="1">
                <a:solidFill>
                  <a:schemeClr val="accent2"/>
                </a:solidFill>
                <a:latin typeface="Arial" panose="020B0604020202020204" pitchFamily="34" charset="0"/>
                <a:ea typeface="Times New Roman" panose="02020603050405020304" pitchFamily="18" charset="0"/>
              </a:rPr>
              <a:t>Jobes</a:t>
            </a:r>
            <a:r>
              <a:rPr lang="en-US" sz="2600" b="0" dirty="0">
                <a:solidFill>
                  <a:schemeClr val="accent2"/>
                </a:solidFill>
                <a:effectLst/>
                <a:latin typeface="Arial" panose="020B0604020202020204" pitchFamily="34" charset="0"/>
                <a:ea typeface="Times New Roman" panose="02020603050405020304" pitchFamily="18" charset="0"/>
              </a:rPr>
              <a:t> </a:t>
            </a:r>
          </a:p>
        </p:txBody>
      </p:sp>
      <p:sp>
        <p:nvSpPr>
          <p:cNvPr id="3" name="Title 1">
            <a:extLst>
              <a:ext uri="{FF2B5EF4-FFF2-40B4-BE49-F238E27FC236}">
                <a16:creationId xmlns:a16="http://schemas.microsoft.com/office/drawing/2014/main" id="{E048EF5B-989F-9CD9-2CF2-0D54EA2357B1}"/>
              </a:ext>
            </a:extLst>
          </p:cNvPr>
          <p:cNvSpPr txBox="1">
            <a:spLocks/>
          </p:cNvSpPr>
          <p:nvPr/>
        </p:nvSpPr>
        <p:spPr>
          <a:xfrm>
            <a:off x="2540000" y="228601"/>
            <a:ext cx="7162800" cy="1295400"/>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Servant Songs p3</a:t>
            </a:r>
          </a:p>
          <a:p>
            <a:pPr algn="ctr"/>
            <a:r>
              <a:rPr lang="en-US" altLang="en-US" sz="4000" b="1" dirty="0">
                <a:solidFill>
                  <a:schemeClr val="tx1"/>
                </a:solidFill>
                <a:latin typeface="Arial" panose="020B0604020202020204" pitchFamily="34" charset="0"/>
                <a:cs typeface="Arial" panose="020B0604020202020204" pitchFamily="34" charset="0"/>
              </a:rPr>
              <a:t>Isaiah 53 – Used in 1 Peter</a:t>
            </a:r>
          </a:p>
          <a:p>
            <a:pPr algn="ctr"/>
            <a:endParaRPr lang="en-US" sz="4000" b="1" kern="0" dirty="0">
              <a:solidFill>
                <a:schemeClr val="tx1"/>
              </a:solidFill>
              <a:latin typeface="+mn-lt"/>
            </a:endParaRPr>
          </a:p>
        </p:txBody>
      </p:sp>
    </p:spTree>
    <p:extLst>
      <p:ext uri="{BB962C8B-B14F-4D97-AF65-F5344CB8AC3E}">
        <p14:creationId xmlns:p14="http://schemas.microsoft.com/office/powerpoint/2010/main" val="763815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6F23A5-E50F-7282-5E5F-5150ABC3E7B6}"/>
              </a:ext>
            </a:extLst>
          </p:cNvPr>
          <p:cNvSpPr txBox="1"/>
          <p:nvPr/>
        </p:nvSpPr>
        <p:spPr>
          <a:xfrm>
            <a:off x="2082800" y="1468934"/>
            <a:ext cx="9543638" cy="5755422"/>
          </a:xfrm>
          <a:prstGeom prst="rect">
            <a:avLst/>
          </a:prstGeom>
          <a:noFill/>
        </p:spPr>
        <p:txBody>
          <a:bodyPr wrap="none" rtlCol="0">
            <a:spAutoFit/>
          </a:bodyPr>
          <a:lstStyle/>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22</a:t>
            </a:r>
            <a:r>
              <a:rPr lang="en-US" sz="2600" b="0" dirty="0">
                <a:effectLst/>
                <a:latin typeface="Arial" panose="020B0604020202020204" pitchFamily="34" charset="0"/>
                <a:ea typeface="Times New Roman" panose="02020603050405020304" pitchFamily="18" charset="0"/>
              </a:rPr>
              <a:t> </a:t>
            </a:r>
            <a:r>
              <a:rPr lang="en-US" sz="2600" b="1" dirty="0">
                <a:effectLst/>
                <a:latin typeface="Arial" panose="020B0604020202020204" pitchFamily="34" charset="0"/>
                <a:ea typeface="Times New Roman" panose="02020603050405020304" pitchFamily="18" charset="0"/>
              </a:rPr>
              <a:t>who committed no sin, nor was any deceit found </a:t>
            </a:r>
            <a:br>
              <a:rPr lang="en-US" sz="2600" b="1" dirty="0">
                <a:effectLst/>
                <a:latin typeface="Arial" panose="020B0604020202020204" pitchFamily="34" charset="0"/>
                <a:ea typeface="Times New Roman" panose="02020603050405020304" pitchFamily="18" charset="0"/>
              </a:rPr>
            </a:br>
            <a:r>
              <a:rPr lang="en-US" sz="2600" b="1" dirty="0">
                <a:effectLst/>
                <a:latin typeface="Arial" panose="020B0604020202020204" pitchFamily="34" charset="0"/>
                <a:ea typeface="Times New Roman" panose="02020603050405020304" pitchFamily="18" charset="0"/>
              </a:rPr>
              <a:t>in His mouth </a:t>
            </a:r>
            <a:r>
              <a:rPr lang="en-US" sz="2600" dirty="0">
                <a:latin typeface="Arial" panose="020B0604020202020204" pitchFamily="34" charset="0"/>
                <a:ea typeface="Times New Roman" panose="02020603050405020304" pitchFamily="18" charset="0"/>
              </a:rPr>
              <a:t>[Is 53:9]</a:t>
            </a:r>
            <a:r>
              <a:rPr lang="en-US" sz="2600" b="0" dirty="0">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23</a:t>
            </a:r>
            <a:r>
              <a:rPr lang="en-US" sz="2600" b="0" dirty="0">
                <a:effectLst/>
                <a:latin typeface="Arial" panose="020B0604020202020204" pitchFamily="34" charset="0"/>
                <a:ea typeface="Times New Roman" panose="02020603050405020304" pitchFamily="18" charset="0"/>
              </a:rPr>
              <a:t> and while being reviled, He </a:t>
            </a:r>
            <a:r>
              <a:rPr lang="en-US" sz="2600" b="0" u="sng" dirty="0">
                <a:effectLst/>
                <a:latin typeface="Arial" panose="020B0604020202020204" pitchFamily="34" charset="0"/>
                <a:ea typeface="Times New Roman" panose="02020603050405020304" pitchFamily="18" charset="0"/>
              </a:rPr>
              <a:t>did not revile in return</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while suffering, </a:t>
            </a:r>
            <a:r>
              <a:rPr lang="en-US" sz="2600" b="0" u="sng" dirty="0">
                <a:effectLst/>
                <a:latin typeface="Arial" panose="020B0604020202020204" pitchFamily="34" charset="0"/>
                <a:ea typeface="Times New Roman" panose="02020603050405020304" pitchFamily="18" charset="0"/>
              </a:rPr>
              <a:t>He uttered no threats</a:t>
            </a:r>
            <a:r>
              <a:rPr lang="en-US" sz="2600" b="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53:7c-d]</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800" b="1" dirty="0">
                <a:solidFill>
                  <a:srgbClr val="FF0000"/>
                </a:solidFill>
                <a:effectLst/>
                <a:latin typeface="Arial" panose="020B0604020202020204" pitchFamily="34" charset="0"/>
                <a:ea typeface="Times New Roman" panose="02020603050405020304" pitchFamily="18" charset="0"/>
              </a:rPr>
              <a:t>but </a:t>
            </a:r>
            <a:r>
              <a:rPr lang="en-US" sz="2800" b="1" u="sng" dirty="0">
                <a:solidFill>
                  <a:srgbClr val="FF0000"/>
                </a:solidFill>
                <a:effectLst/>
                <a:latin typeface="Arial" panose="020B0604020202020204" pitchFamily="34" charset="0"/>
                <a:ea typeface="Times New Roman" panose="02020603050405020304" pitchFamily="18" charset="0"/>
              </a:rPr>
              <a:t>kept entrusting Himself</a:t>
            </a:r>
            <a:r>
              <a:rPr lang="en-US" sz="2800" b="1" dirty="0">
                <a:solidFill>
                  <a:srgbClr val="FF0000"/>
                </a:solidFill>
                <a:effectLst/>
                <a:latin typeface="Arial" panose="020B0604020202020204" pitchFamily="34" charset="0"/>
                <a:ea typeface="Times New Roman" panose="02020603050405020304" pitchFamily="18" charset="0"/>
              </a:rPr>
              <a:t> </a:t>
            </a:r>
            <a:r>
              <a:rPr lang="en-US" sz="2600" dirty="0">
                <a:solidFill>
                  <a:srgbClr val="FF0000"/>
                </a:solidFill>
                <a:latin typeface="Arial" panose="020B0604020202020204" pitchFamily="34" charset="0"/>
                <a:ea typeface="Times New Roman" panose="02020603050405020304" pitchFamily="18" charset="0"/>
              </a:rPr>
              <a:t>[Is 53:12c] </a:t>
            </a:r>
            <a:r>
              <a:rPr lang="en-US" sz="2800" b="1" u="sng" dirty="0">
                <a:solidFill>
                  <a:srgbClr val="FF0000"/>
                </a:solidFill>
                <a:effectLst/>
                <a:latin typeface="Arial" panose="020B0604020202020204" pitchFamily="34" charset="0"/>
                <a:ea typeface="Times New Roman" panose="02020603050405020304" pitchFamily="18" charset="0"/>
              </a:rPr>
              <a:t>to Him </a:t>
            </a:r>
            <a:br>
              <a:rPr lang="en-US" sz="2800" b="1" u="sng" dirty="0">
                <a:solidFill>
                  <a:srgbClr val="FF0000"/>
                </a:solidFill>
                <a:effectLst/>
                <a:latin typeface="Arial" panose="020B0604020202020204" pitchFamily="34" charset="0"/>
                <a:ea typeface="Times New Roman" panose="02020603050405020304" pitchFamily="18" charset="0"/>
              </a:rPr>
            </a:br>
            <a:r>
              <a:rPr lang="en-US" sz="2800" b="1" u="sng" dirty="0">
                <a:solidFill>
                  <a:srgbClr val="FF0000"/>
                </a:solidFill>
                <a:effectLst/>
                <a:latin typeface="Arial" panose="020B0604020202020204" pitchFamily="34" charset="0"/>
                <a:ea typeface="Times New Roman" panose="02020603050405020304" pitchFamily="18" charset="0"/>
              </a:rPr>
              <a:t>who judges righteously</a:t>
            </a:r>
            <a:r>
              <a:rPr lang="en-US" sz="2800" b="1" dirty="0">
                <a:solidFill>
                  <a:srgbClr val="FF0000"/>
                </a:solidFill>
                <a:effectLst/>
                <a:latin typeface="Arial" panose="020B0604020202020204" pitchFamily="34" charset="0"/>
                <a:ea typeface="Times New Roman" panose="02020603050405020304" pitchFamily="18" charset="0"/>
              </a:rPr>
              <a:t> </a:t>
            </a:r>
            <a:r>
              <a:rPr lang="en-US" sz="2600" dirty="0">
                <a:solidFill>
                  <a:srgbClr val="FF0000"/>
                </a:solidFill>
                <a:latin typeface="Arial" panose="020B0604020202020204" pitchFamily="34" charset="0"/>
                <a:ea typeface="Times New Roman" panose="02020603050405020304" pitchFamily="18" charset="0"/>
              </a:rPr>
              <a:t>[Is 53:8a]</a:t>
            </a:r>
            <a:r>
              <a:rPr lang="en-US" sz="2600" b="0" dirty="0">
                <a:solidFill>
                  <a:srgbClr val="FF0000"/>
                </a:solidFill>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24</a:t>
            </a:r>
            <a:r>
              <a:rPr lang="en-US" sz="2600" b="0" dirty="0">
                <a:effectLst/>
                <a:latin typeface="Arial" panose="020B0604020202020204" pitchFamily="34" charset="0"/>
                <a:ea typeface="Times New Roman" panose="02020603050405020304" pitchFamily="18" charset="0"/>
              </a:rPr>
              <a:t> and </a:t>
            </a:r>
            <a:r>
              <a:rPr lang="en-US" sz="2600" b="1" dirty="0">
                <a:effectLst/>
                <a:latin typeface="Arial" panose="020B0604020202020204" pitchFamily="34" charset="0"/>
                <a:ea typeface="Times New Roman" panose="02020603050405020304" pitchFamily="18" charset="0"/>
              </a:rPr>
              <a:t>He Himself bore our sins </a:t>
            </a:r>
            <a:r>
              <a:rPr lang="en-US" sz="2600" dirty="0">
                <a:latin typeface="Arial" panose="020B0604020202020204" pitchFamily="34" charset="0"/>
                <a:ea typeface="Times New Roman" panose="02020603050405020304" pitchFamily="18" charset="0"/>
              </a:rPr>
              <a:t>[Is 53:4a, 12]</a:t>
            </a:r>
            <a:r>
              <a:rPr lang="en-US" sz="2600" b="0" dirty="0">
                <a:effectLst/>
                <a:latin typeface="Arial" panose="020B0604020202020204" pitchFamily="34" charset="0"/>
                <a:ea typeface="Times New Roman" panose="02020603050405020304" pitchFamily="18" charset="0"/>
              </a:rPr>
              <a:t> in His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body on the cross, so that we might die to sin and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live to righteousness; </a:t>
            </a:r>
            <a:r>
              <a:rPr lang="en-US" sz="2600" b="1" dirty="0">
                <a:effectLst/>
                <a:latin typeface="Arial" panose="020B0604020202020204" pitchFamily="34" charset="0"/>
                <a:ea typeface="Times New Roman" panose="02020603050405020304" pitchFamily="18" charset="0"/>
              </a:rPr>
              <a:t>for by His wounds you were </a:t>
            </a:r>
            <a:br>
              <a:rPr lang="en-US" sz="2600" b="1" dirty="0">
                <a:effectLst/>
                <a:latin typeface="Arial" panose="020B0604020202020204" pitchFamily="34" charset="0"/>
                <a:ea typeface="Times New Roman" panose="02020603050405020304" pitchFamily="18" charset="0"/>
              </a:rPr>
            </a:br>
            <a:r>
              <a:rPr lang="en-US" sz="2600" b="1" dirty="0">
                <a:effectLst/>
                <a:latin typeface="Arial" panose="020B0604020202020204" pitchFamily="34" charset="0"/>
                <a:ea typeface="Times New Roman" panose="02020603050405020304" pitchFamily="18" charset="0"/>
              </a:rPr>
              <a:t>healed</a:t>
            </a:r>
            <a:r>
              <a:rPr lang="en-US" sz="2600" b="0" dirty="0">
                <a:effectLst/>
                <a:latin typeface="Arial" panose="020B0604020202020204" pitchFamily="34" charset="0"/>
                <a:ea typeface="Times New Roman" panose="02020603050405020304" pitchFamily="18" charset="0"/>
              </a:rPr>
              <a:t> </a:t>
            </a:r>
            <a:r>
              <a:rPr lang="en-US" sz="2600" dirty="0">
                <a:latin typeface="Arial" panose="020B0604020202020204" pitchFamily="34" charset="0"/>
                <a:ea typeface="Times New Roman" panose="02020603050405020304" pitchFamily="18" charset="0"/>
              </a:rPr>
              <a:t>[Is 53:5d]</a:t>
            </a:r>
            <a:r>
              <a:rPr lang="en-US" sz="2600" b="0" dirty="0">
                <a:effectLst/>
                <a:latin typeface="Arial" panose="020B0604020202020204" pitchFamily="34" charset="0"/>
                <a:ea typeface="Times New Roman" panose="02020603050405020304" pitchFamily="18" charset="0"/>
              </a:rPr>
              <a:t>. </a:t>
            </a:r>
          </a:p>
          <a:p>
            <a:pPr marL="365771" indent="-365771">
              <a:spcBef>
                <a:spcPts val="0"/>
              </a:spcBef>
              <a:spcAft>
                <a:spcPts val="0"/>
              </a:spcAft>
              <a:buFont typeface="Symbol" pitchFamily="2" charset="2"/>
              <a:buChar char=""/>
            </a:pPr>
            <a:r>
              <a:rPr lang="en-US" sz="2600" b="0" baseline="30000" dirty="0">
                <a:effectLst/>
                <a:latin typeface="Arial" panose="020B0604020202020204" pitchFamily="34" charset="0"/>
                <a:ea typeface="Times New Roman" panose="02020603050405020304" pitchFamily="18" charset="0"/>
              </a:rPr>
              <a:t>25</a:t>
            </a:r>
            <a:r>
              <a:rPr lang="en-US" sz="2600" b="0" dirty="0">
                <a:effectLst/>
                <a:latin typeface="Arial" panose="020B0604020202020204" pitchFamily="34" charset="0"/>
                <a:ea typeface="Times New Roman" panose="02020603050405020304" pitchFamily="18" charset="0"/>
              </a:rPr>
              <a:t> For </a:t>
            </a:r>
            <a:r>
              <a:rPr lang="en-US" sz="2600" b="1" dirty="0">
                <a:effectLst/>
                <a:latin typeface="Arial" panose="020B0604020202020204" pitchFamily="34" charset="0"/>
                <a:ea typeface="Times New Roman" panose="02020603050405020304" pitchFamily="18" charset="0"/>
              </a:rPr>
              <a:t>you were continually straying like sheep </a:t>
            </a:r>
            <a:r>
              <a:rPr lang="en-US" sz="2600" dirty="0">
                <a:latin typeface="Arial" panose="020B0604020202020204" pitchFamily="34" charset="0"/>
                <a:ea typeface="Times New Roman" panose="02020603050405020304" pitchFamily="18" charset="0"/>
              </a:rPr>
              <a:t>[Is 53:6a]</a:t>
            </a:r>
            <a:r>
              <a:rPr lang="en-US" sz="2600" b="0" dirty="0">
                <a:effectLst/>
                <a:latin typeface="Arial" panose="020B0604020202020204" pitchFamily="34" charset="0"/>
                <a:ea typeface="Times New Roman" panose="02020603050405020304" pitchFamily="18" charset="0"/>
              </a:rPr>
              <a:t>,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but now you have returned to the Shepherd and </a:t>
            </a:r>
            <a:br>
              <a:rPr lang="en-US" sz="2600" b="0" dirty="0">
                <a:effectLst/>
                <a:latin typeface="Arial" panose="020B0604020202020204" pitchFamily="34" charset="0"/>
                <a:ea typeface="Times New Roman" panose="02020603050405020304" pitchFamily="18" charset="0"/>
              </a:rPr>
            </a:br>
            <a:r>
              <a:rPr lang="en-US" sz="2600" b="0" dirty="0">
                <a:effectLst/>
                <a:latin typeface="Arial" panose="020B0604020202020204" pitchFamily="34" charset="0"/>
                <a:ea typeface="Times New Roman" panose="02020603050405020304" pitchFamily="18" charset="0"/>
              </a:rPr>
              <a:t>Guardian of your souls. </a:t>
            </a:r>
          </a:p>
          <a:p>
            <a:pPr>
              <a:spcBef>
                <a:spcPts val="0"/>
              </a:spcBef>
              <a:spcAft>
                <a:spcPts val="0"/>
              </a:spcAft>
            </a:pPr>
            <a:r>
              <a:rPr lang="en-US" sz="2600" b="0" dirty="0">
                <a:latin typeface="Arial" panose="020B0604020202020204" pitchFamily="34" charset="0"/>
                <a:ea typeface="Times New Roman" panose="02020603050405020304" pitchFamily="18" charset="0"/>
              </a:rPr>
              <a:t>			</a:t>
            </a:r>
            <a:r>
              <a:rPr lang="en-US" sz="2600" b="0" dirty="0">
                <a:solidFill>
                  <a:schemeClr val="accent2"/>
                </a:solidFill>
                <a:latin typeface="Arial" panose="020B0604020202020204" pitchFamily="34" charset="0"/>
                <a:ea typeface="Times New Roman" panose="02020603050405020304" pitchFamily="18" charset="0"/>
              </a:rPr>
              <a:t>Adapted from </a:t>
            </a:r>
            <a:r>
              <a:rPr lang="en-US" sz="2600" b="0" dirty="0" err="1">
                <a:solidFill>
                  <a:schemeClr val="accent2"/>
                </a:solidFill>
                <a:latin typeface="Arial" panose="020B0604020202020204" pitchFamily="34" charset="0"/>
                <a:ea typeface="Times New Roman" panose="02020603050405020304" pitchFamily="18" charset="0"/>
              </a:rPr>
              <a:t>Jobes</a:t>
            </a:r>
            <a:r>
              <a:rPr lang="en-US" sz="2600" b="0" dirty="0">
                <a:solidFill>
                  <a:schemeClr val="accent2"/>
                </a:solidFill>
                <a:effectLst/>
                <a:latin typeface="Arial" panose="020B0604020202020204" pitchFamily="34" charset="0"/>
                <a:ea typeface="Times New Roman" panose="02020603050405020304" pitchFamily="18" charset="0"/>
              </a:rPr>
              <a:t> </a:t>
            </a:r>
          </a:p>
        </p:txBody>
      </p:sp>
      <p:sp>
        <p:nvSpPr>
          <p:cNvPr id="3" name="Title 1">
            <a:extLst>
              <a:ext uri="{FF2B5EF4-FFF2-40B4-BE49-F238E27FC236}">
                <a16:creationId xmlns:a16="http://schemas.microsoft.com/office/drawing/2014/main" id="{E048EF5B-989F-9CD9-2CF2-0D54EA2357B1}"/>
              </a:ext>
            </a:extLst>
          </p:cNvPr>
          <p:cNvSpPr txBox="1">
            <a:spLocks/>
          </p:cNvSpPr>
          <p:nvPr/>
        </p:nvSpPr>
        <p:spPr>
          <a:xfrm>
            <a:off x="2540000" y="228601"/>
            <a:ext cx="7162800" cy="1295400"/>
          </a:xfrm>
          <a:prstGeom prst="rect">
            <a:avLst/>
          </a:prstGeom>
          <a:solidFill>
            <a:schemeClr val="accent2">
              <a:lumMod val="60000"/>
              <a:lumOff val="40000"/>
            </a:schemeClr>
          </a:solidFill>
        </p:spPr>
        <p:txBody>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dirty="0">
                <a:solidFill>
                  <a:schemeClr val="tx1"/>
                </a:solidFill>
                <a:latin typeface="+mn-lt"/>
              </a:rPr>
              <a:t>Servant Songs p3a</a:t>
            </a:r>
          </a:p>
          <a:p>
            <a:pPr algn="ctr"/>
            <a:r>
              <a:rPr lang="en-US" altLang="en-US" sz="4000" b="1" dirty="0">
                <a:solidFill>
                  <a:schemeClr val="tx1"/>
                </a:solidFill>
                <a:latin typeface="Arial" panose="020B0604020202020204" pitchFamily="34" charset="0"/>
                <a:cs typeface="Arial" panose="020B0604020202020204" pitchFamily="34" charset="0"/>
              </a:rPr>
              <a:t>Isaiah 53 – Used in 1 Peter</a:t>
            </a:r>
          </a:p>
          <a:p>
            <a:pPr algn="ctr"/>
            <a:endParaRPr lang="en-US" sz="4000" b="1" kern="0" dirty="0">
              <a:solidFill>
                <a:schemeClr val="tx1"/>
              </a:solidFill>
              <a:latin typeface="+mn-lt"/>
            </a:endParaRPr>
          </a:p>
        </p:txBody>
      </p:sp>
    </p:spTree>
    <p:extLst>
      <p:ext uri="{BB962C8B-B14F-4D97-AF65-F5344CB8AC3E}">
        <p14:creationId xmlns:p14="http://schemas.microsoft.com/office/powerpoint/2010/main" val="650330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6F23A5-E50F-7282-5E5F-5150ABC3E7B6}"/>
              </a:ext>
            </a:extLst>
          </p:cNvPr>
          <p:cNvSpPr txBox="1"/>
          <p:nvPr/>
        </p:nvSpPr>
        <p:spPr>
          <a:xfrm>
            <a:off x="2082800" y="1420525"/>
            <a:ext cx="9306779" cy="5478423"/>
          </a:xfrm>
          <a:prstGeom prst="rect">
            <a:avLst/>
          </a:prstGeom>
          <a:noFill/>
        </p:spPr>
        <p:txBody>
          <a:bodyPr wrap="none" rtlCol="0">
            <a:spAutoFit/>
          </a:bodyPr>
          <a:lstStyle/>
          <a:p>
            <a:pPr>
              <a:spcBef>
                <a:spcPts val="0"/>
              </a:spcBef>
              <a:spcAft>
                <a:spcPts val="0"/>
              </a:spcAft>
            </a:pPr>
            <a:br>
              <a:rPr lang="en-US" sz="2600" b="0" dirty="0">
                <a:effectLst/>
                <a:latin typeface="Arial" panose="020B0604020202020204" pitchFamily="34" charset="0"/>
                <a:ea typeface="Times New Roman" panose="02020603050405020304" pitchFamily="18" charset="0"/>
              </a:rPr>
            </a:br>
            <a:r>
              <a:rPr lang="en-US" sz="3600" b="1" dirty="0">
                <a:solidFill>
                  <a:srgbClr val="FF0000"/>
                </a:solidFill>
                <a:effectLst/>
                <a:latin typeface="Arial" panose="020B0604020202020204" pitchFamily="34" charset="0"/>
                <a:ea typeface="Times New Roman" panose="02020603050405020304" pitchFamily="18" charset="0"/>
              </a:rPr>
              <a:t>but kept entrusting Himself</a:t>
            </a:r>
            <a:r>
              <a:rPr lang="en-US" sz="3600" b="1" dirty="0">
                <a:solidFill>
                  <a:srgbClr val="FF0000"/>
                </a:solidFill>
                <a:latin typeface="Arial" panose="020B0604020202020204" pitchFamily="34" charset="0"/>
                <a:ea typeface="Times New Roman" panose="02020603050405020304" pitchFamily="18" charset="0"/>
              </a:rPr>
              <a:t> </a:t>
            </a:r>
            <a:r>
              <a:rPr lang="en-US" sz="3600" b="1" dirty="0">
                <a:solidFill>
                  <a:srgbClr val="FF0000"/>
                </a:solidFill>
                <a:effectLst/>
                <a:latin typeface="Arial" panose="020B0604020202020204" pitchFamily="34" charset="0"/>
                <a:ea typeface="Times New Roman" panose="02020603050405020304" pitchFamily="18" charset="0"/>
              </a:rPr>
              <a:t>to Him </a:t>
            </a:r>
            <a:br>
              <a:rPr lang="en-US" sz="3600" b="1" dirty="0">
                <a:solidFill>
                  <a:srgbClr val="FF0000"/>
                </a:solidFill>
                <a:effectLst/>
                <a:latin typeface="Arial" panose="020B0604020202020204" pitchFamily="34" charset="0"/>
                <a:ea typeface="Times New Roman" panose="02020603050405020304" pitchFamily="18" charset="0"/>
              </a:rPr>
            </a:br>
            <a:r>
              <a:rPr lang="en-US" sz="3600" b="1" dirty="0">
                <a:solidFill>
                  <a:srgbClr val="FF0000"/>
                </a:solidFill>
                <a:effectLst/>
                <a:latin typeface="Arial" panose="020B0604020202020204" pitchFamily="34" charset="0"/>
                <a:ea typeface="Times New Roman" panose="02020603050405020304" pitchFamily="18" charset="0"/>
              </a:rPr>
              <a:t>who judges righteously</a:t>
            </a:r>
          </a:p>
          <a:p>
            <a:pPr>
              <a:spcBef>
                <a:spcPts val="0"/>
              </a:spcBef>
              <a:spcAft>
                <a:spcPts val="0"/>
              </a:spcAft>
            </a:pPr>
            <a:endParaRPr lang="en-US" sz="3600" b="1" dirty="0">
              <a:solidFill>
                <a:srgbClr val="FF0000"/>
              </a:solidFill>
              <a:latin typeface="Arial" panose="020B0604020202020204" pitchFamily="34" charset="0"/>
              <a:ea typeface="Times New Roman" panose="02020603050405020304" pitchFamily="18" charset="0"/>
            </a:endParaRPr>
          </a:p>
          <a:p>
            <a:pPr>
              <a:spcBef>
                <a:spcPts val="0"/>
              </a:spcBef>
              <a:spcAft>
                <a:spcPts val="0"/>
              </a:spcAft>
            </a:pPr>
            <a:r>
              <a:rPr lang="en-US" sz="3600" b="1" dirty="0">
                <a:effectLst/>
                <a:latin typeface="Arial" panose="020B0604020202020204" pitchFamily="34" charset="0"/>
                <a:ea typeface="Times New Roman" panose="02020603050405020304" pitchFamily="18" charset="0"/>
              </a:rPr>
              <a:t>That was Isaiah’s main message to Ahaz, </a:t>
            </a:r>
            <a:br>
              <a:rPr lang="en-US" sz="3600" b="1" dirty="0">
                <a:effectLst/>
                <a:latin typeface="Arial" panose="020B0604020202020204" pitchFamily="34" charset="0"/>
                <a:ea typeface="Times New Roman" panose="02020603050405020304" pitchFamily="18" charset="0"/>
              </a:rPr>
            </a:br>
            <a:r>
              <a:rPr lang="en-US" sz="3600" b="1" dirty="0">
                <a:effectLst/>
                <a:latin typeface="Arial" panose="020B0604020202020204" pitchFamily="34" charset="0"/>
                <a:ea typeface="Times New Roman" panose="02020603050405020304" pitchFamily="18" charset="0"/>
              </a:rPr>
              <a:t>Hezekiah, and all of Israel !!</a:t>
            </a:r>
          </a:p>
          <a:p>
            <a:pPr>
              <a:spcBef>
                <a:spcPts val="0"/>
              </a:spcBef>
              <a:spcAft>
                <a:spcPts val="0"/>
              </a:spcAft>
            </a:pPr>
            <a:endParaRPr lang="en-US" sz="3600" b="1" dirty="0">
              <a:latin typeface="Arial" panose="020B0604020202020204" pitchFamily="34" charset="0"/>
              <a:ea typeface="Times New Roman" panose="02020603050405020304" pitchFamily="18" charset="0"/>
            </a:endParaRPr>
          </a:p>
          <a:p>
            <a:pPr>
              <a:spcBef>
                <a:spcPts val="0"/>
              </a:spcBef>
              <a:spcAft>
                <a:spcPts val="0"/>
              </a:spcAft>
            </a:pPr>
            <a:r>
              <a:rPr lang="en-US" sz="3600" b="1" dirty="0">
                <a:effectLst/>
                <a:latin typeface="Arial" panose="020B0604020202020204" pitchFamily="34" charset="0"/>
                <a:ea typeface="Times New Roman" panose="02020603050405020304" pitchFamily="18" charset="0"/>
              </a:rPr>
              <a:t>But they would not accept it –</a:t>
            </a:r>
          </a:p>
          <a:p>
            <a:pPr>
              <a:spcBef>
                <a:spcPts val="0"/>
              </a:spcBef>
              <a:spcAft>
                <a:spcPts val="0"/>
              </a:spcAft>
            </a:pPr>
            <a:endParaRPr lang="en-US" sz="3600" b="1" dirty="0">
              <a:latin typeface="Arial" panose="020B0604020202020204" pitchFamily="34" charset="0"/>
              <a:ea typeface="Times New Roman" panose="02020603050405020304" pitchFamily="18" charset="0"/>
            </a:endParaRPr>
          </a:p>
          <a:p>
            <a:pPr>
              <a:spcBef>
                <a:spcPts val="0"/>
              </a:spcBef>
              <a:spcAft>
                <a:spcPts val="0"/>
              </a:spcAft>
            </a:pPr>
            <a:r>
              <a:rPr lang="en-US" sz="3600" b="1" dirty="0">
                <a:effectLst/>
                <a:latin typeface="Arial" panose="020B0604020202020204" pitchFamily="34" charset="0"/>
                <a:ea typeface="Times New Roman" panose="02020603050405020304" pitchFamily="18" charset="0"/>
              </a:rPr>
              <a:t>		DO YOU ??</a:t>
            </a:r>
            <a:endParaRPr lang="en-US" sz="2600" b="1" dirty="0">
              <a:effectLst/>
              <a:latin typeface="Arial" panose="020B0604020202020204" pitchFamily="34" charset="0"/>
              <a:ea typeface="Times New Roman" panose="02020603050405020304" pitchFamily="18" charset="0"/>
            </a:endParaRPr>
          </a:p>
        </p:txBody>
      </p:sp>
      <p:sp>
        <p:nvSpPr>
          <p:cNvPr id="3" name="Title 1">
            <a:extLst>
              <a:ext uri="{FF2B5EF4-FFF2-40B4-BE49-F238E27FC236}">
                <a16:creationId xmlns:a16="http://schemas.microsoft.com/office/drawing/2014/main" id="{4506C67D-782D-B476-F7FA-7F0C6CB13A57}"/>
              </a:ext>
            </a:extLst>
          </p:cNvPr>
          <p:cNvSpPr txBox="1">
            <a:spLocks/>
          </p:cNvSpPr>
          <p:nvPr/>
        </p:nvSpPr>
        <p:spPr bwMode="auto">
          <a:xfrm>
            <a:off x="2296783" y="392699"/>
            <a:ext cx="7673353" cy="892957"/>
          </a:xfrm>
          <a:prstGeom prst="rect">
            <a:avLst/>
          </a:prstGeom>
          <a:solidFill>
            <a:schemeClr val="accent6"/>
          </a:solid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pPr algn="ctr"/>
            <a:r>
              <a:rPr lang="en-US" sz="4000" b="1" kern="0">
                <a:solidFill>
                  <a:schemeClr val="bg1"/>
                </a:solidFill>
                <a:latin typeface="Arial" panose="020B0604020202020204" pitchFamily="34" charset="0"/>
                <a:cs typeface="Arial" panose="020B0604020202020204" pitchFamily="34" charset="0"/>
              </a:rPr>
              <a:t>A Lesson</a:t>
            </a:r>
            <a:endParaRPr lang="en-US" kern="0" dirty="0">
              <a:solidFill>
                <a:schemeClr val="bg1"/>
              </a:solidFill>
            </a:endParaRPr>
          </a:p>
        </p:txBody>
      </p:sp>
    </p:spTree>
    <p:extLst>
      <p:ext uri="{BB962C8B-B14F-4D97-AF65-F5344CB8AC3E}">
        <p14:creationId xmlns:p14="http://schemas.microsoft.com/office/powerpoint/2010/main" val="275662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Your God Reigns</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buNone/>
            </a:pPr>
            <a:r>
              <a:rPr lang="en-US" sz="2800" b="1" dirty="0">
                <a:solidFill>
                  <a:schemeClr val="tx1"/>
                </a:solidFill>
                <a:effectLst/>
                <a:latin typeface="+mn-lt"/>
                <a:ea typeface="Calibri" panose="020F0502020204030204" pitchFamily="34" charset="0"/>
              </a:rPr>
              <a:t>Thus says the </a:t>
            </a:r>
            <a:r>
              <a:rPr lang="en-US" sz="2800" b="1" cap="small" dirty="0">
                <a:solidFill>
                  <a:schemeClr val="tx1"/>
                </a:solidFill>
                <a:effectLst/>
                <a:latin typeface="+mn-lt"/>
                <a:ea typeface="Calibri" panose="020F0502020204030204" pitchFamily="34" charset="0"/>
              </a:rPr>
              <a:t>Lord</a:t>
            </a:r>
            <a:r>
              <a:rPr lang="en-US" sz="2800" b="1" dirty="0">
                <a:solidFill>
                  <a:schemeClr val="tx1"/>
                </a:solidFill>
                <a:effectLst/>
                <a:latin typeface="+mn-lt"/>
                <a:ea typeface="Calibri" panose="020F0502020204030204" pitchFamily="34" charset="0"/>
              </a:rPr>
              <a:t>, the King of Israel and his Redeemer, the </a:t>
            </a:r>
            <a:r>
              <a:rPr lang="en-US" sz="2800" b="1" cap="small" dirty="0">
                <a:solidFill>
                  <a:schemeClr val="tx1"/>
                </a:solidFill>
                <a:effectLst/>
                <a:latin typeface="+mn-lt"/>
                <a:ea typeface="Calibri" panose="020F0502020204030204" pitchFamily="34" charset="0"/>
              </a:rPr>
              <a:t>Lord</a:t>
            </a:r>
            <a:r>
              <a:rPr lang="en-US" sz="2800" b="1" dirty="0">
                <a:solidFill>
                  <a:schemeClr val="tx1"/>
                </a:solidFill>
                <a:effectLst/>
                <a:latin typeface="+mn-lt"/>
                <a:ea typeface="Calibri" panose="020F0502020204030204" pitchFamily="34" charset="0"/>
              </a:rPr>
              <a:t> of hosts: ‘I am the first and I am the last, And there is no God besides Me</a:t>
            </a:r>
            <a:r>
              <a:rPr lang="en-US" sz="2800" b="1" dirty="0">
                <a:solidFill>
                  <a:schemeClr val="tx1"/>
                </a:solidFill>
                <a:latin typeface="+mn-lt"/>
                <a:ea typeface="Calibri" panose="020F0502020204030204" pitchFamily="34" charset="0"/>
              </a:rPr>
              <a:t>.’	</a:t>
            </a:r>
            <a:r>
              <a:rPr lang="en-US" sz="2800" b="1" dirty="0">
                <a:solidFill>
                  <a:schemeClr val="tx1"/>
                </a:solidFill>
                <a:effectLst/>
                <a:latin typeface="+mn-lt"/>
                <a:ea typeface="Calibri" panose="020F0502020204030204" pitchFamily="34" charset="0"/>
              </a:rPr>
              <a:t> 		Isaiah 44:6 </a:t>
            </a:r>
          </a:p>
          <a:p>
            <a:pPr marL="0" indent="0">
              <a:buNone/>
            </a:pPr>
            <a:endParaRPr lang="en-US" sz="2800" b="1" dirty="0">
              <a:solidFill>
                <a:schemeClr val="tx1"/>
              </a:solidFill>
              <a:latin typeface="+mn-lt"/>
            </a:endParaRPr>
          </a:p>
          <a:p>
            <a:pPr marL="0" marR="0" indent="0">
              <a:spcBef>
                <a:spcPts val="0"/>
              </a:spcBef>
              <a:spcAft>
                <a:spcPts val="0"/>
              </a:spcAft>
              <a:buNone/>
            </a:pPr>
            <a:r>
              <a:rPr lang="en-US" sz="2800" b="1" kern="100" dirty="0">
                <a:solidFill>
                  <a:schemeClr val="tx1"/>
                </a:solidFill>
                <a:effectLst/>
                <a:latin typeface="+mn-lt"/>
                <a:ea typeface="Calibri" panose="020F0502020204030204" pitchFamily="34" charset="0"/>
              </a:rPr>
              <a:t>How lovely on the mountains Are the feet of him who brings good news, Who announces peace And brings good news of happiness, Who announces salvation, </a:t>
            </a:r>
            <a:r>
              <a:rPr lang="en-US" sz="2800" b="1" i="1" kern="100" dirty="0">
                <a:solidFill>
                  <a:schemeClr val="tx1"/>
                </a:solidFill>
                <a:effectLst/>
                <a:latin typeface="+mn-lt"/>
                <a:ea typeface="Calibri" panose="020F0502020204030204" pitchFamily="34" charset="0"/>
              </a:rPr>
              <a:t>And</a:t>
            </a:r>
            <a:r>
              <a:rPr lang="en-US" sz="2800" b="1" kern="100" dirty="0">
                <a:solidFill>
                  <a:schemeClr val="tx1"/>
                </a:solidFill>
                <a:effectLst/>
                <a:latin typeface="+mn-lt"/>
                <a:ea typeface="Calibri" panose="020F0502020204030204" pitchFamily="34" charset="0"/>
              </a:rPr>
              <a:t> says to Zion, “Your God reigns!” 				Isaiah 52:7 </a:t>
            </a:r>
          </a:p>
          <a:p>
            <a:pPr marL="0" indent="0">
              <a:buNone/>
            </a:pPr>
            <a:endParaRPr lang="en-US" sz="2800" b="1" dirty="0">
              <a:solidFill>
                <a:schemeClr val="tx1"/>
              </a:solidFill>
              <a:latin typeface="+mn-lt"/>
            </a:endParaRPr>
          </a:p>
        </p:txBody>
      </p:sp>
    </p:spTree>
    <p:extLst>
      <p:ext uri="{BB962C8B-B14F-4D97-AF65-F5344CB8AC3E}">
        <p14:creationId xmlns:p14="http://schemas.microsoft.com/office/powerpoint/2010/main" val="400727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Millennium</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indent="0">
              <a:spcBef>
                <a:spcPts val="0"/>
              </a:spcBef>
              <a:spcAft>
                <a:spcPts val="0"/>
              </a:spcAft>
              <a:buNone/>
            </a:pPr>
            <a:r>
              <a:rPr lang="en-US" sz="2800" b="1" kern="100" baseline="30000" dirty="0">
                <a:solidFill>
                  <a:schemeClr val="tx1"/>
                </a:solidFill>
                <a:effectLst/>
                <a:latin typeface="+mn-lt"/>
                <a:ea typeface="Calibri" panose="020F0502020204030204" pitchFamily="34" charset="0"/>
              </a:rPr>
              <a:t>3</a:t>
            </a:r>
            <a:r>
              <a:rPr lang="en-US" sz="2800" b="1" kern="100" dirty="0">
                <a:solidFill>
                  <a:schemeClr val="tx1"/>
                </a:solidFill>
                <a:effectLst/>
                <a:latin typeface="+mn-lt"/>
                <a:ea typeface="Calibri" panose="020F0502020204030204" pitchFamily="34" charset="0"/>
              </a:rPr>
              <a:t> A voice is calling, “Clear the way for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in the wilderness; Make smooth in the desert a highway for our God. </a:t>
            </a:r>
            <a:r>
              <a:rPr lang="en-US" sz="2800" b="1" kern="100" baseline="30000" dirty="0">
                <a:solidFill>
                  <a:schemeClr val="tx1"/>
                </a:solidFill>
                <a:effectLst/>
                <a:latin typeface="+mn-lt"/>
                <a:ea typeface="Calibri" panose="020F0502020204030204" pitchFamily="34" charset="0"/>
              </a:rPr>
              <a:t>4</a:t>
            </a:r>
            <a:r>
              <a:rPr lang="en-US" sz="2800" b="1" kern="100" dirty="0">
                <a:solidFill>
                  <a:schemeClr val="tx1"/>
                </a:solidFill>
                <a:effectLst/>
                <a:latin typeface="+mn-lt"/>
                <a:ea typeface="Calibri" panose="020F0502020204030204" pitchFamily="34" charset="0"/>
              </a:rPr>
              <a:t> “Let every valley be lifted up, And every mountain and hill be made low; And let the rough ground become a plain, And the rugged terrain a broad valley; </a:t>
            </a:r>
            <a:r>
              <a:rPr lang="en-US" sz="2800" b="1" kern="100" baseline="30000" dirty="0">
                <a:solidFill>
                  <a:schemeClr val="tx1"/>
                </a:solidFill>
                <a:effectLst/>
                <a:latin typeface="+mn-lt"/>
                <a:ea typeface="Calibri" panose="020F0502020204030204" pitchFamily="34" charset="0"/>
              </a:rPr>
              <a:t>5</a:t>
            </a:r>
            <a:r>
              <a:rPr lang="en-US" sz="2800" b="1" kern="100" dirty="0">
                <a:solidFill>
                  <a:schemeClr val="tx1"/>
                </a:solidFill>
                <a:effectLst/>
                <a:latin typeface="+mn-lt"/>
                <a:ea typeface="Calibri" panose="020F0502020204030204" pitchFamily="34" charset="0"/>
              </a:rPr>
              <a:t> Then the glory of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will be revealed, And all flesh will see </a:t>
            </a:r>
            <a:r>
              <a:rPr lang="en-US" sz="2800" b="1" i="1" kern="100" dirty="0">
                <a:solidFill>
                  <a:schemeClr val="tx1"/>
                </a:solidFill>
                <a:effectLst/>
                <a:latin typeface="+mn-lt"/>
                <a:ea typeface="Calibri" panose="020F0502020204030204" pitchFamily="34" charset="0"/>
              </a:rPr>
              <a:t>it</a:t>
            </a:r>
            <a:r>
              <a:rPr lang="en-US" sz="2800" b="1" kern="100" dirty="0">
                <a:solidFill>
                  <a:schemeClr val="tx1"/>
                </a:solidFill>
                <a:effectLst/>
                <a:latin typeface="+mn-lt"/>
                <a:ea typeface="Calibri" panose="020F0502020204030204" pitchFamily="34" charset="0"/>
              </a:rPr>
              <a:t> together; For the mouth of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has spoken.” </a:t>
            </a:r>
          </a:p>
          <a:p>
            <a:pPr marL="0" indent="0">
              <a:spcBef>
                <a:spcPts val="0"/>
              </a:spcBef>
              <a:spcAft>
                <a:spcPts val="0"/>
              </a:spcAft>
              <a:buNone/>
            </a:pPr>
            <a:r>
              <a:rPr lang="en-US" sz="2800" b="1" kern="100" dirty="0">
                <a:solidFill>
                  <a:schemeClr val="tx1"/>
                </a:solidFill>
                <a:latin typeface="+mn-lt"/>
                <a:ea typeface="Calibri" panose="020F0502020204030204" pitchFamily="34" charset="0"/>
              </a:rPr>
              <a:t>					</a:t>
            </a:r>
            <a:r>
              <a:rPr lang="en-US" sz="2800" b="1" kern="100" dirty="0">
                <a:solidFill>
                  <a:schemeClr val="tx1"/>
                </a:solidFill>
                <a:effectLst/>
                <a:latin typeface="+mn-lt"/>
                <a:ea typeface="Calibri" panose="020F0502020204030204" pitchFamily="34" charset="0"/>
              </a:rPr>
              <a:t> Isaiah 40:3-5 </a:t>
            </a: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p:txBody>
      </p:sp>
    </p:spTree>
    <p:extLst>
      <p:ext uri="{BB962C8B-B14F-4D97-AF65-F5344CB8AC3E}">
        <p14:creationId xmlns:p14="http://schemas.microsoft.com/office/powerpoint/2010/main" val="132230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4</a:t>
            </a:fld>
            <a:endParaRPr lang="en-US" altLang="en-US"/>
          </a:p>
        </p:txBody>
      </p:sp>
      <p:sp>
        <p:nvSpPr>
          <p:cNvPr id="4" name="Title 3">
            <a:extLst>
              <a:ext uri="{FF2B5EF4-FFF2-40B4-BE49-F238E27FC236}">
                <a16:creationId xmlns:a16="http://schemas.microsoft.com/office/drawing/2014/main" id="{E8E4146C-0FD9-419C-0145-9430CD9736A4}"/>
              </a:ext>
            </a:extLst>
          </p:cNvPr>
          <p:cNvSpPr>
            <a:spLocks noGrp="1"/>
          </p:cNvSpPr>
          <p:nvPr>
            <p:ph type="title"/>
          </p:nvPr>
        </p:nvSpPr>
        <p:spPr>
          <a:xfrm>
            <a:off x="2159000" y="449263"/>
            <a:ext cx="8077200" cy="846137"/>
          </a:xfrm>
        </p:spPr>
        <p:txBody>
          <a:bodyPr/>
          <a:lstStyle/>
          <a:p>
            <a:r>
              <a:rPr lang="en-US" sz="3600" b="1" u="sng" dirty="0">
                <a:solidFill>
                  <a:schemeClr val="tx1"/>
                </a:solidFill>
                <a:latin typeface="+mn-lt"/>
              </a:rPr>
              <a:t>When I Survey the Wondrous Cross</a:t>
            </a:r>
          </a:p>
        </p:txBody>
      </p:sp>
      <p:sp>
        <p:nvSpPr>
          <p:cNvPr id="6" name="Rectangle 3">
            <a:extLst>
              <a:ext uri="{FF2B5EF4-FFF2-40B4-BE49-F238E27FC236}">
                <a16:creationId xmlns:a16="http://schemas.microsoft.com/office/drawing/2014/main" id="{47173EA0-EC7C-7350-DC9E-E935DEBEEDE9}"/>
              </a:ext>
            </a:extLst>
          </p:cNvPr>
          <p:cNvSpPr>
            <a:spLocks noChangeArrowheads="1"/>
          </p:cNvSpPr>
          <p:nvPr/>
        </p:nvSpPr>
        <p:spPr bwMode="auto">
          <a:xfrm>
            <a:off x="2133600" y="1613647"/>
            <a:ext cx="8864600" cy="4352345"/>
          </a:xfrm>
          <a:prstGeom prst="rect">
            <a:avLst/>
          </a:prstGeom>
          <a:noFill/>
          <a:ln w="9525">
            <a:noFill/>
            <a:miter lim="800000"/>
            <a:headEnd/>
            <a:tailEnd/>
          </a:ln>
        </p:spPr>
        <p:txBody>
          <a:bodyPr wrap="square">
            <a:spAutoFit/>
          </a:bodyPr>
          <a:lstStyle/>
          <a:p>
            <a:pPr>
              <a:lnSpc>
                <a:spcPct val="200000"/>
              </a:lnSpc>
            </a:pPr>
            <a:r>
              <a:rPr lang="en-US" sz="3600" b="1" dirty="0"/>
              <a:t>When I survey the wondrous cross</a:t>
            </a:r>
            <a:br>
              <a:rPr lang="en-US" sz="3600" b="1" dirty="0"/>
            </a:br>
            <a:r>
              <a:rPr lang="en-US" sz="3600" b="1" dirty="0"/>
              <a:t>	on which the Prince of glory died,</a:t>
            </a:r>
            <a:br>
              <a:rPr lang="en-US" sz="3600" b="1" dirty="0"/>
            </a:br>
            <a:r>
              <a:rPr lang="en-US" sz="3600" b="1" dirty="0"/>
              <a:t>My richest gain I count but loss,</a:t>
            </a:r>
            <a:br>
              <a:rPr lang="en-US" sz="3600" b="1" dirty="0"/>
            </a:br>
            <a:r>
              <a:rPr lang="en-US" sz="3600" b="1" dirty="0"/>
              <a:t>	and pour contempt on all my pride. </a:t>
            </a:r>
          </a:p>
        </p:txBody>
      </p:sp>
      <p:sp>
        <p:nvSpPr>
          <p:cNvPr id="7" name="TextBox 6">
            <a:extLst>
              <a:ext uri="{FF2B5EF4-FFF2-40B4-BE49-F238E27FC236}">
                <a16:creationId xmlns:a16="http://schemas.microsoft.com/office/drawing/2014/main" id="{06CFDC65-9B4B-865F-FE09-93F40B44E733}"/>
              </a:ext>
            </a:extLst>
          </p:cNvPr>
          <p:cNvSpPr txBox="1"/>
          <p:nvPr/>
        </p:nvSpPr>
        <p:spPr>
          <a:xfrm>
            <a:off x="4563689" y="1219200"/>
            <a:ext cx="3215432"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Isaac Watts</a:t>
            </a:r>
            <a:r>
              <a:rPr lang="en-US" b="1" i="0" u="none" strike="noStrike" dirty="0">
                <a:effectLst/>
                <a:latin typeface="+mn-lt"/>
              </a:rPr>
              <a:t>, Verse 1 of 4</a:t>
            </a:r>
          </a:p>
        </p:txBody>
      </p:sp>
    </p:spTree>
    <p:extLst>
      <p:ext uri="{BB962C8B-B14F-4D97-AF65-F5344CB8AC3E}">
        <p14:creationId xmlns:p14="http://schemas.microsoft.com/office/powerpoint/2010/main" val="2924383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04069"/>
          </a:xfrm>
          <a:solidFill>
            <a:schemeClr val="accent2">
              <a:lumMod val="60000"/>
              <a:lumOff val="40000"/>
            </a:schemeClr>
          </a:solidFill>
        </p:spPr>
        <p:txBody>
          <a:bodyPr/>
          <a:lstStyle/>
          <a:p>
            <a:pPr algn="ctr"/>
            <a:r>
              <a:rPr lang="en-US" sz="4000" b="1" dirty="0">
                <a:solidFill>
                  <a:schemeClr val="tx1"/>
                </a:solidFill>
                <a:latin typeface="+mn-lt"/>
              </a:rPr>
              <a:t>A Theme – Millennium p2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1981200"/>
            <a:ext cx="10896600" cy="4690269"/>
          </a:xfrm>
        </p:spPr>
        <p:txBody>
          <a:bodyPr/>
          <a:lstStyle/>
          <a:p>
            <a:pPr marL="0" marR="0" indent="0">
              <a:spcBef>
                <a:spcPts val="0"/>
              </a:spcBef>
              <a:spcAft>
                <a:spcPts val="0"/>
              </a:spcAft>
              <a:buNone/>
            </a:pPr>
            <a:r>
              <a:rPr lang="en-US" sz="2800" b="1" kern="100" baseline="30000" dirty="0">
                <a:solidFill>
                  <a:schemeClr val="tx1"/>
                </a:solidFill>
                <a:effectLst/>
                <a:latin typeface="+mn-lt"/>
                <a:ea typeface="Calibri" panose="020F0502020204030204" pitchFamily="34" charset="0"/>
              </a:rPr>
              <a:t>25</a:t>
            </a:r>
            <a:r>
              <a:rPr lang="en-US" sz="2800" b="1" kern="100" dirty="0">
                <a:solidFill>
                  <a:schemeClr val="tx1"/>
                </a:solidFill>
                <a:effectLst/>
                <a:latin typeface="+mn-lt"/>
                <a:ea typeface="Calibri" panose="020F0502020204030204" pitchFamily="34" charset="0"/>
              </a:rPr>
              <a:t> “The wolf and the lamb will graze together, and the lion will eat straw like the ox; and dust will be the serpent’s food. They will do no evil or harm in all My holy mountain,” says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Isaiah 65:25 </a:t>
            </a: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a:p>
            <a:pPr marL="0" indent="0">
              <a:spcBef>
                <a:spcPts val="0"/>
              </a:spcBef>
              <a:spcAft>
                <a:spcPts val="0"/>
              </a:spcAft>
              <a:buNone/>
            </a:pPr>
            <a:r>
              <a:rPr lang="en-US" sz="2800" b="1" kern="100" dirty="0">
                <a:solidFill>
                  <a:schemeClr val="tx1"/>
                </a:solidFill>
                <a:effectLst/>
                <a:latin typeface="+mn-lt"/>
                <a:ea typeface="Calibri" panose="020F0502020204030204" pitchFamily="34" charset="0"/>
              </a:rPr>
              <a:t>“For just as the new heavens and the new earth Which I make will endure before Me,” declares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“So your offspring and your name will endure. 	 	Isaiah 66:22 </a:t>
            </a: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p:txBody>
      </p:sp>
    </p:spTree>
    <p:extLst>
      <p:ext uri="{BB962C8B-B14F-4D97-AF65-F5344CB8AC3E}">
        <p14:creationId xmlns:p14="http://schemas.microsoft.com/office/powerpoint/2010/main" val="53232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1489869"/>
          </a:xfrm>
          <a:solidFill>
            <a:schemeClr val="accent2">
              <a:lumMod val="60000"/>
              <a:lumOff val="40000"/>
            </a:schemeClr>
          </a:solidFill>
        </p:spPr>
        <p:txBody>
          <a:bodyPr/>
          <a:lstStyle/>
          <a:p>
            <a:pPr algn="ctr"/>
            <a:r>
              <a:rPr lang="en-US" sz="4000" b="1" dirty="0">
                <a:solidFill>
                  <a:schemeClr val="tx1"/>
                </a:solidFill>
                <a:latin typeface="+mn-lt"/>
              </a:rPr>
              <a:t>A Theme – Jerusalem Glorified</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618305"/>
            <a:ext cx="10896600" cy="4690269"/>
          </a:xfrm>
        </p:spPr>
        <p:txBody>
          <a:bodyPr/>
          <a:lstStyle/>
          <a:p>
            <a:pPr marL="0" marR="0" indent="0">
              <a:spcBef>
                <a:spcPts val="0"/>
              </a:spcBef>
              <a:spcAft>
                <a:spcPts val="0"/>
              </a:spcAft>
              <a:buNone/>
            </a:pPr>
            <a:r>
              <a:rPr lang="en-US" sz="2800" b="1" kern="100" dirty="0">
                <a:solidFill>
                  <a:schemeClr val="tx1"/>
                </a:solidFill>
                <a:effectLst/>
                <a:latin typeface="+mn-lt"/>
                <a:ea typeface="Calibri" panose="020F0502020204030204" pitchFamily="34" charset="0"/>
              </a:rPr>
              <a:t>Your gates will be open continually; They will not be closed day or night, So that </a:t>
            </a:r>
            <a:r>
              <a:rPr lang="en-US" sz="2800" b="1" i="1" kern="100" dirty="0">
                <a:solidFill>
                  <a:schemeClr val="tx1"/>
                </a:solidFill>
                <a:effectLst/>
                <a:latin typeface="+mn-lt"/>
                <a:ea typeface="Calibri" panose="020F0502020204030204" pitchFamily="34" charset="0"/>
              </a:rPr>
              <a:t>men</a:t>
            </a:r>
            <a:r>
              <a:rPr lang="en-US" sz="2800" b="1" kern="100" dirty="0">
                <a:solidFill>
                  <a:schemeClr val="tx1"/>
                </a:solidFill>
                <a:effectLst/>
                <a:latin typeface="+mn-lt"/>
                <a:ea typeface="Calibri" panose="020F0502020204030204" pitchFamily="34" charset="0"/>
              </a:rPr>
              <a:t> may bring to you the wealth of the nations, With their kings led in procession.	 </a:t>
            </a:r>
          </a:p>
          <a:p>
            <a:pPr marL="0" indent="0">
              <a:spcBef>
                <a:spcPts val="0"/>
              </a:spcBef>
              <a:spcAft>
                <a:spcPts val="0"/>
              </a:spcAft>
              <a:buNone/>
            </a:pPr>
            <a:r>
              <a:rPr lang="en-US" sz="2800" b="1" kern="100" dirty="0">
                <a:solidFill>
                  <a:schemeClr val="tx1"/>
                </a:solidFill>
                <a:latin typeface="+mn-lt"/>
                <a:ea typeface="Calibri" panose="020F0502020204030204" pitchFamily="34" charset="0"/>
              </a:rPr>
              <a:t>				</a:t>
            </a:r>
            <a:r>
              <a:rPr lang="en-US" sz="2800" b="1" kern="100" dirty="0">
                <a:solidFill>
                  <a:schemeClr val="tx1"/>
                </a:solidFill>
                <a:effectLst/>
                <a:latin typeface="+mn-lt"/>
                <a:ea typeface="Calibri" panose="020F0502020204030204" pitchFamily="34" charset="0"/>
              </a:rPr>
              <a:t>Isaiah 60:11 </a:t>
            </a:r>
          </a:p>
          <a:p>
            <a:pPr marL="0" marR="0" indent="0">
              <a:spcBef>
                <a:spcPts val="0"/>
              </a:spcBef>
              <a:spcAft>
                <a:spcPts val="0"/>
              </a:spcAft>
              <a:buNone/>
            </a:pPr>
            <a:endParaRPr lang="en-US" sz="2800" b="1" kern="100" dirty="0">
              <a:solidFill>
                <a:schemeClr val="tx1"/>
              </a:solidFill>
              <a:effectLst/>
              <a:latin typeface="+mn-lt"/>
              <a:ea typeface="Calibri" panose="020F0502020204030204" pitchFamily="34" charset="0"/>
            </a:endParaRPr>
          </a:p>
          <a:p>
            <a:pPr marL="0" marR="0" indent="0">
              <a:spcBef>
                <a:spcPts val="0"/>
              </a:spcBef>
              <a:spcAft>
                <a:spcPts val="0"/>
              </a:spcAft>
              <a:buNone/>
            </a:pPr>
            <a:r>
              <a:rPr lang="en-US" sz="2800" b="1" kern="100" dirty="0">
                <a:solidFill>
                  <a:schemeClr val="tx1"/>
                </a:solidFill>
                <a:effectLst/>
                <a:latin typeface="+mn-lt"/>
                <a:ea typeface="Calibri" panose="020F0502020204030204" pitchFamily="34" charset="0"/>
              </a:rPr>
              <a:t>No longer will you have the sun for light by day, Nor for brightness will the moon give you light; But you will have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for an everlasting light, And your God for your glory.	 				Isaiah 60:19 </a:t>
            </a:r>
          </a:p>
        </p:txBody>
      </p:sp>
    </p:spTree>
    <p:extLst>
      <p:ext uri="{BB962C8B-B14F-4D97-AF65-F5344CB8AC3E}">
        <p14:creationId xmlns:p14="http://schemas.microsoft.com/office/powerpoint/2010/main" val="353532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1489869"/>
          </a:xfrm>
          <a:solidFill>
            <a:schemeClr val="accent2">
              <a:lumMod val="60000"/>
              <a:lumOff val="40000"/>
            </a:schemeClr>
          </a:solidFill>
        </p:spPr>
        <p:txBody>
          <a:bodyPr/>
          <a:lstStyle/>
          <a:p>
            <a:pPr algn="ctr"/>
            <a:r>
              <a:rPr lang="en-US" sz="4000" b="1" dirty="0">
                <a:solidFill>
                  <a:schemeClr val="tx1"/>
                </a:solidFill>
                <a:latin typeface="+mn-lt"/>
              </a:rPr>
              <a:t>A Theme – Jerusalem Glorified p2</a:t>
            </a: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16000" y="2590800"/>
            <a:ext cx="10896600" cy="2667000"/>
          </a:xfrm>
        </p:spPr>
        <p:txBody>
          <a:bodyPr/>
          <a:lstStyle/>
          <a:p>
            <a:pPr marL="0" indent="0">
              <a:spcBef>
                <a:spcPts val="0"/>
              </a:spcBef>
              <a:spcAft>
                <a:spcPts val="0"/>
              </a:spcAft>
              <a:buNone/>
            </a:pPr>
            <a:r>
              <a:rPr lang="en-US" sz="2800" b="1" kern="100" dirty="0">
                <a:solidFill>
                  <a:schemeClr val="tx1"/>
                </a:solidFill>
                <a:effectLst/>
                <a:latin typeface="+mn-lt"/>
                <a:ea typeface="Calibri" panose="020F0502020204030204" pitchFamily="34" charset="0"/>
              </a:rPr>
              <a:t>It will no longer be said to you, “Forsaken,” Nor to your land will it any longer be said, “Desolate”; But you will be called, “My delight is in her,” And your land, “Married”; For the </a:t>
            </a:r>
            <a:r>
              <a:rPr lang="en-US" sz="2800" b="1" kern="100" cap="small" dirty="0">
                <a:solidFill>
                  <a:schemeClr val="tx1"/>
                </a:solidFill>
                <a:effectLst/>
                <a:latin typeface="+mn-lt"/>
                <a:ea typeface="Calibri" panose="020F0502020204030204" pitchFamily="34" charset="0"/>
              </a:rPr>
              <a:t>Lord</a:t>
            </a:r>
            <a:r>
              <a:rPr lang="en-US" sz="2800" b="1" kern="100" dirty="0">
                <a:solidFill>
                  <a:schemeClr val="tx1"/>
                </a:solidFill>
                <a:effectLst/>
                <a:latin typeface="+mn-lt"/>
                <a:ea typeface="Calibri" panose="020F0502020204030204" pitchFamily="34" charset="0"/>
              </a:rPr>
              <a:t> delights in you, And </a:t>
            </a:r>
            <a:r>
              <a:rPr lang="en-US" sz="2800" b="1" i="1" kern="100" dirty="0">
                <a:solidFill>
                  <a:schemeClr val="tx1"/>
                </a:solidFill>
                <a:effectLst/>
                <a:latin typeface="+mn-lt"/>
                <a:ea typeface="Calibri" panose="020F0502020204030204" pitchFamily="34" charset="0"/>
              </a:rPr>
              <a:t>to Him</a:t>
            </a:r>
            <a:r>
              <a:rPr lang="en-US" sz="2800" b="1" kern="100" dirty="0">
                <a:solidFill>
                  <a:schemeClr val="tx1"/>
                </a:solidFill>
                <a:effectLst/>
                <a:latin typeface="+mn-lt"/>
                <a:ea typeface="Calibri" panose="020F0502020204030204" pitchFamily="34" charset="0"/>
              </a:rPr>
              <a:t> your land will be married. </a:t>
            </a:r>
          </a:p>
          <a:p>
            <a:pPr marL="0" indent="0">
              <a:spcBef>
                <a:spcPts val="0"/>
              </a:spcBef>
              <a:spcAft>
                <a:spcPts val="0"/>
              </a:spcAft>
              <a:buNone/>
            </a:pPr>
            <a:r>
              <a:rPr lang="en-US" sz="2800" b="1" kern="100" dirty="0">
                <a:solidFill>
                  <a:schemeClr val="tx1"/>
                </a:solidFill>
                <a:latin typeface="+mn-lt"/>
                <a:ea typeface="Calibri" panose="020F0502020204030204" pitchFamily="34" charset="0"/>
              </a:rPr>
              <a:t>					</a:t>
            </a:r>
            <a:r>
              <a:rPr lang="en-US" sz="2800" b="1" kern="100" dirty="0">
                <a:solidFill>
                  <a:schemeClr val="tx1"/>
                </a:solidFill>
                <a:effectLst/>
                <a:latin typeface="+mn-lt"/>
                <a:ea typeface="Calibri" panose="020F0502020204030204" pitchFamily="34" charset="0"/>
              </a:rPr>
              <a:t>Isaiah 62:4 </a:t>
            </a:r>
          </a:p>
        </p:txBody>
      </p:sp>
    </p:spTree>
    <p:extLst>
      <p:ext uri="{BB962C8B-B14F-4D97-AF65-F5344CB8AC3E}">
        <p14:creationId xmlns:p14="http://schemas.microsoft.com/office/powerpoint/2010/main" val="723701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r>
              <a:rPr lang="en-US" sz="2400" b="1" dirty="0">
                <a:solidFill>
                  <a:schemeClr val="tx1"/>
                </a:solidFill>
                <a:latin typeface="+mn-lt"/>
              </a:rPr>
              <a:t>(1 of 2)</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209800"/>
            <a:ext cx="10896600" cy="2362200"/>
          </a:xfrm>
        </p:spPr>
        <p:txBody>
          <a:bodyPr/>
          <a:lstStyle/>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1. Read Isaiah 39:5-8 and Isaiah 40:1-2. What observations can you make about the transition to the second part of Isaiah’s book?</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2. Think about the generation that was carried off to Babylon. What remorse would they have felt? What questions and doubts would they have had?</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3. Do you have a favorite verse or chapter from Isaiah 40-66 to share with your group?</a:t>
            </a:r>
          </a:p>
        </p:txBody>
      </p:sp>
    </p:spTree>
    <p:extLst>
      <p:ext uri="{BB962C8B-B14F-4D97-AF65-F5344CB8AC3E}">
        <p14:creationId xmlns:p14="http://schemas.microsoft.com/office/powerpoint/2010/main" val="32905474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66AF-9180-3C94-DE43-EBA79885B9D9}"/>
              </a:ext>
            </a:extLst>
          </p:cNvPr>
          <p:cNvSpPr>
            <a:spLocks noGrp="1"/>
          </p:cNvSpPr>
          <p:nvPr>
            <p:ph type="title"/>
          </p:nvPr>
        </p:nvSpPr>
        <p:spPr>
          <a:xfrm>
            <a:off x="2540000" y="491331"/>
            <a:ext cx="7162800" cy="846137"/>
          </a:xfrm>
          <a:solidFill>
            <a:schemeClr val="accent2">
              <a:lumMod val="60000"/>
              <a:lumOff val="40000"/>
            </a:schemeClr>
          </a:solidFill>
        </p:spPr>
        <p:txBody>
          <a:bodyPr/>
          <a:lstStyle/>
          <a:p>
            <a:pPr algn="ctr"/>
            <a:r>
              <a:rPr lang="en-US" sz="4000" b="1" dirty="0">
                <a:solidFill>
                  <a:schemeClr val="tx1"/>
                </a:solidFill>
                <a:latin typeface="+mn-lt"/>
              </a:rPr>
              <a:t>Discussion Questions </a:t>
            </a:r>
            <a:r>
              <a:rPr lang="en-US" sz="2400" b="1" dirty="0">
                <a:solidFill>
                  <a:schemeClr val="tx1"/>
                </a:solidFill>
                <a:latin typeface="+mn-lt"/>
              </a:rPr>
              <a:t>(2 of 2)</a:t>
            </a:r>
            <a:endParaRPr lang="en-US" sz="4000" b="1" dirty="0">
              <a:solidFill>
                <a:schemeClr val="tx1"/>
              </a:solidFill>
              <a:latin typeface="+mn-lt"/>
            </a:endParaRPr>
          </a:p>
        </p:txBody>
      </p:sp>
      <p:sp>
        <p:nvSpPr>
          <p:cNvPr id="3" name="Content Placeholder 2">
            <a:extLst>
              <a:ext uri="{FF2B5EF4-FFF2-40B4-BE49-F238E27FC236}">
                <a16:creationId xmlns:a16="http://schemas.microsoft.com/office/drawing/2014/main" id="{0FED6276-76ED-375D-A924-97732ABD05C1}"/>
              </a:ext>
            </a:extLst>
          </p:cNvPr>
          <p:cNvSpPr>
            <a:spLocks noGrp="1"/>
          </p:cNvSpPr>
          <p:nvPr>
            <p:ph idx="1"/>
          </p:nvPr>
        </p:nvSpPr>
        <p:spPr>
          <a:xfrm>
            <a:off x="1054100" y="2209800"/>
            <a:ext cx="11315700" cy="2362200"/>
          </a:xfrm>
        </p:spPr>
        <p:txBody>
          <a:bodyPr/>
          <a:lstStyle/>
          <a:p>
            <a:pPr marL="0" marR="0" indent="0">
              <a:spcBef>
                <a:spcPts val="0"/>
              </a:spcBef>
              <a:spcAft>
                <a:spcPts val="0"/>
              </a:spcAft>
              <a:buNone/>
            </a:pPr>
            <a:r>
              <a:rPr lang="en-US" sz="2800" b="1" kern="100" dirty="0">
                <a:solidFill>
                  <a:srgbClr val="000000"/>
                </a:solidFill>
                <a:effectLst/>
                <a:latin typeface="+mn-lt"/>
                <a:ea typeface="Calibri" panose="020F0502020204030204" pitchFamily="34" charset="0"/>
              </a:rPr>
              <a:t>Probably the greatest single chapter in Isaiah’s book is chapter 53, The Suffering Servant. Read Isaiah 53 and use it for the remaining questions.</a:t>
            </a:r>
          </a:p>
          <a:p>
            <a:pPr marL="0" marR="0" indent="0">
              <a:spcBef>
                <a:spcPts val="0"/>
              </a:spcBef>
              <a:spcAft>
                <a:spcPts val="0"/>
              </a:spcAft>
              <a:buNone/>
            </a:pPr>
            <a:r>
              <a:rPr lang="en-US" sz="1600" b="1" kern="100" dirty="0">
                <a:solidFill>
                  <a:srgbClr val="000000"/>
                </a:solidFill>
                <a:effectLst/>
                <a:latin typeface="+mn-lt"/>
                <a:ea typeface="Calibri" panose="020F0502020204030204" pitchFamily="34" charset="0"/>
              </a:rPr>
              <a:t> </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4. What aspects of the servant’s life are foretold?</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5. What words in verses 4-6 explain what of </a:t>
            </a:r>
            <a:r>
              <a:rPr lang="en-US" sz="2800" b="1" i="1" kern="100" dirty="0">
                <a:solidFill>
                  <a:srgbClr val="000000"/>
                </a:solidFill>
                <a:effectLst/>
                <a:latin typeface="+mn-lt"/>
                <a:ea typeface="Calibri" panose="020F0502020204030204" pitchFamily="34" charset="0"/>
              </a:rPr>
              <a:t>ours</a:t>
            </a:r>
            <a:r>
              <a:rPr lang="en-US" sz="2800" b="1" kern="100" dirty="0">
                <a:solidFill>
                  <a:srgbClr val="000000"/>
                </a:solidFill>
                <a:effectLst/>
                <a:latin typeface="+mn-lt"/>
                <a:ea typeface="Calibri" panose="020F0502020204030204" pitchFamily="34" charset="0"/>
              </a:rPr>
              <a:t> the servant took on Himself?</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6. What was the purpose of the servant’s suffering?</a:t>
            </a:r>
          </a:p>
          <a:p>
            <a:pPr marL="0" marR="0" lvl="0" indent="0">
              <a:spcBef>
                <a:spcPts val="0"/>
              </a:spcBef>
              <a:spcAft>
                <a:spcPts val="0"/>
              </a:spcAft>
              <a:buNone/>
            </a:pPr>
            <a:r>
              <a:rPr lang="en-US" sz="2800" b="1" kern="100" dirty="0">
                <a:solidFill>
                  <a:srgbClr val="000000"/>
                </a:solidFill>
                <a:effectLst/>
                <a:latin typeface="+mn-lt"/>
                <a:ea typeface="Calibri" panose="020F0502020204030204" pitchFamily="34" charset="0"/>
              </a:rPr>
              <a:t>7. Isaiah 53 was quoted and referenced heavily in 1 Peter 2:22-25. What do you learn from considering Peter’s use of Isaiah 53?</a:t>
            </a:r>
          </a:p>
          <a:p>
            <a:pPr marL="457200" marR="0">
              <a:spcBef>
                <a:spcPts val="0"/>
              </a:spcBef>
              <a:spcAft>
                <a:spcPts val="1200"/>
              </a:spcAft>
            </a:pPr>
            <a:endParaRPr lang="en-US" sz="2800" b="1" kern="100" dirty="0">
              <a:solidFill>
                <a:schemeClr val="tx1"/>
              </a:solidFill>
              <a:effectLst/>
              <a:latin typeface="+mn-lt"/>
              <a:ea typeface="Calibri" panose="020F0502020204030204" pitchFamily="34" charset="0"/>
            </a:endParaRPr>
          </a:p>
        </p:txBody>
      </p:sp>
    </p:spTree>
    <p:extLst>
      <p:ext uri="{BB962C8B-B14F-4D97-AF65-F5344CB8AC3E}">
        <p14:creationId xmlns:p14="http://schemas.microsoft.com/office/powerpoint/2010/main" val="752517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Next Meeting</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en-US" altLang="en-US" sz="3200" b="1" dirty="0">
                <a:solidFill>
                  <a:schemeClr val="tx1">
                    <a:lumMod val="75000"/>
                    <a:lumOff val="25000"/>
                  </a:schemeClr>
                </a:solidFill>
                <a:latin typeface="+mn-lt"/>
                <a:cs typeface="Arial" panose="020B0604020202020204" pitchFamily="34" charset="0"/>
              </a:rPr>
              <a:t>Will I see you in September …</a:t>
            </a:r>
          </a:p>
          <a:p>
            <a:pPr>
              <a:spcBef>
                <a:spcPts val="0"/>
              </a:spcBef>
              <a:spcAft>
                <a:spcPts val="0"/>
              </a:spcAft>
              <a:defRPr/>
            </a:pPr>
            <a:endParaRPr lang="en-US" altLang="en-US" sz="3200" b="1" dirty="0">
              <a:solidFill>
                <a:schemeClr val="tx1">
                  <a:lumMod val="75000"/>
                  <a:lumOff val="25000"/>
                </a:schemeClr>
              </a:solidFill>
              <a:latin typeface="+mn-lt"/>
              <a:cs typeface="Arial" panose="020B0604020202020204" pitchFamily="34" charset="0"/>
            </a:endParaRPr>
          </a:p>
          <a:p>
            <a:pPr>
              <a:spcBef>
                <a:spcPts val="0"/>
              </a:spcBef>
              <a:spcAft>
                <a:spcPts val="0"/>
              </a:spcAft>
              <a:defRPr/>
            </a:pPr>
            <a:r>
              <a:rPr lang="en-US" altLang="en-US" sz="3200" b="1" dirty="0">
                <a:solidFill>
                  <a:schemeClr val="tx1">
                    <a:lumMod val="75000"/>
                    <a:lumOff val="25000"/>
                  </a:schemeClr>
                </a:solidFill>
                <a:latin typeface="+mn-lt"/>
                <a:cs typeface="Arial" panose="020B0604020202020204" pitchFamily="34" charset="0"/>
              </a:rPr>
              <a:t> or lose you to …?</a:t>
            </a:r>
            <a:endParaRPr lang="en-US" altLang="en-US" sz="2400" b="1" dirty="0">
              <a:solidFill>
                <a:schemeClr val="tx1"/>
              </a:solidFill>
              <a:latin typeface="+mn-lt"/>
              <a:cs typeface="Arial" panose="020B0604020202020204" pitchFamily="34" charset="0"/>
            </a:endParaRP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45</a:t>
            </a:fld>
            <a:endParaRPr lang="en-US" altLang="en-US" dirty="0"/>
          </a:p>
        </p:txBody>
      </p:sp>
    </p:spTree>
    <p:extLst>
      <p:ext uri="{BB962C8B-B14F-4D97-AF65-F5344CB8AC3E}">
        <p14:creationId xmlns:p14="http://schemas.microsoft.com/office/powerpoint/2010/main" val="921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5</a:t>
            </a:fld>
            <a:endParaRPr lang="en-US" altLang="en-US"/>
          </a:p>
        </p:txBody>
      </p:sp>
      <p:sp>
        <p:nvSpPr>
          <p:cNvPr id="4" name="Title 3">
            <a:extLst>
              <a:ext uri="{FF2B5EF4-FFF2-40B4-BE49-F238E27FC236}">
                <a16:creationId xmlns:a16="http://schemas.microsoft.com/office/drawing/2014/main" id="{E8E4146C-0FD9-419C-0145-9430CD9736A4}"/>
              </a:ext>
            </a:extLst>
          </p:cNvPr>
          <p:cNvSpPr>
            <a:spLocks noGrp="1"/>
          </p:cNvSpPr>
          <p:nvPr>
            <p:ph type="title"/>
          </p:nvPr>
        </p:nvSpPr>
        <p:spPr>
          <a:xfrm>
            <a:off x="2159000" y="449263"/>
            <a:ext cx="8077200" cy="846137"/>
          </a:xfrm>
        </p:spPr>
        <p:txBody>
          <a:bodyPr/>
          <a:lstStyle/>
          <a:p>
            <a:r>
              <a:rPr lang="en-US" sz="3600" b="1" u="sng" dirty="0">
                <a:solidFill>
                  <a:schemeClr val="tx1"/>
                </a:solidFill>
                <a:latin typeface="+mn-lt"/>
              </a:rPr>
              <a:t>When I Survey the Wondrous Cross</a:t>
            </a:r>
          </a:p>
        </p:txBody>
      </p:sp>
      <p:sp>
        <p:nvSpPr>
          <p:cNvPr id="6" name="Rectangle 3">
            <a:extLst>
              <a:ext uri="{FF2B5EF4-FFF2-40B4-BE49-F238E27FC236}">
                <a16:creationId xmlns:a16="http://schemas.microsoft.com/office/drawing/2014/main" id="{47173EA0-EC7C-7350-DC9E-E935DEBEEDE9}"/>
              </a:ext>
            </a:extLst>
          </p:cNvPr>
          <p:cNvSpPr>
            <a:spLocks noChangeArrowheads="1"/>
          </p:cNvSpPr>
          <p:nvPr/>
        </p:nvSpPr>
        <p:spPr bwMode="auto">
          <a:xfrm>
            <a:off x="2133600" y="1613647"/>
            <a:ext cx="9779000" cy="4352345"/>
          </a:xfrm>
          <a:prstGeom prst="rect">
            <a:avLst/>
          </a:prstGeom>
          <a:noFill/>
          <a:ln w="9525">
            <a:noFill/>
            <a:miter lim="800000"/>
            <a:headEnd/>
            <a:tailEnd/>
          </a:ln>
        </p:spPr>
        <p:txBody>
          <a:bodyPr wrap="square">
            <a:spAutoFit/>
          </a:bodyPr>
          <a:lstStyle/>
          <a:p>
            <a:pPr>
              <a:lnSpc>
                <a:spcPct val="200000"/>
              </a:lnSpc>
            </a:pPr>
            <a:r>
              <a:rPr lang="en-US" sz="3600" b="1" dirty="0"/>
              <a:t>Forbid it, Lord, that I should boast</a:t>
            </a:r>
            <a:br>
              <a:rPr lang="en-US" sz="3600" b="1" dirty="0"/>
            </a:br>
            <a:r>
              <a:rPr lang="en-US" sz="3600" b="1" dirty="0"/>
              <a:t>	save in the death of Christ, my God!</a:t>
            </a:r>
            <a:br>
              <a:rPr lang="en-US" sz="3600" b="1" dirty="0"/>
            </a:br>
            <a:r>
              <a:rPr lang="en-US" sz="3600" b="1" dirty="0"/>
              <a:t>All the vain things that charm me most,</a:t>
            </a:r>
            <a:br>
              <a:rPr lang="en-US" sz="3600" b="1" dirty="0"/>
            </a:br>
            <a:r>
              <a:rPr lang="en-US" sz="3600" b="1" dirty="0"/>
              <a:t>	I sacrifice them to His blood.</a:t>
            </a:r>
          </a:p>
        </p:txBody>
      </p:sp>
      <p:sp>
        <p:nvSpPr>
          <p:cNvPr id="7" name="TextBox 6">
            <a:extLst>
              <a:ext uri="{FF2B5EF4-FFF2-40B4-BE49-F238E27FC236}">
                <a16:creationId xmlns:a16="http://schemas.microsoft.com/office/drawing/2014/main" id="{06CFDC65-9B4B-865F-FE09-93F40B44E733}"/>
              </a:ext>
            </a:extLst>
          </p:cNvPr>
          <p:cNvSpPr txBox="1"/>
          <p:nvPr/>
        </p:nvSpPr>
        <p:spPr>
          <a:xfrm>
            <a:off x="4563689" y="1219200"/>
            <a:ext cx="3215432"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Isaac Watts</a:t>
            </a:r>
            <a:r>
              <a:rPr lang="en-US" b="1" i="0" u="none" strike="noStrike" dirty="0">
                <a:effectLst/>
                <a:latin typeface="+mn-lt"/>
              </a:rPr>
              <a:t>, Verse 2 of 4</a:t>
            </a:r>
          </a:p>
        </p:txBody>
      </p:sp>
    </p:spTree>
    <p:extLst>
      <p:ext uri="{BB962C8B-B14F-4D97-AF65-F5344CB8AC3E}">
        <p14:creationId xmlns:p14="http://schemas.microsoft.com/office/powerpoint/2010/main" val="210327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6</a:t>
            </a:fld>
            <a:endParaRPr lang="en-US" altLang="en-US"/>
          </a:p>
        </p:txBody>
      </p:sp>
      <p:sp>
        <p:nvSpPr>
          <p:cNvPr id="4" name="Title 3">
            <a:extLst>
              <a:ext uri="{FF2B5EF4-FFF2-40B4-BE49-F238E27FC236}">
                <a16:creationId xmlns:a16="http://schemas.microsoft.com/office/drawing/2014/main" id="{E8E4146C-0FD9-419C-0145-9430CD9736A4}"/>
              </a:ext>
            </a:extLst>
          </p:cNvPr>
          <p:cNvSpPr>
            <a:spLocks noGrp="1"/>
          </p:cNvSpPr>
          <p:nvPr>
            <p:ph type="title"/>
          </p:nvPr>
        </p:nvSpPr>
        <p:spPr>
          <a:xfrm>
            <a:off x="2159000" y="449263"/>
            <a:ext cx="8077200" cy="846137"/>
          </a:xfrm>
        </p:spPr>
        <p:txBody>
          <a:bodyPr/>
          <a:lstStyle/>
          <a:p>
            <a:r>
              <a:rPr lang="en-US" sz="3600" b="1" u="sng" dirty="0">
                <a:solidFill>
                  <a:schemeClr val="tx1"/>
                </a:solidFill>
                <a:latin typeface="+mn-lt"/>
              </a:rPr>
              <a:t>When I Survey the Wondrous Cross</a:t>
            </a:r>
          </a:p>
        </p:txBody>
      </p:sp>
      <p:sp>
        <p:nvSpPr>
          <p:cNvPr id="6" name="Rectangle 3">
            <a:extLst>
              <a:ext uri="{FF2B5EF4-FFF2-40B4-BE49-F238E27FC236}">
                <a16:creationId xmlns:a16="http://schemas.microsoft.com/office/drawing/2014/main" id="{47173EA0-EC7C-7350-DC9E-E935DEBEEDE9}"/>
              </a:ext>
            </a:extLst>
          </p:cNvPr>
          <p:cNvSpPr>
            <a:spLocks noChangeArrowheads="1"/>
          </p:cNvSpPr>
          <p:nvPr/>
        </p:nvSpPr>
        <p:spPr bwMode="auto">
          <a:xfrm>
            <a:off x="2133600" y="1613647"/>
            <a:ext cx="9398000" cy="4352345"/>
          </a:xfrm>
          <a:prstGeom prst="rect">
            <a:avLst/>
          </a:prstGeom>
          <a:noFill/>
          <a:ln w="9525">
            <a:noFill/>
            <a:miter lim="800000"/>
            <a:headEnd/>
            <a:tailEnd/>
          </a:ln>
        </p:spPr>
        <p:txBody>
          <a:bodyPr wrap="square">
            <a:spAutoFit/>
          </a:bodyPr>
          <a:lstStyle/>
          <a:p>
            <a:pPr>
              <a:lnSpc>
                <a:spcPct val="200000"/>
              </a:lnSpc>
            </a:pPr>
            <a:r>
              <a:rPr lang="en-US" sz="3600" b="1" dirty="0"/>
              <a:t>See, from His head, His hands, His feet,</a:t>
            </a:r>
            <a:br>
              <a:rPr lang="en-US" sz="3600" b="1" dirty="0"/>
            </a:br>
            <a:r>
              <a:rPr lang="en-US" sz="3600" b="1" dirty="0"/>
              <a:t>	sorrow and love flow mingled down.</a:t>
            </a:r>
            <a:br>
              <a:rPr lang="en-US" sz="3600" b="1" dirty="0"/>
            </a:br>
            <a:r>
              <a:rPr lang="en-US" sz="3600" b="1" dirty="0"/>
              <a:t>Did e'er such love and sorrow meet,</a:t>
            </a:r>
            <a:br>
              <a:rPr lang="en-US" sz="3600" b="1" dirty="0"/>
            </a:br>
            <a:r>
              <a:rPr lang="en-US" sz="3600" b="1" dirty="0"/>
              <a:t>	or thorns compose so rich a crown? </a:t>
            </a:r>
          </a:p>
        </p:txBody>
      </p:sp>
      <p:sp>
        <p:nvSpPr>
          <p:cNvPr id="7" name="TextBox 6">
            <a:extLst>
              <a:ext uri="{FF2B5EF4-FFF2-40B4-BE49-F238E27FC236}">
                <a16:creationId xmlns:a16="http://schemas.microsoft.com/office/drawing/2014/main" id="{06CFDC65-9B4B-865F-FE09-93F40B44E733}"/>
              </a:ext>
            </a:extLst>
          </p:cNvPr>
          <p:cNvSpPr txBox="1"/>
          <p:nvPr/>
        </p:nvSpPr>
        <p:spPr>
          <a:xfrm>
            <a:off x="4563689" y="1219200"/>
            <a:ext cx="3215432"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Isaac Watts</a:t>
            </a:r>
            <a:r>
              <a:rPr lang="en-US" b="1" i="0" u="none" strike="noStrike" dirty="0">
                <a:effectLst/>
                <a:latin typeface="+mn-lt"/>
              </a:rPr>
              <a:t>, Verse 3 of 4</a:t>
            </a:r>
          </a:p>
        </p:txBody>
      </p:sp>
    </p:spTree>
    <p:extLst>
      <p:ext uri="{BB962C8B-B14F-4D97-AF65-F5344CB8AC3E}">
        <p14:creationId xmlns:p14="http://schemas.microsoft.com/office/powerpoint/2010/main" val="2109849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3B97DB6-B669-40D3-ADAE-5E4EAA179F76}" type="slidenum">
              <a:rPr lang="en-US" altLang="en-US"/>
              <a:pPr/>
              <a:t>7</a:t>
            </a:fld>
            <a:endParaRPr lang="en-US" altLang="en-US"/>
          </a:p>
        </p:txBody>
      </p:sp>
      <p:sp>
        <p:nvSpPr>
          <p:cNvPr id="4" name="Title 3">
            <a:extLst>
              <a:ext uri="{FF2B5EF4-FFF2-40B4-BE49-F238E27FC236}">
                <a16:creationId xmlns:a16="http://schemas.microsoft.com/office/drawing/2014/main" id="{E8E4146C-0FD9-419C-0145-9430CD9736A4}"/>
              </a:ext>
            </a:extLst>
          </p:cNvPr>
          <p:cNvSpPr>
            <a:spLocks noGrp="1"/>
          </p:cNvSpPr>
          <p:nvPr>
            <p:ph type="title"/>
          </p:nvPr>
        </p:nvSpPr>
        <p:spPr>
          <a:xfrm>
            <a:off x="2159000" y="449263"/>
            <a:ext cx="8077200" cy="846137"/>
          </a:xfrm>
        </p:spPr>
        <p:txBody>
          <a:bodyPr/>
          <a:lstStyle/>
          <a:p>
            <a:r>
              <a:rPr lang="en-US" sz="3600" b="1" u="sng" dirty="0">
                <a:solidFill>
                  <a:schemeClr val="tx1"/>
                </a:solidFill>
                <a:latin typeface="+mn-lt"/>
              </a:rPr>
              <a:t>When I Survey the Wondrous Cross</a:t>
            </a:r>
          </a:p>
        </p:txBody>
      </p:sp>
      <p:sp>
        <p:nvSpPr>
          <p:cNvPr id="6" name="Rectangle 3">
            <a:extLst>
              <a:ext uri="{FF2B5EF4-FFF2-40B4-BE49-F238E27FC236}">
                <a16:creationId xmlns:a16="http://schemas.microsoft.com/office/drawing/2014/main" id="{47173EA0-EC7C-7350-DC9E-E935DEBEEDE9}"/>
              </a:ext>
            </a:extLst>
          </p:cNvPr>
          <p:cNvSpPr>
            <a:spLocks noChangeArrowheads="1"/>
          </p:cNvSpPr>
          <p:nvPr/>
        </p:nvSpPr>
        <p:spPr bwMode="auto">
          <a:xfrm>
            <a:off x="2133600" y="1613647"/>
            <a:ext cx="8864600" cy="4352345"/>
          </a:xfrm>
          <a:prstGeom prst="rect">
            <a:avLst/>
          </a:prstGeom>
          <a:noFill/>
          <a:ln w="9525">
            <a:noFill/>
            <a:miter lim="800000"/>
            <a:headEnd/>
            <a:tailEnd/>
          </a:ln>
        </p:spPr>
        <p:txBody>
          <a:bodyPr wrap="square">
            <a:spAutoFit/>
          </a:bodyPr>
          <a:lstStyle/>
          <a:p>
            <a:pPr>
              <a:lnSpc>
                <a:spcPct val="200000"/>
              </a:lnSpc>
            </a:pPr>
            <a:r>
              <a:rPr lang="en-US" sz="3600" b="1" dirty="0"/>
              <a:t>Were the whole realm of nature mine,</a:t>
            </a:r>
            <a:br>
              <a:rPr lang="en-US" sz="3600" b="1" dirty="0"/>
            </a:br>
            <a:r>
              <a:rPr lang="en-US" sz="3600" b="1" dirty="0"/>
              <a:t>	that were a present far too small.</a:t>
            </a:r>
            <a:br>
              <a:rPr lang="en-US" sz="3600" b="1" dirty="0"/>
            </a:br>
            <a:r>
              <a:rPr lang="en-US" sz="3600" b="1" dirty="0"/>
              <a:t>Love so amazing, so divine,</a:t>
            </a:r>
            <a:br>
              <a:rPr lang="en-US" sz="3600" b="1" dirty="0"/>
            </a:br>
            <a:r>
              <a:rPr lang="en-US" sz="3600" b="1" dirty="0"/>
              <a:t>	demands my soul, my life, my all. </a:t>
            </a:r>
          </a:p>
        </p:txBody>
      </p:sp>
      <p:sp>
        <p:nvSpPr>
          <p:cNvPr id="7" name="TextBox 6">
            <a:extLst>
              <a:ext uri="{FF2B5EF4-FFF2-40B4-BE49-F238E27FC236}">
                <a16:creationId xmlns:a16="http://schemas.microsoft.com/office/drawing/2014/main" id="{06CFDC65-9B4B-865F-FE09-93F40B44E733}"/>
              </a:ext>
            </a:extLst>
          </p:cNvPr>
          <p:cNvSpPr txBox="1"/>
          <p:nvPr/>
        </p:nvSpPr>
        <p:spPr>
          <a:xfrm>
            <a:off x="4563689" y="1219200"/>
            <a:ext cx="3215432" cy="369332"/>
          </a:xfrm>
          <a:prstGeom prst="rect">
            <a:avLst/>
          </a:prstGeom>
          <a:noFill/>
        </p:spPr>
        <p:txBody>
          <a:bodyPr wrap="none" rtlCol="0">
            <a:spAutoFit/>
          </a:bodyPr>
          <a:lstStyle/>
          <a:p>
            <a:r>
              <a:rPr lang="en-US" b="1" i="0" u="none" strike="noStrike" dirty="0">
                <a:effectLst/>
                <a:latin typeface="+mn-lt"/>
              </a:rPr>
              <a:t>By </a:t>
            </a:r>
            <a:r>
              <a:rPr lang="en-US" b="1" dirty="0">
                <a:latin typeface="+mn-lt"/>
              </a:rPr>
              <a:t>Isaac Watts</a:t>
            </a:r>
            <a:r>
              <a:rPr lang="en-US" b="1" i="0" u="none" strike="noStrike" dirty="0">
                <a:effectLst/>
                <a:latin typeface="+mn-lt"/>
              </a:rPr>
              <a:t>, Verse 4 of 4</a:t>
            </a:r>
          </a:p>
        </p:txBody>
      </p:sp>
    </p:spTree>
    <p:extLst>
      <p:ext uri="{BB962C8B-B14F-4D97-AF65-F5344CB8AC3E}">
        <p14:creationId xmlns:p14="http://schemas.microsoft.com/office/powerpoint/2010/main" val="406632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solidFill>
                <a:latin typeface="+mn-lt"/>
              </a:rPr>
              <a:t>Memory Verse</a:t>
            </a:r>
          </a:p>
        </p:txBody>
      </p:sp>
      <p:sp>
        <p:nvSpPr>
          <p:cNvPr id="3" name="Content Placeholder 2"/>
          <p:cNvSpPr>
            <a:spLocks noGrp="1"/>
          </p:cNvSpPr>
          <p:nvPr>
            <p:ph idx="1"/>
          </p:nvPr>
        </p:nvSpPr>
        <p:spPr>
          <a:xfrm>
            <a:off x="649380" y="2209800"/>
            <a:ext cx="12025220" cy="3505200"/>
          </a:xfrm>
        </p:spPr>
        <p:txBody>
          <a:bodyPr/>
          <a:lstStyle/>
          <a:p>
            <a:pPr marL="0" indent="0" eaLnBrk="1" hangingPunct="1">
              <a:spcAft>
                <a:spcPts val="600"/>
              </a:spcAft>
              <a:buFont typeface="Arial" panose="020B0604020202020204" pitchFamily="34" charset="0"/>
              <a:buNone/>
              <a:defRPr/>
            </a:pPr>
            <a:r>
              <a:rPr lang="en-US" altLang="en-US" b="1" dirty="0">
                <a:solidFill>
                  <a:schemeClr val="tx1"/>
                </a:solidFill>
                <a:latin typeface="+mn-lt"/>
              </a:rPr>
              <a:t>Isaiah 40:1 (NASB)</a:t>
            </a:r>
          </a:p>
          <a:p>
            <a:pPr marL="0" indent="0">
              <a:buNone/>
            </a:pPr>
            <a:r>
              <a:rPr lang="en-US" b="1" dirty="0">
                <a:solidFill>
                  <a:schemeClr val="tx1"/>
                </a:solidFill>
                <a:latin typeface="+mn-lt"/>
              </a:rPr>
              <a:t>“Comfort, O comfort My people,” says your God. </a:t>
            </a:r>
            <a:endParaRPr lang="en-US" altLang="en-US" sz="3840" b="1" dirty="0">
              <a:solidFill>
                <a:schemeClr val="tx1"/>
              </a:solidFill>
              <a:latin typeface="+mn-lt"/>
            </a:endParaRPr>
          </a:p>
          <a:p>
            <a:pPr>
              <a:defRPr/>
            </a:pPr>
            <a:endParaRPr lang="en-US" sz="3840" dirty="0">
              <a:solidFill>
                <a:schemeClr val="tx1"/>
              </a:solidFill>
            </a:endParaRP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8</a:t>
            </a:fld>
            <a:endParaRPr lang="en-US" altLang="en-US"/>
          </a:p>
        </p:txBody>
      </p:sp>
      <p:sp>
        <p:nvSpPr>
          <p:cNvPr id="2" name="TextBox 1">
            <a:extLst>
              <a:ext uri="{FF2B5EF4-FFF2-40B4-BE49-F238E27FC236}">
                <a16:creationId xmlns:a16="http://schemas.microsoft.com/office/drawing/2014/main" id="{122669A2-B5D7-96D7-0462-998DE2D3C35B}"/>
              </a:ext>
            </a:extLst>
          </p:cNvPr>
          <p:cNvSpPr txBox="1"/>
          <p:nvPr/>
        </p:nvSpPr>
        <p:spPr>
          <a:xfrm>
            <a:off x="3073400" y="6651013"/>
            <a:ext cx="7378943"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Unless otherwise noted, all Scripture quotations are from NASB95</a:t>
            </a:r>
          </a:p>
        </p:txBody>
      </p:sp>
    </p:spTree>
    <p:extLst>
      <p:ext uri="{BB962C8B-B14F-4D97-AF65-F5344CB8AC3E}">
        <p14:creationId xmlns:p14="http://schemas.microsoft.com/office/powerpoint/2010/main" val="44715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1265794" y="19050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Last Meeting:</a:t>
            </a:r>
          </a:p>
          <a:p>
            <a:pPr marL="342900" indent="-342900">
              <a:spcBef>
                <a:spcPts val="0"/>
              </a:spcBef>
              <a:spcAft>
                <a:spcPts val="0"/>
              </a:spcAft>
              <a:defRPr/>
            </a:pPr>
            <a:r>
              <a:rPr lang="en-US" altLang="en-US" sz="2400" b="1" dirty="0">
                <a:solidFill>
                  <a:schemeClr val="tx1"/>
                </a:solidFill>
                <a:latin typeface="+mn-lt"/>
                <a:cs typeface="Arial" panose="020B0604020202020204" pitchFamily="34" charset="0"/>
              </a:rPr>
              <a:t>Isaiah 1-39, Review, Lessons Learned, Testimonies</a:t>
            </a:r>
          </a:p>
          <a:p>
            <a:pPr marL="342900" indent="-342900">
              <a:spcBef>
                <a:spcPts val="0"/>
              </a:spcBef>
              <a:spcAft>
                <a:spcPts val="0"/>
              </a:spcAft>
              <a:defRPr/>
            </a:pPr>
            <a:r>
              <a:rPr lang="en-US" altLang="en-US" sz="2400" b="1" dirty="0">
                <a:solidFill>
                  <a:schemeClr val="tx1"/>
                </a:solidFill>
                <a:latin typeface="+mn-lt"/>
                <a:cs typeface="Arial" panose="020B0604020202020204" pitchFamily="34" charset="0"/>
              </a:rPr>
              <a:t>Memory Verse:  Isaiah 1:25-26</a:t>
            </a:r>
          </a:p>
          <a:p>
            <a:pPr marL="342900" indent="-342900">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 1-251;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 13-297.</a:t>
            </a:r>
          </a:p>
          <a:p>
            <a:pPr marL="365771" indent="-365771">
              <a:spcBef>
                <a:spcPts val="0"/>
              </a:spcBef>
              <a:spcAft>
                <a:spcPts val="0"/>
              </a:spcAft>
              <a:defRPr/>
            </a:pPr>
            <a:endParaRPr lang="fr-FR" altLang="en-US" sz="1600" b="1" dirty="0">
              <a:solidFill>
                <a:schemeClr val="tx1"/>
              </a:solidFill>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342900" indent="-342900">
              <a:spcBef>
                <a:spcPts val="0"/>
              </a:spcBef>
              <a:spcAft>
                <a:spcPts val="0"/>
              </a:spcAft>
              <a:defRPr/>
            </a:pPr>
            <a:r>
              <a:rPr lang="en-US" altLang="en-US" sz="2400" b="1" dirty="0">
                <a:solidFill>
                  <a:schemeClr val="tx1"/>
                </a:solidFill>
                <a:latin typeface="+mn-lt"/>
                <a:cs typeface="Arial" panose="020B0604020202020204" pitchFamily="34" charset="0"/>
              </a:rPr>
              <a:t>Isaiah 40-66, Introduction and Overview</a:t>
            </a:r>
          </a:p>
          <a:p>
            <a:pPr marL="342900" indent="-342900">
              <a:spcBef>
                <a:spcPts val="0"/>
              </a:spcBef>
              <a:spcAft>
                <a:spcPts val="0"/>
              </a:spcAft>
              <a:defRPr/>
            </a:pPr>
            <a:r>
              <a:rPr lang="en-US" altLang="en-US" sz="2400" b="1" dirty="0">
                <a:solidFill>
                  <a:schemeClr val="tx1"/>
                </a:solidFill>
                <a:latin typeface="+mn-lt"/>
                <a:cs typeface="Arial" panose="020B0604020202020204" pitchFamily="34" charset="0"/>
              </a:rPr>
              <a:t>Memory Verse: Isaiah 40:1</a:t>
            </a:r>
          </a:p>
          <a:p>
            <a:pPr marL="342900" indent="-342900">
              <a:spcBef>
                <a:spcPts val="0"/>
              </a:spcBef>
              <a:spcAft>
                <a:spcPts val="0"/>
              </a:spcAft>
              <a:defRPr/>
            </a:pPr>
            <a:r>
              <a:rPr lang="en-US" altLang="en-US" sz="2400" b="1" i="1" dirty="0">
                <a:solidFill>
                  <a:schemeClr val="tx1"/>
                </a:solidFill>
                <a:latin typeface="+mn-lt"/>
                <a:cs typeface="Arial" panose="020B0604020202020204" pitchFamily="34" charset="0"/>
              </a:rPr>
              <a:t>Dr. Constable’s Notes, 2022 Ed., pp. 251-493; </a:t>
            </a:r>
            <a:r>
              <a:rPr lang="en-US" altLang="en-US" sz="2400" b="1" i="1" dirty="0" err="1">
                <a:solidFill>
                  <a:schemeClr val="tx1"/>
                </a:solidFill>
                <a:latin typeface="+mn-lt"/>
                <a:cs typeface="Arial" panose="020B0604020202020204" pitchFamily="34" charset="0"/>
              </a:rPr>
              <a:t>Motyer</a:t>
            </a:r>
            <a:r>
              <a:rPr lang="en-US" altLang="en-US" sz="2400" b="1" i="1" dirty="0">
                <a:solidFill>
                  <a:schemeClr val="tx1"/>
                </a:solidFill>
                <a:latin typeface="+mn-lt"/>
                <a:cs typeface="Arial" panose="020B0604020202020204" pitchFamily="34" charset="0"/>
              </a:rPr>
              <a:t>, pp. 298-544.</a:t>
            </a:r>
          </a:p>
          <a:p>
            <a:pPr marL="342900" indent="-342900">
              <a:spcBef>
                <a:spcPts val="0"/>
              </a:spcBef>
              <a:spcAft>
                <a:spcPts val="0"/>
              </a:spcAft>
              <a:defRPr/>
            </a:pPr>
            <a:endParaRPr lang="en-US" altLang="en-US" sz="2400" b="1" i="1" dirty="0">
              <a:solidFill>
                <a:schemeClr val="tx1"/>
              </a:solidFill>
              <a:latin typeface="+mn-lt"/>
              <a:cs typeface="Arial" panose="020B0604020202020204" pitchFamily="34" charset="0"/>
            </a:endParaRPr>
          </a:p>
          <a:p>
            <a:pPr marL="342900" indent="-342900">
              <a:spcBef>
                <a:spcPts val="0"/>
              </a:spcBef>
              <a:spcAft>
                <a:spcPts val="0"/>
              </a:spcAft>
              <a:defRPr/>
            </a:pPr>
            <a:r>
              <a:rPr lang="en-US" altLang="en-US" sz="2400" b="1" dirty="0">
                <a:solidFill>
                  <a:schemeClr val="tx1"/>
                </a:solidFill>
                <a:latin typeface="+mn-lt"/>
                <a:cs typeface="Arial" panose="020B0604020202020204" pitchFamily="34" charset="0"/>
              </a:rPr>
              <a:t>Refreshment Host:  F</a:t>
            </a:r>
            <a:endParaRPr lang="en-US" altLang="en-US" sz="1800" b="1" dirty="0">
              <a:solidFill>
                <a:schemeClr val="tx1"/>
              </a:solidFill>
              <a:latin typeface="+mn-lt"/>
              <a:cs typeface="Arial" panose="020B0604020202020204" pitchFamily="34" charset="0"/>
            </a:endParaRP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9</a:t>
            </a:fld>
            <a:endParaRPr lang="en-US" altLang="en-US"/>
          </a:p>
        </p:txBody>
      </p:sp>
    </p:spTree>
    <p:extLst>
      <p:ext uri="{BB962C8B-B14F-4D97-AF65-F5344CB8AC3E}">
        <p14:creationId xmlns:p14="http://schemas.microsoft.com/office/powerpoint/2010/main" val="458218937"/>
      </p:ext>
    </p:extLst>
  </p:cSld>
  <p:clrMapOvr>
    <a:masterClrMapping/>
  </p:clrMapOvr>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{15660BC4-3229-0A40-A332-FA237BDCE996}tf10001120</Template>
  <TotalTime>36847</TotalTime>
  <Words>4125</Words>
  <Application>Microsoft Macintosh PowerPoint</Application>
  <PresentationFormat>Custom</PresentationFormat>
  <Paragraphs>515</Paragraphs>
  <Slides>45</Slides>
  <Notes>44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Berlin Sans FB Demi</vt:lpstr>
      <vt:lpstr>Calibri</vt:lpstr>
      <vt:lpstr>Cambria</vt:lpstr>
      <vt:lpstr>Courier New</vt:lpstr>
      <vt:lpstr>Garamond</vt:lpstr>
      <vt:lpstr>Geneva</vt:lpstr>
      <vt:lpstr>Symbol</vt:lpstr>
      <vt:lpstr>Times New Roman</vt:lpstr>
      <vt:lpstr>Wingdings</vt:lpstr>
      <vt:lpstr>Edge</vt:lpstr>
      <vt:lpstr>WELCOME  TO  THE  MOB!</vt:lpstr>
      <vt:lpstr>Announcements</vt:lpstr>
      <vt:lpstr>PowerPoint Presentation</vt:lpstr>
      <vt:lpstr>When I Survey the Wondrous Cross</vt:lpstr>
      <vt:lpstr>When I Survey the Wondrous Cross</vt:lpstr>
      <vt:lpstr>When I Survey the Wondrous Cross</vt:lpstr>
      <vt:lpstr>When I Survey the Wondrous Cross</vt:lpstr>
      <vt:lpstr>Memory Verse</vt:lpstr>
      <vt:lpstr>Our Study of Isaiah</vt:lpstr>
      <vt:lpstr>PowerPoint Presentation</vt:lpstr>
      <vt:lpstr>Isaiah Outline</vt:lpstr>
      <vt:lpstr>Isaiah – What Just Happened?</vt:lpstr>
      <vt:lpstr>Two Sections of Isaiah</vt:lpstr>
      <vt:lpstr>Isaiah - A Transition</vt:lpstr>
      <vt:lpstr>The Transition Prophesied</vt:lpstr>
      <vt:lpstr>Isaiah - A Dividing Line</vt:lpstr>
      <vt:lpstr>PowerPoint Presentation</vt:lpstr>
      <vt:lpstr>PowerPoint Presentation</vt:lpstr>
      <vt:lpstr>PowerPoint Presentation</vt:lpstr>
      <vt:lpstr>PowerPoint Presentation</vt:lpstr>
      <vt:lpstr>Major Bible Events </vt:lpstr>
      <vt:lpstr>Major Bible Events </vt:lpstr>
      <vt:lpstr>PowerPoint Presentation</vt:lpstr>
      <vt:lpstr>Isaiah 40-66 – Big Picture</vt:lpstr>
      <vt:lpstr>Isaiah 40-66 – Big Picture</vt:lpstr>
      <vt:lpstr>PowerPoint Presentation</vt:lpstr>
      <vt:lpstr>Themes in Isaiah 40-66</vt:lpstr>
      <vt:lpstr>A Theme - Comfort</vt:lpstr>
      <vt:lpstr>A Theme – My Word</vt:lpstr>
      <vt:lpstr>A Theme –  God Will Restore Israel</vt:lpstr>
      <vt:lpstr>A Theme –  God Will Restore Israel p2</vt:lpstr>
      <vt:lpstr>A Theme – New Things Coming</vt:lpstr>
      <vt:lpstr>A Theme – Servant Songs</vt:lpstr>
      <vt:lpstr>A Theme – Servant Songs p2</vt:lpstr>
      <vt:lpstr>PowerPoint Presentation</vt:lpstr>
      <vt:lpstr>PowerPoint Presentation</vt:lpstr>
      <vt:lpstr>PowerPoint Presentation</vt:lpstr>
      <vt:lpstr>A Theme – Your God Reigns</vt:lpstr>
      <vt:lpstr>A Theme – Millennium</vt:lpstr>
      <vt:lpstr>A Theme – Millennium p2</vt:lpstr>
      <vt:lpstr>A Theme – Jerusalem Glorified</vt:lpstr>
      <vt:lpstr>A Theme – Jerusalem Glorified p2</vt:lpstr>
      <vt:lpstr>Discussion Questions (1 of 2)</vt:lpstr>
      <vt:lpstr>Discussion Questions (2 of 2)</vt:lpstr>
      <vt:lpstr>Next Meeting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Jim Battle</cp:lastModifiedBy>
  <cp:revision>1181</cp:revision>
  <cp:lastPrinted>2022-06-26T02:09:40Z</cp:lastPrinted>
  <dcterms:created xsi:type="dcterms:W3CDTF">2006-08-27T02:03:17Z</dcterms:created>
  <dcterms:modified xsi:type="dcterms:W3CDTF">2023-05-22T14:27:09Z</dcterms:modified>
</cp:coreProperties>
</file>