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37" r:id="rId2"/>
    <p:sldId id="341" r:id="rId3"/>
    <p:sldId id="308" r:id="rId4"/>
    <p:sldId id="266" r:id="rId5"/>
    <p:sldId id="307" r:id="rId6"/>
    <p:sldId id="346" r:id="rId7"/>
    <p:sldId id="347" r:id="rId8"/>
    <p:sldId id="322" r:id="rId9"/>
    <p:sldId id="313" r:id="rId10"/>
    <p:sldId id="321" r:id="rId11"/>
    <p:sldId id="330" r:id="rId12"/>
    <p:sldId id="332" r:id="rId13"/>
    <p:sldId id="333" r:id="rId14"/>
    <p:sldId id="328" r:id="rId15"/>
    <p:sldId id="325" r:id="rId16"/>
    <p:sldId id="323" r:id="rId17"/>
    <p:sldId id="334" r:id="rId18"/>
    <p:sldId id="317" r:id="rId19"/>
    <p:sldId id="327" r:id="rId20"/>
    <p:sldId id="335" r:id="rId21"/>
    <p:sldId id="336" r:id="rId22"/>
    <p:sldId id="331" r:id="rId23"/>
    <p:sldId id="286" r:id="rId24"/>
    <p:sldId id="293" r:id="rId25"/>
  </p:sldIdLst>
  <p:sldSz cx="9144000" cy="6858000" type="letter"/>
  <p:notesSz cx="6985000" cy="92837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9140" autoAdjust="0"/>
  </p:normalViewPr>
  <p:slideViewPr>
    <p:cSldViewPr>
      <p:cViewPr varScale="1">
        <p:scale>
          <a:sx n="71" d="100"/>
          <a:sy n="71" d="100"/>
        </p:scale>
        <p:origin x="129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602" y="-91"/>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26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63806ED6-219B-43DC-810C-C25DBE02FC02}" type="datetimeFigureOut">
              <a:rPr lang="en-US" smtClean="0"/>
              <a:pPr/>
              <a:t>6/23/2015</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02CA1EB-B427-4E05-97C7-BF0A56AD723F}" type="slidenum">
              <a:rPr lang="en-US" smtClean="0"/>
              <a:pPr/>
              <a:t>‹#›</a:t>
            </a:fld>
            <a:endParaRPr lang="en-US"/>
          </a:p>
        </p:txBody>
      </p:sp>
    </p:spTree>
    <p:extLst>
      <p:ext uri="{BB962C8B-B14F-4D97-AF65-F5344CB8AC3E}">
        <p14:creationId xmlns:p14="http://schemas.microsoft.com/office/powerpoint/2010/main" val="639550026"/>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71575" y="696913"/>
            <a:ext cx="4641850" cy="34813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3" name="Shape 93"/>
          <p:cNvSpPr txBox="1">
            <a:spLocks noGrp="1"/>
          </p:cNvSpPr>
          <p:nvPr>
            <p:ph type="body" idx="1"/>
          </p:nvPr>
        </p:nvSpPr>
        <p:spPr>
          <a:xfrm>
            <a:off x="698500" y="4410075"/>
            <a:ext cx="5588000" cy="4176712"/>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94" name="Shape 94"/>
          <p:cNvSpPr txBox="1">
            <a:spLocks noGrp="1"/>
          </p:cNvSpPr>
          <p:nvPr>
            <p:ph type="sldNum" idx="12"/>
          </p:nvPr>
        </p:nvSpPr>
        <p:spPr>
          <a:xfrm>
            <a:off x="3956050" y="8818563"/>
            <a:ext cx="3027362" cy="46355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a:t>
            </a:fld>
            <a:endParaRPr lang="en-US" sz="1200" b="0" i="0" u="none" strike="noStrike" cap="none" baseline="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92414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a:p>
        </p:txBody>
      </p:sp>
    </p:spTree>
    <p:extLst>
      <p:ext uri="{BB962C8B-B14F-4D97-AF65-F5344CB8AC3E}">
        <p14:creationId xmlns:p14="http://schemas.microsoft.com/office/powerpoint/2010/main" val="820858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3633402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June 23, 2015</a:t>
            </a:r>
            <a:endParaRPr lang="en-US" dirty="0"/>
          </a:p>
        </p:txBody>
      </p:sp>
      <p:sp>
        <p:nvSpPr>
          <p:cNvPr id="5" name="Footer Placeholder 4"/>
          <p:cNvSpPr>
            <a:spLocks noGrp="1"/>
          </p:cNvSpPr>
          <p:nvPr>
            <p:ph type="ftr" sz="quarter" idx="11"/>
          </p:nvPr>
        </p:nvSpPr>
        <p:spPr/>
        <p:txBody>
          <a:bodyPr/>
          <a:lstStyle/>
          <a:p>
            <a:r>
              <a:rPr lang="en-US" dirty="0" smtClean="0"/>
              <a:t>Lesson 35 - John 1 - 21</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June 23, 2015</a:t>
            </a:r>
            <a:endParaRPr lang="en-US" dirty="0"/>
          </a:p>
        </p:txBody>
      </p:sp>
      <p:sp>
        <p:nvSpPr>
          <p:cNvPr id="5" name="Footer Placeholder 4"/>
          <p:cNvSpPr>
            <a:spLocks noGrp="1"/>
          </p:cNvSpPr>
          <p:nvPr>
            <p:ph type="ftr" sz="quarter" idx="11"/>
          </p:nvPr>
        </p:nvSpPr>
        <p:spPr/>
        <p:txBody>
          <a:bodyPr/>
          <a:lstStyle/>
          <a:p>
            <a:r>
              <a:rPr lang="en-US" dirty="0" smtClean="0"/>
              <a:t>Lesson 35 - John 1 - 21</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June 23, 2015</a:t>
            </a:r>
            <a:endParaRPr lang="en-US" dirty="0"/>
          </a:p>
        </p:txBody>
      </p:sp>
      <p:sp>
        <p:nvSpPr>
          <p:cNvPr id="5" name="Footer Placeholder 4"/>
          <p:cNvSpPr>
            <a:spLocks noGrp="1"/>
          </p:cNvSpPr>
          <p:nvPr>
            <p:ph type="ftr" sz="quarter" idx="11"/>
          </p:nvPr>
        </p:nvSpPr>
        <p:spPr/>
        <p:txBody>
          <a:bodyPr/>
          <a:lstStyle/>
          <a:p>
            <a:r>
              <a:rPr lang="en-US" dirty="0" smtClean="0"/>
              <a:t>Lesson 35 - John 1 - 21</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June 23, 2015</a:t>
            </a:r>
            <a:endParaRPr lang="en-US" dirty="0"/>
          </a:p>
        </p:txBody>
      </p:sp>
      <p:sp>
        <p:nvSpPr>
          <p:cNvPr id="5" name="Footer Placeholder 4"/>
          <p:cNvSpPr>
            <a:spLocks noGrp="1"/>
          </p:cNvSpPr>
          <p:nvPr>
            <p:ph type="ftr" sz="quarter" idx="11"/>
          </p:nvPr>
        </p:nvSpPr>
        <p:spPr/>
        <p:txBody>
          <a:bodyPr/>
          <a:lstStyle/>
          <a:p>
            <a:r>
              <a:rPr lang="en-US" dirty="0" smtClean="0"/>
              <a:t>Lesson 35 - John 1-21</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June 23, 2015</a:t>
            </a:r>
            <a:endParaRPr lang="en-US" dirty="0"/>
          </a:p>
        </p:txBody>
      </p:sp>
      <p:sp>
        <p:nvSpPr>
          <p:cNvPr id="5" name="Footer Placeholder 4"/>
          <p:cNvSpPr>
            <a:spLocks noGrp="1"/>
          </p:cNvSpPr>
          <p:nvPr>
            <p:ph type="ftr" sz="quarter" idx="11"/>
          </p:nvPr>
        </p:nvSpPr>
        <p:spPr/>
        <p:txBody>
          <a:bodyPr/>
          <a:lstStyle/>
          <a:p>
            <a:r>
              <a:rPr lang="en-US" dirty="0" smtClean="0"/>
              <a:t>Lesson 35 - John 1 - 21</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June 23, 2015</a:t>
            </a:r>
            <a:endParaRPr lang="en-US" dirty="0"/>
          </a:p>
        </p:txBody>
      </p:sp>
      <p:sp>
        <p:nvSpPr>
          <p:cNvPr id="6" name="Footer Placeholder 5"/>
          <p:cNvSpPr>
            <a:spLocks noGrp="1"/>
          </p:cNvSpPr>
          <p:nvPr>
            <p:ph type="ftr" sz="quarter" idx="11"/>
          </p:nvPr>
        </p:nvSpPr>
        <p:spPr/>
        <p:txBody>
          <a:bodyPr/>
          <a:lstStyle/>
          <a:p>
            <a:r>
              <a:rPr lang="en-US" dirty="0" smtClean="0"/>
              <a:t>Lesson 35 - John 1 - 21</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June 23, 2015</a:t>
            </a:r>
            <a:endParaRPr lang="en-US" dirty="0"/>
          </a:p>
        </p:txBody>
      </p:sp>
      <p:sp>
        <p:nvSpPr>
          <p:cNvPr id="8" name="Footer Placeholder 7"/>
          <p:cNvSpPr>
            <a:spLocks noGrp="1"/>
          </p:cNvSpPr>
          <p:nvPr>
            <p:ph type="ftr" sz="quarter" idx="11"/>
          </p:nvPr>
        </p:nvSpPr>
        <p:spPr/>
        <p:txBody>
          <a:bodyPr/>
          <a:lstStyle/>
          <a:p>
            <a:r>
              <a:rPr lang="en-US" dirty="0" smtClean="0"/>
              <a:t>Lesson 35 - John 1 - 21</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June 23, 2015</a:t>
            </a:r>
            <a:endParaRPr lang="en-US" dirty="0"/>
          </a:p>
        </p:txBody>
      </p:sp>
      <p:sp>
        <p:nvSpPr>
          <p:cNvPr id="4" name="Footer Placeholder 3"/>
          <p:cNvSpPr>
            <a:spLocks noGrp="1"/>
          </p:cNvSpPr>
          <p:nvPr>
            <p:ph type="ftr" sz="quarter" idx="11"/>
          </p:nvPr>
        </p:nvSpPr>
        <p:spPr/>
        <p:txBody>
          <a:bodyPr/>
          <a:lstStyle/>
          <a:p>
            <a:r>
              <a:rPr lang="en-US" dirty="0" smtClean="0"/>
              <a:t>Lesson 35 - John 1 - 21</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27000" y="6548755"/>
            <a:ext cx="1447800" cy="365125"/>
          </a:xfrm>
        </p:spPr>
        <p:txBody>
          <a:bodyPr/>
          <a:lstStyle/>
          <a:p>
            <a:r>
              <a:rPr lang="en-US" dirty="0" smtClean="0"/>
              <a:t>June 23, 2015</a:t>
            </a:r>
            <a:endParaRPr lang="en-US" dirty="0"/>
          </a:p>
        </p:txBody>
      </p:sp>
      <p:sp>
        <p:nvSpPr>
          <p:cNvPr id="3" name="Footer Placeholder 2"/>
          <p:cNvSpPr>
            <a:spLocks noGrp="1"/>
          </p:cNvSpPr>
          <p:nvPr>
            <p:ph type="ftr" sz="quarter" idx="11"/>
          </p:nvPr>
        </p:nvSpPr>
        <p:spPr>
          <a:xfrm>
            <a:off x="2087880" y="6558915"/>
            <a:ext cx="4953000" cy="365125"/>
          </a:xfrm>
        </p:spPr>
        <p:txBody>
          <a:bodyPr/>
          <a:lstStyle/>
          <a:p>
            <a:r>
              <a:rPr lang="en-US" dirty="0" smtClean="0"/>
              <a:t>Lesson 35 - John 1 - 21</a:t>
            </a:r>
            <a:endParaRPr lang="en-US" dirty="0"/>
          </a:p>
        </p:txBody>
      </p:sp>
      <p:sp>
        <p:nvSpPr>
          <p:cNvPr id="4" name="Slide Number Placeholder 3"/>
          <p:cNvSpPr>
            <a:spLocks noGrp="1"/>
          </p:cNvSpPr>
          <p:nvPr>
            <p:ph type="sldNum" sz="quarter" idx="12"/>
          </p:nvPr>
        </p:nvSpPr>
        <p:spPr>
          <a:xfrm>
            <a:off x="8411828" y="6518275"/>
            <a:ext cx="685800" cy="365125"/>
          </a:xfrm>
        </p:spPr>
        <p:txBody>
          <a:bodyPr/>
          <a:lstStyle>
            <a:lvl1pPr algn="r">
              <a:defRPr/>
            </a:lvl1pPr>
          </a:lstStyle>
          <a:p>
            <a:fld id="{5762F52A-C960-462B-8236-8A9481EACB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June 23, 2015</a:t>
            </a:r>
            <a:endParaRPr lang="en-US" dirty="0"/>
          </a:p>
        </p:txBody>
      </p:sp>
      <p:sp>
        <p:nvSpPr>
          <p:cNvPr id="6" name="Footer Placeholder 5"/>
          <p:cNvSpPr>
            <a:spLocks noGrp="1"/>
          </p:cNvSpPr>
          <p:nvPr>
            <p:ph type="ftr" sz="quarter" idx="11"/>
          </p:nvPr>
        </p:nvSpPr>
        <p:spPr/>
        <p:txBody>
          <a:bodyPr/>
          <a:lstStyle/>
          <a:p>
            <a:r>
              <a:rPr lang="en-US" dirty="0" smtClean="0"/>
              <a:t>Lesson 35 - John 1 - 21</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June 23, 2015</a:t>
            </a:r>
            <a:endParaRPr lang="en-US" dirty="0"/>
          </a:p>
        </p:txBody>
      </p:sp>
      <p:sp>
        <p:nvSpPr>
          <p:cNvPr id="6" name="Footer Placeholder 5"/>
          <p:cNvSpPr>
            <a:spLocks noGrp="1"/>
          </p:cNvSpPr>
          <p:nvPr>
            <p:ph type="ftr" sz="quarter" idx="11"/>
          </p:nvPr>
        </p:nvSpPr>
        <p:spPr/>
        <p:txBody>
          <a:bodyPr/>
          <a:lstStyle/>
          <a:p>
            <a:r>
              <a:rPr lang="en-US" dirty="0" smtClean="0"/>
              <a:t>Lesson 35 - John 1 - 21</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8956" y="6550969"/>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dirty="0" smtClean="0"/>
              <a:t>June 23, 2015</a:t>
            </a:r>
            <a:endParaRPr lang="en-US" dirty="0"/>
          </a:p>
        </p:txBody>
      </p:sp>
      <p:sp>
        <p:nvSpPr>
          <p:cNvPr id="5" name="Footer Placeholder 4"/>
          <p:cNvSpPr>
            <a:spLocks noGrp="1"/>
          </p:cNvSpPr>
          <p:nvPr>
            <p:ph type="ftr" sz="quarter" idx="3"/>
          </p:nvPr>
        </p:nvSpPr>
        <p:spPr>
          <a:xfrm>
            <a:off x="1407812" y="6560022"/>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en-US" dirty="0" smtClean="0"/>
              <a:t>Lesson 35 - John 1:1-18</a:t>
            </a:r>
            <a:endParaRPr lang="en-US" dirty="0"/>
          </a:p>
        </p:txBody>
      </p:sp>
      <p:sp>
        <p:nvSpPr>
          <p:cNvPr id="6" name="Slide Number Placeholder 5"/>
          <p:cNvSpPr>
            <a:spLocks noGrp="1"/>
          </p:cNvSpPr>
          <p:nvPr>
            <p:ph type="sldNum" sz="quarter" idx="4"/>
          </p:nvPr>
        </p:nvSpPr>
        <p:spPr>
          <a:xfrm>
            <a:off x="8412935" y="651938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pic>
        <p:nvPicPr>
          <p:cNvPr id="7" name="Picture 6"/>
          <p:cNvPicPr>
            <a:picLocks noChangeAspect="1" noChangeArrowheads="1"/>
          </p:cNvPicPr>
          <p:nvPr userDrawn="1"/>
        </p:nvPicPr>
        <p:blipFill>
          <a:blip r:embed="rId13" cstate="print"/>
          <a:srcRect/>
          <a:stretch>
            <a:fillRect/>
          </a:stretch>
        </p:blipFill>
        <p:spPr bwMode="auto">
          <a:xfrm>
            <a:off x="102050" y="76199"/>
            <a:ext cx="1726750" cy="1304097"/>
          </a:xfrm>
          <a:prstGeom prst="rect">
            <a:avLst/>
          </a:prstGeom>
          <a:noFill/>
          <a:ln w="9525">
            <a:noFill/>
            <a:miter lim="800000"/>
            <a:headEnd/>
            <a:tailEnd/>
          </a:ln>
        </p:spPr>
      </p:pic>
      <p:pic>
        <p:nvPicPr>
          <p:cNvPr id="8" name="Picture 3" descr="MOB logo"/>
          <p:cNvPicPr>
            <a:picLocks noChangeAspect="1" noChangeArrowheads="1"/>
          </p:cNvPicPr>
          <p:nvPr userDrawn="1"/>
        </p:nvPicPr>
        <p:blipFill>
          <a:blip r:embed="rId14" cstate="print"/>
          <a:srcRect/>
          <a:stretch>
            <a:fillRect/>
          </a:stretch>
        </p:blipFill>
        <p:spPr bwMode="auto">
          <a:xfrm>
            <a:off x="7010400" y="113557"/>
            <a:ext cx="2018956" cy="12761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manuelbible.net/ministries/seminary"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ibcmob.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ehub.com/greek/3982.htm" TargetMode="External"/><Relationship Id="rId2" Type="http://schemas.openxmlformats.org/officeDocument/2006/relationships/hyperlink" Target="http://biblehub.com/greek/4102.htm" TargetMode="External"/><Relationship Id="rId1" Type="http://schemas.openxmlformats.org/officeDocument/2006/relationships/slideLayout" Target="../slideLayouts/slideLayout2.xml"/><Relationship Id="rId4" Type="http://schemas.openxmlformats.org/officeDocument/2006/relationships/hyperlink" Target="http://biblehub.com/greek/4100.htm"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biblehub.com/greek/2222.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blehub.com/greek/225.htm" TargetMode="External"/><Relationship Id="rId2" Type="http://schemas.openxmlformats.org/officeDocument/2006/relationships/hyperlink" Target="http://biblehub.com/greek/227.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blegateway.com/passage/?search=John+1:14-18&amp;version=ESV"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http://biblehub.com/text/john/16-7.htm" TargetMode="External"/><Relationship Id="rId3" Type="http://schemas.openxmlformats.org/officeDocument/2006/relationships/hyperlink" Target="http://biblehub.com/greek/2564.htm" TargetMode="External"/><Relationship Id="rId7" Type="http://schemas.openxmlformats.org/officeDocument/2006/relationships/hyperlink" Target="http://biblehub.com/text/john/15-26.htm" TargetMode="External"/><Relationship Id="rId2" Type="http://schemas.openxmlformats.org/officeDocument/2006/relationships/hyperlink" Target="http://biblehub.com/greek/3844.htm" TargetMode="External"/><Relationship Id="rId1" Type="http://schemas.openxmlformats.org/officeDocument/2006/relationships/slideLayout" Target="../slideLayouts/slideLayout2.xml"/><Relationship Id="rId6" Type="http://schemas.openxmlformats.org/officeDocument/2006/relationships/hyperlink" Target="http://biblehub.com/text/john/14-26.htm" TargetMode="External"/><Relationship Id="rId5" Type="http://schemas.openxmlformats.org/officeDocument/2006/relationships/hyperlink" Target="http://biblehub.com/text/john/14-16.htm" TargetMode="External"/><Relationship Id="rId4" Type="http://schemas.openxmlformats.org/officeDocument/2006/relationships/hyperlink" Target="http://biblehub.com/greek/3875.htm" TargetMode="External"/><Relationship Id="rId9" Type="http://schemas.openxmlformats.org/officeDocument/2006/relationships/hyperlink" Target="http://biblehub.com/text/1_john/2-1.ht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John+15:16&amp;version=ESV"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biblehub.com/greek/281.htm" TargetMode="External"/><Relationship Id="rId2" Type="http://schemas.openxmlformats.org/officeDocument/2006/relationships/hyperlink" Target="http://biblehub.com/greek/543.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biblegateway.com/passage/?search=Romans+7&amp;version=ESV"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biblegateway.com/passage/?search=1+John+1:4&amp;version=ESV"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John+20:30-31&amp;version=ESV"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biblegateway.com/passage/?search=john+18:1+-+21:25&amp;version=ESV" TargetMode="External"/><Relationship Id="rId3" Type="http://schemas.openxmlformats.org/officeDocument/2006/relationships/hyperlink" Target="https://www.biblegateway.com/passage/?search=john+1&amp;version=ESV" TargetMode="External"/><Relationship Id="rId7" Type="http://schemas.openxmlformats.org/officeDocument/2006/relationships/hyperlink" Target="https://www.biblegateway.com/passage/?search=john+13:1+-+17:26&amp;version=ESV"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biblegateway.com/passage/?search=john+5:1+-+12:50&amp;version=ESV" TargetMode="External"/><Relationship Id="rId5" Type="http://schemas.openxmlformats.org/officeDocument/2006/relationships/hyperlink" Target="https://www.biblegateway.com/passage/?search=john+1:19+-+4:54&amp;version=ESV" TargetMode="External"/><Relationship Id="rId4" Type="http://schemas.openxmlformats.org/officeDocument/2006/relationships/hyperlink" Target="https://www.biblegateway.com/passage/?search=john+1:1-18&amp;version=ESV"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biblegateway.com/passage/?search=John+1:14-18&amp;version=ESV" TargetMode="External"/><Relationship Id="rId3" Type="http://schemas.openxmlformats.org/officeDocument/2006/relationships/hyperlink" Target="https://www.biblegateway.com/passage/?search=John+1:1-2&amp;version=ESV" TargetMode="External"/><Relationship Id="rId7" Type="http://schemas.openxmlformats.org/officeDocument/2006/relationships/hyperlink" Target="https://www.biblegateway.com/passage/?search=John+1:12-13&amp;version=ESV" TargetMode="External"/><Relationship Id="rId2" Type="http://schemas.openxmlformats.org/officeDocument/2006/relationships/hyperlink" Target="https://www.biblegateway.com/passage/?search=John+1:1-18+&amp;version=ESV"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John+1:9-11&amp;version=ESV" TargetMode="External"/><Relationship Id="rId5" Type="http://schemas.openxmlformats.org/officeDocument/2006/relationships/hyperlink" Target="https://www.biblegateway.com/passage/?search=John+1:6-8&amp;version=ESV" TargetMode="External"/><Relationship Id="rId4" Type="http://schemas.openxmlformats.org/officeDocument/2006/relationships/hyperlink" Target="https://www.biblegateway.com/passage/?search=John+1:3-5&amp;version=ESV"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www.biblegateway.com/passage/?search=Psalm+119&amp;version=ESV" TargetMode="External"/><Relationship Id="rId3" Type="http://schemas.openxmlformats.org/officeDocument/2006/relationships/hyperlink" Target="https://www.biblegateway.com/passage/?search=1+Thessalonians+2%3A13&amp;version=ESV" TargetMode="External"/><Relationship Id="rId7" Type="http://schemas.openxmlformats.org/officeDocument/2006/relationships/hyperlink" Target="https://www.biblegateway.com/passage/?search=Psalm+19%3A7-11&amp;version=ESV" TargetMode="External"/><Relationship Id="rId2" Type="http://schemas.openxmlformats.org/officeDocument/2006/relationships/hyperlink" Target="https://www.biblegateway.com/passage/?search=2+Timothy+3%3A16-17&amp;version=ESV" TargetMode="External"/><Relationship Id="rId1" Type="http://schemas.openxmlformats.org/officeDocument/2006/relationships/slideLayout" Target="../slideLayouts/slideLayout2.xml"/><Relationship Id="rId6" Type="http://schemas.openxmlformats.org/officeDocument/2006/relationships/hyperlink" Target="https://www.biblegateway.com/passage/?search=John+17%3A17&amp;version=ESV" TargetMode="External"/><Relationship Id="rId5" Type="http://schemas.openxmlformats.org/officeDocument/2006/relationships/hyperlink" Target="https://www.biblegateway.com/passage/?search=2+Peter+1%3A20-21&amp;version=ESV" TargetMode="External"/><Relationship Id="rId10" Type="http://schemas.openxmlformats.org/officeDocument/2006/relationships/hyperlink" Target="https://www.biblegateway.com/passage/?search=Hebrews+4%3A12&amp;version=ESV" TargetMode="External"/><Relationship Id="rId4" Type="http://schemas.openxmlformats.org/officeDocument/2006/relationships/hyperlink" Target="https://www.biblegateway.com/passage/?search=Galatians+1%3A12&amp;version=ESV" TargetMode="External"/><Relationship Id="rId9" Type="http://schemas.openxmlformats.org/officeDocument/2006/relationships/hyperlink" Target="https://www.biblegateway.com/passage/?search=Romans+10%3A17&amp;version=ESV"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Matthew+1%3A1-17&amp;version=ESV" TargetMode="External"/><Relationship Id="rId2" Type="http://schemas.openxmlformats.org/officeDocument/2006/relationships/hyperlink" Target="https://www.biblegateway.com/passage/?search=Luke+3%3A23-38&amp;version=ES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p:nvPr/>
        </p:nvSpPr>
        <p:spPr>
          <a:xfrm>
            <a:off x="1371600" y="1616014"/>
            <a:ext cx="6858000" cy="4899065"/>
          </a:xfrm>
          <a:prstGeom prst="rect">
            <a:avLst/>
          </a:prstGeom>
          <a:noFill/>
          <a:ln>
            <a:noFill/>
          </a:ln>
        </p:spPr>
        <p:txBody>
          <a:bodyPr lIns="91425" tIns="45700" rIns="91425" bIns="45700" anchor="t" anchorCtr="0">
            <a:noAutofit/>
          </a:bodyPr>
          <a:lstStyle/>
          <a:p>
            <a:pPr marL="457200" marR="0" lvl="0" indent="-457200" algn="l" rtl="0">
              <a:lnSpc>
                <a:spcPct val="150000"/>
              </a:lnSpc>
              <a:spcBef>
                <a:spcPts val="0"/>
              </a:spcBef>
              <a:buClr>
                <a:schemeClr val="dk1"/>
              </a:buClr>
              <a:buSzPct val="100000"/>
              <a:buFont typeface="Arial"/>
              <a:buChar char="•"/>
            </a:pPr>
            <a:r>
              <a:rPr lang="en-US" sz="2800" b="1" i="0" u="none" strike="noStrike" cap="none" baseline="0" dirty="0">
                <a:solidFill>
                  <a:schemeClr val="dk1"/>
                </a:solidFill>
                <a:ea typeface="Calibri"/>
                <a:cs typeface="Calibri"/>
                <a:sym typeface="Calibri"/>
              </a:rPr>
              <a:t>Welcome to the MOB! </a:t>
            </a:r>
            <a:endParaRPr lang="en-US" sz="2800" dirty="0" smtClean="0">
              <a:solidFill>
                <a:schemeClr val="tx1"/>
              </a:solidFill>
              <a:ea typeface="Calibri"/>
              <a:cs typeface="Calibri"/>
              <a:sym typeface="Calibri"/>
              <a:hlinkClick r:id=""/>
            </a:endParaRPr>
          </a:p>
          <a:p>
            <a:pPr marL="457200" marR="0" lvl="0" indent="-457200" algn="l" rtl="0">
              <a:lnSpc>
                <a:spcPct val="150000"/>
              </a:lnSpc>
              <a:spcBef>
                <a:spcPts val="0"/>
              </a:spcBef>
              <a:buClr>
                <a:schemeClr val="dk1"/>
              </a:buClr>
              <a:buSzPct val="100000"/>
              <a:buFont typeface="Arial"/>
              <a:buChar char="•"/>
            </a:pPr>
            <a:r>
              <a:rPr lang="en-US" sz="2800" dirty="0" smtClean="0">
                <a:solidFill>
                  <a:schemeClr val="tx1"/>
                </a:solidFill>
                <a:ea typeface="Calibri"/>
                <a:cs typeface="Calibri"/>
                <a:sym typeface="Calibri"/>
                <a:hlinkClick r:id=""/>
              </a:rPr>
              <a:t>Small Group Leader Training on Sundays,          June 14 – 19 July &amp; June 21 – July 26</a:t>
            </a:r>
            <a:endParaRPr lang="en-US" sz="2800" dirty="0" smtClean="0">
              <a:solidFill>
                <a:schemeClr val="tx1"/>
              </a:solidFill>
              <a:ea typeface="Calibri"/>
              <a:cs typeface="Calibri"/>
              <a:sym typeface="Calibri"/>
            </a:endParaRPr>
          </a:p>
          <a:p>
            <a:pPr marL="457200" marR="0" lvl="0" indent="-457200" algn="l" rtl="0">
              <a:lnSpc>
                <a:spcPct val="150000"/>
              </a:lnSpc>
              <a:spcBef>
                <a:spcPts val="0"/>
              </a:spcBef>
              <a:buClr>
                <a:schemeClr val="dk1"/>
              </a:buClr>
              <a:buSzPct val="100000"/>
              <a:buFont typeface="Arial"/>
              <a:buChar char="•"/>
            </a:pPr>
            <a:r>
              <a:rPr lang="en-US" sz="2800" b="0" i="0" u="sng" strike="noStrike" cap="none" baseline="0" dirty="0" smtClean="0">
                <a:solidFill>
                  <a:schemeClr val="hlink"/>
                </a:solidFill>
                <a:ea typeface="Calibri"/>
                <a:cs typeface="Calibri"/>
                <a:sym typeface="Calibri"/>
                <a:hlinkClick r:id="rId3"/>
              </a:rPr>
              <a:t>The </a:t>
            </a:r>
            <a:r>
              <a:rPr lang="en-US" sz="2800" b="0" i="0" u="sng" strike="noStrike" cap="none" baseline="0" dirty="0">
                <a:solidFill>
                  <a:schemeClr val="hlink"/>
                </a:solidFill>
                <a:ea typeface="Calibri"/>
                <a:cs typeface="Calibri"/>
                <a:sym typeface="Calibri"/>
                <a:hlinkClick r:id="rId3"/>
              </a:rPr>
              <a:t>Master’s Seminary at IBC, Fall 2015</a:t>
            </a:r>
          </a:p>
          <a:p>
            <a:pPr marL="457200" marR="0" lvl="0" indent="-457200" algn="l" rtl="0">
              <a:lnSpc>
                <a:spcPct val="150000"/>
              </a:lnSpc>
              <a:spcBef>
                <a:spcPts val="0"/>
              </a:spcBef>
              <a:buClr>
                <a:schemeClr val="dk1"/>
              </a:buClr>
              <a:buSzPct val="100000"/>
              <a:buFont typeface="Arial"/>
              <a:buChar char="•"/>
            </a:pPr>
            <a:r>
              <a:rPr lang="en-US" sz="2800" b="0" i="0" u="none" strike="noStrike" cap="none" baseline="0" dirty="0">
                <a:solidFill>
                  <a:schemeClr val="dk1"/>
                </a:solidFill>
                <a:ea typeface="Calibri"/>
                <a:cs typeface="Calibri"/>
                <a:sym typeface="Calibri"/>
              </a:rPr>
              <a:t>Pray for MOB Fall 2015 – Spring 2016 </a:t>
            </a:r>
            <a:endParaRPr lang="en-US" sz="2800" b="0" i="0" u="none" strike="noStrike" cap="none" baseline="0" dirty="0" smtClean="0">
              <a:solidFill>
                <a:schemeClr val="dk1"/>
              </a:solidFill>
              <a:ea typeface="Calibri"/>
              <a:cs typeface="Calibri"/>
              <a:sym typeface="Calibri"/>
            </a:endParaRPr>
          </a:p>
          <a:p>
            <a:pPr marL="457200" marR="0" lvl="0" indent="-457200" algn="l" rtl="0">
              <a:lnSpc>
                <a:spcPct val="150000"/>
              </a:lnSpc>
              <a:spcBef>
                <a:spcPts val="0"/>
              </a:spcBef>
              <a:buClr>
                <a:schemeClr val="dk1"/>
              </a:buClr>
              <a:buSzPct val="100000"/>
              <a:buFont typeface="Arial"/>
              <a:buChar char="•"/>
            </a:pPr>
            <a:r>
              <a:rPr lang="en-US" sz="2800" dirty="0" smtClean="0">
                <a:solidFill>
                  <a:schemeClr val="dk1"/>
                </a:solidFill>
                <a:ea typeface="Calibri"/>
                <a:cs typeface="Calibri"/>
                <a:sym typeface="Calibri"/>
              </a:rPr>
              <a:t>Watch your e-mail for MOB survey </a:t>
            </a:r>
            <a:endParaRPr lang="en-US" sz="2800" b="0" i="0" u="none" strike="noStrike" cap="none" baseline="0" dirty="0">
              <a:solidFill>
                <a:schemeClr val="dk1"/>
              </a:solidFill>
              <a:ea typeface="Calibri"/>
              <a:cs typeface="Calibri"/>
              <a:sym typeface="Calibri"/>
            </a:endParaRPr>
          </a:p>
          <a:p>
            <a:pPr marL="457200" marR="0" lvl="0" indent="-457200" algn="l" rtl="0">
              <a:lnSpc>
                <a:spcPct val="150000"/>
              </a:lnSpc>
              <a:spcBef>
                <a:spcPts val="0"/>
              </a:spcBef>
              <a:buClr>
                <a:schemeClr val="dk1"/>
              </a:buClr>
              <a:buSzPct val="100000"/>
              <a:buFont typeface="Arial"/>
              <a:buChar char="•"/>
            </a:pPr>
            <a:r>
              <a:rPr lang="en-US" sz="2800" b="0" i="0" u="none" strike="noStrike" cap="none" baseline="0" dirty="0">
                <a:solidFill>
                  <a:schemeClr val="dk1"/>
                </a:solidFill>
                <a:ea typeface="Calibri"/>
                <a:cs typeface="Calibri"/>
                <a:sym typeface="Calibri"/>
              </a:rPr>
              <a:t>MOB Website:  </a:t>
            </a:r>
            <a:r>
              <a:rPr lang="en-US" sz="2800" b="0" i="0" u="sng" strike="noStrike" cap="none" baseline="0" dirty="0">
                <a:solidFill>
                  <a:schemeClr val="hlink"/>
                </a:solidFill>
                <a:ea typeface="Calibri"/>
                <a:cs typeface="Calibri"/>
                <a:sym typeface="Calibri"/>
                <a:hlinkClick r:id="rId4"/>
              </a:rPr>
              <a:t>www.ibcmob.net</a:t>
            </a:r>
            <a:r>
              <a:rPr lang="en-US" sz="2800" b="0" i="0" u="none" strike="noStrike" cap="none" baseline="0" dirty="0">
                <a:solidFill>
                  <a:schemeClr val="dk1"/>
                </a:solidFill>
                <a:ea typeface="Calibri"/>
                <a:cs typeface="Calibri"/>
                <a:sym typeface="Calibri"/>
              </a:rPr>
              <a:t> </a:t>
            </a:r>
          </a:p>
        </p:txBody>
      </p:sp>
      <p:sp>
        <p:nvSpPr>
          <p:cNvPr id="87" name="Shape 87"/>
          <p:cNvSpPr/>
          <p:nvPr/>
        </p:nvSpPr>
        <p:spPr>
          <a:xfrm>
            <a:off x="2565300" y="311872"/>
            <a:ext cx="4020203" cy="769441"/>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400" b="1" i="0" u="none" strike="noStrike" cap="none" baseline="0" dirty="0">
                <a:solidFill>
                  <a:schemeClr val="dk1"/>
                </a:solidFill>
                <a:latin typeface="Calibri"/>
                <a:ea typeface="Calibri"/>
                <a:cs typeface="Calibri"/>
                <a:sym typeface="Calibri"/>
              </a:rPr>
              <a:t>Announcements</a:t>
            </a:r>
          </a:p>
        </p:txBody>
      </p:sp>
      <p:sp>
        <p:nvSpPr>
          <p:cNvPr id="88" name="Shape 88"/>
          <p:cNvSpPr txBox="1">
            <a:spLocks noGrp="1"/>
          </p:cNvSpPr>
          <p:nvPr>
            <p:ph type="sldNum" idx="12"/>
          </p:nvPr>
        </p:nvSpPr>
        <p:spPr>
          <a:xfrm>
            <a:off x="8411828" y="6518275"/>
            <a:ext cx="6857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a:t>
            </a:fld>
            <a:endParaRPr lang="en-US" sz="1200" b="0" i="0" u="none" strike="noStrike" cap="none" baseline="0" dirty="0">
              <a:solidFill>
                <a:schemeClr val="dk1"/>
              </a:solidFill>
              <a:latin typeface="Calibri"/>
              <a:ea typeface="Calibri"/>
              <a:cs typeface="Calibri"/>
              <a:sym typeface="Calibri"/>
            </a:endParaRPr>
          </a:p>
        </p:txBody>
      </p:sp>
      <p:sp>
        <p:nvSpPr>
          <p:cNvPr id="7"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2393379795"/>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10</a:t>
            </a:fld>
            <a:endParaRPr lang="en-US" dirty="0"/>
          </a:p>
        </p:txBody>
      </p:sp>
      <p:sp>
        <p:nvSpPr>
          <p:cNvPr id="5" name="Rectangle 4"/>
          <p:cNvSpPr/>
          <p:nvPr/>
        </p:nvSpPr>
        <p:spPr>
          <a:xfrm>
            <a:off x="1911906" y="94166"/>
            <a:ext cx="5022294" cy="1200329"/>
          </a:xfrm>
          <a:prstGeom prst="rect">
            <a:avLst/>
          </a:prstGeom>
        </p:spPr>
        <p:txBody>
          <a:bodyPr wrap="square" anchor="ctr">
            <a:spAutoFit/>
          </a:bodyPr>
          <a:lstStyle/>
          <a:p>
            <a:pPr algn="ctr"/>
            <a:r>
              <a:rPr lang="en-US" sz="4000" b="1" dirty="0" smtClean="0"/>
              <a:t>1 John 1:1</a:t>
            </a:r>
          </a:p>
          <a:p>
            <a:pPr algn="ctr"/>
            <a:r>
              <a:rPr lang="en-US" sz="3200" dirty="0" smtClean="0"/>
              <a:t>A Unique Perspective</a:t>
            </a:r>
            <a:endParaRPr lang="en-US" sz="3200" b="1" dirty="0"/>
          </a:p>
        </p:txBody>
      </p:sp>
      <p:sp>
        <p:nvSpPr>
          <p:cNvPr id="6" name="TextBox 5"/>
          <p:cNvSpPr txBox="1"/>
          <p:nvPr/>
        </p:nvSpPr>
        <p:spPr>
          <a:xfrm>
            <a:off x="1308847" y="2005651"/>
            <a:ext cx="6553200" cy="3709349"/>
          </a:xfrm>
          <a:prstGeom prst="rect">
            <a:avLst/>
          </a:prstGeom>
          <a:noFill/>
        </p:spPr>
        <p:txBody>
          <a:bodyPr wrap="square" rtlCol="0">
            <a:spAutoFit/>
          </a:bodyPr>
          <a:lstStyle/>
          <a:p>
            <a:pPr>
              <a:lnSpc>
                <a:spcPct val="150000"/>
              </a:lnSpc>
            </a:pPr>
            <a:r>
              <a:rPr lang="en-US" sz="3200" baseline="30000" dirty="0"/>
              <a:t>1</a:t>
            </a:r>
            <a:r>
              <a:rPr lang="en-US" sz="3200" dirty="0"/>
              <a:t> That which was from the beginning, which we have heard, which we have seen with our eyes, which we looked upon and have touched with our hands, concerning the word of </a:t>
            </a:r>
            <a:r>
              <a:rPr lang="en-US" sz="3200" dirty="0" smtClean="0"/>
              <a:t>life</a:t>
            </a:r>
            <a:endParaRPr lang="en-US" sz="3200" dirty="0"/>
          </a:p>
        </p:txBody>
      </p:sp>
      <p:sp>
        <p:nvSpPr>
          <p:cNvPr id="7"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8"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3726175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62F52A-C960-462B-8236-8A9481EACB9C}" type="slidenum">
              <a:rPr lang="en-US" smtClean="0"/>
              <a:pPr/>
              <a:t>11</a:t>
            </a:fld>
            <a:endParaRPr lang="en-US" dirty="0"/>
          </a:p>
        </p:txBody>
      </p:sp>
      <p:sp>
        <p:nvSpPr>
          <p:cNvPr id="8" name="Rectangle 7"/>
          <p:cNvSpPr/>
          <p:nvPr/>
        </p:nvSpPr>
        <p:spPr>
          <a:xfrm>
            <a:off x="7903612" y="228600"/>
            <a:ext cx="1092407" cy="189057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9" name="TextBox 8"/>
          <p:cNvSpPr txBox="1"/>
          <p:nvPr/>
        </p:nvSpPr>
        <p:spPr>
          <a:xfrm>
            <a:off x="2874347" y="710312"/>
            <a:ext cx="441211" cy="6186309"/>
          </a:xfrm>
          <a:prstGeom prst="rect">
            <a:avLst/>
          </a:prstGeom>
          <a:noFill/>
        </p:spPr>
        <p:txBody>
          <a:bodyPr wrap="none" rtlCol="0">
            <a:spAutoFit/>
          </a:bodyPr>
          <a:lstStyle/>
          <a:p>
            <a:pPr algn="r"/>
            <a:endParaRPr lang="en-US" dirty="0" smtClean="0"/>
          </a:p>
          <a:p>
            <a:pPr algn="r"/>
            <a:r>
              <a:rPr lang="en-US" dirty="0" smtClean="0"/>
              <a:t>1</a:t>
            </a:r>
          </a:p>
          <a:p>
            <a:pPr algn="r"/>
            <a:r>
              <a:rPr lang="en-US" dirty="0" smtClean="0"/>
              <a:t>2</a:t>
            </a:r>
          </a:p>
          <a:p>
            <a:pPr algn="r"/>
            <a:r>
              <a:rPr lang="en-US" dirty="0" smtClean="0"/>
              <a:t>3</a:t>
            </a:r>
          </a:p>
          <a:p>
            <a:pPr algn="r"/>
            <a:r>
              <a:rPr lang="en-US" dirty="0" smtClean="0"/>
              <a:t>4</a:t>
            </a:r>
          </a:p>
          <a:p>
            <a:pPr algn="r"/>
            <a:r>
              <a:rPr lang="en-US" dirty="0" smtClean="0"/>
              <a:t>5</a:t>
            </a:r>
          </a:p>
          <a:p>
            <a:pPr algn="r"/>
            <a:r>
              <a:rPr lang="en-US" dirty="0" smtClean="0"/>
              <a:t>6</a:t>
            </a:r>
          </a:p>
          <a:p>
            <a:pPr algn="r"/>
            <a:r>
              <a:rPr lang="en-US" dirty="0" smtClean="0"/>
              <a:t>7</a:t>
            </a:r>
          </a:p>
          <a:p>
            <a:pPr algn="r"/>
            <a:r>
              <a:rPr lang="en-US" dirty="0" smtClean="0"/>
              <a:t>8</a:t>
            </a:r>
          </a:p>
          <a:p>
            <a:pPr algn="r"/>
            <a:r>
              <a:rPr lang="en-US" dirty="0" smtClean="0"/>
              <a:t>9</a:t>
            </a:r>
          </a:p>
          <a:p>
            <a:pPr algn="r"/>
            <a:r>
              <a:rPr lang="en-US" dirty="0" smtClean="0"/>
              <a:t>10</a:t>
            </a:r>
          </a:p>
          <a:p>
            <a:pPr algn="r"/>
            <a:r>
              <a:rPr lang="en-US" dirty="0" smtClean="0"/>
              <a:t>11</a:t>
            </a:r>
          </a:p>
          <a:p>
            <a:pPr algn="r"/>
            <a:r>
              <a:rPr lang="en-US" dirty="0" smtClean="0"/>
              <a:t>12</a:t>
            </a:r>
          </a:p>
          <a:p>
            <a:pPr algn="r"/>
            <a:r>
              <a:rPr lang="en-US" dirty="0" smtClean="0"/>
              <a:t>13</a:t>
            </a:r>
          </a:p>
          <a:p>
            <a:pPr algn="r"/>
            <a:r>
              <a:rPr lang="en-US" dirty="0" smtClean="0"/>
              <a:t>14</a:t>
            </a:r>
          </a:p>
          <a:p>
            <a:pPr algn="r"/>
            <a:r>
              <a:rPr lang="en-US" dirty="0" smtClean="0"/>
              <a:t>15</a:t>
            </a:r>
          </a:p>
          <a:p>
            <a:pPr algn="r"/>
            <a:r>
              <a:rPr lang="en-US" dirty="0" smtClean="0"/>
              <a:t>16</a:t>
            </a:r>
          </a:p>
          <a:p>
            <a:pPr algn="r"/>
            <a:r>
              <a:rPr lang="en-US" dirty="0" smtClean="0"/>
              <a:t>17</a:t>
            </a:r>
          </a:p>
          <a:p>
            <a:pPr algn="r"/>
            <a:r>
              <a:rPr lang="en-US" dirty="0" smtClean="0"/>
              <a:t>18</a:t>
            </a:r>
          </a:p>
          <a:p>
            <a:pPr algn="r"/>
            <a:r>
              <a:rPr lang="en-US" dirty="0" smtClean="0"/>
              <a:t>19</a:t>
            </a:r>
          </a:p>
          <a:p>
            <a:pPr algn="r"/>
            <a:r>
              <a:rPr lang="en-US" dirty="0" smtClean="0"/>
              <a:t>20</a:t>
            </a:r>
          </a:p>
          <a:p>
            <a:pPr algn="r"/>
            <a:r>
              <a:rPr lang="en-US" dirty="0" smtClean="0"/>
              <a:t>21</a:t>
            </a:r>
            <a:endParaRPr lang="en-US" dirty="0"/>
          </a:p>
        </p:txBody>
      </p:sp>
      <p:sp>
        <p:nvSpPr>
          <p:cNvPr id="10" name="TextBox 9"/>
          <p:cNvSpPr txBox="1"/>
          <p:nvPr/>
        </p:nvSpPr>
        <p:spPr>
          <a:xfrm>
            <a:off x="78646" y="1179180"/>
            <a:ext cx="888320" cy="307777"/>
          </a:xfrm>
          <a:prstGeom prst="rect">
            <a:avLst/>
          </a:prstGeom>
          <a:noFill/>
        </p:spPr>
        <p:txBody>
          <a:bodyPr wrap="none" rtlCol="0">
            <a:spAutoFit/>
          </a:bodyPr>
          <a:lstStyle/>
          <a:p>
            <a:pPr algn="ctr"/>
            <a:r>
              <a:rPr lang="en-US" sz="1400" dirty="0" smtClean="0"/>
              <a:t>Wedding</a:t>
            </a:r>
            <a:endParaRPr lang="en-US" sz="1400" dirty="0"/>
          </a:p>
        </p:txBody>
      </p:sp>
      <p:sp>
        <p:nvSpPr>
          <p:cNvPr id="11" name="TextBox 10"/>
          <p:cNvSpPr txBox="1"/>
          <p:nvPr/>
        </p:nvSpPr>
        <p:spPr>
          <a:xfrm>
            <a:off x="56973" y="1407780"/>
            <a:ext cx="931665" cy="307777"/>
          </a:xfrm>
          <a:prstGeom prst="rect">
            <a:avLst/>
          </a:prstGeom>
          <a:noFill/>
        </p:spPr>
        <p:txBody>
          <a:bodyPr wrap="none" rtlCol="0">
            <a:spAutoFit/>
          </a:bodyPr>
          <a:lstStyle/>
          <a:p>
            <a:pPr algn="ctr"/>
            <a:r>
              <a:rPr lang="en-US" sz="1400" dirty="0" smtClean="0"/>
              <a:t>Passover</a:t>
            </a:r>
            <a:endParaRPr lang="en-US" sz="1400" dirty="0"/>
          </a:p>
        </p:txBody>
      </p:sp>
      <p:sp>
        <p:nvSpPr>
          <p:cNvPr id="12" name="TextBox 11"/>
          <p:cNvSpPr txBox="1"/>
          <p:nvPr/>
        </p:nvSpPr>
        <p:spPr>
          <a:xfrm>
            <a:off x="1299612" y="1319912"/>
            <a:ext cx="1667444" cy="276999"/>
          </a:xfrm>
          <a:prstGeom prst="rect">
            <a:avLst/>
          </a:prstGeom>
          <a:noFill/>
        </p:spPr>
        <p:txBody>
          <a:bodyPr wrap="none" rtlCol="0">
            <a:spAutoFit/>
          </a:bodyPr>
          <a:lstStyle/>
          <a:p>
            <a:r>
              <a:rPr lang="en-US" sz="1200" i="1" dirty="0" smtClean="0">
                <a:latin typeface="Book Antiqua" panose="02040602050305030304" pitchFamily="18" charset="0"/>
                <a:ea typeface="Batang" panose="02030600000101010101" pitchFamily="18" charset="-127"/>
              </a:rPr>
              <a:t>Turning Water to Wine</a:t>
            </a:r>
            <a:endParaRPr lang="en-US" sz="1200" i="1" dirty="0">
              <a:latin typeface="Book Antiqua" panose="02040602050305030304" pitchFamily="18" charset="0"/>
              <a:ea typeface="Batang" panose="02030600000101010101" pitchFamily="18" charset="-127"/>
            </a:endParaRPr>
          </a:p>
        </p:txBody>
      </p:sp>
      <p:sp>
        <p:nvSpPr>
          <p:cNvPr id="13" name="TextBox 12"/>
          <p:cNvSpPr txBox="1"/>
          <p:nvPr/>
        </p:nvSpPr>
        <p:spPr>
          <a:xfrm>
            <a:off x="1263054" y="1842173"/>
            <a:ext cx="1736373" cy="276999"/>
          </a:xfrm>
          <a:prstGeom prst="rect">
            <a:avLst/>
          </a:prstGeom>
          <a:noFill/>
        </p:spPr>
        <p:txBody>
          <a:bodyPr wrap="none" rtlCol="0">
            <a:spAutoFit/>
          </a:bodyPr>
          <a:lstStyle/>
          <a:p>
            <a:r>
              <a:rPr lang="en-US" sz="1200" i="1" dirty="0" smtClean="0">
                <a:latin typeface="Book Antiqua" panose="02040602050305030304" pitchFamily="18" charset="0"/>
                <a:ea typeface="Batang" panose="02030600000101010101" pitchFamily="18" charset="-127"/>
              </a:rPr>
              <a:t>Healing Nobleman’s Son</a:t>
            </a:r>
            <a:endParaRPr lang="en-US" sz="1200" i="1" dirty="0">
              <a:latin typeface="Book Antiqua" panose="02040602050305030304" pitchFamily="18" charset="0"/>
              <a:ea typeface="Batang" panose="02030600000101010101" pitchFamily="18" charset="-127"/>
            </a:endParaRPr>
          </a:p>
        </p:txBody>
      </p:sp>
      <p:sp>
        <p:nvSpPr>
          <p:cNvPr id="14" name="TextBox 13"/>
          <p:cNvSpPr txBox="1"/>
          <p:nvPr/>
        </p:nvSpPr>
        <p:spPr>
          <a:xfrm>
            <a:off x="1354425" y="2146973"/>
            <a:ext cx="1627369" cy="276999"/>
          </a:xfrm>
          <a:prstGeom prst="rect">
            <a:avLst/>
          </a:prstGeom>
          <a:noFill/>
        </p:spPr>
        <p:txBody>
          <a:bodyPr wrap="none" rtlCol="0">
            <a:spAutoFit/>
          </a:bodyPr>
          <a:lstStyle/>
          <a:p>
            <a:r>
              <a:rPr lang="en-US" sz="1200" i="1" dirty="0" smtClean="0">
                <a:latin typeface="Book Antiqua" panose="02040602050305030304" pitchFamily="18" charset="0"/>
                <a:ea typeface="Batang" panose="02030600000101010101" pitchFamily="18" charset="-127"/>
              </a:rPr>
              <a:t>Healing Paralytic Man</a:t>
            </a:r>
            <a:endParaRPr lang="en-US" sz="1200" i="1" dirty="0">
              <a:latin typeface="Book Antiqua" panose="02040602050305030304" pitchFamily="18" charset="0"/>
              <a:ea typeface="Batang" panose="02030600000101010101" pitchFamily="18" charset="-127"/>
            </a:endParaRPr>
          </a:p>
        </p:txBody>
      </p:sp>
      <p:sp>
        <p:nvSpPr>
          <p:cNvPr id="15" name="TextBox 14"/>
          <p:cNvSpPr txBox="1"/>
          <p:nvPr/>
        </p:nvSpPr>
        <p:spPr>
          <a:xfrm>
            <a:off x="1638225" y="2353019"/>
            <a:ext cx="1016625" cy="276999"/>
          </a:xfrm>
          <a:prstGeom prst="rect">
            <a:avLst/>
          </a:prstGeom>
          <a:noFill/>
        </p:spPr>
        <p:txBody>
          <a:bodyPr wrap="none" rtlCol="0">
            <a:spAutoFit/>
          </a:bodyPr>
          <a:lstStyle/>
          <a:p>
            <a:r>
              <a:rPr lang="en-US" sz="1200" i="1" dirty="0" smtClean="0">
                <a:latin typeface="Book Antiqua" panose="02040602050305030304" pitchFamily="18" charset="0"/>
                <a:ea typeface="Batang" panose="02030600000101010101" pitchFamily="18" charset="-127"/>
              </a:rPr>
              <a:t>Feeding 5000</a:t>
            </a:r>
            <a:endParaRPr lang="en-US" sz="1200" i="1" dirty="0">
              <a:latin typeface="Book Antiqua" panose="02040602050305030304" pitchFamily="18" charset="0"/>
              <a:ea typeface="Batang" panose="02030600000101010101" pitchFamily="18" charset="-127"/>
            </a:endParaRPr>
          </a:p>
        </p:txBody>
      </p:sp>
      <p:sp>
        <p:nvSpPr>
          <p:cNvPr id="16" name="TextBox 15"/>
          <p:cNvSpPr txBox="1"/>
          <p:nvPr/>
        </p:nvSpPr>
        <p:spPr>
          <a:xfrm>
            <a:off x="1314678" y="3207196"/>
            <a:ext cx="1699504" cy="276999"/>
          </a:xfrm>
          <a:prstGeom prst="rect">
            <a:avLst/>
          </a:prstGeom>
          <a:noFill/>
        </p:spPr>
        <p:txBody>
          <a:bodyPr wrap="none" rtlCol="0">
            <a:spAutoFit/>
          </a:bodyPr>
          <a:lstStyle/>
          <a:p>
            <a:r>
              <a:rPr lang="en-US" sz="1200" i="1" dirty="0" smtClean="0">
                <a:latin typeface="Book Antiqua" panose="02040602050305030304" pitchFamily="18" charset="0"/>
                <a:ea typeface="Batang" panose="02030600000101010101" pitchFamily="18" charset="-127"/>
              </a:rPr>
              <a:t>Healing Man born blind</a:t>
            </a:r>
            <a:endParaRPr lang="en-US" sz="1200" i="1" dirty="0">
              <a:latin typeface="Book Antiqua" panose="02040602050305030304" pitchFamily="18" charset="0"/>
              <a:ea typeface="Batang" panose="02030600000101010101" pitchFamily="18" charset="-127"/>
            </a:endParaRPr>
          </a:p>
        </p:txBody>
      </p:sp>
      <p:sp>
        <p:nvSpPr>
          <p:cNvPr id="17" name="TextBox 16"/>
          <p:cNvSpPr txBox="1"/>
          <p:nvPr/>
        </p:nvSpPr>
        <p:spPr>
          <a:xfrm>
            <a:off x="1513992" y="2495239"/>
            <a:ext cx="1332416" cy="276999"/>
          </a:xfrm>
          <a:prstGeom prst="rect">
            <a:avLst/>
          </a:prstGeom>
          <a:noFill/>
        </p:spPr>
        <p:txBody>
          <a:bodyPr wrap="none" rtlCol="0">
            <a:spAutoFit/>
          </a:bodyPr>
          <a:lstStyle/>
          <a:p>
            <a:r>
              <a:rPr lang="en-US" sz="1200" i="1" dirty="0" smtClean="0">
                <a:latin typeface="Book Antiqua" panose="02040602050305030304" pitchFamily="18" charset="0"/>
                <a:ea typeface="Batang" panose="02030600000101010101" pitchFamily="18" charset="-127"/>
              </a:rPr>
              <a:t>Walking on Water</a:t>
            </a:r>
            <a:endParaRPr lang="en-US" sz="1200" i="1" dirty="0">
              <a:latin typeface="Book Antiqua" panose="02040602050305030304" pitchFamily="18" charset="0"/>
              <a:ea typeface="Batang" panose="02030600000101010101" pitchFamily="18" charset="-127"/>
            </a:endParaRPr>
          </a:p>
        </p:txBody>
      </p:sp>
      <p:sp>
        <p:nvSpPr>
          <p:cNvPr id="18" name="TextBox 17"/>
          <p:cNvSpPr txBox="1"/>
          <p:nvPr/>
        </p:nvSpPr>
        <p:spPr>
          <a:xfrm>
            <a:off x="1605568" y="3729457"/>
            <a:ext cx="1197764" cy="276999"/>
          </a:xfrm>
          <a:prstGeom prst="rect">
            <a:avLst/>
          </a:prstGeom>
          <a:noFill/>
        </p:spPr>
        <p:txBody>
          <a:bodyPr wrap="none" rtlCol="0">
            <a:spAutoFit/>
          </a:bodyPr>
          <a:lstStyle/>
          <a:p>
            <a:r>
              <a:rPr lang="en-US" sz="1200" i="1" dirty="0" smtClean="0">
                <a:latin typeface="Book Antiqua" panose="02040602050305030304" pitchFamily="18" charset="0"/>
                <a:ea typeface="Batang" panose="02030600000101010101" pitchFamily="18" charset="-127"/>
              </a:rPr>
              <a:t>Raising Lazarus</a:t>
            </a:r>
            <a:endParaRPr lang="en-US" sz="1200" i="1" dirty="0">
              <a:latin typeface="Book Antiqua" panose="02040602050305030304" pitchFamily="18" charset="0"/>
              <a:ea typeface="Batang" panose="02030600000101010101" pitchFamily="18" charset="-127"/>
            </a:endParaRPr>
          </a:p>
        </p:txBody>
      </p:sp>
      <p:sp>
        <p:nvSpPr>
          <p:cNvPr id="19" name="TextBox 18"/>
          <p:cNvSpPr txBox="1"/>
          <p:nvPr/>
        </p:nvSpPr>
        <p:spPr>
          <a:xfrm>
            <a:off x="1513992" y="4038261"/>
            <a:ext cx="1414170" cy="261610"/>
          </a:xfrm>
          <a:prstGeom prst="rect">
            <a:avLst/>
          </a:prstGeom>
          <a:noFill/>
        </p:spPr>
        <p:txBody>
          <a:bodyPr wrap="none" rtlCol="0">
            <a:spAutoFit/>
          </a:bodyPr>
          <a:lstStyle/>
          <a:p>
            <a:r>
              <a:rPr lang="en-US" sz="1100" dirty="0" smtClean="0"/>
              <a:t>Mary Anoints Jesus</a:t>
            </a:r>
            <a:endParaRPr lang="en-US" sz="1100" dirty="0"/>
          </a:p>
        </p:txBody>
      </p:sp>
      <p:sp>
        <p:nvSpPr>
          <p:cNvPr id="20" name="Left Brace 19"/>
          <p:cNvSpPr/>
          <p:nvPr/>
        </p:nvSpPr>
        <p:spPr>
          <a:xfrm>
            <a:off x="2686909" y="4444112"/>
            <a:ext cx="187437" cy="1176010"/>
          </a:xfrm>
          <a:prstGeom prst="leftBrace">
            <a:avLst>
              <a:gd name="adj1" fmla="val 8333"/>
              <a:gd name="adj2" fmla="val 47652"/>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1712997" y="4682148"/>
            <a:ext cx="856615" cy="600164"/>
          </a:xfrm>
          <a:prstGeom prst="rect">
            <a:avLst/>
          </a:prstGeom>
          <a:noFill/>
        </p:spPr>
        <p:txBody>
          <a:bodyPr wrap="square" rtlCol="0">
            <a:spAutoFit/>
          </a:bodyPr>
          <a:lstStyle/>
          <a:p>
            <a:pPr algn="ctr"/>
            <a:r>
              <a:rPr lang="en-US" sz="1100" dirty="0" smtClean="0"/>
              <a:t>Upper Room Discourse</a:t>
            </a:r>
            <a:endParaRPr lang="en-US" sz="1100" dirty="0"/>
          </a:p>
        </p:txBody>
      </p:sp>
      <p:sp>
        <p:nvSpPr>
          <p:cNvPr id="22" name="TextBox 21"/>
          <p:cNvSpPr txBox="1"/>
          <p:nvPr/>
        </p:nvSpPr>
        <p:spPr>
          <a:xfrm>
            <a:off x="1608040" y="5663312"/>
            <a:ext cx="1148071" cy="261610"/>
          </a:xfrm>
          <a:prstGeom prst="rect">
            <a:avLst/>
          </a:prstGeom>
          <a:noFill/>
        </p:spPr>
        <p:txBody>
          <a:bodyPr wrap="none" rtlCol="0">
            <a:spAutoFit/>
          </a:bodyPr>
          <a:lstStyle/>
          <a:p>
            <a:r>
              <a:rPr lang="en-US" sz="1100" dirty="0" smtClean="0"/>
              <a:t>Betrayal/Arrest</a:t>
            </a:r>
            <a:endParaRPr lang="en-US" sz="1100" dirty="0"/>
          </a:p>
        </p:txBody>
      </p:sp>
      <p:sp>
        <p:nvSpPr>
          <p:cNvPr id="23" name="TextBox 22"/>
          <p:cNvSpPr txBox="1"/>
          <p:nvPr/>
        </p:nvSpPr>
        <p:spPr>
          <a:xfrm>
            <a:off x="1712997" y="5968112"/>
            <a:ext cx="845103" cy="261610"/>
          </a:xfrm>
          <a:prstGeom prst="rect">
            <a:avLst/>
          </a:prstGeom>
          <a:noFill/>
        </p:spPr>
        <p:txBody>
          <a:bodyPr wrap="none" rtlCol="0">
            <a:spAutoFit/>
          </a:bodyPr>
          <a:lstStyle/>
          <a:p>
            <a:r>
              <a:rPr lang="en-US" sz="1100" dirty="0" smtClean="0"/>
              <a:t>Crucifixion</a:t>
            </a:r>
            <a:endParaRPr lang="en-US" sz="1100" dirty="0"/>
          </a:p>
        </p:txBody>
      </p:sp>
      <p:sp>
        <p:nvSpPr>
          <p:cNvPr id="24" name="TextBox 23"/>
          <p:cNvSpPr txBox="1"/>
          <p:nvPr/>
        </p:nvSpPr>
        <p:spPr>
          <a:xfrm>
            <a:off x="1487085" y="4283995"/>
            <a:ext cx="1343638" cy="261610"/>
          </a:xfrm>
          <a:prstGeom prst="rect">
            <a:avLst/>
          </a:prstGeom>
          <a:noFill/>
        </p:spPr>
        <p:txBody>
          <a:bodyPr wrap="none" rtlCol="0">
            <a:spAutoFit/>
          </a:bodyPr>
          <a:lstStyle/>
          <a:p>
            <a:r>
              <a:rPr lang="en-US" sz="1100" dirty="0" smtClean="0"/>
              <a:t>Jesus washes feet</a:t>
            </a:r>
            <a:endParaRPr lang="en-US" sz="1100" dirty="0"/>
          </a:p>
        </p:txBody>
      </p:sp>
      <p:sp>
        <p:nvSpPr>
          <p:cNvPr id="25" name="TextBox 24"/>
          <p:cNvSpPr txBox="1"/>
          <p:nvPr/>
        </p:nvSpPr>
        <p:spPr>
          <a:xfrm>
            <a:off x="1956830" y="5815712"/>
            <a:ext cx="460382" cy="261610"/>
          </a:xfrm>
          <a:prstGeom prst="rect">
            <a:avLst/>
          </a:prstGeom>
          <a:noFill/>
        </p:spPr>
        <p:txBody>
          <a:bodyPr wrap="none" rtlCol="0">
            <a:spAutoFit/>
          </a:bodyPr>
          <a:lstStyle/>
          <a:p>
            <a:r>
              <a:rPr lang="en-US" sz="1100" dirty="0" smtClean="0"/>
              <a:t>Trial</a:t>
            </a:r>
            <a:endParaRPr lang="en-US" sz="1100" dirty="0"/>
          </a:p>
        </p:txBody>
      </p:sp>
      <p:sp>
        <p:nvSpPr>
          <p:cNvPr id="26" name="TextBox 25"/>
          <p:cNvSpPr txBox="1"/>
          <p:nvPr/>
        </p:nvSpPr>
        <p:spPr>
          <a:xfrm>
            <a:off x="1655212" y="6269214"/>
            <a:ext cx="982961" cy="261610"/>
          </a:xfrm>
          <a:prstGeom prst="rect">
            <a:avLst/>
          </a:prstGeom>
          <a:noFill/>
        </p:spPr>
        <p:txBody>
          <a:bodyPr wrap="none" rtlCol="0">
            <a:spAutoFit/>
          </a:bodyPr>
          <a:lstStyle/>
          <a:p>
            <a:r>
              <a:rPr lang="en-US" sz="1100" dirty="0" smtClean="0"/>
              <a:t>Empty Tomb</a:t>
            </a:r>
            <a:endParaRPr lang="en-US" sz="1100" dirty="0"/>
          </a:p>
        </p:txBody>
      </p:sp>
      <p:sp>
        <p:nvSpPr>
          <p:cNvPr id="27" name="TextBox 26"/>
          <p:cNvSpPr txBox="1"/>
          <p:nvPr/>
        </p:nvSpPr>
        <p:spPr>
          <a:xfrm>
            <a:off x="121894" y="2058576"/>
            <a:ext cx="801823" cy="307777"/>
          </a:xfrm>
          <a:prstGeom prst="rect">
            <a:avLst/>
          </a:prstGeom>
          <a:noFill/>
        </p:spPr>
        <p:txBody>
          <a:bodyPr wrap="none" rtlCol="0">
            <a:spAutoFit/>
          </a:bodyPr>
          <a:lstStyle/>
          <a:p>
            <a:pPr algn="ctr"/>
            <a:r>
              <a:rPr lang="en-US" sz="1400" dirty="0" smtClean="0"/>
              <a:t>Festival</a:t>
            </a:r>
            <a:endParaRPr lang="en-US" sz="1400" dirty="0"/>
          </a:p>
        </p:txBody>
      </p:sp>
      <p:sp>
        <p:nvSpPr>
          <p:cNvPr id="28" name="TextBox 27"/>
          <p:cNvSpPr txBox="1"/>
          <p:nvPr/>
        </p:nvSpPr>
        <p:spPr>
          <a:xfrm>
            <a:off x="-228600" y="2520241"/>
            <a:ext cx="1502812" cy="523220"/>
          </a:xfrm>
          <a:prstGeom prst="rect">
            <a:avLst/>
          </a:prstGeom>
          <a:noFill/>
        </p:spPr>
        <p:txBody>
          <a:bodyPr wrap="square" rtlCol="0">
            <a:spAutoFit/>
          </a:bodyPr>
          <a:lstStyle/>
          <a:p>
            <a:pPr algn="ctr"/>
            <a:r>
              <a:rPr lang="en-US" sz="1400" dirty="0" smtClean="0"/>
              <a:t>Feast of Tabernacles</a:t>
            </a:r>
            <a:endParaRPr lang="en-US" sz="1400" dirty="0"/>
          </a:p>
        </p:txBody>
      </p:sp>
      <p:sp>
        <p:nvSpPr>
          <p:cNvPr id="29" name="TextBox 28"/>
          <p:cNvSpPr txBox="1"/>
          <p:nvPr/>
        </p:nvSpPr>
        <p:spPr>
          <a:xfrm>
            <a:off x="7280" y="3434134"/>
            <a:ext cx="1031051" cy="307777"/>
          </a:xfrm>
          <a:prstGeom prst="rect">
            <a:avLst/>
          </a:prstGeom>
          <a:noFill/>
        </p:spPr>
        <p:txBody>
          <a:bodyPr wrap="none" rtlCol="0">
            <a:spAutoFit/>
          </a:bodyPr>
          <a:lstStyle/>
          <a:p>
            <a:pPr algn="ctr"/>
            <a:r>
              <a:rPr lang="en-US" sz="1400" dirty="0" smtClean="0"/>
              <a:t>Dedication</a:t>
            </a:r>
            <a:endParaRPr lang="en-US" sz="1400" dirty="0"/>
          </a:p>
        </p:txBody>
      </p:sp>
      <p:sp>
        <p:nvSpPr>
          <p:cNvPr id="30" name="TextBox 29"/>
          <p:cNvSpPr txBox="1"/>
          <p:nvPr/>
        </p:nvSpPr>
        <p:spPr>
          <a:xfrm>
            <a:off x="56973" y="4132584"/>
            <a:ext cx="931665" cy="307777"/>
          </a:xfrm>
          <a:prstGeom prst="rect">
            <a:avLst/>
          </a:prstGeom>
          <a:noFill/>
        </p:spPr>
        <p:txBody>
          <a:bodyPr wrap="none" rtlCol="0">
            <a:spAutoFit/>
          </a:bodyPr>
          <a:lstStyle/>
          <a:p>
            <a:pPr algn="ctr"/>
            <a:r>
              <a:rPr lang="en-US" sz="1400" dirty="0" smtClean="0"/>
              <a:t>Passover</a:t>
            </a:r>
            <a:endParaRPr lang="en-US" sz="1400" dirty="0"/>
          </a:p>
        </p:txBody>
      </p:sp>
      <p:sp>
        <p:nvSpPr>
          <p:cNvPr id="31" name="Oval 30"/>
          <p:cNvSpPr/>
          <p:nvPr/>
        </p:nvSpPr>
        <p:spPr>
          <a:xfrm>
            <a:off x="1198012" y="1370670"/>
            <a:ext cx="152400" cy="1578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s</a:t>
            </a:r>
            <a:endParaRPr lang="en-US" sz="1050" dirty="0">
              <a:solidFill>
                <a:schemeClr val="tx1"/>
              </a:solidFill>
            </a:endParaRPr>
          </a:p>
        </p:txBody>
      </p:sp>
      <p:sp>
        <p:nvSpPr>
          <p:cNvPr id="32" name="Oval 31"/>
          <p:cNvSpPr/>
          <p:nvPr/>
        </p:nvSpPr>
        <p:spPr>
          <a:xfrm>
            <a:off x="1186854" y="1884358"/>
            <a:ext cx="152400" cy="1578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s</a:t>
            </a:r>
            <a:endParaRPr lang="en-US" sz="1050" dirty="0">
              <a:solidFill>
                <a:schemeClr val="tx1"/>
              </a:solidFill>
            </a:endParaRPr>
          </a:p>
        </p:txBody>
      </p:sp>
      <p:sp>
        <p:nvSpPr>
          <p:cNvPr id="33" name="Oval 32"/>
          <p:cNvSpPr/>
          <p:nvPr/>
        </p:nvSpPr>
        <p:spPr>
          <a:xfrm>
            <a:off x="1278225" y="2189885"/>
            <a:ext cx="152400" cy="1578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s</a:t>
            </a:r>
            <a:endParaRPr lang="en-US" sz="1050" dirty="0">
              <a:solidFill>
                <a:schemeClr val="tx1"/>
              </a:solidFill>
            </a:endParaRPr>
          </a:p>
        </p:txBody>
      </p:sp>
      <p:sp>
        <p:nvSpPr>
          <p:cNvPr id="34" name="Oval 33"/>
          <p:cNvSpPr/>
          <p:nvPr/>
        </p:nvSpPr>
        <p:spPr>
          <a:xfrm>
            <a:off x="1505742" y="2394723"/>
            <a:ext cx="152400" cy="1578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s</a:t>
            </a:r>
            <a:endParaRPr lang="en-US" sz="1050" dirty="0">
              <a:solidFill>
                <a:schemeClr val="tx1"/>
              </a:solidFill>
            </a:endParaRPr>
          </a:p>
        </p:txBody>
      </p:sp>
      <p:sp>
        <p:nvSpPr>
          <p:cNvPr id="35" name="Oval 34"/>
          <p:cNvSpPr/>
          <p:nvPr/>
        </p:nvSpPr>
        <p:spPr>
          <a:xfrm>
            <a:off x="1430625" y="2533280"/>
            <a:ext cx="152400" cy="1578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s</a:t>
            </a:r>
            <a:endParaRPr lang="en-US" sz="1050" dirty="0">
              <a:solidFill>
                <a:schemeClr val="tx1"/>
              </a:solidFill>
            </a:endParaRPr>
          </a:p>
        </p:txBody>
      </p:sp>
      <p:sp>
        <p:nvSpPr>
          <p:cNvPr id="36" name="Oval 35"/>
          <p:cNvSpPr/>
          <p:nvPr/>
        </p:nvSpPr>
        <p:spPr>
          <a:xfrm>
            <a:off x="1238478" y="3234892"/>
            <a:ext cx="152400" cy="1578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s</a:t>
            </a:r>
            <a:endParaRPr lang="en-US" sz="1050" dirty="0">
              <a:solidFill>
                <a:schemeClr val="tx1"/>
              </a:solidFill>
            </a:endParaRPr>
          </a:p>
        </p:txBody>
      </p:sp>
      <p:sp>
        <p:nvSpPr>
          <p:cNvPr id="37" name="Oval 36"/>
          <p:cNvSpPr/>
          <p:nvPr/>
        </p:nvSpPr>
        <p:spPr>
          <a:xfrm>
            <a:off x="1530910" y="3768156"/>
            <a:ext cx="152400" cy="1578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s</a:t>
            </a:r>
            <a:endParaRPr lang="en-US" sz="1050" dirty="0">
              <a:solidFill>
                <a:schemeClr val="tx1"/>
              </a:solidFill>
            </a:endParaRPr>
          </a:p>
        </p:txBody>
      </p:sp>
      <p:sp>
        <p:nvSpPr>
          <p:cNvPr id="38" name="Rounded Rectangle 37"/>
          <p:cNvSpPr/>
          <p:nvPr/>
        </p:nvSpPr>
        <p:spPr>
          <a:xfrm>
            <a:off x="3555020" y="2178463"/>
            <a:ext cx="5518287" cy="4610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5:35</a:t>
            </a:r>
            <a:r>
              <a:rPr lang="en-US" sz="1200" baseline="30000" dirty="0">
                <a:solidFill>
                  <a:schemeClr val="tx1"/>
                </a:solidFill>
              </a:rPr>
              <a:t> </a:t>
            </a:r>
            <a:r>
              <a:rPr lang="en-US" sz="1200" baseline="30000" dirty="0" smtClean="0">
                <a:solidFill>
                  <a:schemeClr val="tx1"/>
                </a:solidFill>
              </a:rPr>
              <a:t> </a:t>
            </a:r>
            <a:r>
              <a:rPr lang="en-US" sz="1200" dirty="0" smtClean="0">
                <a:solidFill>
                  <a:schemeClr val="tx1"/>
                </a:solidFill>
              </a:rPr>
              <a:t>Jesus </a:t>
            </a:r>
            <a:r>
              <a:rPr lang="en-US" sz="1200" dirty="0">
                <a:solidFill>
                  <a:schemeClr val="tx1"/>
                </a:solidFill>
              </a:rPr>
              <a:t>said to them, “</a:t>
            </a:r>
            <a:r>
              <a:rPr lang="en-US" sz="1200" b="1" dirty="0">
                <a:solidFill>
                  <a:srgbClr val="FF0000"/>
                </a:solidFill>
              </a:rPr>
              <a:t>I am the bread of life</a:t>
            </a:r>
            <a:r>
              <a:rPr lang="en-US" sz="1200" dirty="0">
                <a:solidFill>
                  <a:schemeClr val="tx1"/>
                </a:solidFill>
              </a:rPr>
              <a:t>; he who comes to Me will not hunger, and he who believes in Me will never thirst.</a:t>
            </a:r>
          </a:p>
        </p:txBody>
      </p:sp>
      <p:sp>
        <p:nvSpPr>
          <p:cNvPr id="39" name="Rounded Rectangle 38"/>
          <p:cNvSpPr/>
          <p:nvPr/>
        </p:nvSpPr>
        <p:spPr>
          <a:xfrm>
            <a:off x="3555020" y="2772239"/>
            <a:ext cx="5518287" cy="4349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8:12</a:t>
            </a:r>
            <a:r>
              <a:rPr lang="en-US" sz="1200" dirty="0">
                <a:solidFill>
                  <a:schemeClr val="tx1"/>
                </a:solidFill>
              </a:rPr>
              <a:t> Then Jesus again spoke to them, saying, “</a:t>
            </a:r>
            <a:r>
              <a:rPr lang="en-US" sz="1200" b="1" dirty="0">
                <a:solidFill>
                  <a:srgbClr val="FF0000"/>
                </a:solidFill>
              </a:rPr>
              <a:t>I am the Light of the world</a:t>
            </a:r>
            <a:r>
              <a:rPr lang="en-US" sz="1200" dirty="0">
                <a:solidFill>
                  <a:schemeClr val="tx1"/>
                </a:solidFill>
              </a:rPr>
              <a:t>; he who follows Me will not walk in the darkness, but will have the Light of life.”</a:t>
            </a:r>
          </a:p>
        </p:txBody>
      </p:sp>
      <p:sp>
        <p:nvSpPr>
          <p:cNvPr id="40" name="Rounded Rectangle 39"/>
          <p:cNvSpPr/>
          <p:nvPr/>
        </p:nvSpPr>
        <p:spPr>
          <a:xfrm>
            <a:off x="3555020" y="3346929"/>
            <a:ext cx="5518287" cy="37699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10:9</a:t>
            </a:r>
            <a:r>
              <a:rPr lang="en-US" sz="1200" dirty="0">
                <a:solidFill>
                  <a:schemeClr val="tx1"/>
                </a:solidFill>
              </a:rPr>
              <a:t> </a:t>
            </a:r>
            <a:r>
              <a:rPr lang="en-US" sz="1200" dirty="0" smtClean="0">
                <a:solidFill>
                  <a:schemeClr val="tx1"/>
                </a:solidFill>
              </a:rPr>
              <a:t>”</a:t>
            </a:r>
            <a:r>
              <a:rPr lang="en-US" sz="1200" b="1" dirty="0" smtClean="0">
                <a:solidFill>
                  <a:srgbClr val="FF0000"/>
                </a:solidFill>
              </a:rPr>
              <a:t>I </a:t>
            </a:r>
            <a:r>
              <a:rPr lang="en-US" sz="1200" b="1" dirty="0">
                <a:solidFill>
                  <a:srgbClr val="FF0000"/>
                </a:solidFill>
              </a:rPr>
              <a:t>am the door</a:t>
            </a:r>
            <a:r>
              <a:rPr lang="en-US" sz="1200" dirty="0">
                <a:solidFill>
                  <a:schemeClr val="tx1"/>
                </a:solidFill>
              </a:rPr>
              <a:t>; if anyone enters through Me, he will be saved, and will go in and out and find pasture</a:t>
            </a:r>
            <a:r>
              <a:rPr lang="en-US" sz="1200" dirty="0" smtClean="0">
                <a:solidFill>
                  <a:schemeClr val="tx1"/>
                </a:solidFill>
              </a:rPr>
              <a:t>.”</a:t>
            </a:r>
            <a:endParaRPr lang="en-US" sz="1200" dirty="0">
              <a:solidFill>
                <a:schemeClr val="tx1"/>
              </a:solidFill>
            </a:endParaRPr>
          </a:p>
        </p:txBody>
      </p:sp>
      <p:sp>
        <p:nvSpPr>
          <p:cNvPr id="41" name="Rounded Rectangle 40"/>
          <p:cNvSpPr/>
          <p:nvPr/>
        </p:nvSpPr>
        <p:spPr>
          <a:xfrm>
            <a:off x="3555020" y="3723927"/>
            <a:ext cx="5518287" cy="202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10:14 </a:t>
            </a:r>
            <a:r>
              <a:rPr lang="en-US" sz="1200" dirty="0" smtClean="0">
                <a:solidFill>
                  <a:schemeClr val="tx1"/>
                </a:solidFill>
              </a:rPr>
              <a:t>“</a:t>
            </a:r>
            <a:r>
              <a:rPr lang="en-US" sz="1200" b="1" dirty="0" smtClean="0">
                <a:solidFill>
                  <a:srgbClr val="FF0000"/>
                </a:solidFill>
              </a:rPr>
              <a:t>I </a:t>
            </a:r>
            <a:r>
              <a:rPr lang="en-US" sz="1200" b="1" dirty="0">
                <a:solidFill>
                  <a:srgbClr val="FF0000"/>
                </a:solidFill>
              </a:rPr>
              <a:t>am the good shepherd</a:t>
            </a:r>
            <a:r>
              <a:rPr lang="en-US" sz="1200" dirty="0">
                <a:solidFill>
                  <a:schemeClr val="tx1"/>
                </a:solidFill>
              </a:rPr>
              <a:t>, and I know My own and My own know Me</a:t>
            </a:r>
            <a:r>
              <a:rPr lang="en-US" sz="1200" dirty="0" smtClean="0">
                <a:solidFill>
                  <a:schemeClr val="tx1"/>
                </a:solidFill>
              </a:rPr>
              <a:t>,” </a:t>
            </a:r>
            <a:endParaRPr lang="en-US" sz="1200" dirty="0">
              <a:solidFill>
                <a:schemeClr val="tx1"/>
              </a:solidFill>
            </a:endParaRPr>
          </a:p>
        </p:txBody>
      </p:sp>
      <p:sp>
        <p:nvSpPr>
          <p:cNvPr id="42" name="Rounded Rectangle 41"/>
          <p:cNvSpPr/>
          <p:nvPr/>
        </p:nvSpPr>
        <p:spPr>
          <a:xfrm>
            <a:off x="3555020" y="4636830"/>
            <a:ext cx="5518287" cy="3893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 </a:t>
            </a:r>
            <a:r>
              <a:rPr lang="en-US" sz="1200" dirty="0">
                <a:solidFill>
                  <a:schemeClr val="tx1"/>
                </a:solidFill>
              </a:rPr>
              <a:t>14:6 </a:t>
            </a:r>
            <a:r>
              <a:rPr lang="en-US" sz="1200" dirty="0" smtClean="0">
                <a:solidFill>
                  <a:schemeClr val="tx1"/>
                </a:solidFill>
              </a:rPr>
              <a:t>Jesus said </a:t>
            </a:r>
            <a:r>
              <a:rPr lang="en-US" sz="1200" dirty="0">
                <a:solidFill>
                  <a:schemeClr val="tx1"/>
                </a:solidFill>
              </a:rPr>
              <a:t>to him, “</a:t>
            </a:r>
            <a:r>
              <a:rPr lang="en-US" sz="1200" b="1" dirty="0">
                <a:solidFill>
                  <a:srgbClr val="FF0000"/>
                </a:solidFill>
              </a:rPr>
              <a:t>I am the way, and the truth, and the life</a:t>
            </a:r>
            <a:r>
              <a:rPr lang="en-US" sz="1200" dirty="0">
                <a:solidFill>
                  <a:schemeClr val="tx1"/>
                </a:solidFill>
              </a:rPr>
              <a:t>; no one comes to the Father but through Me.</a:t>
            </a:r>
          </a:p>
        </p:txBody>
      </p:sp>
      <p:sp>
        <p:nvSpPr>
          <p:cNvPr id="43" name="Rounded Rectangle 42"/>
          <p:cNvSpPr/>
          <p:nvPr/>
        </p:nvSpPr>
        <p:spPr>
          <a:xfrm>
            <a:off x="3555020" y="5326101"/>
            <a:ext cx="5518287" cy="21542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16:</a:t>
            </a:r>
            <a:r>
              <a:rPr lang="en-US" sz="1200" dirty="0">
                <a:solidFill>
                  <a:schemeClr val="tx1"/>
                </a:solidFill>
              </a:rPr>
              <a:t>1 “</a:t>
            </a:r>
            <a:r>
              <a:rPr lang="en-US" sz="1200" b="1" dirty="0">
                <a:solidFill>
                  <a:srgbClr val="FF0000"/>
                </a:solidFill>
              </a:rPr>
              <a:t>I am the true vine</a:t>
            </a:r>
            <a:r>
              <a:rPr lang="en-US" sz="1200" dirty="0">
                <a:solidFill>
                  <a:schemeClr val="tx1"/>
                </a:solidFill>
              </a:rPr>
              <a:t>, and My Father is the vinedresser</a:t>
            </a:r>
            <a:r>
              <a:rPr lang="en-US" sz="1200" dirty="0" smtClean="0">
                <a:solidFill>
                  <a:schemeClr val="tx1"/>
                </a:solidFill>
              </a:rPr>
              <a:t>.”</a:t>
            </a:r>
            <a:endParaRPr lang="en-US" sz="1200" dirty="0">
              <a:solidFill>
                <a:schemeClr val="tx1"/>
              </a:solidFill>
            </a:endParaRPr>
          </a:p>
        </p:txBody>
      </p:sp>
      <p:sp>
        <p:nvSpPr>
          <p:cNvPr id="44" name="Rounded Rectangle 43"/>
          <p:cNvSpPr/>
          <p:nvPr/>
        </p:nvSpPr>
        <p:spPr>
          <a:xfrm>
            <a:off x="3555020" y="3991810"/>
            <a:ext cx="5518287" cy="38893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11:25 </a:t>
            </a:r>
            <a:r>
              <a:rPr lang="en-US" sz="1200" dirty="0" smtClean="0">
                <a:solidFill>
                  <a:schemeClr val="tx1"/>
                </a:solidFill>
              </a:rPr>
              <a:t>Jesus </a:t>
            </a:r>
            <a:r>
              <a:rPr lang="en-US" sz="1200" dirty="0">
                <a:solidFill>
                  <a:schemeClr val="tx1"/>
                </a:solidFill>
              </a:rPr>
              <a:t>said to her, “</a:t>
            </a:r>
            <a:r>
              <a:rPr lang="en-US" sz="1200" b="1" dirty="0">
                <a:solidFill>
                  <a:srgbClr val="FF0000"/>
                </a:solidFill>
              </a:rPr>
              <a:t>I am the resurrection and the life</a:t>
            </a:r>
            <a:r>
              <a:rPr lang="en-US" sz="1200" dirty="0">
                <a:solidFill>
                  <a:schemeClr val="tx1"/>
                </a:solidFill>
              </a:rPr>
              <a:t>; he who believes in Me will live even if he dies, </a:t>
            </a:r>
          </a:p>
        </p:txBody>
      </p:sp>
      <p:sp>
        <p:nvSpPr>
          <p:cNvPr id="45" name="TextBox 44"/>
          <p:cNvSpPr txBox="1"/>
          <p:nvPr/>
        </p:nvSpPr>
        <p:spPr>
          <a:xfrm>
            <a:off x="8063743" y="228600"/>
            <a:ext cx="761747" cy="307777"/>
          </a:xfrm>
          <a:prstGeom prst="rect">
            <a:avLst/>
          </a:prstGeom>
          <a:noFill/>
        </p:spPr>
        <p:txBody>
          <a:bodyPr wrap="none" rtlCol="0">
            <a:spAutoFit/>
          </a:bodyPr>
          <a:lstStyle/>
          <a:p>
            <a:r>
              <a:rPr lang="en-US" sz="1400" i="1" dirty="0" err="1"/>
              <a:t>pisteúō</a:t>
            </a:r>
            <a:endParaRPr lang="en-US" sz="1400" dirty="0"/>
          </a:p>
        </p:txBody>
      </p:sp>
      <p:sp>
        <p:nvSpPr>
          <p:cNvPr id="46" name="TextBox 45"/>
          <p:cNvSpPr txBox="1"/>
          <p:nvPr/>
        </p:nvSpPr>
        <p:spPr>
          <a:xfrm>
            <a:off x="8043705" y="485039"/>
            <a:ext cx="775212" cy="307777"/>
          </a:xfrm>
          <a:prstGeom prst="rect">
            <a:avLst/>
          </a:prstGeom>
          <a:noFill/>
        </p:spPr>
        <p:txBody>
          <a:bodyPr wrap="none" rtlCol="0">
            <a:spAutoFit/>
          </a:bodyPr>
          <a:lstStyle/>
          <a:p>
            <a:r>
              <a:rPr lang="en-US" sz="1400" i="1" dirty="0" err="1"/>
              <a:t>alétheia</a:t>
            </a:r>
            <a:endParaRPr lang="en-US" sz="1400" i="1" dirty="0"/>
          </a:p>
        </p:txBody>
      </p:sp>
      <p:sp>
        <p:nvSpPr>
          <p:cNvPr id="47" name="TextBox 46"/>
          <p:cNvSpPr txBox="1"/>
          <p:nvPr/>
        </p:nvSpPr>
        <p:spPr>
          <a:xfrm>
            <a:off x="8158320" y="741478"/>
            <a:ext cx="572593" cy="307777"/>
          </a:xfrm>
          <a:prstGeom prst="rect">
            <a:avLst/>
          </a:prstGeom>
          <a:noFill/>
        </p:spPr>
        <p:txBody>
          <a:bodyPr wrap="none" rtlCol="0">
            <a:spAutoFit/>
          </a:bodyPr>
          <a:lstStyle/>
          <a:p>
            <a:r>
              <a:rPr lang="en-US" sz="1400" i="1" dirty="0" err="1"/>
              <a:t>phṓs</a:t>
            </a:r>
            <a:endParaRPr lang="en-US" sz="1400" i="1" dirty="0"/>
          </a:p>
        </p:txBody>
      </p:sp>
      <p:sp>
        <p:nvSpPr>
          <p:cNvPr id="48" name="TextBox 47"/>
          <p:cNvSpPr txBox="1"/>
          <p:nvPr/>
        </p:nvSpPr>
        <p:spPr>
          <a:xfrm>
            <a:off x="8128664" y="997917"/>
            <a:ext cx="631904" cy="307777"/>
          </a:xfrm>
          <a:prstGeom prst="rect">
            <a:avLst/>
          </a:prstGeom>
          <a:noFill/>
        </p:spPr>
        <p:txBody>
          <a:bodyPr wrap="none" rtlCol="0">
            <a:spAutoFit/>
          </a:bodyPr>
          <a:lstStyle/>
          <a:p>
            <a:r>
              <a:rPr lang="en-US" sz="1400" i="1" dirty="0" err="1"/>
              <a:t>amḗn</a:t>
            </a:r>
            <a:endParaRPr lang="en-US" sz="1400" i="1" dirty="0"/>
          </a:p>
        </p:txBody>
      </p:sp>
      <p:sp>
        <p:nvSpPr>
          <p:cNvPr id="49" name="TextBox 48"/>
          <p:cNvSpPr txBox="1"/>
          <p:nvPr/>
        </p:nvSpPr>
        <p:spPr>
          <a:xfrm>
            <a:off x="7994814" y="1254356"/>
            <a:ext cx="899605" cy="307777"/>
          </a:xfrm>
          <a:prstGeom prst="rect">
            <a:avLst/>
          </a:prstGeom>
          <a:noFill/>
        </p:spPr>
        <p:txBody>
          <a:bodyPr wrap="none" rtlCol="0">
            <a:spAutoFit/>
          </a:bodyPr>
          <a:lstStyle/>
          <a:p>
            <a:r>
              <a:rPr lang="en-US" sz="1400" dirty="0" err="1"/>
              <a:t>martureó</a:t>
            </a:r>
            <a:endParaRPr lang="en-US" sz="1400" i="1" dirty="0"/>
          </a:p>
        </p:txBody>
      </p:sp>
      <p:sp>
        <p:nvSpPr>
          <p:cNvPr id="50" name="TextBox 49"/>
          <p:cNvSpPr txBox="1"/>
          <p:nvPr/>
        </p:nvSpPr>
        <p:spPr>
          <a:xfrm>
            <a:off x="8208013" y="1510794"/>
            <a:ext cx="473206" cy="307777"/>
          </a:xfrm>
          <a:prstGeom prst="rect">
            <a:avLst/>
          </a:prstGeom>
          <a:noFill/>
        </p:spPr>
        <p:txBody>
          <a:bodyPr wrap="none" rtlCol="0">
            <a:spAutoFit/>
          </a:bodyPr>
          <a:lstStyle/>
          <a:p>
            <a:r>
              <a:rPr lang="en-US" sz="1400" i="1" dirty="0" err="1"/>
              <a:t>zōḗ</a:t>
            </a:r>
            <a:endParaRPr lang="en-US" sz="1400" i="1" dirty="0"/>
          </a:p>
        </p:txBody>
      </p:sp>
      <p:sp>
        <p:nvSpPr>
          <p:cNvPr id="52" name="TextBox 51"/>
          <p:cNvSpPr txBox="1"/>
          <p:nvPr/>
        </p:nvSpPr>
        <p:spPr>
          <a:xfrm>
            <a:off x="-88777" y="761786"/>
            <a:ext cx="1210589" cy="307777"/>
          </a:xfrm>
          <a:prstGeom prst="rect">
            <a:avLst/>
          </a:prstGeom>
          <a:noFill/>
        </p:spPr>
        <p:txBody>
          <a:bodyPr wrap="none" rtlCol="0">
            <a:spAutoFit/>
          </a:bodyPr>
          <a:lstStyle/>
          <a:p>
            <a:pPr algn="ctr"/>
            <a:r>
              <a:rPr lang="en-US" sz="1400" b="1" i="1" u="sng" dirty="0" smtClean="0"/>
              <a:t>Ceremonies</a:t>
            </a:r>
            <a:endParaRPr lang="en-US" sz="1400" b="1" i="1" u="sng" dirty="0"/>
          </a:p>
        </p:txBody>
      </p:sp>
      <p:sp>
        <p:nvSpPr>
          <p:cNvPr id="53" name="TextBox 52"/>
          <p:cNvSpPr txBox="1"/>
          <p:nvPr/>
        </p:nvSpPr>
        <p:spPr>
          <a:xfrm>
            <a:off x="6538704" y="855559"/>
            <a:ext cx="482824" cy="246221"/>
          </a:xfrm>
          <a:prstGeom prst="rect">
            <a:avLst/>
          </a:prstGeom>
          <a:noFill/>
        </p:spPr>
        <p:txBody>
          <a:bodyPr wrap="none" rtlCol="0">
            <a:spAutoFit/>
          </a:bodyPr>
          <a:lstStyle/>
          <a:p>
            <a:r>
              <a:rPr lang="en-US" sz="1000" b="1" dirty="0" smtClean="0"/>
              <a:t>Mark</a:t>
            </a:r>
            <a:endParaRPr lang="en-US" sz="1000" b="1" dirty="0"/>
          </a:p>
        </p:txBody>
      </p:sp>
      <p:sp>
        <p:nvSpPr>
          <p:cNvPr id="54" name="TextBox 53"/>
          <p:cNvSpPr txBox="1"/>
          <p:nvPr/>
        </p:nvSpPr>
        <p:spPr>
          <a:xfrm>
            <a:off x="5886188" y="855559"/>
            <a:ext cx="697627" cy="246221"/>
          </a:xfrm>
          <a:prstGeom prst="rect">
            <a:avLst/>
          </a:prstGeom>
          <a:noFill/>
        </p:spPr>
        <p:txBody>
          <a:bodyPr wrap="none" rtlCol="0">
            <a:spAutoFit/>
          </a:bodyPr>
          <a:lstStyle/>
          <a:p>
            <a:r>
              <a:rPr lang="en-US" sz="1000" b="1" dirty="0" smtClean="0"/>
              <a:t>Matthew</a:t>
            </a:r>
            <a:endParaRPr lang="en-US" sz="1000" b="1" dirty="0"/>
          </a:p>
        </p:txBody>
      </p:sp>
      <p:sp>
        <p:nvSpPr>
          <p:cNvPr id="55" name="TextBox 54"/>
          <p:cNvSpPr txBox="1"/>
          <p:nvPr/>
        </p:nvSpPr>
        <p:spPr>
          <a:xfrm>
            <a:off x="6670207" y="1028753"/>
            <a:ext cx="812851" cy="400110"/>
          </a:xfrm>
          <a:prstGeom prst="rect">
            <a:avLst/>
          </a:prstGeom>
          <a:noFill/>
        </p:spPr>
        <p:txBody>
          <a:bodyPr wrap="square" rtlCol="0">
            <a:spAutoFit/>
          </a:bodyPr>
          <a:lstStyle/>
          <a:p>
            <a:pPr algn="ctr"/>
            <a:r>
              <a:rPr lang="en-US" sz="1000" i="1" dirty="0" smtClean="0"/>
              <a:t>Suffering Servant</a:t>
            </a:r>
            <a:endParaRPr lang="en-US" sz="1000" i="1" dirty="0"/>
          </a:p>
        </p:txBody>
      </p:sp>
      <p:sp>
        <p:nvSpPr>
          <p:cNvPr id="56" name="TextBox 55"/>
          <p:cNvSpPr txBox="1"/>
          <p:nvPr/>
        </p:nvSpPr>
        <p:spPr>
          <a:xfrm>
            <a:off x="6237762" y="1464583"/>
            <a:ext cx="652284" cy="415498"/>
          </a:xfrm>
          <a:prstGeom prst="rect">
            <a:avLst/>
          </a:prstGeom>
          <a:noFill/>
        </p:spPr>
        <p:txBody>
          <a:bodyPr wrap="square" rtlCol="0">
            <a:spAutoFit/>
          </a:bodyPr>
          <a:lstStyle/>
          <a:p>
            <a:pPr algn="ctr"/>
            <a:r>
              <a:rPr lang="en-US" sz="1000" i="1" dirty="0" smtClean="0"/>
              <a:t>Son of Man</a:t>
            </a:r>
            <a:endParaRPr lang="en-US" sz="1000" i="1" dirty="0"/>
          </a:p>
        </p:txBody>
      </p:sp>
      <p:sp>
        <p:nvSpPr>
          <p:cNvPr id="57" name="TextBox 56"/>
          <p:cNvSpPr txBox="1"/>
          <p:nvPr/>
        </p:nvSpPr>
        <p:spPr>
          <a:xfrm>
            <a:off x="5685825" y="1053928"/>
            <a:ext cx="685799" cy="400110"/>
          </a:xfrm>
          <a:prstGeom prst="rect">
            <a:avLst/>
          </a:prstGeom>
          <a:noFill/>
        </p:spPr>
        <p:txBody>
          <a:bodyPr wrap="square" rtlCol="0">
            <a:spAutoFit/>
          </a:bodyPr>
          <a:lstStyle/>
          <a:p>
            <a:pPr algn="ctr"/>
            <a:r>
              <a:rPr lang="en-US" sz="1000" i="1" dirty="0" smtClean="0"/>
              <a:t>Messiah/King</a:t>
            </a:r>
            <a:endParaRPr lang="en-US" sz="1000" i="1" dirty="0"/>
          </a:p>
        </p:txBody>
      </p:sp>
      <p:cxnSp>
        <p:nvCxnSpPr>
          <p:cNvPr id="58" name="Straight Connector 57"/>
          <p:cNvCxnSpPr/>
          <p:nvPr/>
        </p:nvCxnSpPr>
        <p:spPr>
          <a:xfrm flipV="1">
            <a:off x="6552112" y="492756"/>
            <a:ext cx="0" cy="682360"/>
          </a:xfrm>
          <a:prstGeom prst="line">
            <a:avLst/>
          </a:prstGeom>
          <a:ln w="28575">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6054415" y="1175117"/>
            <a:ext cx="497697" cy="431321"/>
          </a:xfrm>
          <a:prstGeom prst="line">
            <a:avLst/>
          </a:prstGeom>
          <a:ln w="28575">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flipV="1">
            <a:off x="6563905" y="1175116"/>
            <a:ext cx="497698" cy="409728"/>
          </a:xfrm>
          <a:prstGeom prst="line">
            <a:avLst/>
          </a:prstGeom>
          <a:ln w="28575">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322492" y="1274570"/>
            <a:ext cx="482824" cy="246221"/>
          </a:xfrm>
          <a:prstGeom prst="rect">
            <a:avLst/>
          </a:prstGeom>
          <a:noFill/>
        </p:spPr>
        <p:txBody>
          <a:bodyPr wrap="none" rtlCol="0">
            <a:spAutoFit/>
          </a:bodyPr>
          <a:lstStyle/>
          <a:p>
            <a:r>
              <a:rPr lang="en-US" sz="1000" b="1" dirty="0" smtClean="0"/>
              <a:t>Luke</a:t>
            </a:r>
            <a:endParaRPr lang="en-US" sz="1000" b="1" dirty="0"/>
          </a:p>
        </p:txBody>
      </p:sp>
      <p:sp>
        <p:nvSpPr>
          <p:cNvPr id="63" name="Oval 62"/>
          <p:cNvSpPr/>
          <p:nvPr/>
        </p:nvSpPr>
        <p:spPr>
          <a:xfrm>
            <a:off x="5757312" y="357113"/>
            <a:ext cx="1596870" cy="16485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2"/>
          <p:cNvSpPr>
            <a:spLocks noGrp="1" noChangeArrowheads="1"/>
          </p:cNvSpPr>
          <p:nvPr>
            <p:ph type="title"/>
          </p:nvPr>
        </p:nvSpPr>
        <p:spPr>
          <a:xfrm>
            <a:off x="1505063" y="0"/>
            <a:ext cx="4133737" cy="846137"/>
          </a:xfrm>
        </p:spPr>
        <p:txBody>
          <a:bodyPr/>
          <a:lstStyle/>
          <a:p>
            <a:pPr algn="l"/>
            <a:r>
              <a:rPr lang="en-US" dirty="0" smtClean="0">
                <a:solidFill>
                  <a:schemeClr val="accent1">
                    <a:lumMod val="50000"/>
                  </a:schemeClr>
                </a:solidFill>
                <a:latin typeface="Garamond" panose="02020404030301010803" pitchFamily="18" charset="0"/>
              </a:rPr>
              <a:t>Gospel of John</a:t>
            </a:r>
            <a:endParaRPr lang="en-US" dirty="0">
              <a:solidFill>
                <a:schemeClr val="accent1">
                  <a:lumMod val="50000"/>
                </a:schemeClr>
              </a:solidFill>
              <a:latin typeface="Garamond" panose="02020404030301010803" pitchFamily="18" charset="0"/>
            </a:endParaRPr>
          </a:p>
        </p:txBody>
      </p:sp>
      <p:sp>
        <p:nvSpPr>
          <p:cNvPr id="65" name="TextBox 64"/>
          <p:cNvSpPr txBox="1"/>
          <p:nvPr/>
        </p:nvSpPr>
        <p:spPr>
          <a:xfrm>
            <a:off x="7967640" y="1756307"/>
            <a:ext cx="947760" cy="307777"/>
          </a:xfrm>
          <a:prstGeom prst="rect">
            <a:avLst/>
          </a:prstGeom>
          <a:noFill/>
        </p:spPr>
        <p:txBody>
          <a:bodyPr wrap="none" rtlCol="0">
            <a:spAutoFit/>
          </a:bodyPr>
          <a:lstStyle/>
          <a:p>
            <a:r>
              <a:rPr lang="en-US" sz="1400" i="1" dirty="0" err="1"/>
              <a:t>paraklétos</a:t>
            </a:r>
            <a:endParaRPr lang="en-US" sz="1400" i="1" dirty="0"/>
          </a:p>
        </p:txBody>
      </p:sp>
      <p:sp>
        <p:nvSpPr>
          <p:cNvPr id="62"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66"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2696123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Observation</a:t>
            </a:r>
            <a:endParaRPr lang="en-US" dirty="0"/>
          </a:p>
        </p:txBody>
      </p:sp>
      <p:sp>
        <p:nvSpPr>
          <p:cNvPr id="7" name="Content Placeholder 6"/>
          <p:cNvSpPr>
            <a:spLocks noGrp="1"/>
          </p:cNvSpPr>
          <p:nvPr>
            <p:ph idx="1"/>
          </p:nvPr>
        </p:nvSpPr>
        <p:spPr>
          <a:xfrm>
            <a:off x="2299447" y="1613649"/>
            <a:ext cx="5549153" cy="4710951"/>
          </a:xfrm>
        </p:spPr>
        <p:txBody>
          <a:bodyPr>
            <a:normAutofit/>
          </a:bodyPr>
          <a:lstStyle/>
          <a:p>
            <a:pPr>
              <a:lnSpc>
                <a:spcPct val="160000"/>
              </a:lnSpc>
            </a:pPr>
            <a:r>
              <a:rPr lang="en-US" sz="4000" dirty="0" smtClean="0"/>
              <a:t> John </a:t>
            </a:r>
            <a:r>
              <a:rPr lang="en-US" sz="4000" dirty="0" smtClean="0"/>
              <a:t>was…</a:t>
            </a:r>
          </a:p>
          <a:p>
            <a:pPr lvl="1">
              <a:lnSpc>
                <a:spcPct val="160000"/>
              </a:lnSpc>
            </a:pPr>
            <a:r>
              <a:rPr lang="en-US" sz="3600" dirty="0" smtClean="0"/>
              <a:t>  Intentional</a:t>
            </a:r>
            <a:endParaRPr lang="en-US" sz="3600" dirty="0" smtClean="0"/>
          </a:p>
          <a:p>
            <a:pPr lvl="1">
              <a:lnSpc>
                <a:spcPct val="160000"/>
              </a:lnSpc>
            </a:pPr>
            <a:r>
              <a:rPr lang="en-US" sz="3600" dirty="0" smtClean="0"/>
              <a:t>  Relational</a:t>
            </a:r>
            <a:endParaRPr lang="en-US" sz="3600" dirty="0" smtClean="0"/>
          </a:p>
          <a:p>
            <a:pPr lvl="1">
              <a:lnSpc>
                <a:spcPct val="160000"/>
              </a:lnSpc>
            </a:pPr>
            <a:r>
              <a:rPr lang="en-US" sz="3600" dirty="0" smtClean="0"/>
              <a:t>  Transformational</a:t>
            </a:r>
            <a:endParaRPr lang="en-US" sz="3600"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12</a:t>
            </a:fld>
            <a:endParaRPr lang="en-US"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699877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Intentional</a:t>
            </a:r>
            <a:endParaRPr lang="en-US" dirty="0"/>
          </a:p>
        </p:txBody>
      </p:sp>
      <p:sp>
        <p:nvSpPr>
          <p:cNvPr id="3" name="Content Placeholder 2"/>
          <p:cNvSpPr>
            <a:spLocks noGrp="1"/>
          </p:cNvSpPr>
          <p:nvPr>
            <p:ph idx="1"/>
          </p:nvPr>
        </p:nvSpPr>
        <p:spPr>
          <a:xfrm>
            <a:off x="685800" y="1613648"/>
            <a:ext cx="7955735" cy="3505199"/>
          </a:xfrm>
        </p:spPr>
        <p:txBody>
          <a:bodyPr>
            <a:normAutofit/>
          </a:bodyPr>
          <a:lstStyle/>
          <a:p>
            <a:r>
              <a:rPr lang="en-US" sz="2400" dirty="0" smtClean="0"/>
              <a:t>An eyewitness with a unique perspective and starting point</a:t>
            </a:r>
          </a:p>
          <a:p>
            <a:pPr lvl="1"/>
            <a:r>
              <a:rPr lang="en-US" sz="2000" dirty="0"/>
              <a:t>“The striking opening of John’s gospel establishes a connection between God’s act of creation through his spoken Word and his act of providing salvation through the incarnate Word, Jesus”. Köstenberger</a:t>
            </a:r>
            <a:r>
              <a:rPr lang="en-US" sz="2000" dirty="0" smtClean="0"/>
              <a:t>; </a:t>
            </a:r>
            <a:r>
              <a:rPr lang="en-US" sz="2000" dirty="0"/>
              <a:t>p </a:t>
            </a:r>
            <a:r>
              <a:rPr lang="en-US" sz="2000" dirty="0" smtClean="0"/>
              <a:t>26</a:t>
            </a:r>
          </a:p>
          <a:p>
            <a:pPr lvl="1"/>
            <a:r>
              <a:rPr lang="en-US" sz="2000" dirty="0" smtClean="0"/>
              <a:t>First person, personal</a:t>
            </a:r>
          </a:p>
          <a:p>
            <a:r>
              <a:rPr lang="en-US" sz="2400" dirty="0" smtClean="0"/>
              <a:t>An excellent historian who knew his audience</a:t>
            </a:r>
          </a:p>
          <a:p>
            <a:pPr lvl="1"/>
            <a:r>
              <a:rPr lang="en-US" sz="2000" dirty="0" smtClean="0"/>
              <a:t>Terms and context</a:t>
            </a:r>
          </a:p>
          <a:p>
            <a:r>
              <a:rPr lang="en-US" sz="2400" dirty="0" smtClean="0"/>
              <a:t>An author who communicated specific concepts and ideas</a:t>
            </a:r>
          </a:p>
          <a:p>
            <a:pPr lvl="1"/>
            <a:endParaRPr lang="en-US" sz="2000" dirty="0" smtClean="0"/>
          </a:p>
          <a:p>
            <a:endParaRPr lang="en-US" sz="2400"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13</a:t>
            </a:fld>
            <a:endParaRPr lang="en-US" dirty="0"/>
          </a:p>
        </p:txBody>
      </p:sp>
      <p:sp>
        <p:nvSpPr>
          <p:cNvPr id="7" name="TextBox 6"/>
          <p:cNvSpPr txBox="1"/>
          <p:nvPr/>
        </p:nvSpPr>
        <p:spPr>
          <a:xfrm>
            <a:off x="887506" y="5275729"/>
            <a:ext cx="7391400" cy="646331"/>
          </a:xfrm>
          <a:prstGeom prst="rect">
            <a:avLst/>
          </a:prstGeom>
          <a:noFill/>
        </p:spPr>
        <p:txBody>
          <a:bodyPr wrap="square" rtlCol="0">
            <a:spAutoFit/>
          </a:bodyPr>
          <a:lstStyle/>
          <a:p>
            <a:r>
              <a:rPr lang="en-US" dirty="0" smtClean="0"/>
              <a:t>A good historian is one who does not give equal weight to every event in history, but who focuses on the “turning points” of history - Bob </a:t>
            </a:r>
            <a:r>
              <a:rPr lang="en-US" dirty="0" err="1" smtClean="0"/>
              <a:t>Deffinbaugh</a:t>
            </a:r>
            <a:endParaRPr lang="en-US"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1366947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t>pisteuó</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0888259"/>
              </p:ext>
            </p:extLst>
          </p:nvPr>
        </p:nvGraphicFramePr>
        <p:xfrm>
          <a:off x="1385047" y="1600200"/>
          <a:ext cx="7162800" cy="4953000"/>
        </p:xfrm>
        <a:graphic>
          <a:graphicData uri="http://schemas.openxmlformats.org/drawingml/2006/table">
            <a:tbl>
              <a:tblPr/>
              <a:tblGrid>
                <a:gridCol w="7162800"/>
              </a:tblGrid>
              <a:tr h="0">
                <a:tc>
                  <a:txBody>
                    <a:bodyPr/>
                    <a:lstStyle/>
                    <a:p>
                      <a:pPr algn="l"/>
                      <a:r>
                        <a:rPr lang="en-US" sz="2000" b="1" dirty="0"/>
                        <a:t>Strong's Concordance</a:t>
                      </a:r>
                    </a:p>
                    <a:p>
                      <a:r>
                        <a:rPr lang="en-US" sz="2000" kern="1200" dirty="0" err="1" smtClean="0">
                          <a:solidFill>
                            <a:schemeClr val="tx1"/>
                          </a:solidFill>
                          <a:effectLst/>
                          <a:latin typeface="+mn-lt"/>
                          <a:ea typeface="+mn-ea"/>
                          <a:cs typeface="+mn-cs"/>
                        </a:rPr>
                        <a:t>pisteuó</a:t>
                      </a:r>
                      <a:r>
                        <a:rPr lang="en-US" sz="2000" kern="1200" dirty="0" smtClean="0">
                          <a:solidFill>
                            <a:schemeClr val="tx1"/>
                          </a:solidFill>
                          <a:effectLst/>
                          <a:latin typeface="+mn-lt"/>
                          <a:ea typeface="+mn-ea"/>
                          <a:cs typeface="+mn-cs"/>
                        </a:rPr>
                        <a:t>: to believe, entrust</a:t>
                      </a:r>
                    </a:p>
                    <a:p>
                      <a:pPr>
                        <a:spcAft>
                          <a:spcPts val="600"/>
                        </a:spcAft>
                      </a:pPr>
                      <a:r>
                        <a:rPr lang="en-US" sz="2000" kern="1200" dirty="0" smtClean="0">
                          <a:solidFill>
                            <a:schemeClr val="tx1"/>
                          </a:solidFill>
                          <a:effectLst/>
                          <a:latin typeface="+mn-lt"/>
                          <a:ea typeface="+mn-ea"/>
                          <a:cs typeface="+mn-cs"/>
                        </a:rPr>
                        <a:t>Original Word: π</a:t>
                      </a:r>
                      <a:r>
                        <a:rPr lang="en-US" sz="2000" kern="1200" dirty="0" err="1" smtClean="0">
                          <a:solidFill>
                            <a:schemeClr val="tx1"/>
                          </a:solidFill>
                          <a:effectLst/>
                          <a:latin typeface="+mn-lt"/>
                          <a:ea typeface="+mn-ea"/>
                          <a:cs typeface="+mn-cs"/>
                        </a:rPr>
                        <a:t>ιστεύω</a:t>
                      </a:r>
                      <a:r>
                        <a:rPr lang="en-US" sz="2000" kern="1200" dirty="0" smtClean="0">
                          <a:solidFill>
                            <a:schemeClr val="tx1"/>
                          </a:solidFill>
                          <a:effectLst/>
                          <a:latin typeface="+mn-lt"/>
                          <a:ea typeface="+mn-ea"/>
                          <a:cs typeface="+mn-cs"/>
                        </a:rPr>
                        <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Part of Speech: Verb</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Transliteration: </a:t>
                      </a:r>
                      <a:r>
                        <a:rPr lang="en-US" sz="2000" kern="1200" dirty="0" err="1" smtClean="0">
                          <a:solidFill>
                            <a:schemeClr val="tx1"/>
                          </a:solidFill>
                          <a:effectLst/>
                          <a:latin typeface="+mn-lt"/>
                          <a:ea typeface="+mn-ea"/>
                          <a:cs typeface="+mn-cs"/>
                        </a:rPr>
                        <a:t>pisteuó</a:t>
                      </a:r>
                      <a:r>
                        <a:rPr lang="en-US" sz="2000" kern="1200" dirty="0" smtClean="0">
                          <a:solidFill>
                            <a:schemeClr val="tx1"/>
                          </a:solidFill>
                          <a:effectLst/>
                          <a:latin typeface="+mn-lt"/>
                          <a:ea typeface="+mn-ea"/>
                          <a:cs typeface="+mn-cs"/>
                        </a:rPr>
                        <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Phonetic Spelling: (</a:t>
                      </a:r>
                      <a:r>
                        <a:rPr lang="en-US" sz="2000" kern="1200" dirty="0" err="1" smtClean="0">
                          <a:solidFill>
                            <a:schemeClr val="tx1"/>
                          </a:solidFill>
                          <a:effectLst/>
                          <a:latin typeface="+mn-lt"/>
                          <a:ea typeface="+mn-ea"/>
                          <a:cs typeface="+mn-cs"/>
                        </a:rPr>
                        <a:t>pist</a:t>
                      </a:r>
                      <a:r>
                        <a:rPr lang="en-US" sz="2000" kern="1200" dirty="0" smtClean="0">
                          <a:solidFill>
                            <a:schemeClr val="tx1"/>
                          </a:solidFill>
                          <a:effectLst/>
                          <a:latin typeface="+mn-lt"/>
                          <a:ea typeface="+mn-ea"/>
                          <a:cs typeface="+mn-cs"/>
                        </a:rPr>
                        <a:t>-</a:t>
                      </a:r>
                      <a:r>
                        <a:rPr lang="en-US" sz="2000" kern="1200" dirty="0" err="1" smtClean="0">
                          <a:solidFill>
                            <a:schemeClr val="tx1"/>
                          </a:solidFill>
                          <a:effectLst/>
                          <a:latin typeface="+mn-lt"/>
                          <a:ea typeface="+mn-ea"/>
                          <a:cs typeface="+mn-cs"/>
                        </a:rPr>
                        <a:t>yoo</a:t>
                      </a:r>
                      <a:r>
                        <a:rPr lang="en-US" sz="2000" kern="1200" dirty="0" smtClean="0">
                          <a:solidFill>
                            <a:schemeClr val="tx1"/>
                          </a:solidFill>
                          <a:effectLst/>
                          <a:latin typeface="+mn-lt"/>
                          <a:ea typeface="+mn-ea"/>
                          <a:cs typeface="+mn-cs"/>
                        </a:rPr>
                        <a:t>'-o)</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Short Definition: I believe, have faith in</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Definition: I believe, have faith in, trust in; pass: I am entrusted with.</a:t>
                      </a:r>
                      <a:endParaRPr lang="en-US" sz="2000" dirty="0" smtClean="0"/>
                    </a:p>
                    <a:p>
                      <a:pPr algn="l"/>
                      <a:r>
                        <a:rPr lang="en-US" sz="2000" b="1" dirty="0" smtClean="0"/>
                        <a:t>HELPS Word-studies</a:t>
                      </a:r>
                    </a:p>
                    <a:p>
                      <a:r>
                        <a:rPr lang="en-US" sz="2000" b="1" kern="1200" dirty="0" smtClean="0">
                          <a:solidFill>
                            <a:schemeClr val="tx1"/>
                          </a:solidFill>
                          <a:effectLst/>
                          <a:latin typeface="+mn-lt"/>
                          <a:ea typeface="+mn-ea"/>
                          <a:cs typeface="+mn-cs"/>
                        </a:rPr>
                        <a:t>4100</a:t>
                      </a:r>
                      <a:r>
                        <a:rPr lang="en-US" sz="2000" kern="1200" dirty="0" smtClean="0">
                          <a:solidFill>
                            <a:schemeClr val="tx1"/>
                          </a:solidFill>
                          <a:effectLst/>
                          <a:latin typeface="+mn-lt"/>
                          <a:ea typeface="+mn-ea"/>
                          <a:cs typeface="+mn-cs"/>
                        </a:rPr>
                        <a:t> </a:t>
                      </a:r>
                      <a:r>
                        <a:rPr lang="en-US" sz="2000" i="1" kern="1200" dirty="0" err="1" smtClean="0">
                          <a:solidFill>
                            <a:schemeClr val="tx1"/>
                          </a:solidFill>
                          <a:effectLst/>
                          <a:latin typeface="+mn-lt"/>
                          <a:ea typeface="+mn-ea"/>
                          <a:cs typeface="+mn-cs"/>
                        </a:rPr>
                        <a:t>pisteúō</a:t>
                      </a:r>
                      <a:r>
                        <a:rPr lang="en-US" sz="2000" kern="1200" dirty="0" smtClean="0">
                          <a:solidFill>
                            <a:schemeClr val="tx1"/>
                          </a:solidFill>
                          <a:effectLst/>
                          <a:latin typeface="+mn-lt"/>
                          <a:ea typeface="+mn-ea"/>
                          <a:cs typeface="+mn-cs"/>
                        </a:rPr>
                        <a:t> (from </a:t>
                      </a:r>
                      <a:r>
                        <a:rPr lang="en-US" sz="2000" u="sng" kern="1200" dirty="0" smtClean="0">
                          <a:solidFill>
                            <a:schemeClr val="tx1"/>
                          </a:solidFill>
                          <a:effectLst/>
                          <a:latin typeface="+mn-lt"/>
                          <a:ea typeface="+mn-ea"/>
                          <a:cs typeface="+mn-cs"/>
                          <a:hlinkClick r:id="rId2"/>
                        </a:rPr>
                        <a:t>4102</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a:t>
                      </a:r>
                      <a:r>
                        <a:rPr lang="en-US" sz="2000" i="1" kern="1200" dirty="0" err="1" smtClean="0">
                          <a:solidFill>
                            <a:schemeClr val="tx1"/>
                          </a:solidFill>
                          <a:effectLst/>
                          <a:latin typeface="+mn-lt"/>
                          <a:ea typeface="+mn-ea"/>
                          <a:cs typeface="+mn-cs"/>
                        </a:rPr>
                        <a:t>pístis</a:t>
                      </a:r>
                      <a:r>
                        <a:rPr lang="en-US" sz="2000" kern="1200" dirty="0" smtClean="0">
                          <a:solidFill>
                            <a:schemeClr val="tx1"/>
                          </a:solidFill>
                          <a:effectLst/>
                          <a:latin typeface="+mn-lt"/>
                          <a:ea typeface="+mn-ea"/>
                          <a:cs typeface="+mn-cs"/>
                        </a:rPr>
                        <a:t>, "faith," derived from </a:t>
                      </a:r>
                      <a:r>
                        <a:rPr lang="en-US" sz="2000" u="sng" kern="1200" dirty="0" smtClean="0">
                          <a:solidFill>
                            <a:schemeClr val="tx1"/>
                          </a:solidFill>
                          <a:effectLst/>
                          <a:latin typeface="+mn-lt"/>
                          <a:ea typeface="+mn-ea"/>
                          <a:cs typeface="+mn-cs"/>
                          <a:hlinkClick r:id="rId3"/>
                        </a:rPr>
                        <a:t>3982</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a:t>
                      </a:r>
                      <a:r>
                        <a:rPr lang="en-US" sz="2000" i="1" kern="1200" dirty="0" err="1" smtClean="0">
                          <a:solidFill>
                            <a:schemeClr val="tx1"/>
                          </a:solidFill>
                          <a:effectLst/>
                          <a:latin typeface="+mn-lt"/>
                          <a:ea typeface="+mn-ea"/>
                          <a:cs typeface="+mn-cs"/>
                        </a:rPr>
                        <a:t>peíthō</a:t>
                      </a:r>
                      <a:r>
                        <a:rPr lang="en-US" sz="2000" kern="1200" dirty="0" smtClean="0">
                          <a:solidFill>
                            <a:schemeClr val="tx1"/>
                          </a:solidFill>
                          <a:effectLst/>
                          <a:latin typeface="+mn-lt"/>
                          <a:ea typeface="+mn-ea"/>
                          <a:cs typeface="+mn-cs"/>
                        </a:rPr>
                        <a:t>, "persuade, be persuaded") – </a:t>
                      </a:r>
                      <a:r>
                        <a:rPr lang="en-US" sz="2000" i="1" kern="1200" dirty="0" smtClean="0">
                          <a:solidFill>
                            <a:schemeClr val="tx1"/>
                          </a:solidFill>
                          <a:effectLst/>
                          <a:latin typeface="+mn-lt"/>
                          <a:ea typeface="+mn-ea"/>
                          <a:cs typeface="+mn-cs"/>
                        </a:rPr>
                        <a:t>believe</a:t>
                      </a:r>
                      <a:r>
                        <a:rPr lang="en-US" sz="2000" kern="1200" dirty="0" smtClean="0">
                          <a:solidFill>
                            <a:schemeClr val="tx1"/>
                          </a:solidFill>
                          <a:effectLst/>
                          <a:latin typeface="+mn-lt"/>
                          <a:ea typeface="+mn-ea"/>
                          <a:cs typeface="+mn-cs"/>
                        </a:rPr>
                        <a:t> (affirm, have confidence); used of persuading oneself (= human believing) and with the sacred significance of being persuaded by the Lord (= </a:t>
                      </a:r>
                      <a:r>
                        <a:rPr lang="en-US" sz="2000" i="1" kern="1200" dirty="0" smtClean="0">
                          <a:solidFill>
                            <a:schemeClr val="tx1"/>
                          </a:solidFill>
                          <a:effectLst/>
                          <a:latin typeface="+mn-lt"/>
                          <a:ea typeface="+mn-ea"/>
                          <a:cs typeface="+mn-cs"/>
                        </a:rPr>
                        <a:t>faith</a:t>
                      </a:r>
                      <a:r>
                        <a:rPr lang="en-US" sz="2000" kern="1200" dirty="0" smtClean="0">
                          <a:solidFill>
                            <a:schemeClr val="tx1"/>
                          </a:solidFill>
                          <a:effectLst/>
                          <a:latin typeface="+mn-lt"/>
                          <a:ea typeface="+mn-ea"/>
                          <a:cs typeface="+mn-cs"/>
                        </a:rPr>
                        <a:t>-believing). </a:t>
                      </a:r>
                    </a:p>
                    <a:p>
                      <a:r>
                        <a:rPr lang="en-US" sz="2000" kern="1200" dirty="0" smtClean="0">
                          <a:solidFill>
                            <a:schemeClr val="tx1"/>
                          </a:solidFill>
                          <a:effectLst/>
                          <a:latin typeface="+mn-lt"/>
                          <a:ea typeface="+mn-ea"/>
                          <a:cs typeface="+mn-cs"/>
                        </a:rPr>
                        <a:t>Only the context indicates whether </a:t>
                      </a:r>
                      <a:r>
                        <a:rPr lang="en-US" sz="2000" u="sng" kern="1200" dirty="0" smtClean="0">
                          <a:solidFill>
                            <a:schemeClr val="tx1"/>
                          </a:solidFill>
                          <a:effectLst/>
                          <a:latin typeface="+mn-lt"/>
                          <a:ea typeface="+mn-ea"/>
                          <a:cs typeface="+mn-cs"/>
                          <a:hlinkClick r:id="rId4"/>
                        </a:rPr>
                        <a:t>4100</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a:t>
                      </a:r>
                      <a:r>
                        <a:rPr lang="en-US" sz="2000" i="1" kern="1200" dirty="0" err="1" smtClean="0">
                          <a:solidFill>
                            <a:schemeClr val="tx1"/>
                          </a:solidFill>
                          <a:effectLst/>
                          <a:latin typeface="+mn-lt"/>
                          <a:ea typeface="+mn-ea"/>
                          <a:cs typeface="+mn-cs"/>
                        </a:rPr>
                        <a:t>pisteúō</a:t>
                      </a:r>
                      <a:r>
                        <a:rPr lang="en-US" sz="2000" kern="1200" dirty="0" smtClean="0">
                          <a:solidFill>
                            <a:schemeClr val="tx1"/>
                          </a:solidFill>
                          <a:effectLst/>
                          <a:latin typeface="+mn-lt"/>
                          <a:ea typeface="+mn-ea"/>
                          <a:cs typeface="+mn-cs"/>
                        </a:rPr>
                        <a:t> ("believe") is </a:t>
                      </a:r>
                    </a:p>
                    <a:p>
                      <a:r>
                        <a:rPr lang="en-US" sz="2000" kern="1200" dirty="0" smtClean="0">
                          <a:solidFill>
                            <a:schemeClr val="tx1"/>
                          </a:solidFill>
                          <a:effectLst/>
                          <a:latin typeface="+mn-lt"/>
                          <a:ea typeface="+mn-ea"/>
                          <a:cs typeface="+mn-cs"/>
                        </a:rPr>
                        <a:t>self-serving (without sacred meaning), or the believing that leads to/proceeds from God's </a:t>
                      </a:r>
                      <a:r>
                        <a:rPr lang="en-US" sz="2000" kern="1200" dirty="0" err="1" smtClean="0">
                          <a:solidFill>
                            <a:schemeClr val="tx1"/>
                          </a:solidFill>
                          <a:effectLst/>
                          <a:latin typeface="+mn-lt"/>
                          <a:ea typeface="+mn-ea"/>
                          <a:cs typeface="+mn-cs"/>
                        </a:rPr>
                        <a:t>inbirthing</a:t>
                      </a:r>
                      <a:r>
                        <a:rPr lang="en-US" sz="2000" kern="1200" dirty="0" smtClean="0">
                          <a:solidFill>
                            <a:schemeClr val="tx1"/>
                          </a:solidFill>
                          <a:effectLst/>
                          <a:latin typeface="+mn-lt"/>
                          <a:ea typeface="+mn-ea"/>
                          <a:cs typeface="+mn-cs"/>
                        </a:rPr>
                        <a:t> of faith.</a:t>
                      </a:r>
                      <a:endParaRPr lang="en-US" sz="2000" kern="1200" dirty="0">
                        <a:solidFill>
                          <a:schemeClr val="tx1"/>
                        </a:solidFill>
                        <a:effectLst/>
                        <a:latin typeface="+mn-lt"/>
                        <a:ea typeface="+mn-ea"/>
                        <a:cs typeface="+mn-cs"/>
                      </a:endParaRPr>
                    </a:p>
                  </a:txBody>
                  <a:tcPr marL="0" marR="0" marT="0" marB="0" anchor="ctr">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5762F52A-C960-462B-8236-8A9481EACB9C}" type="slidenum">
              <a:rPr lang="en-US" smtClean="0"/>
              <a:pPr/>
              <a:t>14</a:t>
            </a:fld>
            <a:endParaRPr lang="en-US"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3082888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t>zóé</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66751069"/>
              </p:ext>
            </p:extLst>
          </p:nvPr>
        </p:nvGraphicFramePr>
        <p:xfrm>
          <a:off x="1524000" y="1609165"/>
          <a:ext cx="6553200" cy="4876800"/>
        </p:xfrm>
        <a:graphic>
          <a:graphicData uri="http://schemas.openxmlformats.org/drawingml/2006/table">
            <a:tbl>
              <a:tblPr/>
              <a:tblGrid>
                <a:gridCol w="6553200"/>
              </a:tblGrid>
              <a:tr h="0">
                <a:tc>
                  <a:txBody>
                    <a:bodyPr/>
                    <a:lstStyle/>
                    <a:p>
                      <a:pPr algn="l"/>
                      <a:r>
                        <a:rPr lang="en-US" sz="2000" b="1" dirty="0"/>
                        <a:t>Strong's Concordance</a:t>
                      </a:r>
                    </a:p>
                    <a:p>
                      <a:r>
                        <a:rPr lang="en-US" sz="2000" kern="1200" dirty="0" err="1" smtClean="0">
                          <a:solidFill>
                            <a:schemeClr val="tx1"/>
                          </a:solidFill>
                          <a:effectLst/>
                          <a:latin typeface="+mn-lt"/>
                          <a:ea typeface="+mn-ea"/>
                          <a:cs typeface="+mn-cs"/>
                        </a:rPr>
                        <a:t>zóé</a:t>
                      </a:r>
                      <a:r>
                        <a:rPr lang="en-US" sz="2000" kern="1200" dirty="0" smtClean="0">
                          <a:solidFill>
                            <a:schemeClr val="tx1"/>
                          </a:solidFill>
                          <a:effectLst/>
                          <a:latin typeface="+mn-lt"/>
                          <a:ea typeface="+mn-ea"/>
                          <a:cs typeface="+mn-cs"/>
                        </a:rPr>
                        <a:t>: life</a:t>
                      </a:r>
                    </a:p>
                    <a:p>
                      <a:r>
                        <a:rPr lang="en-US" sz="2000" kern="1200" dirty="0" smtClean="0">
                          <a:solidFill>
                            <a:schemeClr val="tx1"/>
                          </a:solidFill>
                          <a:effectLst/>
                          <a:latin typeface="+mn-lt"/>
                          <a:ea typeface="+mn-ea"/>
                          <a:cs typeface="+mn-cs"/>
                        </a:rPr>
                        <a:t>Original Word: </a:t>
                      </a:r>
                      <a:r>
                        <a:rPr lang="en-US" sz="2000" kern="1200" dirty="0" err="1" smtClean="0">
                          <a:solidFill>
                            <a:schemeClr val="tx1"/>
                          </a:solidFill>
                          <a:effectLst/>
                          <a:latin typeface="+mn-lt"/>
                          <a:ea typeface="+mn-ea"/>
                          <a:cs typeface="+mn-cs"/>
                        </a:rPr>
                        <a:t>ζωή</a:t>
                      </a:r>
                      <a:r>
                        <a:rPr lang="en-US" sz="2000" kern="1200" dirty="0" smtClean="0">
                          <a:solidFill>
                            <a:schemeClr val="tx1"/>
                          </a:solidFill>
                          <a:effectLst/>
                          <a:latin typeface="+mn-lt"/>
                          <a:ea typeface="+mn-ea"/>
                          <a:cs typeface="+mn-cs"/>
                        </a:rPr>
                        <a:t>, </a:t>
                      </a:r>
                      <a:r>
                        <a:rPr lang="en-US" sz="2000" kern="1200" dirty="0" err="1" smtClean="0">
                          <a:solidFill>
                            <a:schemeClr val="tx1"/>
                          </a:solidFill>
                          <a:effectLst/>
                          <a:latin typeface="+mn-lt"/>
                          <a:ea typeface="+mn-ea"/>
                          <a:cs typeface="+mn-cs"/>
                        </a:rPr>
                        <a:t>ῆς</a:t>
                      </a:r>
                      <a:r>
                        <a:rPr lang="en-US" sz="2000" kern="1200" dirty="0" smtClean="0">
                          <a:solidFill>
                            <a:schemeClr val="tx1"/>
                          </a:solidFill>
                          <a:effectLst/>
                          <a:latin typeface="+mn-lt"/>
                          <a:ea typeface="+mn-ea"/>
                          <a:cs typeface="+mn-cs"/>
                        </a:rPr>
                        <a:t>, ἡ</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Part of Speech: Noun, Feminine</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Transliteration: </a:t>
                      </a:r>
                      <a:r>
                        <a:rPr lang="en-US" sz="2000" kern="1200" dirty="0" err="1" smtClean="0">
                          <a:solidFill>
                            <a:schemeClr val="tx1"/>
                          </a:solidFill>
                          <a:effectLst/>
                          <a:latin typeface="+mn-lt"/>
                          <a:ea typeface="+mn-ea"/>
                          <a:cs typeface="+mn-cs"/>
                        </a:rPr>
                        <a:t>zóé</a:t>
                      </a:r>
                      <a:r>
                        <a:rPr lang="en-US" sz="2000" kern="1200" dirty="0" smtClean="0">
                          <a:solidFill>
                            <a:schemeClr val="tx1"/>
                          </a:solidFill>
                          <a:effectLst/>
                          <a:latin typeface="+mn-lt"/>
                          <a:ea typeface="+mn-ea"/>
                          <a:cs typeface="+mn-cs"/>
                        </a:rPr>
                        <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Phonetic Spelling: (</a:t>
                      </a:r>
                      <a:r>
                        <a:rPr lang="en-US" sz="2000" kern="1200" dirty="0" err="1" smtClean="0">
                          <a:solidFill>
                            <a:schemeClr val="tx1"/>
                          </a:solidFill>
                          <a:effectLst/>
                          <a:latin typeface="+mn-lt"/>
                          <a:ea typeface="+mn-ea"/>
                          <a:cs typeface="+mn-cs"/>
                        </a:rPr>
                        <a:t>dzo</a:t>
                      </a:r>
                      <a:r>
                        <a:rPr lang="en-US" sz="2000" kern="1200" dirty="0" smtClean="0">
                          <a:solidFill>
                            <a:schemeClr val="tx1"/>
                          </a:solidFill>
                          <a:effectLst/>
                          <a:latin typeface="+mn-lt"/>
                          <a:ea typeface="+mn-ea"/>
                          <a:cs typeface="+mn-cs"/>
                        </a:rPr>
                        <a:t>-ay')</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Short Definition: life</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Definition: life, both of physical (present) and of spiritual (particularly future) existence.</a:t>
                      </a:r>
                    </a:p>
                    <a:p>
                      <a:pPr algn="l"/>
                      <a:endParaRPr lang="en-US" sz="2000" dirty="0" smtClean="0"/>
                    </a:p>
                    <a:p>
                      <a:pPr algn="l"/>
                      <a:r>
                        <a:rPr lang="en-US" sz="2000" b="1" dirty="0" smtClean="0"/>
                        <a:t>HELPS Word-studies</a:t>
                      </a:r>
                    </a:p>
                    <a:p>
                      <a:r>
                        <a:rPr lang="en-US" sz="2000" b="1" kern="1200" dirty="0" smtClean="0">
                          <a:solidFill>
                            <a:schemeClr val="tx1"/>
                          </a:solidFill>
                          <a:effectLst/>
                          <a:latin typeface="+mn-lt"/>
                          <a:ea typeface="+mn-ea"/>
                          <a:cs typeface="+mn-cs"/>
                        </a:rPr>
                        <a:t>2222</a:t>
                      </a:r>
                      <a:r>
                        <a:rPr lang="en-US" sz="2000" kern="1200" dirty="0" smtClean="0">
                          <a:solidFill>
                            <a:schemeClr val="tx1"/>
                          </a:solidFill>
                          <a:effectLst/>
                          <a:latin typeface="+mn-lt"/>
                          <a:ea typeface="+mn-ea"/>
                          <a:cs typeface="+mn-cs"/>
                        </a:rPr>
                        <a:t> </a:t>
                      </a:r>
                      <a:r>
                        <a:rPr lang="en-US" sz="2000" i="1" kern="1200" dirty="0" err="1" smtClean="0">
                          <a:solidFill>
                            <a:schemeClr val="tx1"/>
                          </a:solidFill>
                          <a:effectLst/>
                          <a:latin typeface="+mn-lt"/>
                          <a:ea typeface="+mn-ea"/>
                          <a:cs typeface="+mn-cs"/>
                        </a:rPr>
                        <a:t>zōḗ</a:t>
                      </a:r>
                      <a:r>
                        <a:rPr lang="en-US" sz="2000" kern="1200" dirty="0" smtClean="0">
                          <a:solidFill>
                            <a:schemeClr val="tx1"/>
                          </a:solidFill>
                          <a:effectLst/>
                          <a:latin typeface="+mn-lt"/>
                          <a:ea typeface="+mn-ea"/>
                          <a:cs typeface="+mn-cs"/>
                        </a:rPr>
                        <a:t> – </a:t>
                      </a:r>
                      <a:r>
                        <a:rPr lang="en-US" sz="2000" i="1" kern="1200" dirty="0" smtClean="0">
                          <a:solidFill>
                            <a:schemeClr val="tx1"/>
                          </a:solidFill>
                          <a:effectLst/>
                          <a:latin typeface="+mn-lt"/>
                          <a:ea typeface="+mn-ea"/>
                          <a:cs typeface="+mn-cs"/>
                        </a:rPr>
                        <a:t>life</a:t>
                      </a:r>
                      <a:r>
                        <a:rPr lang="en-US" sz="2000" kern="1200" dirty="0" smtClean="0">
                          <a:solidFill>
                            <a:schemeClr val="tx1"/>
                          </a:solidFill>
                          <a:effectLst/>
                          <a:latin typeface="+mn-lt"/>
                          <a:ea typeface="+mn-ea"/>
                          <a:cs typeface="+mn-cs"/>
                        </a:rPr>
                        <a:t> (physical and spiritual). </a:t>
                      </a:r>
                      <a:r>
                        <a:rPr lang="en-US" sz="2000" i="1" kern="1200" dirty="0" smtClean="0">
                          <a:solidFill>
                            <a:schemeClr val="tx1"/>
                          </a:solidFill>
                          <a:effectLst/>
                          <a:latin typeface="+mn-lt"/>
                          <a:ea typeface="+mn-ea"/>
                          <a:cs typeface="+mn-cs"/>
                        </a:rPr>
                        <a:t>All</a:t>
                      </a:r>
                      <a:r>
                        <a:rPr lang="en-US" sz="2000" kern="1200" dirty="0" smtClean="0">
                          <a:solidFill>
                            <a:schemeClr val="tx1"/>
                          </a:solidFill>
                          <a:effectLst/>
                          <a:latin typeface="+mn-lt"/>
                          <a:ea typeface="+mn-ea"/>
                          <a:cs typeface="+mn-cs"/>
                        </a:rPr>
                        <a:t> life (</a:t>
                      </a:r>
                      <a:r>
                        <a:rPr lang="en-US" sz="2000" u="sng" kern="1200" dirty="0" smtClean="0">
                          <a:solidFill>
                            <a:schemeClr val="tx1"/>
                          </a:solidFill>
                          <a:effectLst/>
                          <a:latin typeface="+mn-lt"/>
                          <a:ea typeface="+mn-ea"/>
                          <a:cs typeface="+mn-cs"/>
                          <a:hlinkClick r:id="rId2"/>
                        </a:rPr>
                        <a:t>2222</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a:t>
                      </a:r>
                      <a:r>
                        <a:rPr lang="en-US" sz="2000" i="1" kern="1200" dirty="0" err="1" smtClean="0">
                          <a:solidFill>
                            <a:schemeClr val="tx1"/>
                          </a:solidFill>
                          <a:effectLst/>
                          <a:latin typeface="+mn-lt"/>
                          <a:ea typeface="+mn-ea"/>
                          <a:cs typeface="+mn-cs"/>
                        </a:rPr>
                        <a:t>zōḗ</a:t>
                      </a:r>
                      <a:r>
                        <a:rPr lang="en-US" sz="2000" kern="1200" dirty="0" smtClean="0">
                          <a:solidFill>
                            <a:schemeClr val="tx1"/>
                          </a:solidFill>
                          <a:effectLst/>
                          <a:latin typeface="+mn-lt"/>
                          <a:ea typeface="+mn-ea"/>
                          <a:cs typeface="+mn-cs"/>
                        </a:rPr>
                        <a:t>), throughout the universe, is </a:t>
                      </a:r>
                      <a:r>
                        <a:rPr lang="en-US" sz="2000" i="1" kern="1200" dirty="0" smtClean="0">
                          <a:solidFill>
                            <a:schemeClr val="tx1"/>
                          </a:solidFill>
                          <a:effectLst/>
                          <a:latin typeface="+mn-lt"/>
                          <a:ea typeface="+mn-ea"/>
                          <a:cs typeface="+mn-cs"/>
                        </a:rPr>
                        <a:t>derived</a:t>
                      </a:r>
                      <a:r>
                        <a:rPr lang="en-US" sz="2000" kern="1200" dirty="0" smtClean="0">
                          <a:solidFill>
                            <a:schemeClr val="tx1"/>
                          </a:solidFill>
                          <a:effectLst/>
                          <a:latin typeface="+mn-lt"/>
                          <a:ea typeface="+mn-ea"/>
                          <a:cs typeface="+mn-cs"/>
                        </a:rPr>
                        <a:t> – i.e. it always (only) comes from and is sustained by </a:t>
                      </a:r>
                      <a:r>
                        <a:rPr lang="en-US" sz="2000" i="1" kern="1200" dirty="0" smtClean="0">
                          <a:solidFill>
                            <a:schemeClr val="tx1"/>
                          </a:solidFill>
                          <a:effectLst/>
                          <a:latin typeface="+mn-lt"/>
                          <a:ea typeface="+mn-ea"/>
                          <a:cs typeface="+mn-cs"/>
                        </a:rPr>
                        <a:t>God's self-existent life</a:t>
                      </a:r>
                      <a:r>
                        <a:rPr lang="en-US" sz="2000" kern="1200" dirty="0" smtClean="0">
                          <a:solidFill>
                            <a:schemeClr val="tx1"/>
                          </a:solidFill>
                          <a:effectLst/>
                          <a:latin typeface="+mn-lt"/>
                          <a:ea typeface="+mn-ea"/>
                          <a:cs typeface="+mn-cs"/>
                        </a:rPr>
                        <a:t>. The Lord </a:t>
                      </a:r>
                      <a:r>
                        <a:rPr lang="en-US" sz="2000" i="1" kern="1200" dirty="0" smtClean="0">
                          <a:solidFill>
                            <a:schemeClr val="tx1"/>
                          </a:solidFill>
                          <a:effectLst/>
                          <a:latin typeface="+mn-lt"/>
                          <a:ea typeface="+mn-ea"/>
                          <a:cs typeface="+mn-cs"/>
                        </a:rPr>
                        <a:t>intimately shares</a:t>
                      </a:r>
                      <a:r>
                        <a:rPr lang="en-US" sz="2000" kern="1200" dirty="0" smtClean="0">
                          <a:solidFill>
                            <a:schemeClr val="tx1"/>
                          </a:solidFill>
                          <a:effectLst/>
                          <a:latin typeface="+mn-lt"/>
                          <a:ea typeface="+mn-ea"/>
                          <a:cs typeface="+mn-cs"/>
                        </a:rPr>
                        <a:t> His gift of life with </a:t>
                      </a:r>
                      <a:r>
                        <a:rPr lang="en-US" sz="2000" i="1" kern="1200" dirty="0" smtClean="0">
                          <a:solidFill>
                            <a:schemeClr val="tx1"/>
                          </a:solidFill>
                          <a:effectLst/>
                          <a:latin typeface="+mn-lt"/>
                          <a:ea typeface="+mn-ea"/>
                          <a:cs typeface="+mn-cs"/>
                        </a:rPr>
                        <a:t>people</a:t>
                      </a:r>
                      <a:r>
                        <a:rPr lang="en-US" sz="2000" kern="1200" dirty="0" smtClean="0">
                          <a:solidFill>
                            <a:schemeClr val="tx1"/>
                          </a:solidFill>
                          <a:effectLst/>
                          <a:latin typeface="+mn-lt"/>
                          <a:ea typeface="+mn-ea"/>
                          <a:cs typeface="+mn-cs"/>
                        </a:rPr>
                        <a:t>, creating each in </a:t>
                      </a:r>
                      <a:r>
                        <a:rPr lang="en-US" sz="2000" i="1" kern="1200" dirty="0" smtClean="0">
                          <a:solidFill>
                            <a:schemeClr val="tx1"/>
                          </a:solidFill>
                          <a:effectLst/>
                          <a:latin typeface="+mn-lt"/>
                          <a:ea typeface="+mn-ea"/>
                          <a:cs typeface="+mn-cs"/>
                        </a:rPr>
                        <a:t>His image</a:t>
                      </a:r>
                      <a:r>
                        <a:rPr lang="en-US" sz="2000" kern="1200" dirty="0" smtClean="0">
                          <a:solidFill>
                            <a:schemeClr val="tx1"/>
                          </a:solidFill>
                          <a:effectLst/>
                          <a:latin typeface="+mn-lt"/>
                          <a:ea typeface="+mn-ea"/>
                          <a:cs typeface="+mn-cs"/>
                        </a:rPr>
                        <a:t> which gives all the capacity to know His eternal life.</a:t>
                      </a:r>
                      <a:endParaRPr lang="en-US" sz="2000" kern="1200" dirty="0">
                        <a:solidFill>
                          <a:schemeClr val="tx1"/>
                        </a:solidFill>
                        <a:effectLst/>
                        <a:latin typeface="+mn-lt"/>
                        <a:ea typeface="+mn-ea"/>
                        <a:cs typeface="+mn-cs"/>
                      </a:endParaRPr>
                    </a:p>
                  </a:txBody>
                  <a:tcPr marL="0" marR="0" marT="0" marB="0" anchor="ctr">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5762F52A-C960-462B-8236-8A9481EACB9C}" type="slidenum">
              <a:rPr lang="en-US" smtClean="0"/>
              <a:pPr/>
              <a:t>15</a:t>
            </a:fld>
            <a:endParaRPr lang="en-US"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3480446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t>alḗtheia</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77061000"/>
              </p:ext>
            </p:extLst>
          </p:nvPr>
        </p:nvGraphicFramePr>
        <p:xfrm>
          <a:off x="1515035" y="1613647"/>
          <a:ext cx="6181165" cy="4876800"/>
        </p:xfrm>
        <a:graphic>
          <a:graphicData uri="http://schemas.openxmlformats.org/drawingml/2006/table">
            <a:tbl>
              <a:tblPr/>
              <a:tblGrid>
                <a:gridCol w="6181165"/>
              </a:tblGrid>
              <a:tr h="0">
                <a:tc>
                  <a:txBody>
                    <a:bodyPr/>
                    <a:lstStyle/>
                    <a:p>
                      <a:pPr algn="l"/>
                      <a:r>
                        <a:rPr lang="en-US" sz="2000" b="1" dirty="0"/>
                        <a:t>Strong's Concordance</a:t>
                      </a:r>
                    </a:p>
                    <a:p>
                      <a:pPr algn="l"/>
                      <a:r>
                        <a:rPr lang="en-US" sz="2000" dirty="0" err="1"/>
                        <a:t>alétheia</a:t>
                      </a:r>
                      <a:r>
                        <a:rPr lang="en-US" sz="2000" dirty="0"/>
                        <a:t>: truth</a:t>
                      </a:r>
                    </a:p>
                    <a:p>
                      <a:pPr algn="l"/>
                      <a:r>
                        <a:rPr lang="en-US" sz="2000" dirty="0"/>
                        <a:t>Original Word: </a:t>
                      </a:r>
                      <a:r>
                        <a:rPr lang="el-GR" sz="2000" dirty="0"/>
                        <a:t>ἀλήθεια, ας, ἡ</a:t>
                      </a:r>
                      <a:br>
                        <a:rPr lang="el-GR" sz="2000" dirty="0"/>
                      </a:br>
                      <a:r>
                        <a:rPr lang="en-US" sz="2000" dirty="0"/>
                        <a:t>Part of Speech: Noun, Feminine</a:t>
                      </a:r>
                      <a:br>
                        <a:rPr lang="en-US" sz="2000" dirty="0"/>
                      </a:br>
                      <a:r>
                        <a:rPr lang="en-US" sz="2000" dirty="0"/>
                        <a:t>Transliteration: </a:t>
                      </a:r>
                      <a:r>
                        <a:rPr lang="en-US" sz="2000" dirty="0" err="1"/>
                        <a:t>alétheia</a:t>
                      </a:r>
                      <a:r>
                        <a:rPr lang="en-US" sz="2000" dirty="0"/>
                        <a:t/>
                      </a:r>
                      <a:br>
                        <a:rPr lang="en-US" sz="2000" dirty="0"/>
                      </a:br>
                      <a:r>
                        <a:rPr lang="en-US" sz="2000" dirty="0"/>
                        <a:t>Phonetic Spelling: (al-ay'-</a:t>
                      </a:r>
                      <a:r>
                        <a:rPr lang="en-US" sz="2000" dirty="0" err="1"/>
                        <a:t>thi</a:t>
                      </a:r>
                      <a:r>
                        <a:rPr lang="en-US" sz="2000" dirty="0"/>
                        <a:t>-a)</a:t>
                      </a:r>
                      <a:br>
                        <a:rPr lang="en-US" sz="2000" dirty="0"/>
                      </a:br>
                      <a:r>
                        <a:rPr lang="en-US" sz="2000" dirty="0"/>
                        <a:t>Short Definition: truth</a:t>
                      </a:r>
                      <a:br>
                        <a:rPr lang="en-US" sz="2000" dirty="0"/>
                      </a:br>
                      <a:r>
                        <a:rPr lang="en-US" sz="2000" dirty="0"/>
                        <a:t>Definition: truth, but not merely truth as spoken; truth of idea, reality, sincerity, truth in the moral sphere, divine truth revealed to man, straightforwardness</a:t>
                      </a:r>
                      <a:r>
                        <a:rPr lang="en-US" sz="2000" dirty="0" smtClean="0"/>
                        <a:t>.</a:t>
                      </a:r>
                    </a:p>
                    <a:p>
                      <a:pPr algn="l"/>
                      <a:endParaRPr lang="en-US" sz="2000" dirty="0" smtClean="0"/>
                    </a:p>
                    <a:p>
                      <a:pPr algn="l"/>
                      <a:r>
                        <a:rPr lang="en-US" sz="2000" b="1" dirty="0" smtClean="0"/>
                        <a:t>HELPS Word-studies</a:t>
                      </a:r>
                    </a:p>
                    <a:p>
                      <a:pPr algn="l"/>
                      <a:r>
                        <a:rPr lang="en-US" sz="2000" b="1" dirty="0" smtClean="0"/>
                        <a:t>225</a:t>
                      </a:r>
                      <a:r>
                        <a:rPr lang="en-US" sz="2000" dirty="0" smtClean="0"/>
                        <a:t> </a:t>
                      </a:r>
                      <a:r>
                        <a:rPr lang="en-US" sz="2000" i="1" dirty="0" err="1"/>
                        <a:t>alḗtheia</a:t>
                      </a:r>
                      <a:r>
                        <a:rPr lang="en-US" sz="2000" dirty="0"/>
                        <a:t> (from </a:t>
                      </a:r>
                      <a:r>
                        <a:rPr lang="en-US" sz="2000" dirty="0">
                          <a:hlinkClick r:id="rId2"/>
                        </a:rPr>
                        <a:t>227</a:t>
                      </a:r>
                      <a:r>
                        <a:rPr lang="en-US" sz="2000" dirty="0"/>
                        <a:t> </a:t>
                      </a:r>
                      <a:r>
                        <a:rPr lang="en-US" sz="2000" i="1" dirty="0"/>
                        <a:t>/</a:t>
                      </a:r>
                      <a:r>
                        <a:rPr lang="en-US" sz="2000" i="1" dirty="0" err="1"/>
                        <a:t>alēthḗs</a:t>
                      </a:r>
                      <a:r>
                        <a:rPr lang="en-US" sz="2000" dirty="0"/>
                        <a:t>, "</a:t>
                      </a:r>
                      <a:r>
                        <a:rPr lang="en-US" sz="2000" i="1" dirty="0"/>
                        <a:t>true</a:t>
                      </a:r>
                      <a:r>
                        <a:rPr lang="en-US" sz="2000" dirty="0"/>
                        <a:t> to fact") – properly, </a:t>
                      </a:r>
                      <a:r>
                        <a:rPr lang="en-US" sz="2000" i="1" dirty="0"/>
                        <a:t>truth</a:t>
                      </a:r>
                      <a:r>
                        <a:rPr lang="en-US" sz="2000" dirty="0"/>
                        <a:t> (true to </a:t>
                      </a:r>
                      <a:r>
                        <a:rPr lang="en-US" sz="2000" i="1" dirty="0"/>
                        <a:t>fact</a:t>
                      </a:r>
                      <a:r>
                        <a:rPr lang="en-US" sz="2000" dirty="0"/>
                        <a:t>), </a:t>
                      </a:r>
                      <a:r>
                        <a:rPr lang="en-US" sz="2000" i="1" dirty="0"/>
                        <a:t>reality</a:t>
                      </a:r>
                      <a:r>
                        <a:rPr lang="en-US" sz="2000" dirty="0"/>
                        <a:t>.</a:t>
                      </a:r>
                    </a:p>
                    <a:p>
                      <a:pPr algn="l"/>
                      <a:r>
                        <a:rPr lang="en-US" sz="2000" dirty="0"/>
                        <a:t>[In ancient Greek culture, </a:t>
                      </a:r>
                      <a:r>
                        <a:rPr lang="en-US" sz="2000" dirty="0">
                          <a:hlinkClick r:id="rId3"/>
                        </a:rPr>
                        <a:t>225</a:t>
                      </a:r>
                      <a:r>
                        <a:rPr lang="en-US" sz="2000" dirty="0"/>
                        <a:t> (</a:t>
                      </a:r>
                      <a:r>
                        <a:rPr lang="en-US" sz="2000" i="1" dirty="0" err="1"/>
                        <a:t>alḗtheia</a:t>
                      </a:r>
                      <a:r>
                        <a:rPr lang="en-US" sz="2000" dirty="0"/>
                        <a:t>) was synonymous for "</a:t>
                      </a:r>
                      <a:r>
                        <a:rPr lang="en-US" sz="2000" i="1" dirty="0"/>
                        <a:t>reality</a:t>
                      </a:r>
                      <a:r>
                        <a:rPr lang="en-US" sz="2000" dirty="0"/>
                        <a:t>" as the </a:t>
                      </a:r>
                      <a:r>
                        <a:rPr lang="en-US" sz="2000" i="1" dirty="0"/>
                        <a:t>opposite of illusion</a:t>
                      </a:r>
                      <a:r>
                        <a:rPr lang="en-US" sz="2000" dirty="0"/>
                        <a:t>, i.e. </a:t>
                      </a:r>
                      <a:r>
                        <a:rPr lang="en-US" sz="2000" i="1" dirty="0"/>
                        <a:t>fact</a:t>
                      </a:r>
                      <a:r>
                        <a:rPr lang="en-US" sz="2000" dirty="0"/>
                        <a:t>.]</a:t>
                      </a:r>
                    </a:p>
                  </a:txBody>
                  <a:tcPr marL="0" marR="0" marT="0" marB="0" anchor="ctr">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5762F52A-C960-462B-8236-8A9481EACB9C}" type="slidenum">
              <a:rPr lang="en-US" smtClean="0"/>
              <a:pPr/>
              <a:t>16</a:t>
            </a:fld>
            <a:endParaRPr lang="en-US"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4084578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a:t>
            </a:r>
            <a:endParaRPr lang="en-US" dirty="0"/>
          </a:p>
        </p:txBody>
      </p:sp>
      <p:sp>
        <p:nvSpPr>
          <p:cNvPr id="3" name="Content Placeholder 2"/>
          <p:cNvSpPr>
            <a:spLocks noGrp="1"/>
          </p:cNvSpPr>
          <p:nvPr>
            <p:ph idx="1"/>
          </p:nvPr>
        </p:nvSpPr>
        <p:spPr>
          <a:xfrm>
            <a:off x="2752518" y="1613647"/>
            <a:ext cx="3581400" cy="2666999"/>
          </a:xfrm>
        </p:spPr>
        <p:txBody>
          <a:bodyPr>
            <a:normAutofit/>
          </a:bodyPr>
          <a:lstStyle/>
          <a:p>
            <a:r>
              <a:rPr lang="en-US" sz="2800" dirty="0" smtClean="0"/>
              <a:t>To the Father</a:t>
            </a:r>
          </a:p>
          <a:p>
            <a:r>
              <a:rPr lang="en-US" sz="2800" dirty="0" smtClean="0"/>
              <a:t>To the Spirit</a:t>
            </a:r>
          </a:p>
          <a:p>
            <a:r>
              <a:rPr lang="en-US" sz="2800" dirty="0" smtClean="0"/>
              <a:t>To the disciples</a:t>
            </a:r>
          </a:p>
          <a:p>
            <a:r>
              <a:rPr lang="en-US" sz="2800" dirty="0" smtClean="0"/>
              <a:t>To the Jewish people</a:t>
            </a:r>
          </a:p>
          <a:p>
            <a:r>
              <a:rPr lang="en-US" sz="2800" dirty="0" smtClean="0"/>
              <a:t>To the world </a:t>
            </a:r>
            <a:endParaRPr lang="en-US" sz="2800"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17</a:t>
            </a:fld>
            <a:endParaRPr lang="en-US" dirty="0"/>
          </a:p>
        </p:txBody>
      </p:sp>
      <p:sp>
        <p:nvSpPr>
          <p:cNvPr id="7" name="TextBox 6"/>
          <p:cNvSpPr txBox="1"/>
          <p:nvPr/>
        </p:nvSpPr>
        <p:spPr>
          <a:xfrm>
            <a:off x="1225482" y="4358714"/>
            <a:ext cx="7543800" cy="1938992"/>
          </a:xfrm>
          <a:prstGeom prst="rect">
            <a:avLst/>
          </a:prstGeom>
          <a:noFill/>
        </p:spPr>
        <p:txBody>
          <a:bodyPr wrap="square" rtlCol="0">
            <a:spAutoFit/>
          </a:bodyPr>
          <a:lstStyle/>
          <a:p>
            <a:r>
              <a:rPr lang="en-US" sz="2400" b="1" dirty="0" smtClean="0"/>
              <a:t>Hebrews 1:3</a:t>
            </a:r>
          </a:p>
          <a:p>
            <a:r>
              <a:rPr lang="en-US" sz="2400" baseline="30000" dirty="0" smtClean="0"/>
              <a:t>3</a:t>
            </a:r>
            <a:r>
              <a:rPr lang="en-US" sz="2400" dirty="0" smtClean="0"/>
              <a:t>And </a:t>
            </a:r>
            <a:r>
              <a:rPr lang="en-US" sz="2400" dirty="0"/>
              <a:t>He is the radiance of His glory and the exact representation of His nature, and upholds all things by the word of His power. When He had made purification of sins, He sat down at the right hand of the Majesty on high, </a:t>
            </a:r>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86808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18</a:t>
            </a:fld>
            <a:endParaRPr lang="en-US" dirty="0"/>
          </a:p>
        </p:txBody>
      </p:sp>
      <p:sp>
        <p:nvSpPr>
          <p:cNvPr id="10"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
        <p:nvSpPr>
          <p:cNvPr id="7" name="Rectangle 6"/>
          <p:cNvSpPr/>
          <p:nvPr/>
        </p:nvSpPr>
        <p:spPr>
          <a:xfrm>
            <a:off x="927846" y="2652012"/>
            <a:ext cx="7301754" cy="1569660"/>
          </a:xfrm>
          <a:prstGeom prst="rect">
            <a:avLst/>
          </a:prstGeom>
        </p:spPr>
        <p:txBody>
          <a:bodyPr wrap="square">
            <a:spAutoFit/>
          </a:bodyPr>
          <a:lstStyle/>
          <a:p>
            <a:r>
              <a:rPr lang="en-US" sz="3200" baseline="30000" dirty="0" smtClean="0"/>
              <a:t>18</a:t>
            </a:r>
            <a:r>
              <a:rPr lang="en-US" sz="3200" baseline="30000" dirty="0"/>
              <a:t> </a:t>
            </a:r>
            <a:r>
              <a:rPr lang="en-US" sz="3200" dirty="0"/>
              <a:t>No one has ever seen God; the only </a:t>
            </a:r>
            <a:r>
              <a:rPr lang="en-US" sz="3200" dirty="0" smtClean="0"/>
              <a:t>God, </a:t>
            </a:r>
            <a:r>
              <a:rPr lang="en-US" sz="3200" dirty="0"/>
              <a:t>who is at the Father's side</a:t>
            </a:r>
            <a:r>
              <a:rPr lang="en-US" sz="3200" dirty="0" smtClean="0"/>
              <a:t>, </a:t>
            </a:r>
            <a:r>
              <a:rPr lang="en-US" sz="3200" dirty="0"/>
              <a:t>he has  </a:t>
            </a:r>
            <a:r>
              <a:rPr lang="en-US" sz="3200" dirty="0" smtClean="0"/>
              <a:t>     made </a:t>
            </a:r>
            <a:r>
              <a:rPr lang="en-US" sz="3200" dirty="0"/>
              <a:t>him known</a:t>
            </a:r>
            <a:r>
              <a:rPr lang="en-US" sz="3200" dirty="0" smtClean="0"/>
              <a:t>.</a:t>
            </a:r>
            <a:r>
              <a:rPr lang="en-US" sz="2800" dirty="0"/>
              <a:t> </a:t>
            </a:r>
            <a:endParaRPr lang="en-US" sz="3200" dirty="0"/>
          </a:p>
        </p:txBody>
      </p:sp>
      <p:sp>
        <p:nvSpPr>
          <p:cNvPr id="12" name="Rectangle 11"/>
          <p:cNvSpPr/>
          <p:nvPr/>
        </p:nvSpPr>
        <p:spPr>
          <a:xfrm>
            <a:off x="1911906" y="94166"/>
            <a:ext cx="5022294" cy="1200329"/>
          </a:xfrm>
          <a:prstGeom prst="rect">
            <a:avLst/>
          </a:prstGeom>
        </p:spPr>
        <p:txBody>
          <a:bodyPr wrap="square" anchor="ctr">
            <a:spAutoFit/>
          </a:bodyPr>
          <a:lstStyle/>
          <a:p>
            <a:pPr algn="ctr"/>
            <a:r>
              <a:rPr lang="en-US" sz="4000" b="1" dirty="0" smtClean="0">
                <a:hlinkClick r:id="rId2"/>
              </a:rPr>
              <a:t>John 1:14-18</a:t>
            </a:r>
            <a:endParaRPr lang="en-US" sz="4000" b="1" dirty="0" smtClean="0"/>
          </a:p>
          <a:p>
            <a:pPr algn="ctr"/>
            <a:r>
              <a:rPr lang="en-US" sz="3200" dirty="0" smtClean="0"/>
              <a:t>The </a:t>
            </a:r>
            <a:r>
              <a:rPr lang="en-US" sz="3200" dirty="0"/>
              <a:t>Incarnation of </a:t>
            </a:r>
            <a:r>
              <a:rPr lang="en-US" sz="3200" dirty="0" smtClean="0"/>
              <a:t>Christ</a:t>
            </a:r>
            <a:endParaRPr lang="en-US" sz="3200" b="1" dirty="0"/>
          </a:p>
        </p:txBody>
      </p:sp>
      <p:sp>
        <p:nvSpPr>
          <p:cNvPr id="11" name="Rounded Rectangle 10"/>
          <p:cNvSpPr/>
          <p:nvPr/>
        </p:nvSpPr>
        <p:spPr>
          <a:xfrm>
            <a:off x="7268391" y="2684288"/>
            <a:ext cx="808809"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Bracket 12"/>
          <p:cNvSpPr/>
          <p:nvPr/>
        </p:nvSpPr>
        <p:spPr>
          <a:xfrm rot="5400000" flipV="1">
            <a:off x="3524708" y="1761131"/>
            <a:ext cx="167173" cy="3603814"/>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 name="TextBox 2"/>
          <p:cNvSpPr txBox="1"/>
          <p:nvPr/>
        </p:nvSpPr>
        <p:spPr>
          <a:xfrm>
            <a:off x="4578723" y="3871482"/>
            <a:ext cx="3724738" cy="646331"/>
          </a:xfrm>
          <a:prstGeom prst="rect">
            <a:avLst/>
          </a:prstGeom>
          <a:noFill/>
        </p:spPr>
        <p:txBody>
          <a:bodyPr wrap="none" rtlCol="0">
            <a:spAutoFit/>
          </a:bodyPr>
          <a:lstStyle/>
          <a:p>
            <a:r>
              <a:rPr lang="en-US" dirty="0" smtClean="0"/>
              <a:t>Greek: “is in the bosom of the father”</a:t>
            </a:r>
          </a:p>
          <a:p>
            <a:r>
              <a:rPr lang="en-US" dirty="0"/>
              <a:t> </a:t>
            </a:r>
            <a:r>
              <a:rPr lang="en-US" dirty="0" smtClean="0"/>
              <a:t>- perfect understanding and love</a:t>
            </a:r>
            <a:endParaRPr lang="en-US" dirty="0"/>
          </a:p>
        </p:txBody>
      </p:sp>
      <p:sp>
        <p:nvSpPr>
          <p:cNvPr id="15" name="TextBox 14"/>
          <p:cNvSpPr txBox="1"/>
          <p:nvPr/>
        </p:nvSpPr>
        <p:spPr>
          <a:xfrm>
            <a:off x="1676400" y="4446529"/>
            <a:ext cx="4986814" cy="923330"/>
          </a:xfrm>
          <a:prstGeom prst="rect">
            <a:avLst/>
          </a:prstGeom>
          <a:noFill/>
        </p:spPr>
        <p:txBody>
          <a:bodyPr wrap="none" rtlCol="0">
            <a:spAutoFit/>
          </a:bodyPr>
          <a:lstStyle/>
          <a:p>
            <a:r>
              <a:rPr lang="en-US" b="1" i="1" dirty="0" err="1"/>
              <a:t>exēgeomai</a:t>
            </a:r>
            <a:endParaRPr lang="en-US" b="1" i="1" dirty="0"/>
          </a:p>
          <a:p>
            <a:r>
              <a:rPr lang="en-US" dirty="0" smtClean="0"/>
              <a:t>“to show the way; to lead out; to rehearse declare”</a:t>
            </a:r>
          </a:p>
          <a:p>
            <a:r>
              <a:rPr lang="en-US" dirty="0" smtClean="0">
                <a:latin typeface="Times New Roman" panose="02020603050405020304" pitchFamily="18" charset="0"/>
                <a:cs typeface="Times New Roman" panose="02020603050405020304" pitchFamily="18" charset="0"/>
              </a:rPr>
              <a:t>NASB – He has explained </a:t>
            </a:r>
            <a:r>
              <a:rPr lang="en-US" i="1" dirty="0" smtClean="0">
                <a:latin typeface="Times New Roman" panose="02020603050405020304" pitchFamily="18" charset="0"/>
                <a:cs typeface="Times New Roman" panose="02020603050405020304" pitchFamily="18" charset="0"/>
              </a:rPr>
              <a:t>Him</a:t>
            </a:r>
            <a:endParaRPr lang="en-US" i="1" dirty="0">
              <a:latin typeface="Times New Roman" panose="02020603050405020304" pitchFamily="18" charset="0"/>
              <a:cs typeface="Times New Roman" panose="02020603050405020304" pitchFamily="18" charset="0"/>
            </a:endParaRPr>
          </a:p>
        </p:txBody>
      </p:sp>
      <p:sp>
        <p:nvSpPr>
          <p:cNvPr id="16" name="Right Bracket 15"/>
          <p:cNvSpPr/>
          <p:nvPr/>
        </p:nvSpPr>
        <p:spPr>
          <a:xfrm rot="5400000" flipV="1">
            <a:off x="2359297" y="2547229"/>
            <a:ext cx="207513" cy="2998696"/>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cxnSp>
        <p:nvCxnSpPr>
          <p:cNvPr id="5" name="Straight Connector 4"/>
          <p:cNvCxnSpPr/>
          <p:nvPr/>
        </p:nvCxnSpPr>
        <p:spPr>
          <a:xfrm>
            <a:off x="1981200" y="3928221"/>
            <a:ext cx="762000" cy="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625078" y="2130712"/>
            <a:ext cx="747320" cy="369332"/>
          </a:xfrm>
          <a:prstGeom prst="rect">
            <a:avLst/>
          </a:prstGeom>
          <a:noFill/>
        </p:spPr>
        <p:txBody>
          <a:bodyPr wrap="none" rtlCol="0">
            <a:spAutoFit/>
          </a:bodyPr>
          <a:lstStyle/>
          <a:p>
            <a:r>
              <a:rPr lang="en-US" b="1" i="1" dirty="0" err="1" smtClean="0"/>
              <a:t>Theos</a:t>
            </a:r>
            <a:endParaRPr lang="en-US" b="1" i="1" dirty="0"/>
          </a:p>
        </p:txBody>
      </p:sp>
      <p:cxnSp>
        <p:nvCxnSpPr>
          <p:cNvPr id="19" name="Straight Connector 18"/>
          <p:cNvCxnSpPr>
            <a:stCxn id="11" idx="0"/>
          </p:cNvCxnSpPr>
          <p:nvPr/>
        </p:nvCxnSpPr>
        <p:spPr>
          <a:xfrm flipH="1" flipV="1">
            <a:off x="7672795" y="2486932"/>
            <a:ext cx="1" cy="197356"/>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1295400" y="4150334"/>
            <a:ext cx="381000" cy="478158"/>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7" idx="2"/>
          </p:cNvCxnSpPr>
          <p:nvPr/>
        </p:nvCxnSpPr>
        <p:spPr>
          <a:xfrm>
            <a:off x="4329956" y="3646625"/>
            <a:ext cx="248767" cy="57504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28813" y="2170252"/>
            <a:ext cx="996042" cy="369332"/>
          </a:xfrm>
          <a:prstGeom prst="rect">
            <a:avLst/>
          </a:prstGeom>
          <a:noFill/>
        </p:spPr>
        <p:txBody>
          <a:bodyPr wrap="none" rtlCol="0">
            <a:spAutoFit/>
          </a:bodyPr>
          <a:lstStyle/>
          <a:p>
            <a:r>
              <a:rPr lang="en-US" dirty="0" smtClean="0"/>
              <a:t>separate</a:t>
            </a:r>
            <a:endParaRPr lang="en-US" dirty="0"/>
          </a:p>
        </p:txBody>
      </p:sp>
      <p:cxnSp>
        <p:nvCxnSpPr>
          <p:cNvPr id="26" name="Straight Arrow Connector 25"/>
          <p:cNvCxnSpPr>
            <a:stCxn id="24" idx="3"/>
          </p:cNvCxnSpPr>
          <p:nvPr/>
        </p:nvCxnSpPr>
        <p:spPr>
          <a:xfrm>
            <a:off x="6924855" y="2354918"/>
            <a:ext cx="295819" cy="289942"/>
          </a:xfrm>
          <a:prstGeom prst="straightConnector1">
            <a:avLst/>
          </a:prstGeom>
          <a:ln w="1270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638800" y="2346200"/>
            <a:ext cx="295819" cy="289942"/>
          </a:xfrm>
          <a:prstGeom prst="straightConnector1">
            <a:avLst/>
          </a:prstGeom>
          <a:ln w="1270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131015" y="1796867"/>
            <a:ext cx="2750946" cy="369332"/>
          </a:xfrm>
          <a:prstGeom prst="rect">
            <a:avLst/>
          </a:prstGeom>
          <a:noFill/>
        </p:spPr>
        <p:txBody>
          <a:bodyPr wrap="none" rtlCol="0">
            <a:spAutoFit/>
          </a:bodyPr>
          <a:lstStyle/>
          <a:p>
            <a:r>
              <a:rPr lang="en-US" dirty="0" smtClean="0"/>
              <a:t>Unequivocal affirmation!!!!</a:t>
            </a:r>
            <a:endParaRPr lang="en-US" dirty="0"/>
          </a:p>
        </p:txBody>
      </p:sp>
    </p:spTree>
    <p:extLst>
      <p:ext uri="{BB962C8B-B14F-4D97-AF65-F5344CB8AC3E}">
        <p14:creationId xmlns:p14="http://schemas.microsoft.com/office/powerpoint/2010/main" val="2855044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t>paraklétos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63045831"/>
              </p:ext>
            </p:extLst>
          </p:nvPr>
        </p:nvGraphicFramePr>
        <p:xfrm>
          <a:off x="914400" y="1801906"/>
          <a:ext cx="7696200" cy="4724400"/>
        </p:xfrm>
        <a:graphic>
          <a:graphicData uri="http://schemas.openxmlformats.org/drawingml/2006/table">
            <a:tbl>
              <a:tblPr/>
              <a:tblGrid>
                <a:gridCol w="7696200"/>
              </a:tblGrid>
              <a:tr h="0">
                <a:tc>
                  <a:txBody>
                    <a:bodyPr/>
                    <a:lstStyle/>
                    <a:p>
                      <a:pPr algn="l"/>
                      <a:r>
                        <a:rPr lang="en-US" sz="2000" b="1" dirty="0"/>
                        <a:t>Strong's Concordance</a:t>
                      </a:r>
                    </a:p>
                    <a:p>
                      <a:r>
                        <a:rPr lang="en-US" sz="2000" kern="1200" dirty="0" err="1" smtClean="0">
                          <a:solidFill>
                            <a:schemeClr val="tx1"/>
                          </a:solidFill>
                          <a:effectLst/>
                          <a:latin typeface="+mn-lt"/>
                          <a:ea typeface="+mn-ea"/>
                          <a:cs typeface="+mn-cs"/>
                        </a:rPr>
                        <a:t>paraklétos</a:t>
                      </a:r>
                      <a:r>
                        <a:rPr lang="en-US" sz="2000" kern="1200" dirty="0" smtClean="0">
                          <a:solidFill>
                            <a:schemeClr val="tx1"/>
                          </a:solidFill>
                          <a:effectLst/>
                          <a:latin typeface="+mn-lt"/>
                          <a:ea typeface="+mn-ea"/>
                          <a:cs typeface="+mn-cs"/>
                        </a:rPr>
                        <a:t>: called to one's aid</a:t>
                      </a:r>
                    </a:p>
                    <a:p>
                      <a:pPr>
                        <a:spcAft>
                          <a:spcPts val="1200"/>
                        </a:spcAft>
                      </a:pPr>
                      <a:r>
                        <a:rPr lang="en-US" sz="2000" kern="1200" dirty="0" smtClean="0">
                          <a:solidFill>
                            <a:schemeClr val="tx1"/>
                          </a:solidFill>
                          <a:effectLst/>
                          <a:latin typeface="+mn-lt"/>
                          <a:ea typeface="+mn-ea"/>
                          <a:cs typeface="+mn-cs"/>
                        </a:rPr>
                        <a:t>Original Word: πα</a:t>
                      </a:r>
                      <a:r>
                        <a:rPr lang="en-US" sz="2000" kern="1200" dirty="0" err="1" smtClean="0">
                          <a:solidFill>
                            <a:schemeClr val="tx1"/>
                          </a:solidFill>
                          <a:effectLst/>
                          <a:latin typeface="+mn-lt"/>
                          <a:ea typeface="+mn-ea"/>
                          <a:cs typeface="+mn-cs"/>
                        </a:rPr>
                        <a:t>ράκλητος</a:t>
                      </a:r>
                      <a:r>
                        <a:rPr lang="en-US" sz="2000" kern="1200" dirty="0" smtClean="0">
                          <a:solidFill>
                            <a:schemeClr val="tx1"/>
                          </a:solidFill>
                          <a:effectLst/>
                          <a:latin typeface="+mn-lt"/>
                          <a:ea typeface="+mn-ea"/>
                          <a:cs typeface="+mn-cs"/>
                        </a:rPr>
                        <a:t>, </a:t>
                      </a:r>
                      <a:r>
                        <a:rPr lang="en-US" sz="2000" kern="1200" dirty="0" err="1" smtClean="0">
                          <a:solidFill>
                            <a:schemeClr val="tx1"/>
                          </a:solidFill>
                          <a:effectLst/>
                          <a:latin typeface="+mn-lt"/>
                          <a:ea typeface="+mn-ea"/>
                          <a:cs typeface="+mn-cs"/>
                        </a:rPr>
                        <a:t>ου</a:t>
                      </a:r>
                      <a:r>
                        <a:rPr lang="en-US" sz="2000" kern="1200" dirty="0" smtClean="0">
                          <a:solidFill>
                            <a:schemeClr val="tx1"/>
                          </a:solidFill>
                          <a:effectLst/>
                          <a:latin typeface="+mn-lt"/>
                          <a:ea typeface="+mn-ea"/>
                          <a:cs typeface="+mn-cs"/>
                        </a:rPr>
                        <a:t>, ὁ</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Part of Speech: Noun, Masculine</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Transliteration: </a:t>
                      </a:r>
                      <a:r>
                        <a:rPr lang="en-US" sz="2000" kern="1200" dirty="0" err="1" smtClean="0">
                          <a:solidFill>
                            <a:schemeClr val="tx1"/>
                          </a:solidFill>
                          <a:effectLst/>
                          <a:latin typeface="+mn-lt"/>
                          <a:ea typeface="+mn-ea"/>
                          <a:cs typeface="+mn-cs"/>
                        </a:rPr>
                        <a:t>paraklétos</a:t>
                      </a:r>
                      <a:r>
                        <a:rPr lang="en-US" sz="2000" kern="1200" dirty="0" smtClean="0">
                          <a:solidFill>
                            <a:schemeClr val="tx1"/>
                          </a:solidFill>
                          <a:effectLst/>
                          <a:latin typeface="+mn-lt"/>
                          <a:ea typeface="+mn-ea"/>
                          <a:cs typeface="+mn-cs"/>
                        </a:rPr>
                        <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Phonetic Spelling: (par-</a:t>
                      </a:r>
                      <a:r>
                        <a:rPr lang="en-US" sz="2000" kern="1200" dirty="0" err="1" smtClean="0">
                          <a:solidFill>
                            <a:schemeClr val="tx1"/>
                          </a:solidFill>
                          <a:effectLst/>
                          <a:latin typeface="+mn-lt"/>
                          <a:ea typeface="+mn-ea"/>
                          <a:cs typeface="+mn-cs"/>
                        </a:rPr>
                        <a:t>ak</a:t>
                      </a:r>
                      <a:r>
                        <a:rPr lang="en-US" sz="2000" kern="1200" dirty="0" smtClean="0">
                          <a:solidFill>
                            <a:schemeClr val="tx1"/>
                          </a:solidFill>
                          <a:effectLst/>
                          <a:latin typeface="+mn-lt"/>
                          <a:ea typeface="+mn-ea"/>
                          <a:cs typeface="+mn-cs"/>
                        </a:rPr>
                        <a:t>'-lay-</a:t>
                      </a:r>
                      <a:r>
                        <a:rPr lang="en-US" sz="2000" kern="1200" dirty="0" err="1" smtClean="0">
                          <a:solidFill>
                            <a:schemeClr val="tx1"/>
                          </a:solidFill>
                          <a:effectLst/>
                          <a:latin typeface="+mn-lt"/>
                          <a:ea typeface="+mn-ea"/>
                          <a:cs typeface="+mn-cs"/>
                        </a:rPr>
                        <a:t>tos</a:t>
                      </a:r>
                      <a:r>
                        <a:rPr lang="en-US" sz="2000" kern="1200" dirty="0" smtClean="0">
                          <a:solidFill>
                            <a:schemeClr val="tx1"/>
                          </a:solidFill>
                          <a:effectLst/>
                          <a:latin typeface="+mn-lt"/>
                          <a:ea typeface="+mn-ea"/>
                          <a:cs typeface="+mn-cs"/>
                        </a:rPr>
                        <a:t>)</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Short Definition: an advocate, comforter, helper, </a:t>
                      </a:r>
                      <a:r>
                        <a:rPr lang="en-US" sz="2000" kern="1200" dirty="0" err="1" smtClean="0">
                          <a:solidFill>
                            <a:schemeClr val="tx1"/>
                          </a:solidFill>
                          <a:effectLst/>
                          <a:latin typeface="+mn-lt"/>
                          <a:ea typeface="+mn-ea"/>
                          <a:cs typeface="+mn-cs"/>
                        </a:rPr>
                        <a:t>Paraclete</a:t>
                      </a:r>
                      <a:r>
                        <a:rPr lang="en-US" sz="2000" kern="1200" dirty="0" smtClean="0">
                          <a:solidFill>
                            <a:schemeClr val="tx1"/>
                          </a:solidFill>
                          <a:effectLst/>
                          <a:latin typeface="+mn-lt"/>
                          <a:ea typeface="+mn-ea"/>
                          <a:cs typeface="+mn-cs"/>
                        </a:rPr>
                        <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Definition: (a) an advocate, intercessor, (b) a consoler, comforter, helper, (c) </a:t>
                      </a:r>
                      <a:r>
                        <a:rPr lang="en-US" sz="2000" kern="1200" dirty="0" err="1" smtClean="0">
                          <a:solidFill>
                            <a:schemeClr val="tx1"/>
                          </a:solidFill>
                          <a:effectLst/>
                          <a:latin typeface="+mn-lt"/>
                          <a:ea typeface="+mn-ea"/>
                          <a:cs typeface="+mn-cs"/>
                        </a:rPr>
                        <a:t>Paraclete</a:t>
                      </a:r>
                      <a:r>
                        <a:rPr lang="en-US" sz="2000" kern="1200" dirty="0" smtClean="0">
                          <a:solidFill>
                            <a:schemeClr val="tx1"/>
                          </a:solidFill>
                          <a:effectLst/>
                          <a:latin typeface="+mn-lt"/>
                          <a:ea typeface="+mn-ea"/>
                          <a:cs typeface="+mn-cs"/>
                        </a:rPr>
                        <a:t>.</a:t>
                      </a:r>
                      <a:r>
                        <a:rPr lang="en-US" sz="2000" kern="1200" baseline="0" dirty="0" smtClean="0">
                          <a:solidFill>
                            <a:schemeClr val="tx1"/>
                          </a:solidFill>
                          <a:effectLst/>
                          <a:latin typeface="+mn-lt"/>
                          <a:ea typeface="+mn-ea"/>
                          <a:cs typeface="+mn-cs"/>
                        </a:rPr>
                        <a:t> </a:t>
                      </a:r>
                      <a:endParaRPr lang="en-US" sz="2000" dirty="0" smtClean="0"/>
                    </a:p>
                    <a:p>
                      <a:pPr algn="l"/>
                      <a:r>
                        <a:rPr lang="en-US" sz="2000" b="1" dirty="0" smtClean="0"/>
                        <a:t>HELPS Word-studies</a:t>
                      </a:r>
                    </a:p>
                    <a:p>
                      <a:r>
                        <a:rPr lang="en-US" sz="2000" b="1" kern="1200" dirty="0" smtClean="0">
                          <a:solidFill>
                            <a:schemeClr val="tx1"/>
                          </a:solidFill>
                          <a:effectLst/>
                          <a:latin typeface="+mn-lt"/>
                          <a:ea typeface="+mn-ea"/>
                          <a:cs typeface="+mn-cs"/>
                        </a:rPr>
                        <a:t>3875</a:t>
                      </a:r>
                      <a:r>
                        <a:rPr lang="en-US" sz="2000" kern="1200" dirty="0" smtClean="0">
                          <a:solidFill>
                            <a:schemeClr val="tx1"/>
                          </a:solidFill>
                          <a:effectLst/>
                          <a:latin typeface="+mn-lt"/>
                          <a:ea typeface="+mn-ea"/>
                          <a:cs typeface="+mn-cs"/>
                        </a:rPr>
                        <a:t> </a:t>
                      </a:r>
                      <a:r>
                        <a:rPr lang="en-US" sz="2000" i="1" kern="1200" dirty="0" err="1" smtClean="0">
                          <a:solidFill>
                            <a:schemeClr val="tx1"/>
                          </a:solidFill>
                          <a:effectLst/>
                          <a:latin typeface="+mn-lt"/>
                          <a:ea typeface="+mn-ea"/>
                          <a:cs typeface="+mn-cs"/>
                        </a:rPr>
                        <a:t>paráklētos</a:t>
                      </a:r>
                      <a:r>
                        <a:rPr lang="en-US" sz="2000" kern="1200" dirty="0" smtClean="0">
                          <a:solidFill>
                            <a:schemeClr val="tx1"/>
                          </a:solidFill>
                          <a:effectLst/>
                          <a:latin typeface="+mn-lt"/>
                          <a:ea typeface="+mn-ea"/>
                          <a:cs typeface="+mn-cs"/>
                        </a:rPr>
                        <a:t> (from </a:t>
                      </a:r>
                      <a:r>
                        <a:rPr lang="en-US" sz="2000" u="sng" kern="1200" dirty="0" smtClean="0">
                          <a:solidFill>
                            <a:schemeClr val="tx1"/>
                          </a:solidFill>
                          <a:effectLst/>
                          <a:latin typeface="+mn-lt"/>
                          <a:ea typeface="+mn-ea"/>
                          <a:cs typeface="+mn-cs"/>
                          <a:hlinkClick r:id="rId2"/>
                        </a:rPr>
                        <a:t>3844</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a:t>
                      </a:r>
                      <a:r>
                        <a:rPr lang="en-US" sz="2000" i="1" kern="1200" dirty="0" err="1" smtClean="0">
                          <a:solidFill>
                            <a:schemeClr val="tx1"/>
                          </a:solidFill>
                          <a:effectLst/>
                          <a:latin typeface="+mn-lt"/>
                          <a:ea typeface="+mn-ea"/>
                          <a:cs typeface="+mn-cs"/>
                        </a:rPr>
                        <a:t>pará</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from</a:t>
                      </a:r>
                      <a:r>
                        <a:rPr lang="en-US" sz="2000" kern="1200" dirty="0" smtClean="0">
                          <a:solidFill>
                            <a:schemeClr val="tx1"/>
                          </a:solidFill>
                          <a:effectLst/>
                          <a:latin typeface="+mn-lt"/>
                          <a:ea typeface="+mn-ea"/>
                          <a:cs typeface="+mn-cs"/>
                        </a:rPr>
                        <a:t> close-beside" and </a:t>
                      </a:r>
                      <a:r>
                        <a:rPr lang="en-US" sz="2000" u="sng" kern="1200" dirty="0" smtClean="0">
                          <a:solidFill>
                            <a:schemeClr val="tx1"/>
                          </a:solidFill>
                          <a:effectLst/>
                          <a:latin typeface="+mn-lt"/>
                          <a:ea typeface="+mn-ea"/>
                          <a:cs typeface="+mn-cs"/>
                          <a:hlinkClick r:id="rId3"/>
                        </a:rPr>
                        <a:t>2564</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a:t>
                      </a:r>
                      <a:r>
                        <a:rPr lang="en-US" sz="2000" i="1" kern="1200" dirty="0" err="1" smtClean="0">
                          <a:solidFill>
                            <a:schemeClr val="tx1"/>
                          </a:solidFill>
                          <a:effectLst/>
                          <a:latin typeface="+mn-lt"/>
                          <a:ea typeface="+mn-ea"/>
                          <a:cs typeface="+mn-cs"/>
                        </a:rPr>
                        <a:t>kaléō</a:t>
                      </a:r>
                      <a:r>
                        <a:rPr lang="en-US" sz="2000" kern="1200" dirty="0" smtClean="0">
                          <a:solidFill>
                            <a:schemeClr val="tx1"/>
                          </a:solidFill>
                          <a:effectLst/>
                          <a:latin typeface="+mn-lt"/>
                          <a:ea typeface="+mn-ea"/>
                          <a:cs typeface="+mn-cs"/>
                        </a:rPr>
                        <a:t>, "make a call") – properly, a </a:t>
                      </a:r>
                      <a:r>
                        <a:rPr lang="en-US" sz="2000" i="1" kern="1200" dirty="0" smtClean="0">
                          <a:solidFill>
                            <a:schemeClr val="tx1"/>
                          </a:solidFill>
                          <a:effectLst/>
                          <a:latin typeface="+mn-lt"/>
                          <a:ea typeface="+mn-ea"/>
                          <a:cs typeface="+mn-cs"/>
                        </a:rPr>
                        <a:t>legal advocate</a:t>
                      </a:r>
                      <a:r>
                        <a:rPr lang="en-US" sz="2000" kern="1200" dirty="0" smtClean="0">
                          <a:solidFill>
                            <a:schemeClr val="tx1"/>
                          </a:solidFill>
                          <a:effectLst/>
                          <a:latin typeface="+mn-lt"/>
                          <a:ea typeface="+mn-ea"/>
                          <a:cs typeface="+mn-cs"/>
                        </a:rPr>
                        <a:t> who makes the right judgment-</a:t>
                      </a:r>
                      <a:r>
                        <a:rPr lang="en-US" sz="2000" i="1" kern="1200" dirty="0" smtClean="0">
                          <a:solidFill>
                            <a:schemeClr val="tx1"/>
                          </a:solidFill>
                          <a:effectLst/>
                          <a:latin typeface="+mn-lt"/>
                          <a:ea typeface="+mn-ea"/>
                          <a:cs typeface="+mn-cs"/>
                        </a:rPr>
                        <a:t>call</a:t>
                      </a:r>
                      <a:r>
                        <a:rPr lang="en-US" sz="2000" kern="1200" dirty="0" smtClean="0">
                          <a:solidFill>
                            <a:schemeClr val="tx1"/>
                          </a:solidFill>
                          <a:effectLst/>
                          <a:latin typeface="+mn-lt"/>
                          <a:ea typeface="+mn-ea"/>
                          <a:cs typeface="+mn-cs"/>
                        </a:rPr>
                        <a:t> because </a:t>
                      </a:r>
                      <a:r>
                        <a:rPr lang="en-US" sz="2000" i="1" kern="1200" dirty="0" smtClean="0">
                          <a:solidFill>
                            <a:schemeClr val="tx1"/>
                          </a:solidFill>
                          <a:effectLst/>
                          <a:latin typeface="+mn-lt"/>
                          <a:ea typeface="+mn-ea"/>
                          <a:cs typeface="+mn-cs"/>
                        </a:rPr>
                        <a:t>close</a:t>
                      </a:r>
                      <a:r>
                        <a:rPr lang="en-US" sz="2000" kern="1200" dirty="0" smtClean="0">
                          <a:solidFill>
                            <a:schemeClr val="tx1"/>
                          </a:solidFill>
                          <a:effectLst/>
                          <a:latin typeface="+mn-lt"/>
                          <a:ea typeface="+mn-ea"/>
                          <a:cs typeface="+mn-cs"/>
                        </a:rPr>
                        <a:t> enough to the situation. </a:t>
                      </a:r>
                      <a:r>
                        <a:rPr lang="en-US" sz="2000" u="sng" kern="1200" dirty="0" smtClean="0">
                          <a:solidFill>
                            <a:schemeClr val="tx1"/>
                          </a:solidFill>
                          <a:effectLst/>
                          <a:latin typeface="+mn-lt"/>
                          <a:ea typeface="+mn-ea"/>
                          <a:cs typeface="+mn-cs"/>
                          <a:hlinkClick r:id="rId4"/>
                        </a:rPr>
                        <a:t>3875</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a:t>
                      </a:r>
                      <a:r>
                        <a:rPr lang="en-US" sz="2000" i="1" kern="1200" dirty="0" err="1" smtClean="0">
                          <a:solidFill>
                            <a:schemeClr val="tx1"/>
                          </a:solidFill>
                          <a:effectLst/>
                          <a:latin typeface="+mn-lt"/>
                          <a:ea typeface="+mn-ea"/>
                          <a:cs typeface="+mn-cs"/>
                        </a:rPr>
                        <a:t>paráklētos</a:t>
                      </a:r>
                      <a:r>
                        <a:rPr lang="en-US" sz="2000" kern="1200" dirty="0" smtClean="0">
                          <a:solidFill>
                            <a:schemeClr val="tx1"/>
                          </a:solidFill>
                          <a:effectLst/>
                          <a:latin typeface="+mn-lt"/>
                          <a:ea typeface="+mn-ea"/>
                          <a:cs typeface="+mn-cs"/>
                        </a:rPr>
                        <a:t> ("advocate, advisor-helper") is the regular term in NT times of an </a:t>
                      </a:r>
                      <a:r>
                        <a:rPr lang="en-US" sz="2000" i="1" kern="1200" dirty="0" smtClean="0">
                          <a:solidFill>
                            <a:schemeClr val="tx1"/>
                          </a:solidFill>
                          <a:effectLst/>
                          <a:latin typeface="+mn-lt"/>
                          <a:ea typeface="+mn-ea"/>
                          <a:cs typeface="+mn-cs"/>
                        </a:rPr>
                        <a:t>attorney</a:t>
                      </a:r>
                      <a:r>
                        <a:rPr lang="en-US" sz="2000" kern="1200" dirty="0" smtClean="0">
                          <a:solidFill>
                            <a:schemeClr val="tx1"/>
                          </a:solidFill>
                          <a:effectLst/>
                          <a:latin typeface="+mn-lt"/>
                          <a:ea typeface="+mn-ea"/>
                          <a:cs typeface="+mn-cs"/>
                        </a:rPr>
                        <a:t> (lawyer) – i.e. someone </a:t>
                      </a:r>
                      <a:r>
                        <a:rPr lang="en-US" sz="2000" i="1" kern="1200" dirty="0" smtClean="0">
                          <a:solidFill>
                            <a:schemeClr val="tx1"/>
                          </a:solidFill>
                          <a:effectLst/>
                          <a:latin typeface="+mn-lt"/>
                          <a:ea typeface="+mn-ea"/>
                          <a:cs typeface="+mn-cs"/>
                        </a:rPr>
                        <a:t>giving evidence that stands up in court</a:t>
                      </a:r>
                      <a:r>
                        <a:rPr lang="en-US" sz="2000" kern="1200" dirty="0" smtClean="0">
                          <a:solidFill>
                            <a:schemeClr val="tx1"/>
                          </a:solidFill>
                          <a:effectLst/>
                          <a:latin typeface="+mn-lt"/>
                          <a:ea typeface="+mn-ea"/>
                          <a:cs typeface="+mn-cs"/>
                        </a:rPr>
                        <a:t>. </a:t>
                      </a:r>
                      <a:endParaRPr lang="en-US" sz="2000" kern="1200" dirty="0">
                        <a:solidFill>
                          <a:schemeClr val="tx1"/>
                        </a:solidFill>
                        <a:effectLst/>
                        <a:latin typeface="+mn-lt"/>
                        <a:ea typeface="+mn-ea"/>
                        <a:cs typeface="+mn-cs"/>
                      </a:endParaRPr>
                    </a:p>
                  </a:txBody>
                  <a:tcPr marL="0" marR="0" marT="0" marB="0" anchor="ctr">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5762F52A-C960-462B-8236-8A9481EACB9C}" type="slidenum">
              <a:rPr lang="en-US" smtClean="0"/>
              <a:pPr/>
              <a:t>19</a:t>
            </a:fld>
            <a:endParaRPr lang="en-US" dirty="0"/>
          </a:p>
        </p:txBody>
      </p:sp>
      <p:sp>
        <p:nvSpPr>
          <p:cNvPr id="6" name="Rectangle 5"/>
          <p:cNvSpPr/>
          <p:nvPr/>
        </p:nvSpPr>
        <p:spPr>
          <a:xfrm>
            <a:off x="4800600" y="1440138"/>
            <a:ext cx="3612335" cy="2090059"/>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a:spAutoFit/>
          </a:bodyPr>
          <a:lstStyle/>
          <a:p>
            <a:pPr>
              <a:lnSpc>
                <a:spcPct val="107000"/>
              </a:lnSpc>
            </a:pPr>
            <a:r>
              <a:rPr lang="en-US" sz="1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5" tooltip="Biblos Lexicon"/>
              </a:rPr>
              <a:t>John 14:16</a:t>
            </a:r>
            <a:r>
              <a:rPr lang="en-US" sz="1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
            </a:r>
            <a:br>
              <a:rPr lang="en-US" sz="1200" dirty="0">
                <a:latin typeface="Times New Roman" panose="02020603050405020304" pitchFamily="18" charset="0"/>
                <a:ea typeface="Times New Roman" panose="02020603050405020304" pitchFamily="18" charset="0"/>
                <a:cs typeface="Times New Roman" panose="02020603050405020304" pitchFamily="18" charset="0"/>
              </a:rPr>
            </a:br>
            <a:r>
              <a:rPr lang="en-US" sz="1200" dirty="0">
                <a:latin typeface="Times New Roman" panose="02020603050405020304" pitchFamily="18" charset="0"/>
                <a:ea typeface="Times New Roman" panose="02020603050405020304" pitchFamily="18" charset="0"/>
                <a:cs typeface="Times New Roman" panose="02020603050405020304" pitchFamily="18" charset="0"/>
              </a:rPr>
              <a:t>you another </a:t>
            </a:r>
            <a:r>
              <a:rPr lang="en-US" sz="1200" i="1" dirty="0">
                <a:latin typeface="Times New Roman" panose="02020603050405020304" pitchFamily="18" charset="0"/>
                <a:ea typeface="Times New Roman" panose="02020603050405020304" pitchFamily="18" charset="0"/>
                <a:cs typeface="Times New Roman" panose="02020603050405020304" pitchFamily="18" charset="0"/>
              </a:rPr>
              <a:t>Helper</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 that He may be with you forever;</a:t>
            </a:r>
            <a:br>
              <a:rPr lang="en-US" sz="1200" dirty="0">
                <a:latin typeface="Times New Roman" panose="02020603050405020304" pitchFamily="18" charset="0"/>
                <a:ea typeface="Times New Roman" panose="02020603050405020304" pitchFamily="18" charset="0"/>
                <a:cs typeface="Times New Roman" panose="02020603050405020304" pitchFamily="18" charset="0"/>
              </a:rPr>
            </a:br>
            <a:r>
              <a:rPr lang="en-US" sz="1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6" tooltip="Biblos Lexicon"/>
              </a:rPr>
              <a:t>John 14:26</a:t>
            </a:r>
            <a:r>
              <a:rPr lang="en-US" sz="1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
            </a:r>
            <a:br>
              <a:rPr lang="en-US" sz="1200" dirty="0">
                <a:latin typeface="Times New Roman" panose="02020603050405020304" pitchFamily="18" charset="0"/>
                <a:ea typeface="Times New Roman" panose="02020603050405020304" pitchFamily="18" charset="0"/>
                <a:cs typeface="Times New Roman" panose="02020603050405020304" pitchFamily="18" charset="0"/>
              </a:rPr>
            </a:br>
            <a:r>
              <a:rPr lang="en-US" sz="1200" dirty="0">
                <a:latin typeface="Times New Roman" panose="02020603050405020304" pitchFamily="18" charset="0"/>
                <a:ea typeface="Times New Roman" panose="02020603050405020304" pitchFamily="18" charset="0"/>
                <a:cs typeface="Times New Roman" panose="02020603050405020304" pitchFamily="18" charset="0"/>
              </a:rPr>
              <a:t>But the </a:t>
            </a:r>
            <a:r>
              <a:rPr lang="en-US" sz="1200" i="1" dirty="0">
                <a:latin typeface="Times New Roman" panose="02020603050405020304" pitchFamily="18" charset="0"/>
                <a:ea typeface="Times New Roman" panose="02020603050405020304" pitchFamily="18" charset="0"/>
                <a:cs typeface="Times New Roman" panose="02020603050405020304" pitchFamily="18" charset="0"/>
              </a:rPr>
              <a:t>Helper</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 the Holy Spirit,</a:t>
            </a:r>
            <a:br>
              <a:rPr lang="en-US" sz="1200" dirty="0">
                <a:latin typeface="Times New Roman" panose="02020603050405020304" pitchFamily="18" charset="0"/>
                <a:ea typeface="Times New Roman" panose="02020603050405020304" pitchFamily="18" charset="0"/>
                <a:cs typeface="Times New Roman" panose="02020603050405020304" pitchFamily="18" charset="0"/>
              </a:rPr>
            </a:br>
            <a:r>
              <a:rPr lang="en-US" sz="1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tooltip="Biblos Lexicon"/>
              </a:rPr>
              <a:t>John 15:26</a:t>
            </a:r>
            <a:r>
              <a:rPr lang="en-US" sz="1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
            </a:r>
            <a:br>
              <a:rPr lang="en-US" sz="1200" dirty="0">
                <a:latin typeface="Times New Roman" panose="02020603050405020304" pitchFamily="18" charset="0"/>
                <a:ea typeface="Times New Roman" panose="02020603050405020304" pitchFamily="18" charset="0"/>
                <a:cs typeface="Times New Roman" panose="02020603050405020304" pitchFamily="18" charset="0"/>
              </a:rPr>
            </a:br>
            <a:r>
              <a:rPr lang="en-US" sz="1200" dirty="0">
                <a:latin typeface="Times New Roman" panose="02020603050405020304" pitchFamily="18" charset="0"/>
                <a:ea typeface="Times New Roman" panose="02020603050405020304" pitchFamily="18" charset="0"/>
                <a:cs typeface="Times New Roman" panose="02020603050405020304" pitchFamily="18" charset="0"/>
              </a:rPr>
              <a:t>When the </a:t>
            </a:r>
            <a:r>
              <a:rPr lang="en-US" sz="1200" i="1" dirty="0">
                <a:latin typeface="Times New Roman" panose="02020603050405020304" pitchFamily="18" charset="0"/>
                <a:ea typeface="Times New Roman" panose="02020603050405020304" pitchFamily="18" charset="0"/>
                <a:cs typeface="Times New Roman" panose="02020603050405020304" pitchFamily="18" charset="0"/>
              </a:rPr>
              <a:t>Helper</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 comes, whom</a:t>
            </a:r>
            <a:br>
              <a:rPr lang="en-US" sz="1200" dirty="0">
                <a:latin typeface="Times New Roman" panose="02020603050405020304" pitchFamily="18" charset="0"/>
                <a:ea typeface="Times New Roman" panose="02020603050405020304" pitchFamily="18" charset="0"/>
                <a:cs typeface="Times New Roman" panose="02020603050405020304" pitchFamily="18" charset="0"/>
              </a:rPr>
            </a:br>
            <a:r>
              <a:rPr lang="en-US" sz="1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8" tooltip="Biblos Lexicon"/>
              </a:rPr>
              <a:t>John 16:7</a:t>
            </a:r>
            <a:r>
              <a:rPr lang="en-US" sz="1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
            </a:r>
            <a:br>
              <a:rPr lang="en-US" sz="1200" dirty="0">
                <a:latin typeface="Times New Roman" panose="02020603050405020304" pitchFamily="18" charset="0"/>
                <a:ea typeface="Times New Roman" panose="02020603050405020304" pitchFamily="18" charset="0"/>
                <a:cs typeface="Times New Roman" panose="02020603050405020304" pitchFamily="18" charset="0"/>
              </a:rPr>
            </a:br>
            <a:r>
              <a:rPr lang="en-US" sz="1200" dirty="0">
                <a:latin typeface="Times New Roman" panose="02020603050405020304" pitchFamily="18" charset="0"/>
                <a:ea typeface="Times New Roman" panose="02020603050405020304" pitchFamily="18" charset="0"/>
                <a:cs typeface="Times New Roman" panose="02020603050405020304" pitchFamily="18" charset="0"/>
              </a:rPr>
              <a:t>I do not go away, the </a:t>
            </a:r>
            <a:r>
              <a:rPr lang="en-US" sz="1200" i="1" dirty="0">
                <a:latin typeface="Times New Roman" panose="02020603050405020304" pitchFamily="18" charset="0"/>
                <a:ea typeface="Times New Roman" panose="02020603050405020304" pitchFamily="18" charset="0"/>
                <a:cs typeface="Times New Roman" panose="02020603050405020304" pitchFamily="18" charset="0"/>
              </a:rPr>
              <a:t>Helper</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 will not come</a:t>
            </a:r>
            <a:br>
              <a:rPr lang="en-US" sz="1200" dirty="0">
                <a:latin typeface="Times New Roman" panose="02020603050405020304" pitchFamily="18" charset="0"/>
                <a:ea typeface="Times New Roman" panose="02020603050405020304" pitchFamily="18" charset="0"/>
                <a:cs typeface="Times New Roman" panose="02020603050405020304" pitchFamily="18" charset="0"/>
              </a:rPr>
            </a:br>
            <a:r>
              <a:rPr lang="en-US" sz="1200" b="1"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9" tooltip="Biblos Lexicon"/>
              </a:rPr>
              <a:t>1 John 2:1</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we have an </a:t>
            </a:r>
            <a:r>
              <a:rPr lang="en-US" sz="1200" i="1" dirty="0">
                <a:latin typeface="Times New Roman" panose="02020603050405020304" pitchFamily="18" charset="0"/>
                <a:ea typeface="Calibri" panose="020F0502020204030204" pitchFamily="34" charset="0"/>
                <a:cs typeface="Times New Roman" panose="02020603050405020304" pitchFamily="18" charset="0"/>
              </a:rPr>
              <a:t>Advocate</a:t>
            </a:r>
            <a:r>
              <a:rPr lang="en-US" sz="1200" dirty="0">
                <a:latin typeface="Times New Roman" panose="02020603050405020304" pitchFamily="18" charset="0"/>
                <a:ea typeface="Calibri" panose="020F0502020204030204" pitchFamily="34" charset="0"/>
                <a:cs typeface="Times New Roman" panose="02020603050405020304" pitchFamily="18" charset="0"/>
              </a:rPr>
              <a:t> with the Father,</a:t>
            </a:r>
            <a:r>
              <a:rPr lang="en-US" sz="12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561612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2</a:t>
            </a:fld>
            <a:endParaRPr lang="en-US" dirty="0"/>
          </a:p>
        </p:txBody>
      </p:sp>
      <p:sp>
        <p:nvSpPr>
          <p:cNvPr id="10"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
        <p:nvSpPr>
          <p:cNvPr id="7" name="Rectangle 6"/>
          <p:cNvSpPr/>
          <p:nvPr/>
        </p:nvSpPr>
        <p:spPr>
          <a:xfrm>
            <a:off x="1842246" y="1613647"/>
            <a:ext cx="5930154" cy="923330"/>
          </a:xfrm>
          <a:prstGeom prst="rect">
            <a:avLst/>
          </a:prstGeom>
        </p:spPr>
        <p:txBody>
          <a:bodyPr wrap="square">
            <a:spAutoFit/>
          </a:bodyPr>
          <a:lstStyle/>
          <a:p>
            <a:pPr algn="ctr">
              <a:lnSpc>
                <a:spcPct val="150000"/>
              </a:lnSpc>
            </a:pPr>
            <a:r>
              <a:rPr lang="en-US" sz="3600" b="1" dirty="0" smtClean="0">
                <a:hlinkClick r:id="rId2"/>
              </a:rPr>
              <a:t>John 15:16</a:t>
            </a:r>
            <a:r>
              <a:rPr lang="en-US" sz="3600" b="1" dirty="0" smtClean="0"/>
              <a:t> </a:t>
            </a:r>
            <a:r>
              <a:rPr lang="en-US" sz="2800" dirty="0" smtClean="0"/>
              <a:t>(ESV) </a:t>
            </a:r>
            <a:endParaRPr lang="en-US" sz="3600" dirty="0" smtClean="0"/>
          </a:p>
        </p:txBody>
      </p:sp>
      <p:sp>
        <p:nvSpPr>
          <p:cNvPr id="12" name="Rectangle 11"/>
          <p:cNvSpPr/>
          <p:nvPr/>
        </p:nvSpPr>
        <p:spPr>
          <a:xfrm>
            <a:off x="1911906" y="309609"/>
            <a:ext cx="5022294" cy="769441"/>
          </a:xfrm>
          <a:prstGeom prst="rect">
            <a:avLst/>
          </a:prstGeom>
        </p:spPr>
        <p:txBody>
          <a:bodyPr wrap="square" anchor="ctr">
            <a:spAutoFit/>
          </a:bodyPr>
          <a:lstStyle/>
          <a:p>
            <a:pPr algn="ctr"/>
            <a:r>
              <a:rPr lang="en-US" sz="4400" b="1" dirty="0" smtClean="0"/>
              <a:t>Memory Verse</a:t>
            </a:r>
          </a:p>
        </p:txBody>
      </p:sp>
      <p:sp>
        <p:nvSpPr>
          <p:cNvPr id="2" name="TextBox 1"/>
          <p:cNvSpPr txBox="1"/>
          <p:nvPr/>
        </p:nvSpPr>
        <p:spPr>
          <a:xfrm>
            <a:off x="1561700" y="2667000"/>
            <a:ext cx="6605339" cy="3046988"/>
          </a:xfrm>
          <a:prstGeom prst="rect">
            <a:avLst/>
          </a:prstGeom>
          <a:noFill/>
        </p:spPr>
        <p:txBody>
          <a:bodyPr wrap="square" rtlCol="0">
            <a:spAutoFit/>
          </a:bodyPr>
          <a:lstStyle/>
          <a:p>
            <a:r>
              <a:rPr lang="en-US" sz="3200" baseline="30000" dirty="0"/>
              <a:t>16 </a:t>
            </a:r>
            <a:r>
              <a:rPr lang="en-US" sz="3200" dirty="0"/>
              <a:t>You did not choose me, but I chose you and appointed you that you should go and bear fruit and that your fruit should abide, so that whatever you ask the Father in my name, he may give it to you.</a:t>
            </a:r>
          </a:p>
        </p:txBody>
      </p:sp>
    </p:spTree>
    <p:extLst>
      <p:ext uri="{BB962C8B-B14F-4D97-AF65-F5344CB8AC3E}">
        <p14:creationId xmlns:p14="http://schemas.microsoft.com/office/powerpoint/2010/main" val="1272504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Transformational</a:t>
            </a:r>
            <a:endParaRPr lang="en-US" dirty="0"/>
          </a:p>
        </p:txBody>
      </p:sp>
      <p:sp>
        <p:nvSpPr>
          <p:cNvPr id="3" name="Content Placeholder 2"/>
          <p:cNvSpPr>
            <a:spLocks noGrp="1"/>
          </p:cNvSpPr>
          <p:nvPr>
            <p:ph idx="1"/>
          </p:nvPr>
        </p:nvSpPr>
        <p:spPr>
          <a:xfrm>
            <a:off x="923365" y="1609166"/>
            <a:ext cx="7696200" cy="2590799"/>
          </a:xfrm>
        </p:spPr>
        <p:txBody>
          <a:bodyPr>
            <a:normAutofit/>
          </a:bodyPr>
          <a:lstStyle/>
          <a:p>
            <a:r>
              <a:rPr lang="en-US" sz="2400" dirty="0" smtClean="0"/>
              <a:t>The 8 “I Am” Statements leave no doubt about role or relationship</a:t>
            </a:r>
          </a:p>
          <a:p>
            <a:r>
              <a:rPr lang="en-US" sz="2400" dirty="0" smtClean="0"/>
              <a:t>The most complete representation of the words of Christ</a:t>
            </a:r>
          </a:p>
          <a:p>
            <a:pPr lvl="1"/>
            <a:r>
              <a:rPr lang="en-US" sz="2200" dirty="0" smtClean="0"/>
              <a:t>Extensive treatment of the narrative associated with the Upper Room Discourse</a:t>
            </a:r>
          </a:p>
          <a:p>
            <a:pPr lvl="1"/>
            <a:r>
              <a:rPr lang="en-US" sz="2200" dirty="0" smtClean="0"/>
              <a:t>Amen, literally</a:t>
            </a:r>
          </a:p>
          <a:p>
            <a:pPr lvl="1"/>
            <a:endParaRPr lang="en-US" sz="2000" dirty="0" smtClean="0"/>
          </a:p>
          <a:p>
            <a:endParaRPr lang="en-US" sz="2400"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20</a:t>
            </a:fld>
            <a:endParaRPr lang="en-US" dirty="0"/>
          </a:p>
        </p:txBody>
      </p:sp>
      <p:sp>
        <p:nvSpPr>
          <p:cNvPr id="7" name="TextBox 6"/>
          <p:cNvSpPr txBox="1"/>
          <p:nvPr/>
        </p:nvSpPr>
        <p:spPr>
          <a:xfrm>
            <a:off x="932329" y="4356847"/>
            <a:ext cx="7543800" cy="1938992"/>
          </a:xfrm>
          <a:prstGeom prst="rect">
            <a:avLst/>
          </a:prstGeom>
          <a:noFill/>
        </p:spPr>
        <p:txBody>
          <a:bodyPr wrap="square" rtlCol="0">
            <a:spAutoFit/>
          </a:bodyPr>
          <a:lstStyle/>
          <a:p>
            <a:r>
              <a:rPr lang="en-US" sz="2400" b="1" dirty="0" smtClean="0"/>
              <a:t>John 1:12</a:t>
            </a:r>
          </a:p>
          <a:p>
            <a:r>
              <a:rPr lang="en-US" sz="2400" baseline="30000" dirty="0"/>
              <a:t>12 </a:t>
            </a:r>
            <a:r>
              <a:rPr lang="en-US" sz="2400" dirty="0"/>
              <a:t>But to all who did receive him, who believed in his name, he gave the right to become children of God, </a:t>
            </a:r>
            <a:r>
              <a:rPr lang="en-US" sz="2400" baseline="30000" dirty="0"/>
              <a:t>13 </a:t>
            </a:r>
            <a:r>
              <a:rPr lang="en-US" sz="2400" dirty="0"/>
              <a:t>who were born, not of blood nor of the will of the flesh nor of the will of man, but of God.</a:t>
            </a:r>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1904232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t>amén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251747"/>
              </p:ext>
            </p:extLst>
          </p:nvPr>
        </p:nvGraphicFramePr>
        <p:xfrm>
          <a:off x="762000" y="1613647"/>
          <a:ext cx="7924800" cy="4876800"/>
        </p:xfrm>
        <a:graphic>
          <a:graphicData uri="http://schemas.openxmlformats.org/drawingml/2006/table">
            <a:tbl>
              <a:tblPr/>
              <a:tblGrid>
                <a:gridCol w="7924800"/>
              </a:tblGrid>
              <a:tr h="3406299">
                <a:tc>
                  <a:txBody>
                    <a:bodyPr/>
                    <a:lstStyle/>
                    <a:p>
                      <a:pPr algn="l"/>
                      <a:r>
                        <a:rPr lang="en-US" sz="2000" b="1" dirty="0"/>
                        <a:t>Strong's Concordance</a:t>
                      </a:r>
                    </a:p>
                    <a:p>
                      <a:r>
                        <a:rPr lang="en-US" sz="2000" kern="1200" dirty="0" err="1" smtClean="0">
                          <a:solidFill>
                            <a:schemeClr val="tx1"/>
                          </a:solidFill>
                          <a:effectLst/>
                          <a:latin typeface="+mn-lt"/>
                          <a:ea typeface="+mn-ea"/>
                          <a:cs typeface="+mn-cs"/>
                        </a:rPr>
                        <a:t>amén</a:t>
                      </a:r>
                      <a:r>
                        <a:rPr lang="en-US" sz="2000" kern="1200" dirty="0" smtClean="0">
                          <a:solidFill>
                            <a:schemeClr val="tx1"/>
                          </a:solidFill>
                          <a:effectLst/>
                          <a:latin typeface="+mn-lt"/>
                          <a:ea typeface="+mn-ea"/>
                          <a:cs typeface="+mn-cs"/>
                        </a:rPr>
                        <a:t>: truly</a:t>
                      </a:r>
                    </a:p>
                    <a:p>
                      <a:r>
                        <a:rPr lang="en-US" sz="2000" kern="1200" dirty="0" smtClean="0">
                          <a:solidFill>
                            <a:schemeClr val="tx1"/>
                          </a:solidFill>
                          <a:effectLst/>
                          <a:latin typeface="+mn-lt"/>
                          <a:ea typeface="+mn-ea"/>
                          <a:cs typeface="+mn-cs"/>
                        </a:rPr>
                        <a:t>Original Word: </a:t>
                      </a:r>
                      <a:r>
                        <a:rPr lang="en-US" sz="2000" kern="1200" dirty="0" err="1" smtClean="0">
                          <a:solidFill>
                            <a:schemeClr val="tx1"/>
                          </a:solidFill>
                          <a:effectLst/>
                          <a:latin typeface="+mn-lt"/>
                          <a:ea typeface="+mn-ea"/>
                          <a:cs typeface="+mn-cs"/>
                        </a:rPr>
                        <a:t>ἀμήν</a:t>
                      </a:r>
                      <a:r>
                        <a:rPr lang="en-US" sz="2000" kern="1200" dirty="0" smtClean="0">
                          <a:solidFill>
                            <a:schemeClr val="tx1"/>
                          </a:solidFill>
                          <a:effectLst/>
                          <a:latin typeface="+mn-lt"/>
                          <a:ea typeface="+mn-ea"/>
                          <a:cs typeface="+mn-cs"/>
                        </a:rPr>
                        <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Part of Speech: Hebrew Form (</a:t>
                      </a:r>
                      <a:r>
                        <a:rPr lang="en-US" sz="2000" kern="1200" dirty="0" err="1" smtClean="0">
                          <a:solidFill>
                            <a:schemeClr val="tx1"/>
                          </a:solidFill>
                          <a:effectLst/>
                          <a:latin typeface="+mn-lt"/>
                          <a:ea typeface="+mn-ea"/>
                          <a:cs typeface="+mn-cs"/>
                        </a:rPr>
                        <a:t>Indclinable</a:t>
                      </a:r>
                      <a:r>
                        <a:rPr lang="en-US" sz="2000" kern="1200" dirty="0" smtClean="0">
                          <a:solidFill>
                            <a:schemeClr val="tx1"/>
                          </a:solidFill>
                          <a:effectLst/>
                          <a:latin typeface="+mn-lt"/>
                          <a:ea typeface="+mn-ea"/>
                          <a:cs typeface="+mn-cs"/>
                        </a:rPr>
                        <a:t>)</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Transliteration: </a:t>
                      </a:r>
                      <a:r>
                        <a:rPr lang="en-US" sz="2000" kern="1200" dirty="0" err="1" smtClean="0">
                          <a:solidFill>
                            <a:schemeClr val="tx1"/>
                          </a:solidFill>
                          <a:effectLst/>
                          <a:latin typeface="+mn-lt"/>
                          <a:ea typeface="+mn-ea"/>
                          <a:cs typeface="+mn-cs"/>
                        </a:rPr>
                        <a:t>amén</a:t>
                      </a:r>
                      <a:r>
                        <a:rPr lang="en-US" sz="2000" kern="1200" dirty="0" smtClean="0">
                          <a:solidFill>
                            <a:schemeClr val="tx1"/>
                          </a:solidFill>
                          <a:effectLst/>
                          <a:latin typeface="+mn-lt"/>
                          <a:ea typeface="+mn-ea"/>
                          <a:cs typeface="+mn-cs"/>
                        </a:rPr>
                        <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Phonetic Spelling: (am-</a:t>
                      </a:r>
                      <a:r>
                        <a:rPr lang="en-US" sz="2000" kern="1200" dirty="0" err="1" smtClean="0">
                          <a:solidFill>
                            <a:schemeClr val="tx1"/>
                          </a:solidFill>
                          <a:effectLst/>
                          <a:latin typeface="+mn-lt"/>
                          <a:ea typeface="+mn-ea"/>
                          <a:cs typeface="+mn-cs"/>
                        </a:rPr>
                        <a:t>ane</a:t>
                      </a:r>
                      <a:r>
                        <a:rPr lang="en-US" sz="2000" kern="1200" dirty="0" smtClean="0">
                          <a:solidFill>
                            <a:schemeClr val="tx1"/>
                          </a:solidFill>
                          <a:effectLst/>
                          <a:latin typeface="+mn-lt"/>
                          <a:ea typeface="+mn-ea"/>
                          <a:cs typeface="+mn-cs"/>
                        </a:rPr>
                        <a:t>')</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Short Definition: verily, truly, amen, so let it be</a:t>
                      </a:r>
                      <a:br>
                        <a:rPr lang="en-US" sz="2000" kern="1200" dirty="0" smtClean="0">
                          <a:solidFill>
                            <a:schemeClr val="tx1"/>
                          </a:solidFill>
                          <a:effectLst/>
                          <a:latin typeface="+mn-lt"/>
                          <a:ea typeface="+mn-ea"/>
                          <a:cs typeface="+mn-cs"/>
                        </a:rPr>
                      </a:br>
                      <a:r>
                        <a:rPr lang="en-US" sz="2000" kern="1200" dirty="0" smtClean="0">
                          <a:solidFill>
                            <a:schemeClr val="tx1"/>
                          </a:solidFill>
                          <a:effectLst/>
                          <a:latin typeface="+mn-lt"/>
                          <a:ea typeface="+mn-ea"/>
                          <a:cs typeface="+mn-cs"/>
                        </a:rPr>
                        <a:t>Definition: verily, truly, amen; at the end of sentences may be paraphrased by: So let it be.</a:t>
                      </a:r>
                    </a:p>
                    <a:p>
                      <a:endParaRPr lang="en-US" sz="2000" dirty="0" smtClean="0"/>
                    </a:p>
                    <a:p>
                      <a:pPr algn="l"/>
                      <a:r>
                        <a:rPr lang="en-US" sz="2000" b="1" dirty="0" smtClean="0"/>
                        <a:t>HELPS Word-studies</a:t>
                      </a:r>
                    </a:p>
                    <a:p>
                      <a:r>
                        <a:rPr lang="en-US" sz="2000" b="1" kern="1200" dirty="0" smtClean="0">
                          <a:solidFill>
                            <a:schemeClr val="tx1"/>
                          </a:solidFill>
                          <a:effectLst/>
                          <a:latin typeface="+mn-lt"/>
                          <a:ea typeface="+mn-ea"/>
                          <a:cs typeface="+mn-cs"/>
                        </a:rPr>
                        <a:t>281</a:t>
                      </a:r>
                      <a:r>
                        <a:rPr lang="en-US" sz="2000" kern="1200" dirty="0" smtClean="0">
                          <a:solidFill>
                            <a:schemeClr val="tx1"/>
                          </a:solidFill>
                          <a:effectLst/>
                          <a:latin typeface="+mn-lt"/>
                          <a:ea typeface="+mn-ea"/>
                          <a:cs typeface="+mn-cs"/>
                        </a:rPr>
                        <a:t> </a:t>
                      </a:r>
                      <a:r>
                        <a:rPr lang="en-US" sz="2000" i="1" kern="1200" dirty="0" err="1" smtClean="0">
                          <a:solidFill>
                            <a:schemeClr val="tx1"/>
                          </a:solidFill>
                          <a:effectLst/>
                          <a:latin typeface="+mn-lt"/>
                          <a:ea typeface="+mn-ea"/>
                          <a:cs typeface="+mn-cs"/>
                        </a:rPr>
                        <a:t>amḗn</a:t>
                      </a:r>
                      <a:r>
                        <a:rPr lang="en-US" sz="2000" kern="1200" dirty="0" smtClean="0">
                          <a:solidFill>
                            <a:schemeClr val="tx1"/>
                          </a:solidFill>
                          <a:effectLst/>
                          <a:latin typeface="+mn-lt"/>
                          <a:ea typeface="+mn-ea"/>
                          <a:cs typeface="+mn-cs"/>
                        </a:rPr>
                        <a:t> (the counterpart of the Hebrew OT term, </a:t>
                      </a:r>
                      <a:r>
                        <a:rPr lang="en-US" sz="2000" u="sng" kern="1200" dirty="0" smtClean="0">
                          <a:solidFill>
                            <a:schemeClr val="tx1"/>
                          </a:solidFill>
                          <a:effectLst/>
                          <a:latin typeface="+mn-lt"/>
                          <a:ea typeface="+mn-ea"/>
                          <a:cs typeface="+mn-cs"/>
                          <a:hlinkClick r:id="rId2"/>
                        </a:rPr>
                        <a:t>543</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a:t>
                      </a:r>
                      <a:r>
                        <a:rPr lang="en-US" sz="2000" i="1" kern="1200" dirty="0" err="1" smtClean="0">
                          <a:solidFill>
                            <a:schemeClr val="tx1"/>
                          </a:solidFill>
                          <a:effectLst/>
                          <a:latin typeface="+mn-lt"/>
                          <a:ea typeface="+mn-ea"/>
                          <a:cs typeface="+mn-cs"/>
                        </a:rPr>
                        <a:t>apeítheia</a:t>
                      </a:r>
                      <a:r>
                        <a:rPr lang="en-US" sz="2000" kern="1200" dirty="0" smtClean="0">
                          <a:solidFill>
                            <a:schemeClr val="tx1"/>
                          </a:solidFill>
                          <a:effectLst/>
                          <a:latin typeface="+mn-lt"/>
                          <a:ea typeface="+mn-ea"/>
                          <a:cs typeface="+mn-cs"/>
                        </a:rPr>
                        <a:t>, "steadfast") – properly, </a:t>
                      </a:r>
                      <a:r>
                        <a:rPr lang="en-US" sz="2000" i="1" kern="1200" dirty="0" smtClean="0">
                          <a:solidFill>
                            <a:schemeClr val="tx1"/>
                          </a:solidFill>
                          <a:effectLst/>
                          <a:latin typeface="+mn-lt"/>
                          <a:ea typeface="+mn-ea"/>
                          <a:cs typeface="+mn-cs"/>
                        </a:rPr>
                        <a:t>sure</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certain</a:t>
                      </a:r>
                      <a:r>
                        <a:rPr lang="en-US" sz="2000" kern="1200" dirty="0" smtClean="0">
                          <a:solidFill>
                            <a:schemeClr val="tx1"/>
                          </a:solidFill>
                          <a:effectLst/>
                          <a:latin typeface="+mn-lt"/>
                          <a:ea typeface="+mn-ea"/>
                          <a:cs typeface="+mn-cs"/>
                        </a:rPr>
                        <a:t>). </a:t>
                      </a:r>
                      <a:r>
                        <a:rPr lang="en-US" sz="2000" u="sng" kern="1200" dirty="0" smtClean="0">
                          <a:solidFill>
                            <a:schemeClr val="tx1"/>
                          </a:solidFill>
                          <a:effectLst/>
                          <a:latin typeface="+mn-lt"/>
                          <a:ea typeface="+mn-ea"/>
                          <a:cs typeface="+mn-cs"/>
                          <a:hlinkClick r:id="rId3"/>
                        </a:rPr>
                        <a:t>281</a:t>
                      </a:r>
                      <a:r>
                        <a:rPr lang="en-US" sz="2000" kern="1200" dirty="0" smtClean="0">
                          <a:solidFill>
                            <a:schemeClr val="tx1"/>
                          </a:solidFill>
                          <a:effectLst/>
                          <a:latin typeface="+mn-lt"/>
                          <a:ea typeface="+mn-ea"/>
                          <a:cs typeface="+mn-cs"/>
                        </a:rPr>
                        <a:t> (</a:t>
                      </a:r>
                      <a:r>
                        <a:rPr lang="en-US" sz="2000" i="1" kern="1200" dirty="0" err="1" smtClean="0">
                          <a:solidFill>
                            <a:schemeClr val="tx1"/>
                          </a:solidFill>
                          <a:effectLst/>
                          <a:latin typeface="+mn-lt"/>
                          <a:ea typeface="+mn-ea"/>
                          <a:cs typeface="+mn-cs"/>
                        </a:rPr>
                        <a:t>amḗn</a:t>
                      </a:r>
                      <a:r>
                        <a:rPr lang="en-US" sz="2000" kern="1200" dirty="0" smtClean="0">
                          <a:solidFill>
                            <a:schemeClr val="tx1"/>
                          </a:solidFill>
                          <a:effectLst/>
                          <a:latin typeface="+mn-lt"/>
                          <a:ea typeface="+mn-ea"/>
                          <a:cs typeface="+mn-cs"/>
                        </a:rPr>
                        <a:t>) is usually translated "</a:t>
                      </a:r>
                      <a:r>
                        <a:rPr lang="en-US" sz="2000" i="1" kern="1200" dirty="0" smtClean="0">
                          <a:solidFill>
                            <a:schemeClr val="tx1"/>
                          </a:solidFill>
                          <a:effectLst/>
                          <a:latin typeface="+mn-lt"/>
                          <a:ea typeface="+mn-ea"/>
                          <a:cs typeface="+mn-cs"/>
                        </a:rPr>
                        <a:t>amen</a:t>
                      </a:r>
                      <a:r>
                        <a:rPr lang="en-US" sz="2000" kern="1200" dirty="0" smtClean="0">
                          <a:solidFill>
                            <a:schemeClr val="tx1"/>
                          </a:solidFill>
                          <a:effectLst/>
                          <a:latin typeface="+mn-lt"/>
                          <a:ea typeface="+mn-ea"/>
                          <a:cs typeface="+mn-cs"/>
                        </a:rPr>
                        <a:t>," and sometimes "verily," "of a truth," "most assuredly," "so let it be."</a:t>
                      </a:r>
                    </a:p>
                    <a:p>
                      <a:r>
                        <a:rPr lang="en-US" sz="2000" u="sng" kern="1200" dirty="0" smtClean="0">
                          <a:solidFill>
                            <a:schemeClr val="tx1"/>
                          </a:solidFill>
                          <a:effectLst/>
                          <a:latin typeface="+mn-lt"/>
                          <a:ea typeface="+mn-ea"/>
                          <a:cs typeface="+mn-cs"/>
                          <a:hlinkClick r:id="rId3"/>
                        </a:rPr>
                        <a:t>281</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a:t>
                      </a:r>
                      <a:r>
                        <a:rPr lang="en-US" sz="2000" i="1" kern="1200" dirty="0" err="1" smtClean="0">
                          <a:solidFill>
                            <a:schemeClr val="tx1"/>
                          </a:solidFill>
                          <a:effectLst/>
                          <a:latin typeface="+mn-lt"/>
                          <a:ea typeface="+mn-ea"/>
                          <a:cs typeface="+mn-cs"/>
                        </a:rPr>
                        <a:t>amḗn</a:t>
                      </a:r>
                      <a:r>
                        <a:rPr lang="en-US" sz="2000" kern="1200" dirty="0" smtClean="0">
                          <a:solidFill>
                            <a:schemeClr val="tx1"/>
                          </a:solidFill>
                          <a:effectLst/>
                          <a:latin typeface="+mn-lt"/>
                          <a:ea typeface="+mn-ea"/>
                          <a:cs typeface="+mn-cs"/>
                        </a:rPr>
                        <a:t> ("</a:t>
                      </a:r>
                      <a:r>
                        <a:rPr lang="en-US" sz="2000" i="1" kern="1200" dirty="0" smtClean="0">
                          <a:solidFill>
                            <a:schemeClr val="tx1"/>
                          </a:solidFill>
                          <a:effectLst/>
                          <a:latin typeface="+mn-lt"/>
                          <a:ea typeface="+mn-ea"/>
                          <a:cs typeface="+mn-cs"/>
                        </a:rPr>
                        <a:t>amen</a:t>
                      </a:r>
                      <a:r>
                        <a:rPr lang="en-US" sz="2000" kern="1200" dirty="0" smtClean="0">
                          <a:solidFill>
                            <a:schemeClr val="tx1"/>
                          </a:solidFill>
                          <a:effectLst/>
                          <a:latin typeface="+mn-lt"/>
                          <a:ea typeface="+mn-ea"/>
                          <a:cs typeface="+mn-cs"/>
                        </a:rPr>
                        <a:t>"), as an "emphasis marker," introduces a statement of </a:t>
                      </a:r>
                      <a:r>
                        <a:rPr lang="en-US" sz="2000" i="1" kern="1200" dirty="0" smtClean="0">
                          <a:solidFill>
                            <a:schemeClr val="tx1"/>
                          </a:solidFill>
                          <a:effectLst/>
                          <a:latin typeface="+mn-lt"/>
                          <a:ea typeface="+mn-ea"/>
                          <a:cs typeface="+mn-cs"/>
                        </a:rPr>
                        <a:t>pivotal importance</a:t>
                      </a:r>
                      <a:r>
                        <a:rPr lang="en-US" sz="2000" kern="1200" dirty="0" smtClean="0">
                          <a:solidFill>
                            <a:schemeClr val="tx1"/>
                          </a:solidFill>
                          <a:effectLst/>
                          <a:latin typeface="+mn-lt"/>
                          <a:ea typeface="+mn-ea"/>
                          <a:cs typeface="+mn-cs"/>
                        </a:rPr>
                        <a:t> – i.e. that is essential in interpreting the </a:t>
                      </a:r>
                      <a:r>
                        <a:rPr lang="en-US" sz="2000" i="1" kern="1200" dirty="0" smtClean="0">
                          <a:solidFill>
                            <a:schemeClr val="tx1"/>
                          </a:solidFill>
                          <a:effectLst/>
                          <a:latin typeface="+mn-lt"/>
                          <a:ea typeface="+mn-ea"/>
                          <a:cs typeface="+mn-cs"/>
                        </a:rPr>
                        <a:t>over-all</a:t>
                      </a:r>
                      <a:r>
                        <a:rPr lang="en-US" sz="2000" kern="1200" dirty="0" smtClean="0">
                          <a:solidFill>
                            <a:schemeClr val="tx1"/>
                          </a:solidFill>
                          <a:effectLst/>
                          <a:latin typeface="+mn-lt"/>
                          <a:ea typeface="+mn-ea"/>
                          <a:cs typeface="+mn-cs"/>
                        </a:rPr>
                        <a:t> passage</a:t>
                      </a:r>
                      <a:endParaRPr lang="en-US" sz="2000" kern="1200" dirty="0">
                        <a:solidFill>
                          <a:schemeClr val="tx1"/>
                        </a:solidFill>
                        <a:effectLst/>
                        <a:latin typeface="+mn-lt"/>
                        <a:ea typeface="+mn-ea"/>
                        <a:cs typeface="+mn-cs"/>
                      </a:endParaRPr>
                    </a:p>
                  </a:txBody>
                  <a:tcPr marL="0" marR="0" marT="0" marB="0" anchor="ctr">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5762F52A-C960-462B-8236-8A9481EACB9C}" type="slidenum">
              <a:rPr lang="en-US" smtClean="0"/>
              <a:pPr/>
              <a:t>21</a:t>
            </a:fld>
            <a:endParaRPr lang="en-US"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1678712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22</a:t>
            </a:fld>
            <a:endParaRPr lang="en-US" dirty="0"/>
          </a:p>
        </p:txBody>
      </p:sp>
      <p:sp>
        <p:nvSpPr>
          <p:cNvPr id="10"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
        <p:nvSpPr>
          <p:cNvPr id="7" name="Rectangle 6"/>
          <p:cNvSpPr/>
          <p:nvPr/>
        </p:nvSpPr>
        <p:spPr>
          <a:xfrm>
            <a:off x="1842246" y="1613646"/>
            <a:ext cx="6463554" cy="3110753"/>
          </a:xfrm>
          <a:prstGeom prst="rect">
            <a:avLst/>
          </a:prstGeom>
        </p:spPr>
        <p:txBody>
          <a:bodyPr wrap="square">
            <a:noAutofit/>
          </a:bodyPr>
          <a:lstStyle/>
          <a:p>
            <a:pPr marL="514350" indent="-514350">
              <a:lnSpc>
                <a:spcPct val="150000"/>
              </a:lnSpc>
              <a:spcBef>
                <a:spcPts val="600"/>
              </a:spcBef>
              <a:spcAft>
                <a:spcPts val="600"/>
              </a:spcAft>
              <a:buFont typeface="+mj-lt"/>
              <a:buAutoNum type="arabicPeriod"/>
            </a:pPr>
            <a:r>
              <a:rPr lang="en-US" sz="3200" dirty="0" smtClean="0"/>
              <a:t>Jordan Management Consultants</a:t>
            </a:r>
          </a:p>
          <a:p>
            <a:pPr marL="514350" indent="-514350">
              <a:lnSpc>
                <a:spcPct val="150000"/>
              </a:lnSpc>
              <a:spcBef>
                <a:spcPts val="600"/>
              </a:spcBef>
              <a:spcAft>
                <a:spcPts val="600"/>
              </a:spcAft>
              <a:buFont typeface="+mj-lt"/>
              <a:buAutoNum type="arabicPeriod"/>
            </a:pPr>
            <a:r>
              <a:rPr lang="en-US" sz="3200" dirty="0" smtClean="0"/>
              <a:t>HOFGFINHBJLB</a:t>
            </a:r>
          </a:p>
          <a:p>
            <a:pPr marL="514350" indent="-514350">
              <a:lnSpc>
                <a:spcPct val="150000"/>
              </a:lnSpc>
              <a:spcBef>
                <a:spcPts val="600"/>
              </a:spcBef>
              <a:spcAft>
                <a:spcPts val="600"/>
              </a:spcAft>
              <a:buFont typeface="+mj-lt"/>
              <a:buAutoNum type="arabicPeriod"/>
            </a:pPr>
            <a:r>
              <a:rPr lang="en-US" sz="3200" dirty="0" smtClean="0"/>
              <a:t>Éclairs in your refrigerator?</a:t>
            </a:r>
          </a:p>
          <a:p>
            <a:pPr marL="514350" indent="-514350">
              <a:lnSpc>
                <a:spcPct val="150000"/>
              </a:lnSpc>
              <a:spcBef>
                <a:spcPts val="600"/>
              </a:spcBef>
              <a:spcAft>
                <a:spcPts val="600"/>
              </a:spcAft>
              <a:buFont typeface="+mj-lt"/>
              <a:buAutoNum type="arabicPeriod"/>
            </a:pPr>
            <a:r>
              <a:rPr lang="en-US" sz="3200" dirty="0" smtClean="0">
                <a:hlinkClick r:id="rId2"/>
              </a:rPr>
              <a:t>Romans 7</a:t>
            </a:r>
            <a:endParaRPr lang="en-US" sz="3200" dirty="0" smtClean="0"/>
          </a:p>
          <a:p>
            <a:pPr marL="514350" indent="-514350">
              <a:lnSpc>
                <a:spcPct val="150000"/>
              </a:lnSpc>
              <a:spcBef>
                <a:spcPts val="600"/>
              </a:spcBef>
              <a:spcAft>
                <a:spcPts val="600"/>
              </a:spcAft>
              <a:buFont typeface="+mj-lt"/>
              <a:buAutoNum type="arabicPeriod"/>
            </a:pPr>
            <a:r>
              <a:rPr lang="en-US" sz="3200" dirty="0" smtClean="0"/>
              <a:t>You are the Gospel</a:t>
            </a:r>
            <a:r>
              <a:rPr lang="en-US" sz="3200" dirty="0"/>
              <a:t> </a:t>
            </a:r>
            <a:endParaRPr lang="en-US" sz="3200" dirty="0" smtClean="0"/>
          </a:p>
        </p:txBody>
      </p:sp>
      <p:sp>
        <p:nvSpPr>
          <p:cNvPr id="12" name="Rectangle 11"/>
          <p:cNvSpPr/>
          <p:nvPr/>
        </p:nvSpPr>
        <p:spPr>
          <a:xfrm>
            <a:off x="1911906" y="340387"/>
            <a:ext cx="5022294" cy="707886"/>
          </a:xfrm>
          <a:prstGeom prst="rect">
            <a:avLst/>
          </a:prstGeom>
        </p:spPr>
        <p:txBody>
          <a:bodyPr wrap="square" anchor="ctr">
            <a:spAutoFit/>
          </a:bodyPr>
          <a:lstStyle/>
          <a:p>
            <a:pPr algn="ctr"/>
            <a:r>
              <a:rPr lang="en-US" sz="4000" b="1" dirty="0" smtClean="0"/>
              <a:t>Application</a:t>
            </a:r>
            <a:endParaRPr lang="en-US" sz="3200" b="1" dirty="0" smtClean="0"/>
          </a:p>
        </p:txBody>
      </p:sp>
    </p:spTree>
    <p:extLst>
      <p:ext uri="{BB962C8B-B14F-4D97-AF65-F5344CB8AC3E}">
        <p14:creationId xmlns:p14="http://schemas.microsoft.com/office/powerpoint/2010/main" val="3830296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23</a:t>
            </a:fld>
            <a:endParaRPr lang="en-US" dirty="0"/>
          </a:p>
        </p:txBody>
      </p:sp>
      <p:sp>
        <p:nvSpPr>
          <p:cNvPr id="10"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
        <p:nvSpPr>
          <p:cNvPr id="7" name="Rectangle 6"/>
          <p:cNvSpPr/>
          <p:nvPr/>
        </p:nvSpPr>
        <p:spPr>
          <a:xfrm>
            <a:off x="927846" y="1613647"/>
            <a:ext cx="7301754" cy="4770537"/>
          </a:xfrm>
          <a:prstGeom prst="rect">
            <a:avLst/>
          </a:prstGeom>
        </p:spPr>
        <p:txBody>
          <a:bodyPr wrap="square">
            <a:spAutoFit/>
          </a:bodyPr>
          <a:lstStyle/>
          <a:p>
            <a:pPr marL="457200" lvl="0" indent="-457200">
              <a:spcAft>
                <a:spcPts val="2400"/>
              </a:spcAft>
              <a:buFont typeface="+mj-lt"/>
              <a:buAutoNum type="arabicPeriod"/>
            </a:pPr>
            <a:r>
              <a:rPr lang="en-US" sz="2400" dirty="0"/>
              <a:t>John’s Gospel makes the boldest claims of Jesus as the Son of God.  How does that claim impact the way you live your life</a:t>
            </a:r>
            <a:r>
              <a:rPr lang="en-US" sz="2400" dirty="0" smtClean="0"/>
              <a:t>?  </a:t>
            </a:r>
            <a:r>
              <a:rPr lang="en-US" sz="2400" dirty="0"/>
              <a:t>How does it impact your role as a son, father, husband and/or Christian</a:t>
            </a:r>
            <a:r>
              <a:rPr lang="en-US" sz="2400" dirty="0" smtClean="0"/>
              <a:t>?</a:t>
            </a:r>
          </a:p>
          <a:p>
            <a:pPr marL="457200" indent="-457200">
              <a:spcAft>
                <a:spcPts val="2400"/>
              </a:spcAft>
              <a:buFont typeface="+mj-lt"/>
              <a:buAutoNum type="arabicPeriod"/>
            </a:pPr>
            <a:r>
              <a:rPr lang="en-US" sz="2400" dirty="0" smtClean="0"/>
              <a:t>If </a:t>
            </a:r>
            <a:r>
              <a:rPr lang="en-US" sz="2400" dirty="0"/>
              <a:t>you were called on to defend the deity of Jesus, how would you use the Gospel of John to provide that defense?  </a:t>
            </a:r>
            <a:endParaRPr lang="en-US" sz="2400" dirty="0" smtClean="0"/>
          </a:p>
          <a:p>
            <a:pPr marL="457200" lvl="0" indent="-457200">
              <a:spcAft>
                <a:spcPts val="2400"/>
              </a:spcAft>
              <a:buFont typeface="+mj-lt"/>
              <a:buAutoNum type="arabicPeriod"/>
            </a:pPr>
            <a:r>
              <a:rPr lang="en-US" sz="2400" dirty="0" smtClean="0"/>
              <a:t>In </a:t>
            </a:r>
            <a:r>
              <a:rPr lang="en-US" sz="2400" dirty="0">
                <a:hlinkClick r:id="rId2"/>
              </a:rPr>
              <a:t>1 John 1:4</a:t>
            </a:r>
            <a:r>
              <a:rPr lang="en-US" sz="2400" dirty="0"/>
              <a:t>, he is “writing these things so that our joy may be complete.”  How can you serve the Holy God with what you have learned from John’s Gospel in a way to make “your joy complete?”</a:t>
            </a:r>
          </a:p>
        </p:txBody>
      </p:sp>
      <p:sp>
        <p:nvSpPr>
          <p:cNvPr id="12" name="Rectangle 11"/>
          <p:cNvSpPr/>
          <p:nvPr/>
        </p:nvSpPr>
        <p:spPr>
          <a:xfrm>
            <a:off x="1911906" y="340388"/>
            <a:ext cx="5022294" cy="707886"/>
          </a:xfrm>
          <a:prstGeom prst="rect">
            <a:avLst/>
          </a:prstGeom>
        </p:spPr>
        <p:txBody>
          <a:bodyPr wrap="square" anchor="ctr">
            <a:spAutoFit/>
          </a:bodyPr>
          <a:lstStyle/>
          <a:p>
            <a:pPr algn="ctr"/>
            <a:r>
              <a:rPr lang="en-US" sz="4000" b="1" dirty="0" smtClean="0"/>
              <a:t>Discussion Questions</a:t>
            </a:r>
            <a:endParaRPr lang="en-US" sz="3200" b="1" dirty="0" smtClean="0"/>
          </a:p>
        </p:txBody>
      </p:sp>
    </p:spTree>
    <p:extLst>
      <p:ext uri="{BB962C8B-B14F-4D97-AF65-F5344CB8AC3E}">
        <p14:creationId xmlns:p14="http://schemas.microsoft.com/office/powerpoint/2010/main" val="1573073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24</a:t>
            </a:fld>
            <a:endParaRPr lang="en-US" dirty="0"/>
          </a:p>
        </p:txBody>
      </p:sp>
      <p:sp>
        <p:nvSpPr>
          <p:cNvPr id="10"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
        <p:nvSpPr>
          <p:cNvPr id="11" name="Rectangle 10"/>
          <p:cNvSpPr/>
          <p:nvPr/>
        </p:nvSpPr>
        <p:spPr>
          <a:xfrm>
            <a:off x="1911906" y="309611"/>
            <a:ext cx="5022294" cy="769441"/>
          </a:xfrm>
          <a:prstGeom prst="rect">
            <a:avLst/>
          </a:prstGeom>
        </p:spPr>
        <p:txBody>
          <a:bodyPr wrap="square" anchor="ctr">
            <a:spAutoFit/>
          </a:bodyPr>
          <a:lstStyle/>
          <a:p>
            <a:pPr algn="ctr"/>
            <a:r>
              <a:rPr lang="en-US" sz="4400" b="1" dirty="0" smtClean="0"/>
              <a:t>Closing</a:t>
            </a:r>
            <a:endParaRPr lang="en-US" sz="3200" b="1" dirty="0" smtClean="0"/>
          </a:p>
        </p:txBody>
      </p:sp>
      <p:sp>
        <p:nvSpPr>
          <p:cNvPr id="13" name="Rectangle 12"/>
          <p:cNvSpPr/>
          <p:nvPr/>
        </p:nvSpPr>
        <p:spPr>
          <a:xfrm>
            <a:off x="2756646" y="1613647"/>
            <a:ext cx="3644154" cy="3416320"/>
          </a:xfrm>
          <a:prstGeom prst="rect">
            <a:avLst/>
          </a:prstGeom>
        </p:spPr>
        <p:txBody>
          <a:bodyPr wrap="square">
            <a:spAutoFit/>
          </a:bodyPr>
          <a:lstStyle/>
          <a:p>
            <a:pPr marL="514350" lvl="0" indent="-514350">
              <a:lnSpc>
                <a:spcPct val="200000"/>
              </a:lnSpc>
              <a:buFont typeface="Arial" panose="020B0604020202020204" pitchFamily="34" charset="0"/>
              <a:buChar char="•"/>
            </a:pPr>
            <a:r>
              <a:rPr lang="en-US" sz="3600" dirty="0" smtClean="0"/>
              <a:t>Questions? </a:t>
            </a:r>
          </a:p>
          <a:p>
            <a:pPr marL="514350" lvl="0" indent="-514350">
              <a:lnSpc>
                <a:spcPct val="200000"/>
              </a:lnSpc>
              <a:buFont typeface="Arial" panose="020B0604020202020204" pitchFamily="34" charset="0"/>
              <a:buChar char="•"/>
            </a:pPr>
            <a:r>
              <a:rPr lang="en-US" sz="3600" dirty="0" smtClean="0"/>
              <a:t>Comments? </a:t>
            </a:r>
          </a:p>
          <a:p>
            <a:pPr marL="514350" lvl="0" indent="-514350">
              <a:lnSpc>
                <a:spcPct val="200000"/>
              </a:lnSpc>
              <a:buFont typeface="Arial" panose="020B0604020202020204" pitchFamily="34" charset="0"/>
              <a:buChar char="•"/>
            </a:pPr>
            <a:r>
              <a:rPr lang="en-US" sz="3600" dirty="0" smtClean="0"/>
              <a:t>Closing Prayer </a:t>
            </a:r>
            <a:endParaRPr lang="en-US" sz="3600" dirty="0"/>
          </a:p>
        </p:txBody>
      </p:sp>
    </p:spTree>
    <p:extLst>
      <p:ext uri="{BB962C8B-B14F-4D97-AF65-F5344CB8AC3E}">
        <p14:creationId xmlns:p14="http://schemas.microsoft.com/office/powerpoint/2010/main" val="627406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7847" y="1447800"/>
            <a:ext cx="7301753" cy="4616648"/>
          </a:xfrm>
          <a:prstGeom prst="rect">
            <a:avLst/>
          </a:prstGeom>
        </p:spPr>
        <p:txBody>
          <a:bodyPr wrap="square">
            <a:spAutoFit/>
          </a:bodyPr>
          <a:lstStyle/>
          <a:p>
            <a:pPr algn="ctr">
              <a:lnSpc>
                <a:spcPct val="150000"/>
              </a:lnSpc>
            </a:pPr>
            <a:r>
              <a:rPr lang="en-US" sz="2800" b="1" dirty="0" smtClean="0">
                <a:latin typeface="Arial" panose="020B0604020202020204" pitchFamily="34" charset="0"/>
                <a:ea typeface="Calibri" panose="020F0502020204030204" pitchFamily="34" charset="0"/>
                <a:cs typeface="Arial" panose="020B0604020202020204" pitchFamily="34" charset="0"/>
                <a:hlinkClick r:id="rId2"/>
              </a:rPr>
              <a:t>John 20:30-31</a:t>
            </a:r>
            <a:endParaRPr lang="en-US" sz="2800" b="1" dirty="0" smtClean="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800" baseline="30000" dirty="0" smtClean="0">
                <a:latin typeface="Arial" panose="020B0604020202020204" pitchFamily="34" charset="0"/>
                <a:cs typeface="Arial" panose="020B0604020202020204" pitchFamily="34" charset="0"/>
              </a:rPr>
              <a:t>30</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Now Jesus did many other signs in the presence of the disciples, which are not written in this book; </a:t>
            </a:r>
            <a:r>
              <a:rPr lang="en-US" sz="2800" baseline="30000" dirty="0" smtClean="0">
                <a:latin typeface="Arial" panose="020B0604020202020204" pitchFamily="34" charset="0"/>
                <a:cs typeface="Arial" panose="020B0604020202020204" pitchFamily="34" charset="0"/>
              </a:rPr>
              <a:t>31</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these are written so that you may believe that Jesus is the Christ, the Son of God, and </a:t>
            </a:r>
            <a:r>
              <a:rPr lang="en-US" sz="2800" dirty="0" smtClean="0">
                <a:latin typeface="Arial" panose="020B0604020202020204" pitchFamily="34" charset="0"/>
                <a:cs typeface="Arial" panose="020B0604020202020204" pitchFamily="34" charset="0"/>
              </a:rPr>
              <a:t>that </a:t>
            </a:r>
            <a:r>
              <a:rPr lang="en-US" sz="2800" dirty="0">
                <a:latin typeface="Arial" panose="020B0604020202020204" pitchFamily="34" charset="0"/>
                <a:cs typeface="Arial" panose="020B0604020202020204" pitchFamily="34" charset="0"/>
              </a:rPr>
              <a:t>by believing you may have life in his name</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Rectangle 3"/>
          <p:cNvSpPr/>
          <p:nvPr/>
        </p:nvSpPr>
        <p:spPr>
          <a:xfrm>
            <a:off x="2750941" y="381000"/>
            <a:ext cx="3630033" cy="646331"/>
          </a:xfrm>
          <a:prstGeom prst="rect">
            <a:avLst/>
          </a:prstGeom>
        </p:spPr>
        <p:txBody>
          <a:bodyPr wrap="none">
            <a:spAutoFit/>
          </a:bodyPr>
          <a:lstStyle/>
          <a:p>
            <a:pPr algn="ctr"/>
            <a:r>
              <a:rPr lang="en-US" sz="3600" b="1" dirty="0" smtClean="0">
                <a:latin typeface="Arial" panose="020B0604020202020204" pitchFamily="34" charset="0"/>
                <a:ea typeface="Calibri" panose="020F0502020204030204" pitchFamily="34" charset="0"/>
                <a:cs typeface="Times New Roman" panose="02020603050405020304" pitchFamily="18" charset="0"/>
              </a:rPr>
              <a:t>John’s Purpose</a:t>
            </a:r>
            <a:endParaRPr lang="en-US" sz="3600" dirty="0"/>
          </a:p>
        </p:txBody>
      </p:sp>
      <p:sp>
        <p:nvSpPr>
          <p:cNvPr id="13"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3</a:t>
            </a:fld>
            <a:endParaRPr lang="en-US" dirty="0"/>
          </a:p>
        </p:txBody>
      </p:sp>
      <p:sp>
        <p:nvSpPr>
          <p:cNvPr id="14"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15"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2680281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2910763" y="0"/>
            <a:ext cx="3305905" cy="1569660"/>
          </a:xfrm>
          <a:prstGeom prst="rect">
            <a:avLst/>
          </a:prstGeom>
          <a:noFill/>
          <a:ln w="9525">
            <a:noFill/>
            <a:miter lim="800000"/>
            <a:headEnd/>
            <a:tailEnd/>
          </a:ln>
        </p:spPr>
        <p:txBody>
          <a:bodyPr wrap="none">
            <a:spAutoFit/>
          </a:bodyPr>
          <a:lstStyle/>
          <a:p>
            <a:pPr algn="ctr"/>
            <a:r>
              <a:rPr lang="en-US" sz="3200" b="1" dirty="0" smtClean="0">
                <a:hlinkClick r:id="rId3"/>
              </a:rPr>
              <a:t>The Gospel </a:t>
            </a:r>
          </a:p>
          <a:p>
            <a:pPr algn="ctr"/>
            <a:r>
              <a:rPr lang="en-US" sz="3200" b="1" dirty="0" smtClean="0">
                <a:hlinkClick r:id="rId3"/>
              </a:rPr>
              <a:t>According to John</a:t>
            </a:r>
            <a:endParaRPr lang="en-US" sz="3200" b="1" dirty="0" smtClean="0"/>
          </a:p>
          <a:p>
            <a:pPr algn="ctr"/>
            <a:r>
              <a:rPr lang="en-US" sz="3200" b="1" dirty="0" smtClean="0"/>
              <a:t>Outline</a:t>
            </a:r>
            <a:endParaRPr lang="en-US" sz="3200" b="1" dirty="0"/>
          </a:p>
        </p:txBody>
      </p:sp>
      <p:graphicFrame>
        <p:nvGraphicFramePr>
          <p:cNvPr id="11" name="Table 10"/>
          <p:cNvGraphicFramePr>
            <a:graphicFrameLocks noGrp="1"/>
          </p:cNvGraphicFramePr>
          <p:nvPr>
            <p:extLst>
              <p:ext uri="{D42A27DB-BD31-4B8C-83A1-F6EECF244321}">
                <p14:modId xmlns:p14="http://schemas.microsoft.com/office/powerpoint/2010/main" val="710148395"/>
              </p:ext>
            </p:extLst>
          </p:nvPr>
        </p:nvGraphicFramePr>
        <p:xfrm>
          <a:off x="360680" y="1600200"/>
          <a:ext cx="8326119" cy="4846320"/>
        </p:xfrm>
        <a:graphic>
          <a:graphicData uri="http://schemas.openxmlformats.org/drawingml/2006/table">
            <a:tbl>
              <a:tblPr firstRow="1" bandRow="1">
                <a:tableStyleId>{5940675A-B579-460E-94D1-54222C63F5DA}</a:tableStyleId>
              </a:tblPr>
              <a:tblGrid>
                <a:gridCol w="1185010"/>
                <a:gridCol w="1241932"/>
                <a:gridCol w="1319553"/>
                <a:gridCol w="1379225"/>
                <a:gridCol w="1524000"/>
                <a:gridCol w="1676399"/>
              </a:tblGrid>
              <a:tr h="914400">
                <a:tc>
                  <a:txBody>
                    <a:bodyPr/>
                    <a:lstStyle/>
                    <a:p>
                      <a:pPr algn="ctr"/>
                      <a:r>
                        <a:rPr lang="en-US" sz="2400" b="1" dirty="0" smtClean="0"/>
                        <a:t>Focus</a:t>
                      </a:r>
                      <a:endParaRPr lang="en-US" sz="2000" b="1" dirty="0"/>
                    </a:p>
                  </a:txBody>
                  <a:tcPr anchor="ctr"/>
                </a:tc>
                <a:tc>
                  <a:txBody>
                    <a:bodyPr/>
                    <a:lstStyle/>
                    <a:p>
                      <a:pPr algn="ctr"/>
                      <a:r>
                        <a:rPr lang="en-US" sz="1600" b="1" dirty="0" smtClean="0"/>
                        <a:t>Incarnation of the </a:t>
                      </a:r>
                    </a:p>
                    <a:p>
                      <a:pPr algn="ctr"/>
                      <a:r>
                        <a:rPr lang="en-US" sz="1600" b="1" dirty="0" smtClean="0"/>
                        <a:t>Son of God</a:t>
                      </a:r>
                      <a:endParaRPr lang="en-US" sz="1600" b="0" dirty="0"/>
                    </a:p>
                  </a:txBody>
                  <a:tcPr anchor="ctr"/>
                </a:tc>
                <a:tc>
                  <a:txBody>
                    <a:bodyPr/>
                    <a:lstStyle/>
                    <a:p>
                      <a:pPr algn="ctr"/>
                      <a:r>
                        <a:rPr lang="en-US" sz="1600" b="1" dirty="0" smtClean="0"/>
                        <a:t>Presentation of the </a:t>
                      </a:r>
                    </a:p>
                    <a:p>
                      <a:pPr algn="ctr"/>
                      <a:r>
                        <a:rPr lang="en-US" sz="1600" b="1" dirty="0" smtClean="0"/>
                        <a:t>Son</a:t>
                      </a:r>
                      <a:r>
                        <a:rPr lang="en-US" sz="1600" b="1" baseline="0" dirty="0" smtClean="0"/>
                        <a:t> of God</a:t>
                      </a:r>
                      <a:endParaRPr lang="en-US" sz="1600" b="0" dirty="0"/>
                    </a:p>
                  </a:txBody>
                  <a:tcPr anchor="ctr"/>
                </a:tc>
                <a:tc>
                  <a:txBody>
                    <a:bodyPr/>
                    <a:lstStyle/>
                    <a:p>
                      <a:pPr algn="ctr"/>
                      <a:r>
                        <a:rPr lang="en-US" sz="1600" b="1" dirty="0" smtClean="0"/>
                        <a:t>Opposition</a:t>
                      </a:r>
                      <a:r>
                        <a:rPr lang="en-US" sz="1600" b="1" baseline="0" dirty="0" smtClean="0"/>
                        <a:t> to</a:t>
                      </a:r>
                      <a:r>
                        <a:rPr lang="en-US" sz="1600" b="1" dirty="0" smtClean="0"/>
                        <a:t> the </a:t>
                      </a:r>
                    </a:p>
                    <a:p>
                      <a:pPr algn="ctr"/>
                      <a:r>
                        <a:rPr lang="en-US" sz="1600" b="1" dirty="0" smtClean="0"/>
                        <a:t>Son</a:t>
                      </a:r>
                      <a:r>
                        <a:rPr lang="en-US" sz="1600" b="1" baseline="0" dirty="0" smtClean="0"/>
                        <a:t> of God</a:t>
                      </a:r>
                      <a:endParaRPr lang="en-US" sz="1600" b="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b="1" dirty="0" smtClean="0"/>
                        <a:t>Preparation of the Disciples</a:t>
                      </a:r>
                      <a:endParaRPr lang="en-US" sz="1600" b="1" dirty="0"/>
                    </a:p>
                  </a:txBody>
                  <a:tcPr anchor="ctr"/>
                </a:tc>
                <a:tc>
                  <a:txBody>
                    <a:bodyPr/>
                    <a:lstStyle/>
                    <a:p>
                      <a:pPr algn="ctr"/>
                      <a:r>
                        <a:rPr lang="en-US" sz="1600" b="1" dirty="0" smtClean="0"/>
                        <a:t>Crucifixion</a:t>
                      </a:r>
                      <a:r>
                        <a:rPr lang="en-US" sz="1600" b="1" baseline="0" dirty="0" smtClean="0"/>
                        <a:t> and Resurrection of the Son of God</a:t>
                      </a:r>
                      <a:endParaRPr lang="en-US" sz="1600" b="1" dirty="0"/>
                    </a:p>
                  </a:txBody>
                  <a:tcPr anchor="ctr"/>
                </a:tc>
              </a:tr>
              <a:tr h="914400">
                <a:tc>
                  <a:txBody>
                    <a:bodyPr/>
                    <a:lstStyle/>
                    <a:p>
                      <a:pPr algn="ctr"/>
                      <a:r>
                        <a:rPr lang="en-US" sz="1800" b="1" dirty="0" smtClean="0"/>
                        <a:t>Reference</a:t>
                      </a:r>
                      <a:endParaRPr lang="en-US" sz="1600" b="1" dirty="0" smtClean="0"/>
                    </a:p>
                  </a:txBody>
                  <a:tcPr anchor="ctr"/>
                </a:tc>
                <a:tc>
                  <a:txBody>
                    <a:bodyPr/>
                    <a:lstStyle/>
                    <a:p>
                      <a:r>
                        <a:rPr lang="en-US" sz="2000" dirty="0" smtClean="0">
                          <a:hlinkClick r:id="rId4"/>
                        </a:rPr>
                        <a:t>1:1-18</a:t>
                      </a:r>
                      <a:endParaRPr lang="en-US" sz="2000" dirty="0"/>
                    </a:p>
                  </a:txBody>
                  <a:tcPr anchor="ctr"/>
                </a:tc>
                <a:tc>
                  <a:txBody>
                    <a:bodyPr/>
                    <a:lstStyle/>
                    <a:p>
                      <a:r>
                        <a:rPr lang="en-US" sz="2000" dirty="0" smtClean="0">
                          <a:hlinkClick r:id="rId5"/>
                        </a:rPr>
                        <a:t>1:19 - 4:54</a:t>
                      </a:r>
                      <a:endParaRPr lang="en-US" sz="2000" dirty="0"/>
                    </a:p>
                  </a:txBody>
                  <a:tcPr anchor="ctr"/>
                </a:tc>
                <a:tc>
                  <a:txBody>
                    <a:bodyPr/>
                    <a:lstStyle/>
                    <a:p>
                      <a:r>
                        <a:rPr lang="en-US" sz="2000" dirty="0" smtClean="0">
                          <a:hlinkClick r:id="rId6"/>
                        </a:rPr>
                        <a:t>5:1 - 12:50</a:t>
                      </a:r>
                      <a:endParaRPr lang="en-US" sz="2000" dirty="0"/>
                    </a:p>
                  </a:txBody>
                  <a:tcPr anchor="ct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2000" dirty="0" smtClean="0">
                          <a:hlinkClick r:id="rId7"/>
                        </a:rPr>
                        <a:t>13:1 - 17:26</a:t>
                      </a:r>
                      <a:endParaRPr lang="en-US" sz="2000" dirty="0" smtClean="0"/>
                    </a:p>
                  </a:txBody>
                  <a:tcPr anchor="ctr"/>
                </a:tc>
                <a:tc>
                  <a:txBody>
                    <a:bodyPr/>
                    <a:lstStyle/>
                    <a:p>
                      <a:r>
                        <a:rPr lang="en-US" sz="2000" dirty="0" smtClean="0">
                          <a:hlinkClick r:id="rId8"/>
                        </a:rPr>
                        <a:t>18:1 - 21:25</a:t>
                      </a:r>
                      <a:endParaRPr lang="en-US" sz="2000" dirty="0"/>
                    </a:p>
                  </a:txBody>
                  <a:tcPr anchor="ctr"/>
                </a:tc>
              </a:tr>
              <a:tr h="914400">
                <a:tc>
                  <a:txBody>
                    <a:bodyPr/>
                    <a:lstStyle/>
                    <a:p>
                      <a:pPr algn="ctr"/>
                      <a:r>
                        <a:rPr lang="en-US" sz="2000" b="1" dirty="0" smtClean="0"/>
                        <a:t>Division</a:t>
                      </a:r>
                      <a:endParaRPr lang="en-US" sz="1600" b="1" dirty="0" smtClean="0"/>
                    </a:p>
                  </a:txBody>
                  <a:tcPr anchor="ctr"/>
                </a:tc>
                <a:tc>
                  <a:txBody>
                    <a:bodyPr/>
                    <a:lstStyle/>
                    <a:p>
                      <a:pPr algn="ctr"/>
                      <a:r>
                        <a:rPr lang="en-US" sz="1600" dirty="0" smtClean="0"/>
                        <a:t>Introduction to Christ</a:t>
                      </a:r>
                      <a:endParaRPr lang="en-US" sz="1600" dirty="0"/>
                    </a:p>
                  </a:txBody>
                  <a:tcPr anchor="ctr"/>
                </a:tc>
                <a:tc>
                  <a:txBody>
                    <a:bodyPr/>
                    <a:lstStyle/>
                    <a:p>
                      <a:pPr algn="ctr"/>
                      <a:r>
                        <a:rPr lang="en-US" sz="1600" dirty="0" smtClean="0"/>
                        <a:t>Revelation </a:t>
                      </a:r>
                    </a:p>
                    <a:p>
                      <a:pPr algn="ct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Revelation</a:t>
                      </a:r>
                    </a:p>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r>
              <a:tr h="914400">
                <a:tc rowSpan="2">
                  <a:txBody>
                    <a:bodyPr/>
                    <a:lstStyle/>
                    <a:p>
                      <a:pPr algn="ctr"/>
                      <a:r>
                        <a:rPr lang="en-US" sz="2400" b="1" dirty="0" smtClean="0"/>
                        <a:t>Topic</a:t>
                      </a:r>
                      <a:endParaRPr lang="en-US" sz="1600" b="1" dirty="0"/>
                    </a:p>
                  </a:txBody>
                  <a:tcPr anchor="ctr"/>
                </a:tc>
                <a:tc gridSpan="3">
                  <a:txBody>
                    <a:bodyPr/>
                    <a:lstStyle/>
                    <a:p>
                      <a:pPr algn="ctr"/>
                      <a:r>
                        <a:rPr lang="en-US" sz="2000" b="1" dirty="0" smtClean="0"/>
                        <a:t>Seven Miracles</a:t>
                      </a:r>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tc>
                  <a:txBody>
                    <a:bodyPr/>
                    <a:lstStyle/>
                    <a:p>
                      <a:pPr algn="ctr"/>
                      <a:r>
                        <a:rPr lang="en-US" sz="2000" b="1" dirty="0" smtClean="0"/>
                        <a:t>Upper Room Discourse</a:t>
                      </a:r>
                      <a:endParaRPr lang="en-US" sz="2000" b="1" dirty="0"/>
                    </a:p>
                  </a:txBody>
                  <a:tcPr anchor="ctr"/>
                </a:tc>
                <a:tc>
                  <a:txBody>
                    <a:bodyPr/>
                    <a:lstStyle/>
                    <a:p>
                      <a:pPr algn="ctr"/>
                      <a:r>
                        <a:rPr lang="en-US" sz="2000" b="1" dirty="0" smtClean="0"/>
                        <a:t>Supreme Miracle</a:t>
                      </a:r>
                      <a:endParaRPr lang="en-US" sz="2000" b="1" dirty="0"/>
                    </a:p>
                  </a:txBody>
                  <a:tcPr anchor="ctr"/>
                </a:tc>
              </a:tr>
              <a:tr h="594360">
                <a:tc vMerge="1">
                  <a:txBody>
                    <a:bodyPr/>
                    <a:lstStyle/>
                    <a:p>
                      <a:pPr algn="ctr"/>
                      <a:endParaRPr lang="en-US" sz="1600" b="1" dirty="0"/>
                    </a:p>
                  </a:txBody>
                  <a:tcPr anchor="ctr"/>
                </a:tc>
                <a:tc gridSpan="3">
                  <a:txBody>
                    <a:bodyPr/>
                    <a:lstStyle/>
                    <a:p>
                      <a:pPr algn="ctr"/>
                      <a:r>
                        <a:rPr lang="en-US" sz="2000" b="1" dirty="0" smtClean="0"/>
                        <a:t>That you might </a:t>
                      </a:r>
                      <a:r>
                        <a:rPr lang="en-US" sz="2000" b="1" u="sng" dirty="0" smtClean="0"/>
                        <a:t>believe</a:t>
                      </a:r>
                      <a:endParaRPr lang="en-US" sz="2000" b="1" u="sng" dirty="0"/>
                    </a:p>
                  </a:txBody>
                  <a:tcPr anchor="ctr"/>
                </a:tc>
                <a:tc hMerge="1">
                  <a:txBody>
                    <a:bodyPr/>
                    <a:lstStyle/>
                    <a:p>
                      <a:pPr algn="ctr"/>
                      <a:endParaRPr lang="en-US" sz="2000" b="1" dirty="0"/>
                    </a:p>
                  </a:txBody>
                  <a:tcPr anchor="ctr"/>
                </a:tc>
                <a:tc hMerge="1">
                  <a:txBody>
                    <a:bodyPr/>
                    <a:lstStyle/>
                    <a:p>
                      <a:pPr algn="ctr"/>
                      <a:endParaRPr lang="en-US" sz="2000" b="1" dirty="0"/>
                    </a:p>
                  </a:txBody>
                  <a:tcPr anchor="ctr"/>
                </a:tc>
                <a:tc gridSpan="2">
                  <a:txBody>
                    <a:bodyPr/>
                    <a:lstStyle/>
                    <a:p>
                      <a:pPr algn="ctr"/>
                      <a:r>
                        <a:rPr lang="en-US" sz="2000" b="1" dirty="0" smtClean="0"/>
                        <a:t>That you might </a:t>
                      </a:r>
                      <a:r>
                        <a:rPr lang="en-US" sz="2000" b="1" u="sng" dirty="0" smtClean="0"/>
                        <a:t>have life</a:t>
                      </a:r>
                      <a:endParaRPr lang="en-US" sz="2000" b="1" u="sng" dirty="0"/>
                    </a:p>
                  </a:txBody>
                  <a:tcPr anchor="ctr"/>
                </a:tc>
                <a:tc hMerge="1">
                  <a:txBody>
                    <a:bodyPr/>
                    <a:lstStyle/>
                    <a:p>
                      <a:endParaRPr lang="en-US"/>
                    </a:p>
                  </a:txBody>
                  <a:tcPr/>
                </a:tc>
              </a:tr>
              <a:tr h="594360">
                <a:tc>
                  <a:txBody>
                    <a:bodyPr/>
                    <a:lstStyle/>
                    <a:p>
                      <a:pPr algn="ctr"/>
                      <a:r>
                        <a:rPr lang="en-US" sz="2000" b="1" dirty="0" smtClean="0"/>
                        <a:t>Time</a:t>
                      </a:r>
                      <a:endParaRPr lang="en-US" sz="1600" b="1" dirty="0" smtClean="0"/>
                    </a:p>
                  </a:txBody>
                  <a:tcPr anchor="ctr"/>
                </a:tc>
                <a:tc gridSpan="3">
                  <a:txBody>
                    <a:bodyPr/>
                    <a:lstStyle/>
                    <a:p>
                      <a:pPr algn="ctr"/>
                      <a:r>
                        <a:rPr lang="en-US" sz="1600" dirty="0" smtClean="0"/>
                        <a:t>A Few Years</a:t>
                      </a: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A Few Hours</a:t>
                      </a:r>
                      <a:endParaRPr lang="en-US" sz="1600" dirty="0"/>
                    </a:p>
                  </a:txBody>
                  <a:tcPr anchor="ctr"/>
                </a:tc>
                <a:tc>
                  <a:txBody>
                    <a:bodyPr/>
                    <a:lstStyle/>
                    <a:p>
                      <a:pPr algn="ctr"/>
                      <a:r>
                        <a:rPr lang="en-US" sz="1600" dirty="0" smtClean="0"/>
                        <a:t>A Few Weeks</a:t>
                      </a:r>
                      <a:endParaRPr lang="en-US" sz="1600" dirty="0"/>
                    </a:p>
                  </a:txBody>
                  <a:tcPr anchor="ctr"/>
                </a:tc>
              </a:tr>
            </a:tbl>
          </a:graphicData>
        </a:graphic>
      </p:graphicFrame>
      <p:sp>
        <p:nvSpPr>
          <p:cNvPr id="4" name="Slide Number Placeholder 3"/>
          <p:cNvSpPr>
            <a:spLocks noGrp="1"/>
          </p:cNvSpPr>
          <p:nvPr>
            <p:ph type="sldNum" sz="quarter" idx="12"/>
          </p:nvPr>
        </p:nvSpPr>
        <p:spPr/>
        <p:txBody>
          <a:bodyPr/>
          <a:lstStyle/>
          <a:p>
            <a:fld id="{5762F52A-C960-462B-8236-8A9481EACB9C}" type="slidenum">
              <a:rPr lang="en-US" smtClean="0"/>
              <a:pPr/>
              <a:t>4</a:t>
            </a:fld>
            <a:endParaRPr lang="en-US"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10"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
        <p:nvSpPr>
          <p:cNvPr id="2" name="Right Arrow 1"/>
          <p:cNvSpPr/>
          <p:nvPr/>
        </p:nvSpPr>
        <p:spPr>
          <a:xfrm rot="18846959">
            <a:off x="1194881" y="3170922"/>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025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762F52A-C960-462B-8236-8A9481EACB9C}" type="slidenum">
              <a:rPr lang="en-US" smtClean="0"/>
              <a:pPr/>
              <a:t>5</a:t>
            </a:fld>
            <a:endParaRPr lang="en-US" dirty="0"/>
          </a:p>
        </p:txBody>
      </p:sp>
      <p:sp>
        <p:nvSpPr>
          <p:cNvPr id="10"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
        <p:nvSpPr>
          <p:cNvPr id="7" name="Rectangle 6"/>
          <p:cNvSpPr/>
          <p:nvPr/>
        </p:nvSpPr>
        <p:spPr>
          <a:xfrm>
            <a:off x="927846" y="1613647"/>
            <a:ext cx="7301754" cy="3539430"/>
          </a:xfrm>
          <a:prstGeom prst="rect">
            <a:avLst/>
          </a:prstGeom>
        </p:spPr>
        <p:txBody>
          <a:bodyPr wrap="square">
            <a:spAutoFit/>
          </a:bodyPr>
          <a:lstStyle/>
          <a:p>
            <a:r>
              <a:rPr lang="en-US" sz="2800" dirty="0" smtClean="0">
                <a:hlinkClick r:id="rId2"/>
              </a:rPr>
              <a:t>John 1:1-18 </a:t>
            </a:r>
            <a:endParaRPr lang="en-US" sz="2800" dirty="0" smtClean="0"/>
          </a:p>
          <a:p>
            <a:r>
              <a:rPr lang="en-US" sz="2800" dirty="0" smtClean="0"/>
              <a:t>	The Incarnation of the Son of God </a:t>
            </a:r>
          </a:p>
          <a:p>
            <a:endParaRPr lang="en-US" sz="2400" dirty="0" smtClean="0"/>
          </a:p>
          <a:p>
            <a:pPr>
              <a:tabLst>
                <a:tab pos="2060575" algn="l"/>
              </a:tabLst>
            </a:pPr>
            <a:r>
              <a:rPr lang="en-US" sz="2400" dirty="0">
                <a:hlinkClick r:id="rId3"/>
              </a:rPr>
              <a:t>John </a:t>
            </a:r>
            <a:r>
              <a:rPr lang="en-US" sz="2400" dirty="0" smtClean="0">
                <a:hlinkClick r:id="rId3"/>
              </a:rPr>
              <a:t>1:1-2</a:t>
            </a:r>
            <a:r>
              <a:rPr lang="en-US" sz="2400" dirty="0" smtClean="0"/>
              <a:t> 	The Deity of Christ </a:t>
            </a:r>
            <a:endParaRPr lang="en-US" sz="2400" dirty="0"/>
          </a:p>
          <a:p>
            <a:pPr>
              <a:tabLst>
                <a:tab pos="2060575" algn="l"/>
              </a:tabLst>
            </a:pPr>
            <a:r>
              <a:rPr lang="en-US" sz="2400" dirty="0">
                <a:hlinkClick r:id="rId4"/>
              </a:rPr>
              <a:t>John </a:t>
            </a:r>
            <a:r>
              <a:rPr lang="en-US" sz="2400" dirty="0" smtClean="0">
                <a:hlinkClick r:id="rId4"/>
              </a:rPr>
              <a:t>1:3-5</a:t>
            </a:r>
            <a:r>
              <a:rPr lang="en-US" sz="2400" dirty="0" smtClean="0"/>
              <a:t>	The Pre-incarnate Work of Christ </a:t>
            </a:r>
            <a:endParaRPr lang="en-US" sz="2400" dirty="0"/>
          </a:p>
          <a:p>
            <a:pPr>
              <a:tabLst>
                <a:tab pos="2060575" algn="l"/>
              </a:tabLst>
            </a:pPr>
            <a:r>
              <a:rPr lang="en-US" sz="2400" dirty="0">
                <a:hlinkClick r:id="rId5"/>
              </a:rPr>
              <a:t>John </a:t>
            </a:r>
            <a:r>
              <a:rPr lang="en-US" sz="2400" dirty="0" smtClean="0">
                <a:hlinkClick r:id="rId5"/>
              </a:rPr>
              <a:t>1:6-8</a:t>
            </a:r>
            <a:r>
              <a:rPr lang="en-US" sz="2400" dirty="0" smtClean="0"/>
              <a:t> 	The </a:t>
            </a:r>
            <a:r>
              <a:rPr lang="en-US" sz="2400" dirty="0"/>
              <a:t>Forerunner of Christ </a:t>
            </a:r>
          </a:p>
          <a:p>
            <a:pPr>
              <a:tabLst>
                <a:tab pos="2060575" algn="l"/>
              </a:tabLst>
            </a:pPr>
            <a:r>
              <a:rPr lang="en-US" sz="2400" dirty="0">
                <a:hlinkClick r:id="rId6"/>
              </a:rPr>
              <a:t>John </a:t>
            </a:r>
            <a:r>
              <a:rPr lang="en-US" sz="2400" dirty="0" smtClean="0">
                <a:hlinkClick r:id="rId6"/>
              </a:rPr>
              <a:t>1:9-11</a:t>
            </a:r>
            <a:r>
              <a:rPr lang="en-US" sz="2400" dirty="0" smtClean="0"/>
              <a:t>	The </a:t>
            </a:r>
            <a:r>
              <a:rPr lang="en-US" sz="2400" dirty="0"/>
              <a:t>Rejection of Christ </a:t>
            </a:r>
          </a:p>
          <a:p>
            <a:pPr>
              <a:tabLst>
                <a:tab pos="2060575" algn="l"/>
              </a:tabLst>
            </a:pPr>
            <a:r>
              <a:rPr lang="en-US" sz="2400" dirty="0">
                <a:hlinkClick r:id="rId7"/>
              </a:rPr>
              <a:t>John </a:t>
            </a:r>
            <a:r>
              <a:rPr lang="en-US" sz="2400" dirty="0" smtClean="0">
                <a:hlinkClick r:id="rId7"/>
              </a:rPr>
              <a:t>1:12-13</a:t>
            </a:r>
            <a:r>
              <a:rPr lang="en-US" sz="2400" dirty="0" smtClean="0"/>
              <a:t> 	The </a:t>
            </a:r>
            <a:r>
              <a:rPr lang="en-US" sz="2400" dirty="0"/>
              <a:t>Acceptance of Christ </a:t>
            </a:r>
            <a:endParaRPr lang="en-US" sz="2400" dirty="0" smtClean="0"/>
          </a:p>
          <a:p>
            <a:pPr>
              <a:tabLst>
                <a:tab pos="2060575" algn="l"/>
              </a:tabLst>
            </a:pPr>
            <a:r>
              <a:rPr lang="en-US" sz="2400" dirty="0" smtClean="0">
                <a:hlinkClick r:id="rId8"/>
              </a:rPr>
              <a:t>John 1:14-18</a:t>
            </a:r>
            <a:r>
              <a:rPr lang="en-US" sz="2400" dirty="0" smtClean="0"/>
              <a:t> 	The </a:t>
            </a:r>
            <a:r>
              <a:rPr lang="en-US" sz="2400" dirty="0"/>
              <a:t>Incarnation of </a:t>
            </a:r>
            <a:r>
              <a:rPr lang="en-US" sz="2400" dirty="0" smtClean="0"/>
              <a:t>Christ </a:t>
            </a:r>
            <a:endParaRPr lang="en-US" sz="2400" dirty="0"/>
          </a:p>
        </p:txBody>
      </p:sp>
      <p:sp>
        <p:nvSpPr>
          <p:cNvPr id="12" name="Rectangle 11"/>
          <p:cNvSpPr/>
          <p:nvPr/>
        </p:nvSpPr>
        <p:spPr>
          <a:xfrm>
            <a:off x="1911906" y="340387"/>
            <a:ext cx="5022294" cy="707886"/>
          </a:xfrm>
          <a:prstGeom prst="rect">
            <a:avLst/>
          </a:prstGeom>
        </p:spPr>
        <p:txBody>
          <a:bodyPr wrap="square" anchor="ctr">
            <a:spAutoFit/>
          </a:bodyPr>
          <a:lstStyle/>
          <a:p>
            <a:pPr algn="ctr"/>
            <a:r>
              <a:rPr lang="en-US" sz="4000" b="1" dirty="0" smtClean="0"/>
              <a:t>This Week</a:t>
            </a:r>
            <a:endParaRPr lang="en-US" sz="3200" b="1" dirty="0" smtClean="0"/>
          </a:p>
        </p:txBody>
      </p:sp>
      <p:sp>
        <p:nvSpPr>
          <p:cNvPr id="11" name="TextBox 10"/>
          <p:cNvSpPr txBox="1"/>
          <p:nvPr/>
        </p:nvSpPr>
        <p:spPr>
          <a:xfrm>
            <a:off x="525128" y="5249086"/>
            <a:ext cx="8229600" cy="1169551"/>
          </a:xfrm>
          <a:prstGeom prst="rect">
            <a:avLst/>
          </a:prstGeom>
          <a:noFill/>
        </p:spPr>
        <p:txBody>
          <a:bodyPr wrap="square" rtlCol="0">
            <a:spAutoFit/>
          </a:bodyPr>
          <a:lstStyle/>
          <a:p>
            <a:r>
              <a:rPr lang="en-US" sz="1400" b="1" dirty="0" smtClean="0"/>
              <a:t>References:</a:t>
            </a:r>
          </a:p>
          <a:p>
            <a:pPr>
              <a:tabLst>
                <a:tab pos="457200" algn="l"/>
              </a:tabLst>
            </a:pPr>
            <a:r>
              <a:rPr lang="en-US" sz="1400" i="1" dirty="0" smtClean="0"/>
              <a:t>John: The Gospel of Belief</a:t>
            </a:r>
            <a:r>
              <a:rPr lang="en-US" sz="1400" dirty="0" smtClean="0"/>
              <a:t>, Merrill C. </a:t>
            </a:r>
            <a:r>
              <a:rPr lang="en-US" sz="1400" dirty="0" err="1" smtClean="0"/>
              <a:t>Tenney</a:t>
            </a:r>
            <a:r>
              <a:rPr lang="en-US" sz="1400" dirty="0" smtClean="0"/>
              <a:t>, Ph.D., Eerdmans Publishing Co, 1976</a:t>
            </a:r>
          </a:p>
          <a:p>
            <a:pPr>
              <a:tabLst>
                <a:tab pos="457200" algn="l"/>
              </a:tabLst>
            </a:pPr>
            <a:r>
              <a:rPr lang="en-US" sz="1400" i="1" dirty="0" smtClean="0"/>
              <a:t>Encountering John: The Gospel in Historical, Literary, and Theological Perspective</a:t>
            </a:r>
            <a:r>
              <a:rPr lang="en-US" sz="1400" dirty="0" smtClean="0"/>
              <a:t>, Andreas J. Köstenberger, 	Baker Publishing Group, 2013.</a:t>
            </a:r>
          </a:p>
          <a:p>
            <a:pPr>
              <a:tabLst>
                <a:tab pos="457200" algn="l"/>
              </a:tabLst>
            </a:pPr>
            <a:r>
              <a:rPr lang="en-US" sz="1400" i="1" dirty="0" smtClean="0"/>
              <a:t>Vines Complete Expository Dictionary</a:t>
            </a:r>
            <a:r>
              <a:rPr lang="en-US" sz="1400" dirty="0" smtClean="0"/>
              <a:t>, ed</a:t>
            </a:r>
            <a:r>
              <a:rPr lang="en-US" sz="1400" dirty="0"/>
              <a:t>. W.E. Vine, M.A</a:t>
            </a:r>
            <a:r>
              <a:rPr lang="en-US" sz="1400" dirty="0" smtClean="0"/>
              <a:t>., Thomas Publisher, 1996</a:t>
            </a:r>
            <a:endParaRPr lang="en-US" sz="1400" dirty="0"/>
          </a:p>
        </p:txBody>
      </p:sp>
    </p:spTree>
    <p:extLst>
      <p:ext uri="{BB962C8B-B14F-4D97-AF65-F5344CB8AC3E}">
        <p14:creationId xmlns:p14="http://schemas.microsoft.com/office/powerpoint/2010/main" val="386351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11" name="Rectangle 10"/>
          <p:cNvSpPr/>
          <p:nvPr/>
        </p:nvSpPr>
        <p:spPr>
          <a:xfrm>
            <a:off x="6705600" y="2099370"/>
            <a:ext cx="2268656" cy="3539430"/>
          </a:xfrm>
          <a:prstGeom prst="rect">
            <a:avLst/>
          </a:prstGeom>
        </p:spPr>
        <p:txBody>
          <a:bodyPr wrap="square" anchor="ctr">
            <a:spAutoFit/>
          </a:bodyPr>
          <a:lstStyle/>
          <a:p>
            <a:r>
              <a:rPr lang="en-US" sz="3200" dirty="0" smtClean="0"/>
              <a:t>Where did Jesus and </a:t>
            </a:r>
          </a:p>
          <a:p>
            <a:r>
              <a:rPr lang="en-US" sz="3200" dirty="0" smtClean="0"/>
              <a:t>His Disciples primarily  “operate</a:t>
            </a:r>
            <a:r>
              <a:rPr lang="en-US" sz="3200" dirty="0" smtClean="0"/>
              <a:t>” according to John?</a:t>
            </a:r>
            <a:endParaRPr lang="en-US" sz="3200" dirty="0" smtClean="0"/>
          </a:p>
        </p:txBody>
      </p:sp>
      <p:sp>
        <p:nvSpPr>
          <p:cNvPr id="7" name="Slide Number Placeholder 6"/>
          <p:cNvSpPr>
            <a:spLocks noGrp="1"/>
          </p:cNvSpPr>
          <p:nvPr>
            <p:ph type="sldNum" sz="quarter" idx="12"/>
          </p:nvPr>
        </p:nvSpPr>
        <p:spPr/>
        <p:txBody>
          <a:bodyPr/>
          <a:lstStyle/>
          <a:p>
            <a:fld id="{5762F52A-C960-462B-8236-8A9481EACB9C}" type="slidenum">
              <a:rPr lang="en-US" smtClean="0"/>
              <a:pPr/>
              <a:t>6</a:t>
            </a:fld>
            <a:endParaRPr lang="en-US" dirty="0"/>
          </a:p>
        </p:txBody>
      </p:sp>
      <p:sp>
        <p:nvSpPr>
          <p:cNvPr id="6" name="Date Placeholder 5"/>
          <p:cNvSpPr>
            <a:spLocks noGrp="1"/>
          </p:cNvSpPr>
          <p:nvPr>
            <p:ph type="dt" sz="half" idx="10"/>
          </p:nvPr>
        </p:nvSpPr>
        <p:spPr>
          <a:xfrm>
            <a:off x="32436" y="6506028"/>
            <a:ext cx="1567764" cy="365125"/>
          </a:xfrm>
        </p:spPr>
        <p:txBody>
          <a:bodyPr/>
          <a:lstStyle/>
          <a:p>
            <a:r>
              <a:rPr lang="en-US" smtClean="0"/>
              <a:t>June 23, 2015</a:t>
            </a:r>
            <a:endParaRPr lang="en-US" dirty="0"/>
          </a:p>
        </p:txBody>
      </p:sp>
    </p:spTree>
    <p:extLst>
      <p:ext uri="{BB962C8B-B14F-4D97-AF65-F5344CB8AC3E}">
        <p14:creationId xmlns:p14="http://schemas.microsoft.com/office/powerpoint/2010/main" val="1576444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11" name="Rectangle 10"/>
          <p:cNvSpPr/>
          <p:nvPr/>
        </p:nvSpPr>
        <p:spPr>
          <a:xfrm>
            <a:off x="7194919" y="1905000"/>
            <a:ext cx="1371600" cy="584775"/>
          </a:xfrm>
          <a:prstGeom prst="rect">
            <a:avLst/>
          </a:prstGeom>
        </p:spPr>
        <p:txBody>
          <a:bodyPr wrap="square" anchor="ctr">
            <a:spAutoFit/>
          </a:bodyPr>
          <a:lstStyle/>
          <a:p>
            <a:r>
              <a:rPr lang="en-US" sz="3200" dirty="0" smtClean="0"/>
              <a:t>Galilee</a:t>
            </a:r>
          </a:p>
        </p:txBody>
      </p:sp>
      <p:sp>
        <p:nvSpPr>
          <p:cNvPr id="7" name="Slide Number Placeholder 6"/>
          <p:cNvSpPr>
            <a:spLocks noGrp="1"/>
          </p:cNvSpPr>
          <p:nvPr>
            <p:ph type="sldNum" sz="quarter" idx="12"/>
          </p:nvPr>
        </p:nvSpPr>
        <p:spPr/>
        <p:txBody>
          <a:bodyPr/>
          <a:lstStyle/>
          <a:p>
            <a:fld id="{5762F52A-C960-462B-8236-8A9481EACB9C}" type="slidenum">
              <a:rPr lang="en-US" smtClean="0"/>
              <a:pPr/>
              <a:t>7</a:t>
            </a:fld>
            <a:endParaRPr lang="en-US" dirty="0"/>
          </a:p>
        </p:txBody>
      </p:sp>
      <p:sp>
        <p:nvSpPr>
          <p:cNvPr id="6" name="Date Placeholder 5"/>
          <p:cNvSpPr>
            <a:spLocks noGrp="1"/>
          </p:cNvSpPr>
          <p:nvPr>
            <p:ph type="dt" sz="half" idx="10"/>
          </p:nvPr>
        </p:nvSpPr>
        <p:spPr>
          <a:xfrm>
            <a:off x="32436" y="6506028"/>
            <a:ext cx="1567764" cy="365125"/>
          </a:xfrm>
        </p:spPr>
        <p:txBody>
          <a:bodyPr/>
          <a:lstStyle/>
          <a:p>
            <a:r>
              <a:rPr lang="en-US" smtClean="0"/>
              <a:t>June 23, 2015</a:t>
            </a:r>
            <a:endParaRPr lang="en-US" dirty="0"/>
          </a:p>
        </p:txBody>
      </p:sp>
      <p:sp>
        <p:nvSpPr>
          <p:cNvPr id="8" name="Right Arrow 7"/>
          <p:cNvSpPr/>
          <p:nvPr/>
        </p:nvSpPr>
        <p:spPr>
          <a:xfrm rot="10800000">
            <a:off x="4849906" y="4572000"/>
            <a:ext cx="2234873" cy="249989"/>
          </a:xfrm>
          <a:prstGeom prst="rightArrow">
            <a:avLst/>
          </a:prstGeom>
          <a:solidFill>
            <a:srgbClr val="FF0000"/>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Rectangle 1"/>
          <p:cNvSpPr/>
          <p:nvPr/>
        </p:nvSpPr>
        <p:spPr>
          <a:xfrm>
            <a:off x="7208366" y="4406153"/>
            <a:ext cx="1149674" cy="584775"/>
          </a:xfrm>
          <a:prstGeom prst="rect">
            <a:avLst/>
          </a:prstGeom>
        </p:spPr>
        <p:txBody>
          <a:bodyPr wrap="none">
            <a:spAutoFit/>
          </a:bodyPr>
          <a:lstStyle/>
          <a:p>
            <a:r>
              <a:rPr lang="en-US" sz="3200" dirty="0"/>
              <a:t>Judea</a:t>
            </a:r>
          </a:p>
        </p:txBody>
      </p:sp>
      <p:sp>
        <p:nvSpPr>
          <p:cNvPr id="3" name="Rectangle 2"/>
          <p:cNvSpPr/>
          <p:nvPr/>
        </p:nvSpPr>
        <p:spPr>
          <a:xfrm>
            <a:off x="7176990" y="2514600"/>
            <a:ext cx="1531188" cy="584775"/>
          </a:xfrm>
          <a:prstGeom prst="rect">
            <a:avLst/>
          </a:prstGeom>
        </p:spPr>
        <p:txBody>
          <a:bodyPr wrap="none">
            <a:spAutoFit/>
          </a:bodyPr>
          <a:lstStyle/>
          <a:p>
            <a:r>
              <a:rPr lang="en-US" sz="3200" dirty="0"/>
              <a:t>Samaria</a:t>
            </a:r>
          </a:p>
        </p:txBody>
      </p:sp>
      <p:sp>
        <p:nvSpPr>
          <p:cNvPr id="9" name="Right Arrow 8"/>
          <p:cNvSpPr/>
          <p:nvPr/>
        </p:nvSpPr>
        <p:spPr>
          <a:xfrm rot="12300884">
            <a:off x="5218687" y="1556953"/>
            <a:ext cx="2010912" cy="238893"/>
          </a:xfrm>
          <a:prstGeom prst="rightArrow">
            <a:avLst/>
          </a:prstGeom>
          <a:solidFill>
            <a:srgbClr val="FF0000"/>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Right Arrow 9"/>
          <p:cNvSpPr/>
          <p:nvPr/>
        </p:nvSpPr>
        <p:spPr>
          <a:xfrm rot="10800000">
            <a:off x="4849905" y="2667000"/>
            <a:ext cx="2234873" cy="249989"/>
          </a:xfrm>
          <a:prstGeom prst="rightArrow">
            <a:avLst/>
          </a:prstGeom>
          <a:solidFill>
            <a:srgbClr val="FF0000"/>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Oval 11"/>
          <p:cNvSpPr/>
          <p:nvPr/>
        </p:nvSpPr>
        <p:spPr>
          <a:xfrm>
            <a:off x="4312444" y="4441031"/>
            <a:ext cx="73025" cy="76200"/>
          </a:xfrm>
          <a:prstGeom prst="ellipse">
            <a:avLst/>
          </a:prstGeom>
          <a:solidFill>
            <a:srgbClr val="FF0000"/>
          </a:solidFill>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Tree>
    <p:extLst>
      <p:ext uri="{BB962C8B-B14F-4D97-AF65-F5344CB8AC3E}">
        <p14:creationId xmlns:p14="http://schemas.microsoft.com/office/powerpoint/2010/main" val="1182076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Immanuel’s </a:t>
            </a:r>
            <a:br>
              <a:rPr lang="en-US" dirty="0" smtClean="0"/>
            </a:br>
            <a:r>
              <a:rPr lang="en-US" sz="3100" dirty="0" smtClean="0"/>
              <a:t>View of Scripture</a:t>
            </a:r>
            <a:endParaRPr lang="en-US" dirty="0"/>
          </a:p>
        </p:txBody>
      </p:sp>
      <p:sp>
        <p:nvSpPr>
          <p:cNvPr id="4" name="Content Placeholder 3"/>
          <p:cNvSpPr>
            <a:spLocks noGrp="1"/>
          </p:cNvSpPr>
          <p:nvPr>
            <p:ph idx="1"/>
          </p:nvPr>
        </p:nvSpPr>
        <p:spPr>
          <a:xfrm>
            <a:off x="927847" y="1613648"/>
            <a:ext cx="7391400" cy="4525963"/>
          </a:xfrm>
        </p:spPr>
        <p:txBody>
          <a:bodyPr>
            <a:normAutofit lnSpcReduction="10000"/>
          </a:bodyPr>
          <a:lstStyle/>
          <a:p>
            <a:pPr fontAlgn="t"/>
            <a:r>
              <a:rPr lang="en-US" sz="2250" dirty="0"/>
              <a:t>God’s authoritative written revelation to mankind </a:t>
            </a:r>
            <a:r>
              <a:rPr lang="en-US" sz="2250" dirty="0" smtClean="0"/>
              <a:t>                (</a:t>
            </a:r>
            <a:r>
              <a:rPr lang="en-US" sz="2250" dirty="0">
                <a:hlinkClick r:id="rId2"/>
              </a:rPr>
              <a:t>2 Timothy 3:16-17</a:t>
            </a:r>
            <a:r>
              <a:rPr lang="en-US" sz="2250" dirty="0"/>
              <a:t>; </a:t>
            </a:r>
            <a:r>
              <a:rPr lang="en-US" sz="2250" dirty="0">
                <a:hlinkClick r:id="rId3"/>
              </a:rPr>
              <a:t>1 Thessalonians 2:13</a:t>
            </a:r>
            <a:r>
              <a:rPr lang="en-US" sz="2250" dirty="0"/>
              <a:t>; </a:t>
            </a:r>
            <a:r>
              <a:rPr lang="en-US" sz="2250" dirty="0">
                <a:hlinkClick r:id="rId4"/>
              </a:rPr>
              <a:t>Galatians 1:12</a:t>
            </a:r>
            <a:r>
              <a:rPr lang="en-US" sz="2250" dirty="0"/>
              <a:t>)</a:t>
            </a:r>
          </a:p>
          <a:p>
            <a:pPr fontAlgn="t"/>
            <a:r>
              <a:rPr lang="en-US" sz="2250" dirty="0"/>
              <a:t>God interacted with the human writers of those books so that every word of the original texts was exactly as He wanted (</a:t>
            </a:r>
            <a:r>
              <a:rPr lang="en-US" sz="2250" dirty="0">
                <a:hlinkClick r:id="rId5"/>
              </a:rPr>
              <a:t>2 Peter 1:20-21</a:t>
            </a:r>
            <a:r>
              <a:rPr lang="en-US" sz="2250" dirty="0"/>
              <a:t>); without error (</a:t>
            </a:r>
            <a:r>
              <a:rPr lang="en-US" sz="2250" dirty="0">
                <a:hlinkClick r:id="rId6"/>
              </a:rPr>
              <a:t>John 17:17</a:t>
            </a:r>
            <a:r>
              <a:rPr lang="en-US" sz="2250" dirty="0"/>
              <a:t>)</a:t>
            </a:r>
          </a:p>
          <a:p>
            <a:pPr fontAlgn="t"/>
            <a:r>
              <a:rPr lang="en-US" sz="2250" dirty="0"/>
              <a:t>The Scriptures are the supreme and final authority </a:t>
            </a:r>
            <a:r>
              <a:rPr lang="en-US" sz="2250" dirty="0" smtClean="0"/>
              <a:t>    (</a:t>
            </a:r>
            <a:r>
              <a:rPr lang="en-US" sz="2250" dirty="0">
                <a:hlinkClick r:id="rId7"/>
              </a:rPr>
              <a:t>Psalm 19:7-11</a:t>
            </a:r>
            <a:r>
              <a:rPr lang="en-US" sz="2250" dirty="0"/>
              <a:t>; </a:t>
            </a:r>
            <a:r>
              <a:rPr lang="en-US" sz="2250" dirty="0">
                <a:hlinkClick r:id="rId8"/>
              </a:rPr>
              <a:t>Psalm 119</a:t>
            </a:r>
            <a:r>
              <a:rPr lang="en-US" sz="2250" dirty="0"/>
              <a:t>; </a:t>
            </a:r>
            <a:r>
              <a:rPr lang="en-US" sz="2250" dirty="0">
                <a:hlinkClick r:id="rId9"/>
              </a:rPr>
              <a:t>Romans 10:17</a:t>
            </a:r>
            <a:r>
              <a:rPr lang="en-US" sz="2250" dirty="0"/>
              <a:t>: </a:t>
            </a:r>
            <a:r>
              <a:rPr lang="en-US" sz="2250" dirty="0">
                <a:hlinkClick r:id="rId10"/>
              </a:rPr>
              <a:t>Hebrews 4:12</a:t>
            </a:r>
            <a:r>
              <a:rPr lang="en-US" sz="2250" dirty="0"/>
              <a:t>)</a:t>
            </a:r>
          </a:p>
          <a:p>
            <a:pPr fontAlgn="t"/>
            <a:r>
              <a:rPr lang="en-US" sz="2250" dirty="0"/>
              <a:t>Interpretation of Scripture</a:t>
            </a:r>
          </a:p>
          <a:p>
            <a:pPr lvl="1" fontAlgn="t"/>
            <a:r>
              <a:rPr lang="en-US" sz="1781" b="1" dirty="0"/>
              <a:t>Normal</a:t>
            </a:r>
            <a:r>
              <a:rPr lang="en-US" sz="1781" dirty="0"/>
              <a:t> – understanding in their common usage</a:t>
            </a:r>
          </a:p>
          <a:p>
            <a:pPr lvl="1" fontAlgn="t"/>
            <a:r>
              <a:rPr lang="en-US" sz="1781" b="1" dirty="0"/>
              <a:t>Literal</a:t>
            </a:r>
            <a:r>
              <a:rPr lang="en-US" sz="1781" dirty="0"/>
              <a:t> – understanding meaning in its ordinary sense, unless context requires figurative interpretation</a:t>
            </a:r>
          </a:p>
          <a:p>
            <a:pPr lvl="1" fontAlgn="t"/>
            <a:r>
              <a:rPr lang="en-US" sz="1781" b="1" dirty="0"/>
              <a:t>Grammatical</a:t>
            </a:r>
            <a:r>
              <a:rPr lang="en-US" sz="1781" dirty="0"/>
              <a:t> – use of recognized rules of grammar</a:t>
            </a:r>
          </a:p>
          <a:p>
            <a:pPr lvl="1" fontAlgn="t"/>
            <a:r>
              <a:rPr lang="en-US" sz="1781" b="1" dirty="0"/>
              <a:t>Historical</a:t>
            </a:r>
            <a:r>
              <a:rPr lang="en-US" sz="1781" dirty="0"/>
              <a:t> – in the context of the times</a:t>
            </a:r>
          </a:p>
          <a:p>
            <a:pPr lvl="1" fontAlgn="t"/>
            <a:r>
              <a:rPr lang="en-US" sz="1781" b="1" dirty="0"/>
              <a:t>Systematic</a:t>
            </a:r>
            <a:r>
              <a:rPr lang="en-US" sz="1781" dirty="0"/>
              <a:t> – with the whole view of scripture</a:t>
            </a:r>
          </a:p>
          <a:p>
            <a:pPr lvl="1" fontAlgn="t"/>
            <a:endParaRPr lang="en-US" sz="1781" dirty="0"/>
          </a:p>
          <a:p>
            <a:endParaRPr lang="en-US" sz="2250" dirty="0"/>
          </a:p>
        </p:txBody>
      </p:sp>
      <p:sp>
        <p:nvSpPr>
          <p:cNvPr id="5"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8</a:t>
            </a:fld>
            <a:endParaRPr lang="en-US" dirty="0"/>
          </a:p>
        </p:txBody>
      </p:sp>
      <p:sp>
        <p:nvSpPr>
          <p:cNvPr id="6"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7"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4111473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9</a:t>
            </a:fld>
            <a:endParaRPr lang="en-US" dirty="0"/>
          </a:p>
        </p:txBody>
      </p:sp>
      <p:cxnSp>
        <p:nvCxnSpPr>
          <p:cNvPr id="6" name="Straight Connector 5"/>
          <p:cNvCxnSpPr/>
          <p:nvPr/>
        </p:nvCxnSpPr>
        <p:spPr>
          <a:xfrm>
            <a:off x="4267200" y="2209800"/>
            <a:ext cx="0" cy="1600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267200" y="3733800"/>
            <a:ext cx="1295400" cy="1143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971800" y="3733800"/>
            <a:ext cx="1295400" cy="11430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64380" y="3318276"/>
            <a:ext cx="692818" cy="369332"/>
          </a:xfrm>
          <a:prstGeom prst="rect">
            <a:avLst/>
          </a:prstGeom>
          <a:noFill/>
        </p:spPr>
        <p:txBody>
          <a:bodyPr wrap="none" rtlCol="0">
            <a:spAutoFit/>
          </a:bodyPr>
          <a:lstStyle/>
          <a:p>
            <a:r>
              <a:rPr lang="en-US" b="1" dirty="0" smtClean="0"/>
              <a:t>Mark</a:t>
            </a:r>
            <a:endParaRPr lang="en-US" b="1" dirty="0"/>
          </a:p>
        </p:txBody>
      </p:sp>
      <p:sp>
        <p:nvSpPr>
          <p:cNvPr id="14" name="TextBox 13"/>
          <p:cNvSpPr txBox="1"/>
          <p:nvPr/>
        </p:nvSpPr>
        <p:spPr>
          <a:xfrm>
            <a:off x="3899718" y="4190110"/>
            <a:ext cx="625620" cy="369332"/>
          </a:xfrm>
          <a:prstGeom prst="rect">
            <a:avLst/>
          </a:prstGeom>
          <a:noFill/>
        </p:spPr>
        <p:txBody>
          <a:bodyPr wrap="none" rtlCol="0">
            <a:spAutoFit/>
          </a:bodyPr>
          <a:lstStyle/>
          <a:p>
            <a:r>
              <a:rPr lang="en-US" b="1" dirty="0" smtClean="0"/>
              <a:t>Luke</a:t>
            </a:r>
            <a:endParaRPr lang="en-US" b="1" dirty="0"/>
          </a:p>
        </p:txBody>
      </p:sp>
      <p:sp>
        <p:nvSpPr>
          <p:cNvPr id="15" name="TextBox 14"/>
          <p:cNvSpPr txBox="1"/>
          <p:nvPr/>
        </p:nvSpPr>
        <p:spPr>
          <a:xfrm>
            <a:off x="3098428" y="3318276"/>
            <a:ext cx="1065163" cy="369332"/>
          </a:xfrm>
          <a:prstGeom prst="rect">
            <a:avLst/>
          </a:prstGeom>
          <a:noFill/>
        </p:spPr>
        <p:txBody>
          <a:bodyPr wrap="none" rtlCol="0">
            <a:spAutoFit/>
          </a:bodyPr>
          <a:lstStyle/>
          <a:p>
            <a:r>
              <a:rPr lang="en-US" b="1" dirty="0" smtClean="0"/>
              <a:t>Matthew</a:t>
            </a:r>
            <a:endParaRPr lang="en-US" b="1" dirty="0"/>
          </a:p>
        </p:txBody>
      </p:sp>
      <p:sp>
        <p:nvSpPr>
          <p:cNvPr id="16" name="TextBox 15"/>
          <p:cNvSpPr txBox="1"/>
          <p:nvPr/>
        </p:nvSpPr>
        <p:spPr>
          <a:xfrm>
            <a:off x="376895" y="6056891"/>
            <a:ext cx="8278548" cy="369332"/>
          </a:xfrm>
          <a:prstGeom prst="rect">
            <a:avLst/>
          </a:prstGeom>
          <a:noFill/>
        </p:spPr>
        <p:txBody>
          <a:bodyPr wrap="none" rtlCol="0">
            <a:spAutoFit/>
          </a:bodyPr>
          <a:lstStyle/>
          <a:p>
            <a:r>
              <a:rPr lang="en-US" baseline="30000" dirty="0"/>
              <a:t>1</a:t>
            </a:r>
            <a:r>
              <a:rPr lang="en-US" dirty="0"/>
              <a:t> In the beginning was the Word, and the Word was with God, and the Word was God.</a:t>
            </a:r>
          </a:p>
        </p:txBody>
      </p:sp>
      <p:sp>
        <p:nvSpPr>
          <p:cNvPr id="17" name="TextBox 16"/>
          <p:cNvSpPr txBox="1"/>
          <p:nvPr/>
        </p:nvSpPr>
        <p:spPr>
          <a:xfrm>
            <a:off x="220980" y="2553709"/>
            <a:ext cx="3733800" cy="523220"/>
          </a:xfrm>
          <a:prstGeom prst="rect">
            <a:avLst/>
          </a:prstGeom>
          <a:noFill/>
        </p:spPr>
        <p:txBody>
          <a:bodyPr wrap="square" rtlCol="0">
            <a:spAutoFit/>
          </a:bodyPr>
          <a:lstStyle/>
          <a:p>
            <a:r>
              <a:rPr lang="en-US" sz="1400" baseline="30000" dirty="0"/>
              <a:t>1 </a:t>
            </a:r>
            <a:r>
              <a:rPr lang="en-US" sz="1400" dirty="0"/>
              <a:t>The book of the genealogy of Jesus Christ, the son of David, the son of Abraham.</a:t>
            </a:r>
          </a:p>
        </p:txBody>
      </p:sp>
      <p:sp>
        <p:nvSpPr>
          <p:cNvPr id="18" name="TextBox 17"/>
          <p:cNvSpPr txBox="1"/>
          <p:nvPr/>
        </p:nvSpPr>
        <p:spPr>
          <a:xfrm>
            <a:off x="5471385" y="2532624"/>
            <a:ext cx="2940443" cy="523220"/>
          </a:xfrm>
          <a:prstGeom prst="rect">
            <a:avLst/>
          </a:prstGeom>
          <a:noFill/>
        </p:spPr>
        <p:txBody>
          <a:bodyPr wrap="square" rtlCol="0">
            <a:spAutoFit/>
          </a:bodyPr>
          <a:lstStyle/>
          <a:p>
            <a:r>
              <a:rPr lang="en-US" sz="1400" baseline="30000" dirty="0"/>
              <a:t>1 </a:t>
            </a:r>
            <a:r>
              <a:rPr lang="en-US" sz="1400" dirty="0"/>
              <a:t>The beginning of the gospel of Jesus Christ, the Son of God</a:t>
            </a:r>
            <a:r>
              <a:rPr lang="en-US" sz="1400" dirty="0" smtClean="0"/>
              <a:t>.</a:t>
            </a:r>
            <a:endParaRPr lang="en-US" sz="1400" dirty="0"/>
          </a:p>
        </p:txBody>
      </p:sp>
      <p:sp>
        <p:nvSpPr>
          <p:cNvPr id="19" name="TextBox 18"/>
          <p:cNvSpPr txBox="1"/>
          <p:nvPr/>
        </p:nvSpPr>
        <p:spPr>
          <a:xfrm>
            <a:off x="2239384" y="5284303"/>
            <a:ext cx="4770120" cy="523220"/>
          </a:xfrm>
          <a:prstGeom prst="rect">
            <a:avLst/>
          </a:prstGeom>
          <a:noFill/>
        </p:spPr>
        <p:txBody>
          <a:bodyPr wrap="square" rtlCol="0">
            <a:spAutoFit/>
          </a:bodyPr>
          <a:lstStyle/>
          <a:p>
            <a:r>
              <a:rPr lang="en-US" sz="1400" baseline="30000" dirty="0"/>
              <a:t>1</a:t>
            </a:r>
            <a:r>
              <a:rPr lang="en-US" sz="1400" dirty="0"/>
              <a:t> Inasmuch as many have undertaken to compile a narrative of the things that have been accomplished among us,</a:t>
            </a:r>
          </a:p>
        </p:txBody>
      </p:sp>
      <p:sp>
        <p:nvSpPr>
          <p:cNvPr id="20" name="TextBox 19"/>
          <p:cNvSpPr txBox="1"/>
          <p:nvPr/>
        </p:nvSpPr>
        <p:spPr>
          <a:xfrm>
            <a:off x="3362985" y="4764766"/>
            <a:ext cx="2057400" cy="307777"/>
          </a:xfrm>
          <a:prstGeom prst="rect">
            <a:avLst/>
          </a:prstGeom>
          <a:noFill/>
        </p:spPr>
        <p:txBody>
          <a:bodyPr wrap="square" rtlCol="0">
            <a:spAutoFit/>
          </a:bodyPr>
          <a:lstStyle/>
          <a:p>
            <a:r>
              <a:rPr lang="en-US" sz="1400" dirty="0" smtClean="0"/>
              <a:t>Genealogy: </a:t>
            </a:r>
            <a:r>
              <a:rPr lang="en-US" sz="1400" dirty="0" smtClean="0">
                <a:hlinkClick r:id="rId2"/>
              </a:rPr>
              <a:t>Luke 3:23-38</a:t>
            </a:r>
            <a:endParaRPr lang="en-US" sz="1400" dirty="0"/>
          </a:p>
        </p:txBody>
      </p:sp>
      <p:sp>
        <p:nvSpPr>
          <p:cNvPr id="21" name="TextBox 20"/>
          <p:cNvSpPr txBox="1"/>
          <p:nvPr/>
        </p:nvSpPr>
        <p:spPr>
          <a:xfrm>
            <a:off x="1371600" y="3787017"/>
            <a:ext cx="2247900" cy="307777"/>
          </a:xfrm>
          <a:prstGeom prst="rect">
            <a:avLst/>
          </a:prstGeom>
          <a:noFill/>
        </p:spPr>
        <p:txBody>
          <a:bodyPr wrap="square" rtlCol="0">
            <a:spAutoFit/>
          </a:bodyPr>
          <a:lstStyle/>
          <a:p>
            <a:r>
              <a:rPr lang="en-US" sz="1400" dirty="0" smtClean="0"/>
              <a:t>Genealogy: </a:t>
            </a:r>
            <a:r>
              <a:rPr lang="en-US" sz="1400" dirty="0" smtClean="0">
                <a:hlinkClick r:id="rId3"/>
              </a:rPr>
              <a:t>Matthew </a:t>
            </a:r>
            <a:r>
              <a:rPr lang="en-US" sz="1400" dirty="0" smtClean="0">
                <a:hlinkClick r:id="rId3"/>
              </a:rPr>
              <a:t>1:1-17</a:t>
            </a:r>
            <a:endParaRPr lang="en-US" sz="1400" dirty="0"/>
          </a:p>
        </p:txBody>
      </p:sp>
      <p:sp>
        <p:nvSpPr>
          <p:cNvPr id="22" name="Rectangle 21"/>
          <p:cNvSpPr/>
          <p:nvPr/>
        </p:nvSpPr>
        <p:spPr>
          <a:xfrm>
            <a:off x="1911906" y="340387"/>
            <a:ext cx="5022294" cy="707886"/>
          </a:xfrm>
          <a:prstGeom prst="rect">
            <a:avLst/>
          </a:prstGeom>
        </p:spPr>
        <p:txBody>
          <a:bodyPr wrap="square" anchor="ctr">
            <a:spAutoFit/>
          </a:bodyPr>
          <a:lstStyle/>
          <a:p>
            <a:pPr algn="ctr"/>
            <a:r>
              <a:rPr lang="en-US" sz="4000" b="1" dirty="0" smtClean="0"/>
              <a:t>John’s Viewpoint</a:t>
            </a:r>
          </a:p>
        </p:txBody>
      </p:sp>
      <p:sp>
        <p:nvSpPr>
          <p:cNvPr id="23" name="TextBox 22"/>
          <p:cNvSpPr txBox="1"/>
          <p:nvPr/>
        </p:nvSpPr>
        <p:spPr>
          <a:xfrm>
            <a:off x="6324600" y="3318276"/>
            <a:ext cx="1789080" cy="369332"/>
          </a:xfrm>
          <a:prstGeom prst="rect">
            <a:avLst/>
          </a:prstGeom>
          <a:noFill/>
        </p:spPr>
        <p:txBody>
          <a:bodyPr wrap="none" rtlCol="0">
            <a:spAutoFit/>
          </a:bodyPr>
          <a:lstStyle/>
          <a:p>
            <a:r>
              <a:rPr lang="en-US" i="1" dirty="0" smtClean="0"/>
              <a:t>Suffering Servant</a:t>
            </a:r>
            <a:endParaRPr lang="en-US" i="1" dirty="0"/>
          </a:p>
        </p:txBody>
      </p:sp>
      <p:sp>
        <p:nvSpPr>
          <p:cNvPr id="24" name="TextBox 23"/>
          <p:cNvSpPr txBox="1"/>
          <p:nvPr/>
        </p:nvSpPr>
        <p:spPr>
          <a:xfrm>
            <a:off x="3614916" y="4953000"/>
            <a:ext cx="1378904" cy="400110"/>
          </a:xfrm>
          <a:prstGeom prst="rect">
            <a:avLst/>
          </a:prstGeom>
          <a:noFill/>
        </p:spPr>
        <p:txBody>
          <a:bodyPr wrap="none" rtlCol="0">
            <a:spAutoFit/>
          </a:bodyPr>
          <a:lstStyle/>
          <a:p>
            <a:r>
              <a:rPr lang="en-US" sz="2000" i="1" dirty="0" smtClean="0"/>
              <a:t>Son of Man</a:t>
            </a:r>
            <a:endParaRPr lang="en-US" sz="2000" i="1" dirty="0"/>
          </a:p>
        </p:txBody>
      </p:sp>
      <p:sp>
        <p:nvSpPr>
          <p:cNvPr id="25" name="TextBox 24"/>
          <p:cNvSpPr txBox="1"/>
          <p:nvPr/>
        </p:nvSpPr>
        <p:spPr>
          <a:xfrm>
            <a:off x="309393" y="3318276"/>
            <a:ext cx="1462260" cy="369332"/>
          </a:xfrm>
          <a:prstGeom prst="rect">
            <a:avLst/>
          </a:prstGeom>
          <a:noFill/>
        </p:spPr>
        <p:txBody>
          <a:bodyPr wrap="none" rtlCol="0">
            <a:spAutoFit/>
          </a:bodyPr>
          <a:lstStyle/>
          <a:p>
            <a:r>
              <a:rPr lang="en-US" i="1" dirty="0" smtClean="0"/>
              <a:t>Messiah/King</a:t>
            </a:r>
            <a:endParaRPr lang="en-US" i="1" dirty="0"/>
          </a:p>
        </p:txBody>
      </p:sp>
      <p:sp>
        <p:nvSpPr>
          <p:cNvPr id="26" name="TextBox 25"/>
          <p:cNvSpPr txBox="1"/>
          <p:nvPr/>
        </p:nvSpPr>
        <p:spPr>
          <a:xfrm>
            <a:off x="6622748" y="4094794"/>
            <a:ext cx="1088760" cy="646331"/>
          </a:xfrm>
          <a:prstGeom prst="rect">
            <a:avLst/>
          </a:prstGeom>
          <a:noFill/>
        </p:spPr>
        <p:txBody>
          <a:bodyPr wrap="none" rtlCol="0">
            <a:spAutoFit/>
          </a:bodyPr>
          <a:lstStyle/>
          <a:p>
            <a:r>
              <a:rPr lang="en-US" i="1" dirty="0" smtClean="0"/>
              <a:t>Miracles?</a:t>
            </a:r>
          </a:p>
          <a:p>
            <a:r>
              <a:rPr lang="en-US" i="1" dirty="0" smtClean="0"/>
              <a:t>Parables?</a:t>
            </a:r>
            <a:endParaRPr lang="en-US" i="1" dirty="0"/>
          </a:p>
        </p:txBody>
      </p:sp>
      <p:sp>
        <p:nvSpPr>
          <p:cNvPr id="27" name="Footer Placeholder 9"/>
          <p:cNvSpPr>
            <a:spLocks noGrp="1"/>
          </p:cNvSpPr>
          <p:nvPr>
            <p:ph type="ftr" sz="quarter" idx="11"/>
          </p:nvPr>
        </p:nvSpPr>
        <p:spPr>
          <a:xfrm>
            <a:off x="1561700" y="6492875"/>
            <a:ext cx="6019800" cy="365125"/>
          </a:xfrm>
        </p:spPr>
        <p:txBody>
          <a:bodyPr/>
          <a:lstStyle/>
          <a:p>
            <a:r>
              <a:rPr lang="en-US" dirty="0" smtClean="0"/>
              <a:t>Lesson 35 - John 1 - 21</a:t>
            </a:r>
            <a:endParaRPr lang="en-US" dirty="0"/>
          </a:p>
        </p:txBody>
      </p:sp>
      <p:sp>
        <p:nvSpPr>
          <p:cNvPr id="28" name="Date Placeholder 7"/>
          <p:cNvSpPr>
            <a:spLocks noGrp="1"/>
          </p:cNvSpPr>
          <p:nvPr>
            <p:ph type="dt" sz="half" idx="10"/>
          </p:nvPr>
        </p:nvSpPr>
        <p:spPr>
          <a:xfrm>
            <a:off x="47324" y="6492875"/>
            <a:ext cx="1857675" cy="365125"/>
          </a:xfrm>
        </p:spPr>
        <p:txBody>
          <a:bodyPr/>
          <a:lstStyle/>
          <a:p>
            <a:r>
              <a:rPr lang="en-US" dirty="0" smtClean="0"/>
              <a:t>June 23, 2015</a:t>
            </a:r>
            <a:endParaRPr lang="en-US" dirty="0"/>
          </a:p>
        </p:txBody>
      </p:sp>
    </p:spTree>
    <p:extLst>
      <p:ext uri="{BB962C8B-B14F-4D97-AF65-F5344CB8AC3E}">
        <p14:creationId xmlns:p14="http://schemas.microsoft.com/office/powerpoint/2010/main" val="3504132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tx1"/>
          </a:solidFill>
          <a:headEnd type="none" w="med" len="med"/>
          <a:tailEnd type="none" w="med" len="me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6323</TotalTime>
  <Words>1310</Words>
  <Application>Microsoft Office PowerPoint</Application>
  <PresentationFormat>Letter Paper (8.5x11 in)</PresentationFormat>
  <Paragraphs>334</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Batang</vt:lpstr>
      <vt:lpstr>Arial</vt:lpstr>
      <vt:lpstr>Book Antiqua</vt:lpstr>
      <vt:lpstr>Calibri</vt:lpstr>
      <vt:lpstr>Garamond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Immanuel’s  View of Scripture</vt:lpstr>
      <vt:lpstr>PowerPoint Presentation</vt:lpstr>
      <vt:lpstr>PowerPoint Presentation</vt:lpstr>
      <vt:lpstr>Gospel of John</vt:lpstr>
      <vt:lpstr>Observation</vt:lpstr>
      <vt:lpstr>Intentional</vt:lpstr>
      <vt:lpstr>pisteuó</vt:lpstr>
      <vt:lpstr>zóé</vt:lpstr>
      <vt:lpstr>alḗtheia</vt:lpstr>
      <vt:lpstr>Relational</vt:lpstr>
      <vt:lpstr>PowerPoint Presentation</vt:lpstr>
      <vt:lpstr>paraklétos</vt:lpstr>
      <vt:lpstr>Transformational</vt:lpstr>
      <vt:lpstr>amén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IT</cp:lastModifiedBy>
  <cp:revision>203</cp:revision>
  <cp:lastPrinted>2015-06-22T02:55:27Z</cp:lastPrinted>
  <dcterms:created xsi:type="dcterms:W3CDTF">2012-01-22T12:15:41Z</dcterms:created>
  <dcterms:modified xsi:type="dcterms:W3CDTF">2015-06-23T13:33:33Z</dcterms:modified>
</cp:coreProperties>
</file>