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474" r:id="rId2"/>
    <p:sldId id="467" r:id="rId3"/>
    <p:sldId id="468" r:id="rId4"/>
    <p:sldId id="661" r:id="rId5"/>
    <p:sldId id="662" r:id="rId6"/>
    <p:sldId id="480" r:id="rId7"/>
    <p:sldId id="663" r:id="rId8"/>
    <p:sldId id="473" r:id="rId9"/>
    <p:sldId id="470" r:id="rId10"/>
    <p:sldId id="471" r:id="rId11"/>
    <p:sldId id="660" r:id="rId12"/>
    <p:sldId id="657" r:id="rId13"/>
    <p:sldId id="650" r:id="rId14"/>
    <p:sldId id="658" r:id="rId15"/>
    <p:sldId id="652" r:id="rId16"/>
    <p:sldId id="638" r:id="rId17"/>
    <p:sldId id="639" r:id="rId18"/>
    <p:sldId id="640" r:id="rId19"/>
    <p:sldId id="641" r:id="rId20"/>
    <p:sldId id="642" r:id="rId21"/>
    <p:sldId id="643" r:id="rId22"/>
    <p:sldId id="644" r:id="rId23"/>
    <p:sldId id="659" r:id="rId24"/>
    <p:sldId id="646" r:id="rId25"/>
    <p:sldId id="647" r:id="rId26"/>
    <p:sldId id="648" r:id="rId27"/>
    <p:sldId id="649" r:id="rId28"/>
    <p:sldId id="651" r:id="rId29"/>
    <p:sldId id="653" r:id="rId30"/>
    <p:sldId id="654" r:id="rId31"/>
    <p:sldId id="655" r:id="rId32"/>
    <p:sldId id="656" r:id="rId33"/>
    <p:sldId id="481" r:id="rId34"/>
    <p:sldId id="479" r:id="rId35"/>
    <p:sldId id="482" r:id="rId36"/>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CC66"/>
    <a:srgbClr val="FF7C80"/>
    <a:srgbClr val="CCECFF"/>
    <a:srgbClr val="00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22" autoAdjust="0"/>
    <p:restoredTop sz="82186" autoAdjust="0"/>
  </p:normalViewPr>
  <p:slideViewPr>
    <p:cSldViewPr>
      <p:cViewPr varScale="1">
        <p:scale>
          <a:sx n="37" d="100"/>
          <a:sy n="37" d="100"/>
        </p:scale>
        <p:origin x="216" y="12"/>
      </p:cViewPr>
      <p:guideLst>
        <p:guide orient="horz" pos="2304"/>
        <p:guide pos="4096"/>
      </p:guideLst>
    </p:cSldViewPr>
  </p:slideViewPr>
  <p:notesTextViewPr>
    <p:cViewPr>
      <p:scale>
        <a:sx n="3" d="2"/>
        <a:sy n="3" d="2"/>
      </p:scale>
      <p:origin x="0" y="0"/>
    </p:cViewPr>
  </p:notesTextViewPr>
  <p:sorterViewPr>
    <p:cViewPr>
      <p:scale>
        <a:sx n="75" d="100"/>
        <a:sy n="75" d="100"/>
      </p:scale>
      <p:origin x="0" y="-701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4</a:t>
            </a:fld>
            <a:endParaRPr lang="en-US" altLang="en-US"/>
          </a:p>
        </p:txBody>
      </p:sp>
    </p:spTree>
    <p:extLst>
      <p:ext uri="{BB962C8B-B14F-4D97-AF65-F5344CB8AC3E}">
        <p14:creationId xmlns:p14="http://schemas.microsoft.com/office/powerpoint/2010/main" val="28667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V2 YHWH calls on heaven and earth to judge</a:t>
            </a:r>
          </a:p>
          <a:p>
            <a:endParaRPr lang="en-US" b="1" dirty="0"/>
          </a:p>
          <a:p>
            <a:r>
              <a:rPr lang="en-US" b="1" dirty="0"/>
              <a:t>LORD = YHWH</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Trying to get their attention – What’s wrong with you? Are you really dumber than an ox? – Watch how many times in chapter 1 God is calling for Israel’s attention – WAKE UP!</a:t>
            </a:r>
            <a:endParaRPr lang="en-US" dirty="0"/>
          </a:p>
          <a:p>
            <a:endParaRPr lang="en-US" b="1" dirty="0"/>
          </a:p>
          <a:p>
            <a:endParaRPr lang="en-US" b="1" dirty="0"/>
          </a:p>
          <a:p>
            <a:r>
              <a:rPr lang="en-US" b="1" dirty="0"/>
              <a:t>V2 Sons He reared - have revolted – who? </a:t>
            </a:r>
          </a:p>
          <a:p>
            <a:r>
              <a:rPr lang="en-US" b="1" dirty="0"/>
              <a:t>God’s history with them goes way back – He loves them and cares for them – even now </a:t>
            </a:r>
          </a:p>
          <a:p>
            <a:endParaRPr lang="en-US" b="1" dirty="0"/>
          </a:p>
          <a:p>
            <a:r>
              <a:rPr lang="en-US" b="1" dirty="0"/>
              <a:t>Created to be God’s image bearers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 1:27 </a:t>
            </a:r>
            <a:r>
              <a:rPr lang="en-US" sz="1200" u="none" strike="noStrike" kern="1200" baseline="30000" dirty="0">
                <a:solidFill>
                  <a:schemeClr val="tx1"/>
                </a:solidFill>
                <a:effectLst/>
                <a:latin typeface="Arial" charset="0"/>
                <a:ea typeface="+mn-ea"/>
                <a:cs typeface="Arial" charset="0"/>
              </a:rPr>
              <a:t>27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God created man in His own image, in the image of God He created him; male and female He created them. (Genesis 1:27)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n-ea"/>
                <a:cs typeface="Arial" charset="0"/>
              </a:rPr>
              <a:t>Called out a nation for His special blessing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Genesis 12:1–3 </a:t>
            </a:r>
            <a:r>
              <a:rPr lang="en-US" sz="1200" u="none" strike="noStrike" kern="1200" baseline="30000" dirty="0">
                <a:solidFill>
                  <a:schemeClr val="tx1"/>
                </a:solidFill>
                <a:effectLst/>
                <a:latin typeface="Arial" charset="0"/>
                <a:ea typeface="+mn-ea"/>
                <a:cs typeface="Arial" charset="0"/>
              </a:rPr>
              <a:t>1</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Now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said to Abram, “Go forth from your country, … </a:t>
            </a:r>
            <a:r>
              <a:rPr lang="en-US" sz="1200" u="none" strike="noStrike" kern="1200" baseline="30000" dirty="0">
                <a:solidFill>
                  <a:schemeClr val="tx1"/>
                </a:solidFill>
                <a:effectLst/>
                <a:latin typeface="Arial" charset="0"/>
                <a:ea typeface="+mn-ea"/>
                <a:cs typeface="Arial" charset="0"/>
              </a:rPr>
              <a:t>2</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And I will make you a great nation, And I will bless you, And make your name great; And so you shall be a blessing; </a:t>
            </a:r>
            <a:r>
              <a:rPr lang="en-US" sz="1200" u="none" strike="noStrike" kern="1200" baseline="30000" dirty="0">
                <a:solidFill>
                  <a:schemeClr val="tx1"/>
                </a:solidFill>
                <a:effectLst/>
                <a:latin typeface="Arial" charset="0"/>
                <a:ea typeface="+mn-ea"/>
                <a:cs typeface="Arial" charset="0"/>
              </a:rPr>
              <a:t>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 And in you all the families of the earth will be blessed.” (Genesis 12:1–3) </a:t>
            </a:r>
            <a:endParaRPr lang="en-US" b="1" dirty="0"/>
          </a:p>
          <a:p>
            <a:endParaRPr lang="en-US" b="1" dirty="0"/>
          </a:p>
          <a:p>
            <a:r>
              <a:rPr lang="en-US" b="1" dirty="0" err="1"/>
              <a:t>MyPeople</a:t>
            </a:r>
            <a:r>
              <a:rPr lang="en-US" b="1" dirty="0"/>
              <a:t> - even before covenant with Moses (The Law) </a:t>
            </a:r>
          </a:p>
          <a:p>
            <a:r>
              <a:rPr lang="en-US" b="1" dirty="0"/>
              <a:t>Ex 6:6-7 </a:t>
            </a:r>
            <a:r>
              <a:rPr lang="en-US" sz="1200" u="none" strike="noStrike" kern="1200" baseline="30000" dirty="0">
                <a:solidFill>
                  <a:schemeClr val="tx1"/>
                </a:solidFill>
                <a:effectLst/>
                <a:latin typeface="Arial" charset="0"/>
                <a:ea typeface="+mn-ea"/>
                <a:cs typeface="Arial" charset="0"/>
              </a:rPr>
              <a:t>6</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“Say, therefore, to the sons of Israel, ‘I am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and I will bring you out from under the burdens of the Egyptians, and I will deliver you from their bondage. I will also redeem you with an outstretched arm and with great judgments. </a:t>
            </a:r>
            <a:r>
              <a:rPr lang="en-US" sz="1200" u="none" strike="noStrike" kern="1200" baseline="30000" dirty="0">
                <a:solidFill>
                  <a:schemeClr val="tx1"/>
                </a:solidFill>
                <a:effectLst/>
                <a:latin typeface="Arial" charset="0"/>
                <a:ea typeface="+mn-ea"/>
                <a:cs typeface="Arial" charset="0"/>
              </a:rPr>
              <a:t>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‘Then I will take you for My people, and I will be your God; and you shall know that I am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your God, who brought you out from under the burdens of the Egyptians. (Exodus 6:6–7) </a:t>
            </a:r>
            <a:endParaRPr lang="en-US" b="1" dirty="0"/>
          </a:p>
          <a:p>
            <a:endParaRPr lang="en-US" b="1" dirty="0"/>
          </a:p>
          <a:p>
            <a:r>
              <a:rPr lang="en-US" b="1" dirty="0"/>
              <a:t>Even dumb ox and donkey know their place</a:t>
            </a:r>
          </a:p>
          <a:p>
            <a:r>
              <a:rPr lang="en-US" b="1" dirty="0"/>
              <a:t>Sons/Israel/</a:t>
            </a:r>
            <a:r>
              <a:rPr lang="en-US" b="1" dirty="0" err="1"/>
              <a:t>Mypeople</a:t>
            </a:r>
            <a:r>
              <a:rPr lang="en-US" b="1" dirty="0"/>
              <a:t> – do not</a:t>
            </a:r>
          </a:p>
          <a:p>
            <a:endParaRPr lang="en-US" b="1"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305778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charges against Sons / Israel / </a:t>
            </a:r>
            <a:r>
              <a:rPr lang="en-US" b="1" dirty="0" err="1"/>
              <a:t>Mypeople</a:t>
            </a:r>
            <a:endParaRPr lang="en-US" b="1" dirty="0"/>
          </a:p>
          <a:p>
            <a:endParaRPr lang="en-US" b="1" dirty="0"/>
          </a:p>
          <a:p>
            <a:r>
              <a:rPr lang="en-US" b="1" dirty="0"/>
              <a:t>Sinful in heritage and in deed</a:t>
            </a:r>
          </a:p>
          <a:p>
            <a:endParaRPr lang="en-US" b="1" dirty="0"/>
          </a:p>
          <a:p>
            <a:r>
              <a:rPr lang="en-US" b="1" dirty="0"/>
              <a:t>Worse!   Forsaken the all-powerful creator YHWH</a:t>
            </a:r>
          </a:p>
          <a:p>
            <a:endParaRPr lang="en-US" b="1" dirty="0"/>
          </a:p>
          <a:p>
            <a:r>
              <a:rPr lang="en-US" b="1" dirty="0"/>
              <a:t>Isaiah was especially impressed by the holiness of God. We will see it often.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And one called out to another and said, “Holy, Holy, Holy, is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of hosts, The whole earth is full of His glory.” (Isaiah 6:3) </a:t>
            </a:r>
          </a:p>
          <a:p>
            <a:endParaRPr lang="en-US" b="1" dirty="0"/>
          </a:p>
          <a:p>
            <a:r>
              <a:rPr lang="en-US" b="1" dirty="0"/>
              <a:t>Despised the Holy One of Israel – contrast to their total lack of holiness</a:t>
            </a:r>
          </a:p>
          <a:p>
            <a:r>
              <a:rPr lang="en-US" b="1" dirty="0"/>
              <a:t>Constable calls this “Isaiah’s hallmark title for God” – used it 25x</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The Holy One of Israel – v4 </a:t>
            </a:r>
            <a:r>
              <a:rPr lang="en-US" sz="1200" b="1" kern="1200" dirty="0">
                <a:solidFill>
                  <a:schemeClr val="tx1"/>
                </a:solidFill>
                <a:effectLst/>
                <a:latin typeface="Arial" charset="0"/>
                <a:ea typeface="+mn-ea"/>
                <a:cs typeface="Arial" charset="0"/>
              </a:rPr>
              <a:t>In many contexts the name contrasts the holiness of God with the sinfulness of Israel. </a:t>
            </a:r>
            <a:r>
              <a:rPr lang="en-US" sz="1200" kern="1200" dirty="0">
                <a:solidFill>
                  <a:schemeClr val="tx1"/>
                </a:solidFill>
                <a:effectLst/>
                <a:latin typeface="Arial" charset="0"/>
                <a:ea typeface="+mn-ea"/>
                <a:cs typeface="Arial" charset="0"/>
              </a:rPr>
              <a:t>(MacArthur Study Bible)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Arial" charset="0"/>
              </a:rPr>
              <a:t>Holy = moral perfection, also uniqueness, separateness, otherness</a:t>
            </a:r>
          </a:p>
          <a:p>
            <a:endParaRPr lang="en-US" b="1" dirty="0"/>
          </a:p>
          <a:p>
            <a:endParaRPr lang="en-US" b="1" dirty="0"/>
          </a:p>
          <a:p>
            <a:r>
              <a:rPr lang="en-US" b="1" dirty="0"/>
              <a:t>You don’t want to be in their position</a:t>
            </a:r>
            <a:endParaRPr lang="en-US"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123301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Son/Israel/</a:t>
            </a:r>
            <a:r>
              <a:rPr lang="en-US" b="1" dirty="0" err="1"/>
              <a:t>Mypeople</a:t>
            </a:r>
            <a:r>
              <a:rPr lang="en-US" b="1" dirty="0"/>
              <a:t> – supposed to bear the image of God</a:t>
            </a:r>
          </a:p>
          <a:p>
            <a:endParaRPr lang="en-US" b="1" dirty="0"/>
          </a:p>
          <a:p>
            <a:r>
              <a:rPr lang="en-US" b="1" dirty="0"/>
              <a:t>You are already sick and faint from your rebellion against the Holy One of Israel – why would you continue?</a:t>
            </a:r>
          </a:p>
          <a:p>
            <a:endParaRPr lang="en-US" b="1" dirty="0"/>
          </a:p>
          <a:p>
            <a:r>
              <a:rPr lang="en-US" b="1" dirty="0"/>
              <a:t>God has been trying to get their attention through striking them but not so as to destroy them. Clearly, grace and patience is not working.</a:t>
            </a:r>
          </a:p>
          <a:p>
            <a:endParaRPr lang="en-US" b="1" dirty="0"/>
          </a:p>
          <a:p>
            <a:r>
              <a:rPr lang="en-US" b="1" dirty="0"/>
              <a:t>Would have been like Sodom and Gomorrah - background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16</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Then the men rose up from there, and looked down toward Sodom; and Abraham was walking with them to send them off. </a:t>
            </a:r>
            <a:r>
              <a:rPr lang="en-US" sz="1200" u="none" strike="noStrike" kern="1200" baseline="30000" dirty="0">
                <a:solidFill>
                  <a:schemeClr val="tx1"/>
                </a:solidFill>
                <a:effectLst/>
                <a:latin typeface="Arial" charset="0"/>
                <a:ea typeface="+mn-ea"/>
                <a:cs typeface="Arial" charset="0"/>
              </a:rPr>
              <a:t>17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said, “Shall I hide from Abraham what I am about to do, </a:t>
            </a:r>
            <a:r>
              <a:rPr lang="en-US" sz="1200" u="none" strike="noStrike" kern="1200" baseline="30000" dirty="0">
                <a:solidFill>
                  <a:schemeClr val="tx1"/>
                </a:solidFill>
                <a:effectLst/>
                <a:latin typeface="Arial" charset="0"/>
                <a:ea typeface="+mn-ea"/>
                <a:cs typeface="Arial" charset="0"/>
              </a:rPr>
              <a:t>18</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since Abraham will surely become a great and mighty nation, and in him all the nations of the earth will be blessed? </a:t>
            </a:r>
            <a:r>
              <a:rPr lang="en-US" sz="1200" u="none" strike="noStrike" kern="1200" baseline="30000" dirty="0">
                <a:solidFill>
                  <a:schemeClr val="tx1"/>
                </a:solidFill>
                <a:effectLst/>
                <a:latin typeface="Arial" charset="0"/>
                <a:ea typeface="+mn-ea"/>
                <a:cs typeface="Arial" charset="0"/>
              </a:rPr>
              <a:t>19</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“For I have chosen him, so that he may command his children and his household after him to keep the way of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by doing righteousness and justice, so that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may bring upon Abraham what He has spoken about him.” </a:t>
            </a:r>
            <a:r>
              <a:rPr lang="en-US" sz="1200" u="none" strike="noStrike" kern="1200" baseline="30000" dirty="0">
                <a:solidFill>
                  <a:schemeClr val="tx1"/>
                </a:solidFill>
                <a:effectLst/>
                <a:latin typeface="Arial" charset="0"/>
                <a:ea typeface="+mn-ea"/>
                <a:cs typeface="Arial" charset="0"/>
              </a:rPr>
              <a:t>20</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And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said, “The outcry of Sodom and Gomorrah is indeed great, and their sin is exceedingly grave. </a:t>
            </a:r>
            <a:r>
              <a:rPr lang="en-US" sz="1200" u="none" strike="noStrike" kern="1200" baseline="30000" dirty="0">
                <a:solidFill>
                  <a:schemeClr val="tx1"/>
                </a:solidFill>
                <a:effectLst/>
                <a:latin typeface="Arial" charset="0"/>
                <a:ea typeface="+mn-ea"/>
                <a:cs typeface="Arial" charset="0"/>
              </a:rPr>
              <a:t>21</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“I will go down now, and see if they have done entirely according to its outcry, which has come to Me; and if not, I will know.” (Genesis 18:16–21)</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23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 sun had risen over the earth when Lot came to </a:t>
            </a:r>
            <a:r>
              <a:rPr lang="en-US" sz="1200" kern="1200" dirty="0" err="1">
                <a:solidFill>
                  <a:schemeClr val="tx1"/>
                </a:solidFill>
                <a:effectLst/>
                <a:latin typeface="Arial" charset="0"/>
                <a:ea typeface="+mn-ea"/>
                <a:cs typeface="Arial" charset="0"/>
              </a:rPr>
              <a:t>Zoar</a:t>
            </a:r>
            <a:r>
              <a:rPr lang="en-US" sz="1200" kern="1200" dirty="0">
                <a:solidFill>
                  <a:schemeClr val="tx1"/>
                </a:solidFill>
                <a:effectLst/>
                <a:latin typeface="Arial" charset="0"/>
                <a:ea typeface="+mn-ea"/>
                <a:cs typeface="Arial" charset="0"/>
              </a:rPr>
              <a:t>. </a:t>
            </a:r>
            <a:r>
              <a:rPr lang="en-US" sz="1200" u="none" strike="noStrike" kern="1200" baseline="30000" dirty="0">
                <a:solidFill>
                  <a:schemeClr val="tx1"/>
                </a:solidFill>
                <a:effectLst/>
                <a:latin typeface="Arial" charset="0"/>
                <a:ea typeface="+mn-ea"/>
                <a:cs typeface="Arial" charset="0"/>
              </a:rPr>
              <a:t>24</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Then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rained on Sodom and Gomorrah brimstone and fire from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out of heaven, </a:t>
            </a:r>
            <a:r>
              <a:rPr lang="en-US" sz="1200" u="none" strike="noStrike" kern="1200" baseline="30000" dirty="0">
                <a:solidFill>
                  <a:schemeClr val="tx1"/>
                </a:solidFill>
                <a:effectLst/>
                <a:latin typeface="Arial" charset="0"/>
                <a:ea typeface="+mn-ea"/>
                <a:cs typeface="Arial" charset="0"/>
              </a:rPr>
              <a:t>25</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and He overthrew those cities, and all the valley, and all the inhabitants of the cities, and what grew on the ground. </a:t>
            </a:r>
            <a:r>
              <a:rPr lang="en-US" sz="1200" u="none" strike="noStrike" kern="1200" baseline="30000" dirty="0">
                <a:solidFill>
                  <a:schemeClr val="tx1"/>
                </a:solidFill>
                <a:effectLst/>
                <a:latin typeface="Arial" charset="0"/>
                <a:ea typeface="+mn-ea"/>
                <a:cs typeface="Arial" charset="0"/>
              </a:rPr>
              <a:t>26</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But his wife, from behind him, looked </a:t>
            </a:r>
            <a:r>
              <a:rPr lang="en-US" sz="1200" i="1" kern="1200" dirty="0">
                <a:solidFill>
                  <a:schemeClr val="tx1"/>
                </a:solidFill>
                <a:effectLst/>
                <a:latin typeface="Arial" charset="0"/>
                <a:ea typeface="+mn-ea"/>
                <a:cs typeface="Arial" charset="0"/>
              </a:rPr>
              <a:t>back,</a:t>
            </a:r>
            <a:r>
              <a:rPr lang="en-US" sz="1200" kern="1200" dirty="0">
                <a:solidFill>
                  <a:schemeClr val="tx1"/>
                </a:solidFill>
                <a:effectLst/>
                <a:latin typeface="Arial" charset="0"/>
                <a:ea typeface="+mn-ea"/>
                <a:cs typeface="Arial" charset="0"/>
              </a:rPr>
              <a:t> and she became a pillar of salt. </a:t>
            </a:r>
            <a:r>
              <a:rPr lang="en-US" sz="1200" u="none" strike="noStrike" kern="1200" baseline="30000" dirty="0">
                <a:solidFill>
                  <a:schemeClr val="tx1"/>
                </a:solidFill>
                <a:effectLst/>
                <a:latin typeface="Arial" charset="0"/>
                <a:ea typeface="+mn-ea"/>
                <a:cs typeface="Arial" charset="0"/>
              </a:rPr>
              <a:t>27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Now Abraham arose early in the morning </a:t>
            </a:r>
            <a:r>
              <a:rPr lang="en-US" sz="1200" i="1" kern="1200" dirty="0">
                <a:solidFill>
                  <a:schemeClr val="tx1"/>
                </a:solidFill>
                <a:effectLst/>
                <a:latin typeface="Arial" charset="0"/>
                <a:ea typeface="+mn-ea"/>
                <a:cs typeface="Arial" charset="0"/>
              </a:rPr>
              <a:t>and went</a:t>
            </a:r>
            <a:r>
              <a:rPr lang="en-US" sz="1200" kern="1200" dirty="0">
                <a:solidFill>
                  <a:schemeClr val="tx1"/>
                </a:solidFill>
                <a:effectLst/>
                <a:latin typeface="Arial" charset="0"/>
                <a:ea typeface="+mn-ea"/>
                <a:cs typeface="Arial" charset="0"/>
              </a:rPr>
              <a:t> to the place where he had stood before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a:t>
            </a:r>
            <a:r>
              <a:rPr lang="en-US" sz="1200" u="none" strike="noStrike" kern="1200" baseline="30000" dirty="0">
                <a:solidFill>
                  <a:schemeClr val="tx1"/>
                </a:solidFill>
                <a:effectLst/>
                <a:latin typeface="Arial" charset="0"/>
                <a:ea typeface="+mn-ea"/>
                <a:cs typeface="Arial" charset="0"/>
              </a:rPr>
              <a:t>28</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and he looked down toward Sodom and Gomorrah, and toward all the land of the valley, and he saw, and behold, the smoke of the land ascended like the smoke of a furnace. </a:t>
            </a:r>
            <a:r>
              <a:rPr lang="en-US" sz="1200" u="none" strike="noStrike" kern="1200" baseline="30000" dirty="0">
                <a:solidFill>
                  <a:schemeClr val="tx1"/>
                </a:solidFill>
                <a:effectLst/>
                <a:latin typeface="Arial" charset="0"/>
                <a:ea typeface="+mn-ea"/>
                <a:cs typeface="Arial" charset="0"/>
              </a:rPr>
              <a:t>29</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Thus it came about, when God destroyed the cities of the valley, that God remembered Abraham, and sent Lot out of the midst of the overthrow, when He overthrew the cities in which Lot lived. (Genesis 19:23–29) </a:t>
            </a:r>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172503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Son/Israel/</a:t>
            </a:r>
            <a:r>
              <a:rPr lang="en-US" b="1" dirty="0" err="1"/>
              <a:t>Mypeople</a:t>
            </a:r>
            <a:r>
              <a:rPr lang="en-US" b="1" dirty="0"/>
              <a:t> </a:t>
            </a:r>
            <a:r>
              <a:rPr lang="en-US" b="1" dirty="0">
                <a:sym typeface="Wingdings" pitchFamily="2" charset="2"/>
              </a:rPr>
              <a:t> rulers of Sodom, people of Gomorrah – That is a SLAP!  WAKE UP!</a:t>
            </a:r>
            <a:endParaRPr lang="en-US" b="1" dirty="0"/>
          </a:p>
          <a:p>
            <a:endParaRPr lang="en-US" b="1" dirty="0"/>
          </a:p>
          <a:p>
            <a:r>
              <a:rPr lang="en-US" b="1" dirty="0"/>
              <a:t>Enough already!!</a:t>
            </a:r>
          </a:p>
          <a:p>
            <a:endParaRPr lang="en-US" b="1" dirty="0"/>
          </a:p>
          <a:p>
            <a:r>
              <a:rPr lang="en-US" b="1" dirty="0"/>
              <a:t>Says the Lord – i.e. the LORD Keeps on saying!</a:t>
            </a:r>
          </a:p>
          <a:p>
            <a:endParaRPr lang="en-US" b="1" dirty="0"/>
          </a:p>
          <a:p>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185779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Moses commanded these sacrifices, assemblies, prayers! And we are doing it.</a:t>
            </a:r>
          </a:p>
          <a:p>
            <a:endParaRPr lang="en-US" b="1" dirty="0"/>
          </a:p>
          <a:p>
            <a:r>
              <a:rPr lang="en-US" b="1" dirty="0"/>
              <a:t>If a little sacrifice covers our sins, more must be better, right?</a:t>
            </a:r>
          </a:p>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1721836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Recognize the problem of their sin – REPENT! – TURN AROUND!</a:t>
            </a:r>
          </a:p>
          <a:p>
            <a:endParaRPr lang="en-US" b="1" dirty="0"/>
          </a:p>
          <a:p>
            <a:r>
              <a:rPr lang="en-US" b="1" dirty="0"/>
              <a:t>Live and worship with biblical integrity – here’s a start</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368869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our memory verse for the week.  Remember the app! Record &amp; Playback feature</a:t>
            </a:r>
          </a:p>
          <a:p>
            <a:endParaRPr lang="en-US" b="1" dirty="0"/>
          </a:p>
          <a:p>
            <a:r>
              <a:rPr lang="en-US" b="1" dirty="0"/>
              <a:t>Click – let’s say it together</a:t>
            </a:r>
          </a:p>
          <a:p>
            <a:endParaRPr lang="en-US" b="1" dirty="0"/>
          </a:p>
          <a:p>
            <a:r>
              <a:rPr lang="en-US" b="1" dirty="0"/>
              <a:t>Says the Lord – i.e. the LORD Keeps on saying!</a:t>
            </a:r>
          </a:p>
          <a:p>
            <a:endParaRPr lang="en-US" b="1" dirty="0"/>
          </a:p>
          <a:p>
            <a:r>
              <a:rPr lang="en-US" b="1" dirty="0"/>
              <a:t>Scarlet / red / crimson </a:t>
            </a:r>
            <a:r>
              <a:rPr lang="en-US" b="1" dirty="0">
                <a:sym typeface="Wingdings" pitchFamily="2" charset="2"/>
              </a:rPr>
              <a:t> snow / wool – now that is contrast!</a:t>
            </a:r>
          </a:p>
          <a:p>
            <a:endParaRPr lang="en-US" b="1" dirty="0">
              <a:sym typeface="Wingdings" pitchFamily="2" charset="2"/>
            </a:endParaRPr>
          </a:p>
          <a:p>
            <a:r>
              <a:rPr lang="en-US" b="1" dirty="0">
                <a:sym typeface="Wingdings" pitchFamily="2" charset="2"/>
              </a:rPr>
              <a:t>How?  This is a teaser to get our attention. Reminder of more.</a:t>
            </a:r>
          </a:p>
          <a:p>
            <a:endParaRPr lang="en-US" b="1" dirty="0">
              <a:sym typeface="Wingdings" pitchFamily="2" charset="2"/>
            </a:endParaRPr>
          </a:p>
          <a:p>
            <a:r>
              <a:rPr lang="en-US" b="1" dirty="0">
                <a:sym typeface="Wingdings" pitchFamily="2" charset="2"/>
              </a:rPr>
              <a:t>All the world will be blessed through Abraham</a:t>
            </a:r>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86891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choice is clear – which would you choose and why?</a:t>
            </a:r>
          </a:p>
          <a:p>
            <a:endParaRPr lang="en-US" b="1" dirty="0"/>
          </a:p>
          <a:p>
            <a:r>
              <a:rPr lang="en-US" b="1" dirty="0"/>
              <a:t>Harkens back to Abraham and Promised Land</a:t>
            </a:r>
          </a:p>
          <a:p>
            <a:r>
              <a:rPr lang="en-US" b="1" dirty="0"/>
              <a:t>	- the best of the </a:t>
            </a:r>
            <a:r>
              <a:rPr lang="en-US" b="1" u="sng" dirty="0"/>
              <a:t>land</a:t>
            </a:r>
          </a:p>
          <a:p>
            <a:endParaRPr lang="en-US" b="1" u="sng" dirty="0"/>
          </a:p>
          <a:p>
            <a:r>
              <a:rPr lang="en-US" b="1" u="sng" dirty="0"/>
              <a:t>Eat or be eaten!</a:t>
            </a:r>
          </a:p>
          <a:p>
            <a:endParaRPr lang="en-US" b="1" dirty="0"/>
          </a:p>
          <a:p>
            <a:r>
              <a:rPr lang="en-US" b="1" dirty="0"/>
              <a:t>Harkens back to Moses in Deuteronomy 28 – before entering Promised Land</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baseline="30000" dirty="0">
                <a:solidFill>
                  <a:schemeClr val="tx1"/>
                </a:solidFill>
                <a:effectLst/>
                <a:latin typeface="Arial" charset="0"/>
                <a:ea typeface="+mn-ea"/>
                <a:cs typeface="Arial" charset="0"/>
              </a:rPr>
              <a:t>2</a:t>
            </a:r>
            <a:r>
              <a:rPr lang="en-US" sz="1200" b="1" kern="1200" dirty="0">
                <a:solidFill>
                  <a:schemeClr val="tx1"/>
                </a:solidFill>
                <a:effectLst/>
                <a:latin typeface="Arial" charset="0"/>
                <a:ea typeface="+mn-ea"/>
                <a:cs typeface="Arial" charset="0"/>
              </a:rPr>
              <a:t> “All these blessings will come upon you and overtake you if you obey the </a:t>
            </a:r>
            <a:r>
              <a:rPr lang="en-US" sz="1200" b="1" kern="1200" cap="small" dirty="0">
                <a:solidFill>
                  <a:schemeClr val="tx1"/>
                </a:solidFill>
                <a:effectLst/>
                <a:latin typeface="Arial" charset="0"/>
                <a:ea typeface="+mn-ea"/>
                <a:cs typeface="Arial" charset="0"/>
              </a:rPr>
              <a:t>Lord</a:t>
            </a:r>
            <a:r>
              <a:rPr lang="en-US" sz="1200" b="1" kern="1200" dirty="0">
                <a:solidFill>
                  <a:schemeClr val="tx1"/>
                </a:solidFill>
                <a:effectLst/>
                <a:latin typeface="Arial" charset="0"/>
                <a:ea typeface="+mn-ea"/>
                <a:cs typeface="Arial" charset="0"/>
              </a:rPr>
              <a:t> your God: </a:t>
            </a:r>
            <a:r>
              <a:rPr lang="en-US" sz="1200" b="1" kern="1200" baseline="30000" dirty="0">
                <a:solidFill>
                  <a:schemeClr val="tx1"/>
                </a:solidFill>
                <a:effectLst/>
                <a:latin typeface="Arial" charset="0"/>
                <a:ea typeface="+mn-ea"/>
                <a:cs typeface="Arial" charset="0"/>
              </a:rPr>
              <a:t>3</a:t>
            </a:r>
            <a:r>
              <a:rPr lang="en-US" sz="1200" b="1" kern="1200" dirty="0">
                <a:solidFill>
                  <a:schemeClr val="tx1"/>
                </a:solidFill>
                <a:effectLst/>
                <a:latin typeface="Arial" charset="0"/>
                <a:ea typeface="+mn-ea"/>
                <a:cs typeface="Arial" charset="0"/>
              </a:rPr>
              <a:t> “Blessed </a:t>
            </a:r>
            <a:r>
              <a:rPr lang="en-US" sz="1200" b="1" i="1" kern="1200" dirty="0">
                <a:solidFill>
                  <a:schemeClr val="tx1"/>
                </a:solidFill>
                <a:effectLst/>
                <a:latin typeface="Arial" charset="0"/>
                <a:ea typeface="+mn-ea"/>
                <a:cs typeface="Arial" charset="0"/>
              </a:rPr>
              <a:t>shall</a:t>
            </a:r>
            <a:r>
              <a:rPr lang="en-US" sz="1200" b="1" kern="1200" dirty="0">
                <a:solidFill>
                  <a:schemeClr val="tx1"/>
                </a:solidFill>
                <a:effectLst/>
                <a:latin typeface="Arial" charset="0"/>
                <a:ea typeface="+mn-ea"/>
                <a:cs typeface="Arial" charset="0"/>
              </a:rPr>
              <a:t> you </a:t>
            </a:r>
            <a:r>
              <a:rPr lang="en-US" sz="1200" b="1" i="1" kern="1200" dirty="0">
                <a:solidFill>
                  <a:schemeClr val="tx1"/>
                </a:solidFill>
                <a:effectLst/>
                <a:latin typeface="Arial" charset="0"/>
                <a:ea typeface="+mn-ea"/>
                <a:cs typeface="Arial" charset="0"/>
              </a:rPr>
              <a:t>be</a:t>
            </a:r>
            <a:r>
              <a:rPr lang="en-US" sz="1200" b="1" kern="1200" dirty="0">
                <a:solidFill>
                  <a:schemeClr val="tx1"/>
                </a:solidFill>
                <a:effectLst/>
                <a:latin typeface="Arial" charset="0"/>
                <a:ea typeface="+mn-ea"/>
                <a:cs typeface="Arial" charset="0"/>
              </a:rPr>
              <a:t> in the city, and blessed </a:t>
            </a:r>
            <a:r>
              <a:rPr lang="en-US" sz="1200" b="1" i="1" kern="1200" dirty="0">
                <a:solidFill>
                  <a:schemeClr val="tx1"/>
                </a:solidFill>
                <a:effectLst/>
                <a:latin typeface="Arial" charset="0"/>
                <a:ea typeface="+mn-ea"/>
                <a:cs typeface="Arial" charset="0"/>
              </a:rPr>
              <a:t>shall</a:t>
            </a:r>
            <a:r>
              <a:rPr lang="en-US" sz="1200" b="1" kern="1200" dirty="0">
                <a:solidFill>
                  <a:schemeClr val="tx1"/>
                </a:solidFill>
                <a:effectLst/>
                <a:latin typeface="Arial" charset="0"/>
                <a:ea typeface="+mn-ea"/>
                <a:cs typeface="Arial" charset="0"/>
              </a:rPr>
              <a:t> you </a:t>
            </a:r>
            <a:r>
              <a:rPr lang="en-US" sz="1200" b="1" i="1" kern="1200" dirty="0">
                <a:solidFill>
                  <a:schemeClr val="tx1"/>
                </a:solidFill>
                <a:effectLst/>
                <a:latin typeface="Arial" charset="0"/>
                <a:ea typeface="+mn-ea"/>
                <a:cs typeface="Arial" charset="0"/>
              </a:rPr>
              <a:t>be</a:t>
            </a:r>
            <a:r>
              <a:rPr lang="en-US" sz="1200" b="1" kern="1200" dirty="0">
                <a:solidFill>
                  <a:schemeClr val="tx1"/>
                </a:solidFill>
                <a:effectLst/>
                <a:latin typeface="Arial" charset="0"/>
                <a:ea typeface="+mn-ea"/>
                <a:cs typeface="Arial" charset="0"/>
              </a:rPr>
              <a:t> in the country. . .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baseline="300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baseline="30000" dirty="0">
                <a:solidFill>
                  <a:schemeClr val="tx1"/>
                </a:solidFill>
                <a:effectLst/>
                <a:latin typeface="Arial" charset="0"/>
                <a:ea typeface="+mn-ea"/>
                <a:cs typeface="Arial" charset="0"/>
              </a:rPr>
              <a:t>15</a:t>
            </a:r>
            <a:r>
              <a:rPr lang="en-US" sz="1200" b="1" kern="1200" dirty="0">
                <a:solidFill>
                  <a:schemeClr val="tx1"/>
                </a:solidFill>
                <a:effectLst/>
                <a:latin typeface="Arial" charset="0"/>
                <a:ea typeface="+mn-ea"/>
                <a:cs typeface="Arial" charset="0"/>
              </a:rPr>
              <a:t> “But it shall come about, if you do not obey the </a:t>
            </a:r>
            <a:r>
              <a:rPr lang="en-US" sz="1200" b="1" kern="1200" cap="small" dirty="0">
                <a:solidFill>
                  <a:schemeClr val="tx1"/>
                </a:solidFill>
                <a:effectLst/>
                <a:latin typeface="Arial" charset="0"/>
                <a:ea typeface="+mn-ea"/>
                <a:cs typeface="Arial" charset="0"/>
              </a:rPr>
              <a:t>Lord</a:t>
            </a:r>
            <a:r>
              <a:rPr lang="en-US" sz="1200" b="1" kern="1200" dirty="0">
                <a:solidFill>
                  <a:schemeClr val="tx1"/>
                </a:solidFill>
                <a:effectLst/>
                <a:latin typeface="Arial" charset="0"/>
                <a:ea typeface="+mn-ea"/>
                <a:cs typeface="Arial" charset="0"/>
              </a:rPr>
              <a:t> your God, to observe to do all His commandments and His statutes with which I charge you today, that all these curses will come upon you and overtake you: </a:t>
            </a:r>
            <a:r>
              <a:rPr lang="en-US" sz="1200" b="1" kern="1200" baseline="30000" dirty="0">
                <a:solidFill>
                  <a:schemeClr val="tx1"/>
                </a:solidFill>
                <a:effectLst/>
                <a:latin typeface="Arial" charset="0"/>
                <a:ea typeface="+mn-ea"/>
                <a:cs typeface="Arial" charset="0"/>
              </a:rPr>
              <a:t>16</a:t>
            </a:r>
            <a:r>
              <a:rPr lang="en-US" sz="1200" b="1" kern="1200" dirty="0">
                <a:solidFill>
                  <a:schemeClr val="tx1"/>
                </a:solidFill>
                <a:effectLst/>
                <a:latin typeface="Arial" charset="0"/>
                <a:ea typeface="+mn-ea"/>
                <a:cs typeface="Arial" charset="0"/>
              </a:rPr>
              <a:t> “Cursed </a:t>
            </a:r>
            <a:r>
              <a:rPr lang="en-US" sz="1200" b="1" i="1" kern="1200" dirty="0">
                <a:solidFill>
                  <a:schemeClr val="tx1"/>
                </a:solidFill>
                <a:effectLst/>
                <a:latin typeface="Arial" charset="0"/>
                <a:ea typeface="+mn-ea"/>
                <a:cs typeface="Arial" charset="0"/>
              </a:rPr>
              <a:t>shall</a:t>
            </a:r>
            <a:r>
              <a:rPr lang="en-US" sz="1200" b="1" kern="1200" dirty="0">
                <a:solidFill>
                  <a:schemeClr val="tx1"/>
                </a:solidFill>
                <a:effectLst/>
                <a:latin typeface="Arial" charset="0"/>
                <a:ea typeface="+mn-ea"/>
                <a:cs typeface="Arial" charset="0"/>
              </a:rPr>
              <a:t> you </a:t>
            </a:r>
            <a:r>
              <a:rPr lang="en-US" sz="1200" b="1" i="1" kern="1200" dirty="0">
                <a:solidFill>
                  <a:schemeClr val="tx1"/>
                </a:solidFill>
                <a:effectLst/>
                <a:latin typeface="Arial" charset="0"/>
                <a:ea typeface="+mn-ea"/>
                <a:cs typeface="Arial" charset="0"/>
              </a:rPr>
              <a:t>be</a:t>
            </a:r>
            <a:r>
              <a:rPr lang="en-US" sz="1200" b="1" kern="1200" dirty="0">
                <a:solidFill>
                  <a:schemeClr val="tx1"/>
                </a:solidFill>
                <a:effectLst/>
                <a:latin typeface="Arial" charset="0"/>
                <a:ea typeface="+mn-ea"/>
                <a:cs typeface="Arial" charset="0"/>
              </a:rPr>
              <a:t> in the city, and cursed </a:t>
            </a:r>
            <a:r>
              <a:rPr lang="en-US" sz="1200" b="1" i="1" kern="1200" dirty="0">
                <a:solidFill>
                  <a:schemeClr val="tx1"/>
                </a:solidFill>
                <a:effectLst/>
                <a:latin typeface="Arial" charset="0"/>
                <a:ea typeface="+mn-ea"/>
                <a:cs typeface="Arial" charset="0"/>
              </a:rPr>
              <a:t>shall</a:t>
            </a:r>
            <a:r>
              <a:rPr lang="en-US" sz="1200" b="1" kern="1200" dirty="0">
                <a:solidFill>
                  <a:schemeClr val="tx1"/>
                </a:solidFill>
                <a:effectLst/>
                <a:latin typeface="Arial" charset="0"/>
                <a:ea typeface="+mn-ea"/>
                <a:cs typeface="Arial" charset="0"/>
              </a:rPr>
              <a:t> you </a:t>
            </a:r>
            <a:r>
              <a:rPr lang="en-US" sz="1200" b="1" i="1" kern="1200" dirty="0">
                <a:solidFill>
                  <a:schemeClr val="tx1"/>
                </a:solidFill>
                <a:effectLst/>
                <a:latin typeface="Arial" charset="0"/>
                <a:ea typeface="+mn-ea"/>
                <a:cs typeface="Arial" charset="0"/>
              </a:rPr>
              <a:t>be</a:t>
            </a:r>
            <a:r>
              <a:rPr lang="en-US" sz="1200" b="1" kern="1200" dirty="0">
                <a:solidFill>
                  <a:schemeClr val="tx1"/>
                </a:solidFill>
                <a:effectLst/>
                <a:latin typeface="Arial" charset="0"/>
                <a:ea typeface="+mn-ea"/>
                <a:cs typeface="Arial" charset="0"/>
              </a:rPr>
              <a:t> in the country. (Deuteronomy 28:2-3, 15-16)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Arial" charset="0"/>
                <a:ea typeface="+mn-ea"/>
                <a:cs typeface="Arial" charset="0"/>
              </a:rPr>
              <a:t>Obey what?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b="1" kern="1200" dirty="0">
                <a:solidFill>
                  <a:schemeClr val="tx1"/>
                </a:solidFill>
                <a:effectLst/>
                <a:latin typeface="Arial" charset="0"/>
                <a:ea typeface="+mn-ea"/>
                <a:cs typeface="Arial" charset="0"/>
              </a:rPr>
              <a:t>Start with “Come” v18</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b="1" kern="1200" dirty="0">
                <a:solidFill>
                  <a:schemeClr val="tx1"/>
                </a:solidFill>
                <a:effectLst/>
                <a:latin typeface="Arial" charset="0"/>
                <a:ea typeface="+mn-ea"/>
                <a:cs typeface="Arial" charset="0"/>
              </a:rPr>
              <a:t>Then vv. 16-17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sz="1200" b="1" kern="1200" dirty="0">
                <a:solidFill>
                  <a:schemeClr val="tx1"/>
                </a:solidFill>
                <a:effectLst/>
                <a:latin typeface="Arial" charset="0"/>
                <a:ea typeface="+mn-ea"/>
                <a:cs typeface="Arial" charset="0"/>
              </a:rPr>
              <a:t>“Wash yourselves, make yourselves clean; Remove the evil of your deeds from My sight. Cease to do evil, Learn to do good; Seek justice, Reprove the ruthless, Defend the orphan, Plead for the widow. (Isaiah 1:16–17)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b="1" kern="1200" dirty="0">
              <a:solidFill>
                <a:schemeClr val="tx1"/>
              </a:solidFill>
              <a:effectLst/>
              <a:latin typeface="Arial" charset="0"/>
              <a:ea typeface="+mn-ea"/>
              <a:cs typeface="Arial"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197572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Harlot – that’s harsh! Another wakeup call.</a:t>
            </a:r>
          </a:p>
          <a:p>
            <a:endParaRPr lang="en-US" b="1" dirty="0"/>
          </a:p>
          <a:p>
            <a:r>
              <a:rPr lang="en-US" b="1" dirty="0"/>
              <a:t>Where you have fallen from</a:t>
            </a:r>
          </a:p>
          <a:p>
            <a:endParaRPr lang="en-US" sz="1200" b="1"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Contrasts</a:t>
            </a:r>
          </a:p>
          <a:p>
            <a:r>
              <a:rPr lang="en-US" sz="1200" b="1" kern="1200" dirty="0">
                <a:solidFill>
                  <a:schemeClr val="tx1"/>
                </a:solidFill>
                <a:effectLst/>
                <a:latin typeface="Arial" charset="0"/>
                <a:ea typeface="+mn-ea"/>
                <a:cs typeface="Arial" charset="0"/>
              </a:rPr>
              <a:t>    faithful </a:t>
            </a:r>
            <a:r>
              <a:rPr lang="en-US" sz="1200" b="1" kern="1200" dirty="0">
                <a:solidFill>
                  <a:schemeClr val="tx1"/>
                </a:solidFill>
                <a:effectLst/>
                <a:latin typeface="Arial" charset="0"/>
                <a:ea typeface="+mn-ea"/>
                <a:cs typeface="Arial" charset="0"/>
                <a:sym typeface="Wingdings" pitchFamily="2" charset="2"/>
              </a:rPr>
              <a:t> harlot</a:t>
            </a:r>
          </a:p>
          <a:p>
            <a:r>
              <a:rPr lang="en-US" sz="1200" b="1" kern="1200" dirty="0">
                <a:solidFill>
                  <a:schemeClr val="tx1"/>
                </a:solidFill>
                <a:effectLst/>
                <a:latin typeface="Arial" charset="0"/>
                <a:ea typeface="+mn-ea"/>
                <a:cs typeface="Arial" charset="0"/>
                <a:sym typeface="Wingdings" pitchFamily="2" charset="2"/>
              </a:rPr>
              <a:t>    justice/righteousness  murderers</a:t>
            </a:r>
          </a:p>
          <a:p>
            <a:endParaRPr lang="en-US" sz="1200" b="1" kern="1200" dirty="0">
              <a:solidFill>
                <a:schemeClr val="tx1"/>
              </a:solidFill>
              <a:effectLst/>
              <a:latin typeface="Arial" charset="0"/>
              <a:ea typeface="+mn-ea"/>
              <a:cs typeface="Arial" charset="0"/>
              <a:sym typeface="Wingdings"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2</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When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first spoke through Hosea,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said to Hosea, “Go, take to yourself a wife of harlotry and </a:t>
            </a:r>
            <a:r>
              <a:rPr lang="en-US" sz="1200" i="1" kern="1200" dirty="0">
                <a:solidFill>
                  <a:schemeClr val="tx1"/>
                </a:solidFill>
                <a:effectLst/>
                <a:latin typeface="Arial" charset="0"/>
                <a:ea typeface="+mn-ea"/>
                <a:cs typeface="Arial" charset="0"/>
              </a:rPr>
              <a:t>have</a:t>
            </a:r>
            <a:r>
              <a:rPr lang="en-US" sz="1200" kern="1200" dirty="0">
                <a:solidFill>
                  <a:schemeClr val="tx1"/>
                </a:solidFill>
                <a:effectLst/>
                <a:latin typeface="Arial" charset="0"/>
                <a:ea typeface="+mn-ea"/>
                <a:cs typeface="Arial" charset="0"/>
              </a:rPr>
              <a:t> children of harlotry; for the land commits flagrant harlotry, forsaking the </a:t>
            </a:r>
            <a:r>
              <a:rPr lang="en-US" sz="1200" kern="1200" cap="small" dirty="0">
                <a:solidFill>
                  <a:schemeClr val="tx1"/>
                </a:solidFill>
                <a:effectLst/>
                <a:latin typeface="Arial" charset="0"/>
                <a:ea typeface="+mn-ea"/>
                <a:cs typeface="Arial" charset="0"/>
              </a:rPr>
              <a:t>Lord</a:t>
            </a:r>
            <a:r>
              <a:rPr lang="en-US" sz="1200" kern="1200" dirty="0">
                <a:solidFill>
                  <a:schemeClr val="tx1"/>
                </a:solidFill>
                <a:effectLst/>
                <a:latin typeface="Arial" charset="0"/>
                <a:ea typeface="+mn-ea"/>
                <a:cs typeface="Arial" charset="0"/>
              </a:rPr>
              <a:t>.” (Hosea 1:2)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20</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“For long ago I broke your yoke </a:t>
            </a:r>
            <a:r>
              <a:rPr lang="en-US" sz="1200" i="1" kern="1200" dirty="0">
                <a:solidFill>
                  <a:schemeClr val="tx1"/>
                </a:solidFill>
                <a:effectLst/>
                <a:latin typeface="Arial" charset="0"/>
                <a:ea typeface="+mn-ea"/>
                <a:cs typeface="Arial" charset="0"/>
              </a:rPr>
              <a:t>And</a:t>
            </a:r>
            <a:r>
              <a:rPr lang="en-US" sz="1200" kern="1200" dirty="0">
                <a:solidFill>
                  <a:schemeClr val="tx1"/>
                </a:solidFill>
                <a:effectLst/>
                <a:latin typeface="Arial" charset="0"/>
                <a:ea typeface="+mn-ea"/>
                <a:cs typeface="Arial" charset="0"/>
              </a:rPr>
              <a:t> tore off your bonds; But you said, ‘I will not serve!’ For on every high hill And under every green tree You have lain down as a harlot. (Jeremiah 2:20)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endParaRPr lang="en-US" sz="1200" b="1" kern="1200" dirty="0">
              <a:solidFill>
                <a:schemeClr val="tx1"/>
              </a:solidFill>
              <a:effectLst/>
              <a:latin typeface="Arial" charset="0"/>
              <a:ea typeface="+mn-ea"/>
              <a:cs typeface="Arial"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b="1" kern="1200" dirty="0">
              <a:solidFill>
                <a:schemeClr val="tx1"/>
              </a:solidFill>
              <a:effectLst/>
              <a:latin typeface="Arial" charset="0"/>
              <a:ea typeface="+mn-ea"/>
              <a:cs typeface="Arial"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3877150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Therefore – because of all the preceding</a:t>
            </a:r>
          </a:p>
          <a:p>
            <a:endParaRPr lang="en-US" b="1" dirty="0"/>
          </a:p>
          <a:p>
            <a:r>
              <a:rPr lang="en-US" b="1" dirty="0"/>
              <a:t>Multiple names emphasizing God’s authority and power to act – He brings the only possible solution to the problem</a:t>
            </a:r>
          </a:p>
          <a:p>
            <a:endParaRPr lang="en-US" b="1" dirty="0"/>
          </a:p>
          <a:p>
            <a:r>
              <a:rPr lang="en-US" b="1" dirty="0"/>
              <a:t>Adversaries/foes would be Assyrians, Babylonians, Philistines, Moabites and others mentioned in Isaiah</a:t>
            </a:r>
          </a:p>
          <a:p>
            <a:endParaRPr lang="en-US" b="1" dirty="0"/>
          </a:p>
          <a:p>
            <a:r>
              <a:rPr lang="en-US" b="1" dirty="0"/>
              <a:t>Against you = Israel</a:t>
            </a:r>
          </a:p>
          <a:p>
            <a:r>
              <a:rPr lang="en-US" b="1" dirty="0"/>
              <a:t>Yet God is announcing amazing grace that He will purify them and it will hurt, - Covenant with Moses</a:t>
            </a:r>
            <a:br>
              <a:rPr lang="en-US" b="1" dirty="0"/>
            </a:br>
            <a:r>
              <a:rPr lang="en-US" b="1" dirty="0"/>
              <a:t>BUT not destroy them with the enemies – Covenant with Abraham</a:t>
            </a:r>
          </a:p>
          <a:p>
            <a:endParaRPr lang="en-US" b="1" dirty="0"/>
          </a:p>
          <a:p>
            <a:r>
              <a:rPr lang="en-US" b="1" dirty="0"/>
              <a:t>Time period is future an an indeterminate time, maybe multiple times – when? How?</a:t>
            </a:r>
          </a:p>
          <a:p>
            <a:endParaRPr lang="en-US" b="1" dirty="0"/>
          </a:p>
          <a:p>
            <a:r>
              <a:rPr lang="en-US" b="1" dirty="0"/>
              <a:t>What can we learn about God from these verses?</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156094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5</a:t>
            </a:fld>
            <a:endParaRPr lang="en-US" altLang="en-US"/>
          </a:p>
        </p:txBody>
      </p:sp>
    </p:spTree>
    <p:extLst>
      <p:ext uri="{BB962C8B-B14F-4D97-AF65-F5344CB8AC3E}">
        <p14:creationId xmlns:p14="http://schemas.microsoft.com/office/powerpoint/2010/main" val="82542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purification, God will RESTORE !!</a:t>
            </a:r>
          </a:p>
          <a:p>
            <a:endParaRPr lang="en-US" b="1" dirty="0"/>
          </a:p>
          <a:p>
            <a:r>
              <a:rPr lang="en-US" b="1" dirty="0"/>
              <a:t>Amazing! Clearly not deserved.</a:t>
            </a:r>
          </a:p>
          <a:p>
            <a:endParaRPr lang="en-US" b="1" dirty="0"/>
          </a:p>
          <a:p>
            <a:r>
              <a:rPr lang="en-US" b="1" dirty="0"/>
              <a:t>Shows God’s love. </a:t>
            </a:r>
          </a:p>
          <a:p>
            <a:r>
              <a:rPr lang="en-US" b="1" dirty="0"/>
              <a:t>His commitment to the Covenant with Abraham – all the earth would be blessed through him</a:t>
            </a:r>
          </a:p>
          <a:p>
            <a:r>
              <a:rPr lang="en-US" b="1" dirty="0"/>
              <a:t>His commitment to the Covenant with David – founder of Jerusalem as a righteous &amp; faithful city</a:t>
            </a:r>
          </a:p>
          <a:p>
            <a:r>
              <a:rPr lang="en-US" sz="1200" b="1" kern="1200" dirty="0">
                <a:solidFill>
                  <a:schemeClr val="tx1"/>
                </a:solidFill>
                <a:effectLst/>
                <a:latin typeface="Arial" charset="0"/>
                <a:ea typeface="+mn-ea"/>
                <a:cs typeface="Arial" charset="0"/>
              </a:rPr>
              <a:t>The climax of this section is a Davidic restoration.</a:t>
            </a:r>
            <a:r>
              <a:rPr lang="en-US" sz="1200" kern="1200" dirty="0">
                <a:solidFill>
                  <a:schemeClr val="tx1"/>
                </a:solidFill>
                <a:effectLst/>
                <a:latin typeface="Arial" charset="0"/>
                <a:ea typeface="+mn-ea"/>
                <a:cs typeface="Arial" charset="0"/>
              </a:rPr>
              <a:t> It was under David that Jerusalem first became the capital city. . . 1:26 is a veritable seed-thought. (</a:t>
            </a:r>
            <a:r>
              <a:rPr lang="en-US" sz="1200" kern="1200" dirty="0" err="1">
                <a:solidFill>
                  <a:schemeClr val="tx1"/>
                </a:solidFill>
                <a:effectLst/>
                <a:latin typeface="Arial" charset="0"/>
                <a:ea typeface="+mn-ea"/>
                <a:cs typeface="Arial" charset="0"/>
              </a:rPr>
              <a:t>Motyer</a:t>
            </a:r>
            <a:r>
              <a:rPr lang="en-US" sz="1200" kern="1200" dirty="0">
                <a:solidFill>
                  <a:schemeClr val="tx1"/>
                </a:solidFill>
                <a:effectLst/>
                <a:latin typeface="Arial" charset="0"/>
                <a:ea typeface="+mn-ea"/>
                <a:cs typeface="Arial" charset="0"/>
              </a:rPr>
              <a:t>)</a:t>
            </a:r>
            <a:r>
              <a:rPr lang="en-US" dirty="0">
                <a:effectLst/>
              </a:rPr>
              <a:t> </a:t>
            </a:r>
            <a:endParaRPr lang="en-US" b="1" dirty="0"/>
          </a:p>
          <a:p>
            <a:endParaRPr lang="en-US" b="1" dirty="0"/>
          </a:p>
          <a:p>
            <a:r>
              <a:rPr lang="en-US" b="1" dirty="0"/>
              <a:t>This is part of our connection back the the book of Revelation. Fortunately we know about the Millennium – 1000 years of Christ’s rule on earth from Jerusalem/Zion</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199083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Arial" charset="0"/>
              </a:rPr>
              <a:t>Redeemed means specifically ‘to pay the ransom price.’ Penitent ones/‘returning ones’ stresses the practical side of repentance: a change of mind resulting in a new (Godward) direction of life. (</a:t>
            </a:r>
            <a:r>
              <a:rPr lang="en-US" sz="1200" b="1" kern="1200" dirty="0" err="1">
                <a:solidFill>
                  <a:schemeClr val="tx1"/>
                </a:solidFill>
                <a:effectLst/>
                <a:latin typeface="Arial" charset="0"/>
                <a:ea typeface="+mn-ea"/>
                <a:cs typeface="Arial" charset="0"/>
              </a:rPr>
              <a:t>Motyer</a:t>
            </a:r>
            <a:r>
              <a:rPr lang="en-US" sz="1200" kern="1200" dirty="0">
                <a:solidFill>
                  <a:schemeClr val="tx1"/>
                </a:solidFill>
                <a:effectLst/>
                <a:latin typeface="Arial" charset="0"/>
                <a:ea typeface="+mn-ea"/>
                <a:cs typeface="Arial" charset="0"/>
              </a:rPr>
              <a:t>)</a:t>
            </a:r>
          </a:p>
          <a:p>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In 1:24–31 … the divine reaction of wrath and punishment fills the foreground, but the background is full of the light of hope…. </a:t>
            </a:r>
            <a:r>
              <a:rPr lang="en-US" sz="1200" b="1" kern="1200" dirty="0">
                <a:solidFill>
                  <a:schemeClr val="tx1"/>
                </a:solidFill>
                <a:effectLst/>
                <a:latin typeface="Arial" charset="0"/>
                <a:ea typeface="+mn-ea"/>
                <a:cs typeface="Arial" charset="0"/>
              </a:rPr>
              <a:t>Certainly, rebellion brings disaster as its reward but yet it does not exhaust the Lord’s capacity to redeem and restore. </a:t>
            </a:r>
            <a:r>
              <a:rPr lang="en-US" sz="1200" kern="1200" dirty="0">
                <a:solidFill>
                  <a:schemeClr val="tx1"/>
                </a:solidFill>
                <a:effectLst/>
                <a:latin typeface="Arial" charset="0"/>
                <a:ea typeface="+mn-ea"/>
                <a:cs typeface="Arial" charset="0"/>
              </a:rPr>
              <a:t>(</a:t>
            </a:r>
            <a:r>
              <a:rPr lang="en-US" sz="1200" kern="1200" dirty="0" err="1">
                <a:solidFill>
                  <a:schemeClr val="tx1"/>
                </a:solidFill>
                <a:effectLst/>
                <a:latin typeface="Arial" charset="0"/>
                <a:ea typeface="+mn-ea"/>
                <a:cs typeface="Arial" charset="0"/>
              </a:rPr>
              <a:t>Motyer</a:t>
            </a:r>
            <a:r>
              <a:rPr lang="en-US" sz="1200" kern="1200" dirty="0">
                <a:solidFill>
                  <a:schemeClr val="tx1"/>
                </a:solidFill>
                <a:effectLst/>
                <a:latin typeface="Arial" charset="0"/>
                <a:ea typeface="+mn-ea"/>
                <a:cs typeface="Arial"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u="none" strike="noStrike" kern="1200" baseline="30000" dirty="0">
                <a:solidFill>
                  <a:schemeClr val="tx1"/>
                </a:solidFill>
                <a:effectLst/>
                <a:latin typeface="Arial" charset="0"/>
                <a:ea typeface="+mn-ea"/>
                <a:cs typeface="Arial" charset="0"/>
              </a:rPr>
              <a:t>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Blessed </a:t>
            </a:r>
            <a:r>
              <a:rPr lang="en-US" sz="1200" i="1" kern="1200" dirty="0">
                <a:solidFill>
                  <a:schemeClr val="tx1"/>
                </a:solidFill>
                <a:effectLst/>
                <a:latin typeface="Arial" charset="0"/>
                <a:ea typeface="+mn-ea"/>
                <a:cs typeface="Arial" charset="0"/>
              </a:rPr>
              <a:t>be</a:t>
            </a:r>
            <a:r>
              <a:rPr lang="en-US" sz="1200" kern="1200" dirty="0">
                <a:solidFill>
                  <a:schemeClr val="tx1"/>
                </a:solidFill>
                <a:effectLst/>
                <a:latin typeface="Arial" charset="0"/>
                <a:ea typeface="+mn-ea"/>
                <a:cs typeface="Arial" charset="0"/>
              </a:rPr>
              <a:t> the God and Father of our Lord Jesus Christ, who has blessed us with every spiritual blessing in the heavenly </a:t>
            </a:r>
            <a:r>
              <a:rPr lang="en-US" sz="1200" i="1" kern="1200" dirty="0">
                <a:solidFill>
                  <a:schemeClr val="tx1"/>
                </a:solidFill>
                <a:effectLst/>
                <a:latin typeface="Arial" charset="0"/>
                <a:ea typeface="+mn-ea"/>
                <a:cs typeface="Arial" charset="0"/>
              </a:rPr>
              <a:t>places</a:t>
            </a:r>
            <a:r>
              <a:rPr lang="en-US" sz="1200" kern="1200" dirty="0">
                <a:solidFill>
                  <a:schemeClr val="tx1"/>
                </a:solidFill>
                <a:effectLst/>
                <a:latin typeface="Arial" charset="0"/>
                <a:ea typeface="+mn-ea"/>
                <a:cs typeface="Arial" charset="0"/>
              </a:rPr>
              <a:t> in Christ, </a:t>
            </a:r>
            <a:r>
              <a:rPr lang="en-US" sz="1200" u="none" strike="noStrike" kern="1200" baseline="30000" dirty="0">
                <a:solidFill>
                  <a:schemeClr val="tx1"/>
                </a:solidFill>
                <a:effectLst/>
                <a:latin typeface="Arial" charset="0"/>
                <a:ea typeface="+mn-ea"/>
                <a:cs typeface="Arial" charset="0"/>
              </a:rPr>
              <a:t>4</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just as He chose us in Him before the foundation of the world, that we would be holy and blameless before Him. In love </a:t>
            </a:r>
            <a:r>
              <a:rPr lang="en-US" sz="1200" u="none" strike="noStrike" kern="1200" baseline="30000" dirty="0">
                <a:solidFill>
                  <a:schemeClr val="tx1"/>
                </a:solidFill>
                <a:effectLst/>
                <a:latin typeface="Arial" charset="0"/>
                <a:ea typeface="+mn-ea"/>
                <a:cs typeface="Arial" charset="0"/>
              </a:rPr>
              <a:t>5</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He predestined us to adoption as sons through Jesus Christ to Himself, according to the kind intention of His will, </a:t>
            </a:r>
            <a:r>
              <a:rPr lang="en-US" sz="1200" u="none" strike="noStrike" kern="1200" baseline="30000" dirty="0">
                <a:solidFill>
                  <a:schemeClr val="tx1"/>
                </a:solidFill>
                <a:effectLst/>
                <a:latin typeface="Arial" charset="0"/>
                <a:ea typeface="+mn-ea"/>
                <a:cs typeface="Arial" charset="0"/>
              </a:rPr>
              <a:t>6</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to the praise of the glory of His grace, which He freely bestowed on us in the Beloved. </a:t>
            </a:r>
            <a:r>
              <a:rPr lang="en-US" sz="1200" u="none" strike="noStrike" kern="1200" baseline="30000" dirty="0">
                <a:solidFill>
                  <a:schemeClr val="tx1"/>
                </a:solidFill>
                <a:effectLst/>
                <a:latin typeface="Arial" charset="0"/>
                <a:ea typeface="+mn-ea"/>
                <a:cs typeface="Arial" charset="0"/>
              </a:rPr>
              <a:t>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In Him we have redemption through His blood, the forgiveness of our trespasses, according to the riches of His grace </a:t>
            </a:r>
            <a:r>
              <a:rPr lang="en-US" sz="1200" u="none" strike="noStrike" kern="1200" baseline="30000" dirty="0">
                <a:solidFill>
                  <a:schemeClr val="tx1"/>
                </a:solidFill>
                <a:effectLst/>
                <a:latin typeface="Arial" charset="0"/>
                <a:ea typeface="+mn-ea"/>
                <a:cs typeface="Arial" charset="0"/>
              </a:rPr>
              <a:t>8</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which He lavished on us. In all wisdom and insight </a:t>
            </a:r>
            <a:r>
              <a:rPr lang="en-US" sz="1200" u="none" strike="noStrike" kern="1200" baseline="30000" dirty="0">
                <a:solidFill>
                  <a:schemeClr val="tx1"/>
                </a:solidFill>
                <a:effectLst/>
                <a:latin typeface="Arial" charset="0"/>
                <a:ea typeface="+mn-ea"/>
                <a:cs typeface="Arial" charset="0"/>
              </a:rPr>
              <a:t>9</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He made known to us the mystery of His will, according to His kind intention which He purposed in Him </a:t>
            </a:r>
            <a:r>
              <a:rPr lang="en-US" sz="1200" u="none" strike="noStrike" kern="1200" baseline="30000" dirty="0">
                <a:solidFill>
                  <a:schemeClr val="tx1"/>
                </a:solidFill>
                <a:effectLst/>
                <a:latin typeface="Arial" charset="0"/>
                <a:ea typeface="+mn-ea"/>
                <a:cs typeface="Arial" charset="0"/>
              </a:rPr>
              <a:t>10</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with a view to an administration suitable to the fullness of the times, </a:t>
            </a:r>
            <a:r>
              <a:rPr lang="en-US" sz="1200" i="1" kern="1200" dirty="0">
                <a:solidFill>
                  <a:schemeClr val="tx1"/>
                </a:solidFill>
                <a:effectLst/>
                <a:latin typeface="Arial" charset="0"/>
                <a:ea typeface="+mn-ea"/>
                <a:cs typeface="Arial" charset="0"/>
              </a:rPr>
              <a:t>that is</a:t>
            </a:r>
            <a:r>
              <a:rPr lang="en-US" sz="1200" kern="1200" dirty="0">
                <a:solidFill>
                  <a:schemeClr val="tx1"/>
                </a:solidFill>
                <a:effectLst/>
                <a:latin typeface="Arial" charset="0"/>
                <a:ea typeface="+mn-ea"/>
                <a:cs typeface="Arial" charset="0"/>
              </a:rPr>
              <a:t>, the summing up of all things in Christ, things in the heavens and things on the earth. In Him (Ephesians 1:3–10)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Arial" charset="0"/>
            </a:endParaRPr>
          </a:p>
          <a:p>
            <a:r>
              <a:rPr lang="en-US" sz="1200" u="none" strike="noStrike" kern="1200" baseline="30000" dirty="0">
                <a:solidFill>
                  <a:schemeClr val="tx1"/>
                </a:solidFill>
                <a:effectLst/>
                <a:latin typeface="Arial" charset="0"/>
                <a:ea typeface="+mn-ea"/>
                <a:cs typeface="Arial" charset="0"/>
              </a:rPr>
              <a:t>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For we also once were foolish ourselves, disobedient, deceived, enslaved to various lusts and pleasures, spending our life in malice and envy, hateful, hating one another. </a:t>
            </a:r>
            <a:r>
              <a:rPr lang="en-US" sz="1200" u="none" strike="noStrike" kern="1200" baseline="30000" dirty="0">
                <a:solidFill>
                  <a:schemeClr val="tx1"/>
                </a:solidFill>
                <a:effectLst/>
                <a:latin typeface="Arial" charset="0"/>
                <a:ea typeface="+mn-ea"/>
                <a:cs typeface="Arial" charset="0"/>
              </a:rPr>
              <a:t>4</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But when the kindness of God our Savior and </a:t>
            </a:r>
            <a:r>
              <a:rPr lang="en-US" sz="1200" i="1" kern="1200" dirty="0">
                <a:solidFill>
                  <a:schemeClr val="tx1"/>
                </a:solidFill>
                <a:effectLst/>
                <a:latin typeface="Arial" charset="0"/>
                <a:ea typeface="+mn-ea"/>
                <a:cs typeface="Arial" charset="0"/>
              </a:rPr>
              <a:t>His</a:t>
            </a:r>
            <a:r>
              <a:rPr lang="en-US" sz="1200" kern="1200" dirty="0">
                <a:solidFill>
                  <a:schemeClr val="tx1"/>
                </a:solidFill>
                <a:effectLst/>
                <a:latin typeface="Arial" charset="0"/>
                <a:ea typeface="+mn-ea"/>
                <a:cs typeface="Arial" charset="0"/>
              </a:rPr>
              <a:t> love for mankind appeared, </a:t>
            </a:r>
            <a:r>
              <a:rPr lang="en-US" sz="1200" u="none" strike="noStrike" kern="1200" baseline="30000" dirty="0">
                <a:solidFill>
                  <a:schemeClr val="tx1"/>
                </a:solidFill>
                <a:effectLst/>
                <a:latin typeface="Arial" charset="0"/>
                <a:ea typeface="+mn-ea"/>
                <a:cs typeface="Arial" charset="0"/>
              </a:rPr>
              <a:t>5</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He saved us, not on the basis of deeds which we have done in righteousness, but according to His mercy, by the washing of regeneration and renewing by the Holy Spirit, </a:t>
            </a:r>
            <a:r>
              <a:rPr lang="en-US" sz="1200" u="none" strike="noStrike" kern="1200" baseline="30000" dirty="0">
                <a:solidFill>
                  <a:schemeClr val="tx1"/>
                </a:solidFill>
                <a:effectLst/>
                <a:latin typeface="Arial" charset="0"/>
                <a:ea typeface="+mn-ea"/>
                <a:cs typeface="Arial" charset="0"/>
              </a:rPr>
              <a:t>6</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whom He poured out upon us richly through Jesus Christ our Savior, </a:t>
            </a:r>
            <a:r>
              <a:rPr lang="en-US" sz="1200" u="none" strike="noStrike" kern="1200" baseline="30000" dirty="0">
                <a:solidFill>
                  <a:schemeClr val="tx1"/>
                </a:solidFill>
                <a:effectLst/>
                <a:latin typeface="Arial" charset="0"/>
                <a:ea typeface="+mn-ea"/>
                <a:cs typeface="Arial" charset="0"/>
              </a:rPr>
              <a:t>7</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so that being justified by His grace we would be made heirs according to </a:t>
            </a:r>
            <a:r>
              <a:rPr lang="en-US" sz="1200" i="1" kern="1200" dirty="0">
                <a:solidFill>
                  <a:schemeClr val="tx1"/>
                </a:solidFill>
                <a:effectLst/>
                <a:latin typeface="Arial" charset="0"/>
                <a:ea typeface="+mn-ea"/>
                <a:cs typeface="Arial" charset="0"/>
              </a:rPr>
              <a:t>the</a:t>
            </a:r>
            <a:r>
              <a:rPr lang="en-US" sz="1200" kern="1200" dirty="0">
                <a:solidFill>
                  <a:schemeClr val="tx1"/>
                </a:solidFill>
                <a:effectLst/>
                <a:latin typeface="Arial" charset="0"/>
                <a:ea typeface="+mn-ea"/>
                <a:cs typeface="Arial" charset="0"/>
              </a:rPr>
              <a:t> hope of eternal life. (Titus 3:3–7) </a:t>
            </a:r>
            <a:r>
              <a:rPr lang="en-US" dirty="0">
                <a:effectLst/>
              </a:rPr>
              <a:t> </a:t>
            </a:r>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357424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1967493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1728669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220990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baseline="30000" dirty="0">
                <a:solidFill>
                  <a:schemeClr val="tx1"/>
                </a:solidFill>
                <a:effectLst/>
                <a:latin typeface="Arial" charset="0"/>
                <a:ea typeface="+mn-ea"/>
                <a:cs typeface="Arial" charset="0"/>
              </a:rPr>
              <a:t>11</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For the grace of God has appeared, bringing salvation to all men, </a:t>
            </a:r>
            <a:r>
              <a:rPr lang="en-US" sz="1200" u="none" strike="noStrike" kern="1200" baseline="30000" dirty="0">
                <a:solidFill>
                  <a:schemeClr val="tx1"/>
                </a:solidFill>
                <a:effectLst/>
                <a:latin typeface="Arial" charset="0"/>
                <a:ea typeface="+mn-ea"/>
                <a:cs typeface="Arial" charset="0"/>
              </a:rPr>
              <a:t>12</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instructing us to deny ungodliness and worldly desires and to live sensibly, righteously and godly in the present age, </a:t>
            </a:r>
            <a:r>
              <a:rPr lang="en-US" sz="1200" u="none" strike="noStrike" kern="1200" baseline="30000" dirty="0">
                <a:solidFill>
                  <a:schemeClr val="tx1"/>
                </a:solidFill>
                <a:effectLst/>
                <a:latin typeface="Arial" charset="0"/>
                <a:ea typeface="+mn-ea"/>
                <a:cs typeface="Arial" charset="0"/>
              </a:rPr>
              <a:t>13</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looking for the blessed hope and the appearing of the glory of our great God and Savior, Christ Jesus, </a:t>
            </a:r>
            <a:r>
              <a:rPr lang="en-US" sz="1200" u="none" strike="noStrike" kern="1200" baseline="30000" dirty="0">
                <a:solidFill>
                  <a:schemeClr val="tx1"/>
                </a:solidFill>
                <a:effectLst/>
                <a:latin typeface="Arial" charset="0"/>
                <a:ea typeface="+mn-ea"/>
                <a:cs typeface="Arial" charset="0"/>
              </a:rPr>
              <a:t>14</a:t>
            </a:r>
            <a:r>
              <a:rPr lang="en-US" sz="1200" u="none" strike="noStrike"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who gave Himself for us to redeem us from every lawless deed, and to purify for Himself a people for His own possession, zealous for good deeds. (Titus 2:11–14) </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2234035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415296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6</a:t>
            </a:fld>
            <a:endParaRPr lang="en-US" altLang="en-US"/>
          </a:p>
        </p:txBody>
      </p:sp>
    </p:spTree>
    <p:extLst>
      <p:ext uri="{BB962C8B-B14F-4D97-AF65-F5344CB8AC3E}">
        <p14:creationId xmlns:p14="http://schemas.microsoft.com/office/powerpoint/2010/main" val="1050537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7</a:t>
            </a:fld>
            <a:endParaRPr lang="en-US" altLang="en-US"/>
          </a:p>
        </p:txBody>
      </p:sp>
    </p:spTree>
    <p:extLst>
      <p:ext uri="{BB962C8B-B14F-4D97-AF65-F5344CB8AC3E}">
        <p14:creationId xmlns:p14="http://schemas.microsoft.com/office/powerpoint/2010/main" val="408418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Isaiah's name, "The LORD (Yahweh) is salvation," meaning the L</a:t>
            </a:r>
            <a:r>
              <a:rPr lang="en-US" sz="1200" kern="1200" cap="small" dirty="0">
                <a:solidFill>
                  <a:schemeClr val="tx1"/>
                </a:solidFill>
                <a:effectLst/>
                <a:latin typeface="Arial" charset="0"/>
                <a:ea typeface="+mn-ea"/>
                <a:cs typeface="Arial" charset="0"/>
              </a:rPr>
              <a:t>ord </a:t>
            </a:r>
            <a:r>
              <a:rPr lang="en-US" sz="1200" kern="1200" dirty="0">
                <a:solidFill>
                  <a:schemeClr val="tx1"/>
                </a:solidFill>
                <a:effectLst/>
                <a:latin typeface="Arial" charset="0"/>
                <a:ea typeface="+mn-ea"/>
                <a:cs typeface="Arial" charset="0"/>
              </a:rPr>
              <a:t>is the source of salvation, summarizes his message. "... in that one name is compressed the whole contents of the book!" (quoting F. C. Jennings) (Constable) </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71499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these covenants are not specifically called out – they are just present – it is in the culture, the way of life</a:t>
            </a:r>
          </a:p>
          <a:p>
            <a:endParaRPr lang="en-US" b="1" dirty="0"/>
          </a:p>
          <a:p>
            <a:r>
              <a:rPr lang="en-US" b="1" dirty="0"/>
              <a:t>Look for the influence of these covenants – you can pick them out in Isaiah</a:t>
            </a:r>
          </a:p>
        </p:txBody>
      </p:sp>
      <p:sp>
        <p:nvSpPr>
          <p:cNvPr id="4" name="Slide Number Placeholder 3"/>
          <p:cNvSpPr>
            <a:spLocks noGrp="1"/>
          </p:cNvSpPr>
          <p:nvPr>
            <p:ph type="sldNum" sz="quarter" idx="5"/>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339940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Make the distinction in your mind -</a:t>
            </a:r>
          </a:p>
          <a:p>
            <a:r>
              <a:rPr lang="en-US" b="1" dirty="0"/>
              <a:t>Isaiah’s writing does not apply to us in the same way it did to his immediate audience in Judah during the Kingdom period. (For example, we don’t bring temple sacrifices or have new moon festivals.)</a:t>
            </a:r>
          </a:p>
          <a:p>
            <a:endParaRPr lang="en-US" b="1" dirty="0"/>
          </a:p>
          <a:p>
            <a:r>
              <a:rPr lang="en-US" b="1" dirty="0"/>
              <a:t>Remember we are NOT under the Law of Moses. But we make disciples “teaching the to observe” all that Christ commanded us. When there is a difference between the two, we go with Christ and grace.</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u="none" strike="noStrike" baseline="30000" dirty="0">
                <a:effectLst/>
                <a:latin typeface="Calibri" panose="020F0502020204030204" pitchFamily="34" charset="0"/>
              </a:rPr>
              <a:t>18</a:t>
            </a:r>
            <a:r>
              <a:rPr lang="en-US" sz="1800" u="none" strike="noStrike" dirty="0">
                <a:effectLst/>
                <a:latin typeface="Calibri" panose="020F0502020204030204" pitchFamily="34" charset="0"/>
              </a:rPr>
              <a:t> </a:t>
            </a:r>
            <a:r>
              <a:rPr lang="en-US" sz="1800" dirty="0">
                <a:effectLst/>
                <a:latin typeface="Calibri" panose="020F0502020204030204" pitchFamily="34" charset="0"/>
              </a:rPr>
              <a:t>And Jesus came up and spoke to them, saying, “All authority has been given to Me in heaven and on earth. </a:t>
            </a:r>
            <a:r>
              <a:rPr lang="en-US" sz="1800" u="none" strike="noStrike" baseline="30000" dirty="0">
                <a:effectLst/>
                <a:latin typeface="Calibri" panose="020F0502020204030204" pitchFamily="34" charset="0"/>
              </a:rPr>
              <a:t>19</a:t>
            </a:r>
            <a:r>
              <a:rPr lang="en-US" sz="1800" u="none" strike="noStrike" dirty="0">
                <a:effectLst/>
                <a:latin typeface="Calibri" panose="020F0502020204030204" pitchFamily="34" charset="0"/>
              </a:rPr>
              <a:t> </a:t>
            </a:r>
            <a:r>
              <a:rPr lang="en-US" sz="1800" dirty="0">
                <a:effectLst/>
                <a:latin typeface="Calibri" panose="020F0502020204030204" pitchFamily="34" charset="0"/>
              </a:rPr>
              <a:t>“Go therefore and make disciples of all the nations, baptizing them in the name of the Father and the Son and the Holy Spirit, </a:t>
            </a:r>
            <a:r>
              <a:rPr lang="en-US" sz="1800" u="none" strike="noStrike" baseline="30000" dirty="0">
                <a:effectLst/>
                <a:latin typeface="Calibri" panose="020F0502020204030204" pitchFamily="34" charset="0"/>
              </a:rPr>
              <a:t>20</a:t>
            </a:r>
            <a:r>
              <a:rPr lang="en-US" sz="1800" u="none" strike="noStrike" dirty="0">
                <a:effectLst/>
                <a:latin typeface="Calibri" panose="020F0502020204030204" pitchFamily="34" charset="0"/>
              </a:rPr>
              <a:t> </a:t>
            </a:r>
            <a:r>
              <a:rPr lang="en-US" sz="1800" dirty="0">
                <a:effectLst/>
                <a:latin typeface="Calibri" panose="020F0502020204030204" pitchFamily="34" charset="0"/>
              </a:rPr>
              <a:t>teaching them to observe all that I commanded you; and lo, I am with you always, even to the end of the age.” (Matthew 28:18–20) </a:t>
            </a:r>
          </a:p>
          <a:p>
            <a:endParaRPr lang="en-US" b="1" dirty="0"/>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u="none" strike="noStrike" baseline="30000" dirty="0">
                <a:effectLst/>
                <a:latin typeface="Calibri" panose="020F0502020204030204" pitchFamily="34" charset="0"/>
              </a:rPr>
              <a:t>31</a:t>
            </a:r>
            <a:r>
              <a:rPr lang="en-US" sz="1800" u="none" strike="noStrike" dirty="0">
                <a:effectLst/>
                <a:latin typeface="Calibri" panose="020F0502020204030204" pitchFamily="34" charset="0"/>
              </a:rPr>
              <a:t> </a:t>
            </a:r>
            <a:r>
              <a:rPr lang="en-US" sz="1800" dirty="0">
                <a:effectLst/>
                <a:latin typeface="Calibri" panose="020F0502020204030204" pitchFamily="34" charset="0"/>
              </a:rPr>
              <a:t>“Behold, days are coming,” declares the </a:t>
            </a:r>
            <a:r>
              <a:rPr lang="en-US" sz="1800" cap="small" dirty="0">
                <a:effectLst/>
                <a:latin typeface="Calibri" panose="020F0502020204030204" pitchFamily="34" charset="0"/>
              </a:rPr>
              <a:t>Lord</a:t>
            </a:r>
            <a:r>
              <a:rPr lang="en-US" sz="1800" dirty="0">
                <a:effectLst/>
                <a:latin typeface="Calibri" panose="020F0502020204030204" pitchFamily="34" charset="0"/>
              </a:rPr>
              <a:t>, “when I will make a new covenant with the house of Israel and with the house of Judah, </a:t>
            </a:r>
            <a:r>
              <a:rPr lang="en-US" sz="1800" u="none" strike="noStrike" baseline="30000" dirty="0">
                <a:effectLst/>
                <a:latin typeface="Calibri" panose="020F0502020204030204" pitchFamily="34" charset="0"/>
              </a:rPr>
              <a:t>32</a:t>
            </a:r>
            <a:r>
              <a:rPr lang="en-US" sz="1800" u="none" strike="noStrike" dirty="0">
                <a:effectLst/>
                <a:latin typeface="Calibri" panose="020F0502020204030204" pitchFamily="34" charset="0"/>
              </a:rPr>
              <a:t> </a:t>
            </a:r>
            <a:r>
              <a:rPr lang="en-US" sz="1800" dirty="0">
                <a:effectLst/>
                <a:latin typeface="Calibri" panose="020F0502020204030204" pitchFamily="34" charset="0"/>
              </a:rPr>
              <a:t>not like the covenant which I made with their fathers in the day I took them by the hand to bring them out of the land of Egypt, My covenant which they broke, although I was a husband to them,” declares the </a:t>
            </a:r>
            <a:r>
              <a:rPr lang="en-US" sz="1800" cap="small" dirty="0">
                <a:effectLst/>
                <a:latin typeface="Calibri" panose="020F0502020204030204" pitchFamily="34" charset="0"/>
              </a:rPr>
              <a:t>Lord</a:t>
            </a:r>
            <a:r>
              <a:rPr lang="en-US" sz="1800" dirty="0">
                <a:effectLst/>
                <a:latin typeface="Calibri" panose="020F0502020204030204" pitchFamily="34" charset="0"/>
              </a:rPr>
              <a:t>. </a:t>
            </a:r>
            <a:r>
              <a:rPr lang="en-US" sz="1800" u="none" strike="noStrike" baseline="30000" dirty="0">
                <a:effectLst/>
                <a:latin typeface="Calibri" panose="020F0502020204030204" pitchFamily="34" charset="0"/>
              </a:rPr>
              <a:t>33</a:t>
            </a:r>
            <a:r>
              <a:rPr lang="en-US" sz="1800" u="none" strike="noStrike" dirty="0">
                <a:effectLst/>
                <a:latin typeface="Calibri" panose="020F0502020204030204" pitchFamily="34" charset="0"/>
              </a:rPr>
              <a:t> </a:t>
            </a:r>
            <a:r>
              <a:rPr lang="en-US" sz="1800" dirty="0">
                <a:effectLst/>
                <a:latin typeface="Calibri" panose="020F0502020204030204" pitchFamily="34" charset="0"/>
              </a:rPr>
              <a:t>“But this is the covenant which I will make with the house of Israel after those days,” declares the </a:t>
            </a:r>
            <a:r>
              <a:rPr lang="en-US" sz="1800" cap="small" dirty="0">
                <a:effectLst/>
                <a:latin typeface="Calibri" panose="020F0502020204030204" pitchFamily="34" charset="0"/>
              </a:rPr>
              <a:t>Lord</a:t>
            </a:r>
            <a:r>
              <a:rPr lang="en-US" sz="1800" dirty="0">
                <a:effectLst/>
                <a:latin typeface="Calibri" panose="020F0502020204030204" pitchFamily="34" charset="0"/>
              </a:rPr>
              <a:t>, “I will put My law within them and on their heart I will write it; and I will be their God, and they shall be My people. </a:t>
            </a:r>
            <a:r>
              <a:rPr lang="en-US" sz="1800" u="none" strike="noStrike" baseline="30000" dirty="0">
                <a:effectLst/>
                <a:latin typeface="Calibri" panose="020F0502020204030204" pitchFamily="34" charset="0"/>
              </a:rPr>
              <a:t>34</a:t>
            </a:r>
            <a:r>
              <a:rPr lang="en-US" sz="1800" u="none" strike="noStrike" dirty="0">
                <a:effectLst/>
                <a:latin typeface="Calibri" panose="020F0502020204030204" pitchFamily="34" charset="0"/>
              </a:rPr>
              <a:t> </a:t>
            </a:r>
            <a:r>
              <a:rPr lang="en-US" sz="1800" dirty="0">
                <a:effectLst/>
                <a:latin typeface="Calibri" panose="020F0502020204030204" pitchFamily="34" charset="0"/>
              </a:rPr>
              <a:t>“They will not teach again, each man his neighbor and each man his brother, saying, ‘Know the </a:t>
            </a:r>
            <a:r>
              <a:rPr lang="en-US" sz="1800" cap="small" dirty="0">
                <a:effectLst/>
                <a:latin typeface="Calibri" panose="020F0502020204030204" pitchFamily="34" charset="0"/>
              </a:rPr>
              <a:t>Lord</a:t>
            </a:r>
            <a:r>
              <a:rPr lang="en-US" sz="1800" dirty="0">
                <a:effectLst/>
                <a:latin typeface="Calibri" panose="020F0502020204030204" pitchFamily="34" charset="0"/>
              </a:rPr>
              <a:t>,’ for they will all know Me, from the least of them to the greatest of them,” declares the </a:t>
            </a:r>
            <a:r>
              <a:rPr lang="en-US" sz="1800" cap="small" dirty="0">
                <a:effectLst/>
                <a:latin typeface="Calibri" panose="020F0502020204030204" pitchFamily="34" charset="0"/>
              </a:rPr>
              <a:t>Lord</a:t>
            </a:r>
            <a:r>
              <a:rPr lang="en-US" sz="1800" dirty="0">
                <a:effectLst/>
                <a:latin typeface="Calibri" panose="020F0502020204030204" pitchFamily="34" charset="0"/>
              </a:rPr>
              <a:t>, “for I will forgive their iniquity, and their sin I will remember no more.” (Jeremiah 31:31–34) </a:t>
            </a:r>
          </a:p>
          <a:p>
            <a:endParaRPr lang="en-US" b="1"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63215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n-ea"/>
                <a:cs typeface="Arial" charset="0"/>
              </a:rPr>
              <a:t>Art by Faith Battle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n-ea"/>
                <a:cs typeface="Arial" charset="0"/>
              </a:rPr>
              <a:t>Isaiah is a difficult, challenging, and puzzling book.  Among other things, it is not really sequential. We just jumped from Isaiah’s time to some indefinite future time to the Millennium.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charset="0"/>
                <a:ea typeface="+mn-ea"/>
                <a:cs typeface="Arial" charset="0"/>
              </a:rPr>
              <a:t>The graphic art may offer some insights.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Are you confused by this art, as with Isaiah? The prophecies of Isaiah address many nations and time periods from his own day (~ 740-680 BC) to the Millennium which is still to come. </a:t>
            </a:r>
          </a:p>
          <a:p>
            <a:endParaRPr lang="en-US" sz="1200" b="1"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Picture the blue as rebukes and prophecies directed to Judah and Jerusalem, Isaiah’s primary audience. Maybe darker shades of blue would represent other nations of Isaiah’s time including Assyria, Babylon, and Egypt.  Let the orange represent prophecies of the Great Tribulation which is yet to come. And let the white represent prophecies of the Millennium, of which there are many wonderful details in Isaiah. </a:t>
            </a:r>
          </a:p>
          <a:p>
            <a:r>
              <a:rPr lang="en-US" sz="1200" b="1" kern="1200" dirty="0">
                <a:solidFill>
                  <a:schemeClr val="tx1"/>
                </a:solidFill>
                <a:effectLst/>
                <a:latin typeface="Arial" charset="0"/>
                <a:ea typeface="+mn-ea"/>
                <a:cs typeface="Arial" charset="0"/>
              </a:rPr>
              <a:t> </a:t>
            </a:r>
          </a:p>
          <a:p>
            <a:r>
              <a:rPr lang="en-US" sz="1200" b="1" kern="1200" dirty="0">
                <a:solidFill>
                  <a:schemeClr val="tx1"/>
                </a:solidFill>
                <a:effectLst/>
                <a:latin typeface="Arial" charset="0"/>
                <a:ea typeface="+mn-ea"/>
                <a:cs typeface="Arial" charset="0"/>
              </a:rPr>
              <a:t>All the colors are interwoven and blurred, even as Isaiah’s many prophecies may appear to be. But understand that God has a purpose in revealing His message in the way He does. In the end, God will extract each strand in the right way in His own time and for His glory. In the end, God wins!</a:t>
            </a:r>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100914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the concurrency here </a:t>
            </a:r>
            <a:r>
              <a:rPr lang="mr-IN" b="1" dirty="0"/>
              <a:t>–</a:t>
            </a:r>
            <a:r>
              <a:rPr lang="en-US" b="1" dirty="0"/>
              <a:t> prophets existed in the context of the kings and kingdoms, but also the exile and return</a:t>
            </a:r>
          </a:p>
          <a:p>
            <a:endParaRPr lang="en-US" b="1" dirty="0"/>
          </a:p>
          <a:p>
            <a:r>
              <a:rPr lang="en-US" b="1" dirty="0"/>
              <a:t>Generally, for all prophets, seek out their historical context in Kings and Chronicles</a:t>
            </a:r>
          </a:p>
          <a:p>
            <a:endParaRPr lang="en-US" b="1" dirty="0"/>
          </a:p>
          <a:p>
            <a:r>
              <a:rPr lang="en-US" b="1" dirty="0"/>
              <a:t>One unusual historical note – Isaiah 36-39 contains a historical section – other prophets do not do that</a:t>
            </a:r>
          </a:p>
          <a:p>
            <a:endParaRPr lang="en-US" b="1" dirty="0"/>
          </a:p>
          <a:p>
            <a:pPr marL="457200" marR="0" indent="-457200">
              <a:spcBef>
                <a:spcPts val="0"/>
              </a:spcBef>
              <a:spcAft>
                <a:spcPts val="0"/>
              </a:spcAft>
            </a:pPr>
            <a:r>
              <a:rPr lang="en-US" sz="1800" b="1" u="sng" dirty="0">
                <a:solidFill>
                  <a:srgbClr val="000000"/>
                </a:solidFill>
                <a:effectLst/>
                <a:latin typeface="Times New Roman" panose="02020603050405020304" pitchFamily="18" charset="0"/>
                <a:ea typeface="Calibri" panose="020F0502020204030204" pitchFamily="34" charset="0"/>
              </a:rPr>
              <a:t>Thoughts on the Nature of Bible Prophecy – by Jim Battle</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Understanding the unusual nature of Bible is helpful for the reading and interpretation of Bible prophecy - messages that can be obscure and difficult to understand.</a:t>
            </a: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Prophecies are often not as clear or complete as we would like them – but they are what God has chosen to give us.</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Sometimes God explains prophecies in the Bible, either through the original prophet or through biblical cross-references. Be sure to take advantage of these solid insights.</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Prophecies are not necessarily given in sequential order. </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A single prophecy can have more than one fulfillment – partial or complete.</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Prophecies can “blur together” so that part refers to one time period and part refers to another.</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Consider the time of fulfillment – by definition, prophecies are future when given by the prophet. But a lot of time has now passed. Some prophecies have already been fulfilled and some still remain to be fulfilled.</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Sometimes a prophet may speak in the “prophetic past” tense, meaning that he is talking about a future event, but its fulfillment is so certain that he presents it as already accomplished.</a:t>
            </a:r>
          </a:p>
          <a:p>
            <a:pPr marL="342900" marR="0" lvl="0" indent="-342900">
              <a:spcBef>
                <a:spcPts val="0"/>
              </a:spcBef>
              <a:spcAft>
                <a:spcPts val="0"/>
              </a:spcAft>
              <a:buFont typeface="+mj-lt"/>
              <a:buAutoNum type="arabicPeriod"/>
            </a:pPr>
            <a:r>
              <a:rPr lang="en-US" sz="1800" dirty="0">
                <a:solidFill>
                  <a:srgbClr val="000000"/>
                </a:solidFill>
                <a:effectLst/>
                <a:latin typeface="Times New Roman" panose="02020603050405020304" pitchFamily="18" charset="0"/>
                <a:ea typeface="Calibri" panose="020F0502020204030204" pitchFamily="34" charset="0"/>
              </a:rPr>
              <a:t>Accurately interpreting prophecy is not easy and nobody gets it all right.</a:t>
            </a: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rPr>
              <a:t>All of God’s prophecies will be fulfilled.</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FF0000"/>
                </a:solidFill>
                <a:effectLst/>
                <a:latin typeface="Times New Roman" panose="02020603050405020304" pitchFamily="18" charset="0"/>
                <a:ea typeface="Calibri" panose="020F0502020204030204" pitchFamily="34" charset="0"/>
              </a:rPr>
              <a:t>Check the “Fulfillment Status” of prophecies – not yet, partial but more to come, completely</a:t>
            </a:r>
            <a:endParaRPr lang="en-US" sz="18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899467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a:t>Click to edit Master title style</a:t>
            </a:r>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a:t>Click to edit Master title style</a:t>
            </a:r>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a:t>Click to edit Master title style</a:t>
            </a:r>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ibcmob.net/"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1"/>
            <a:ext cx="11054080" cy="1168400"/>
          </a:xfrm>
        </p:spPr>
        <p:txBody>
          <a:bodyPr/>
          <a:lstStyle/>
          <a:p>
            <a:r>
              <a:rPr lang="en-US" altLang="en-US" sz="6600" b="1"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WELCOME  TO  THE  MOB!</a:t>
            </a:r>
            <a:endParaRPr lang="en-US" altLang="en-US" sz="4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950720" y="3505200"/>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p:cNvSpPr>
            <a:spLocks noGrp="1"/>
          </p:cNvSpPr>
          <p:nvPr>
            <p:ph type="dt" sz="quarter" idx="10"/>
          </p:nvPr>
        </p:nvSpPr>
        <p:spPr>
          <a:xfrm>
            <a:off x="182880" y="6781800"/>
            <a:ext cx="2230121" cy="389467"/>
          </a:xfrm>
          <a:prstGeom prst="rect">
            <a:avLst/>
          </a:prstGeom>
        </p:spPr>
        <p:txBody>
          <a:bodyPr vert="horz" lIns="91429" tIns="45714" rIns="91429" bIns="45714" rtlCol="0" anchor="ctr"/>
          <a:lstStyle>
            <a:defPPr>
              <a:defRPr lang="en-US"/>
            </a:defPPr>
            <a:lvl1pPr algn="l" defTabSz="975276" rtl="0" eaLnBrk="1" fontAlgn="auto" hangingPunct="1">
              <a:spcBef>
                <a:spcPts val="0"/>
              </a:spcBef>
              <a:spcAft>
                <a:spcPts val="0"/>
              </a:spcAft>
              <a:defRPr sz="1280" kern="1200" dirty="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cs typeface="+mn-cs"/>
              </a:rPr>
              <a:t>September 20, 2022</a:t>
            </a:r>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1950720" y="6773333"/>
            <a:ext cx="8994987" cy="389467"/>
          </a:xfrm>
          <a:prstGeom prst="rect">
            <a:avLst/>
          </a:prstGeom>
        </p:spPr>
        <p:txBody>
          <a:bodyPr vert="horz" lIns="91429" tIns="45714" rIns="91429" bIns="45714" rtlCol="0" anchor="ctr"/>
          <a:lstStyle>
            <a:defPPr>
              <a:defRPr lang="en-US"/>
            </a:defPPr>
            <a:lvl1pPr algn="ctr" defTabSz="975276" rtl="0" eaLnBrk="1" fontAlgn="auto" hangingPunct="1">
              <a:spcBef>
                <a:spcPts val="0"/>
              </a:spcBef>
              <a:spcAft>
                <a:spcPts val="0"/>
              </a:spcAft>
              <a:defRPr sz="1280" kern="1200" dirty="0">
                <a:solidFill>
                  <a:schemeClr val="tx1"/>
                </a:solidFill>
                <a:latin typeface="+mn-lt"/>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prstClr val="black"/>
                </a:solidFill>
                <a:cs typeface="+mn-cs"/>
              </a:rPr>
              <a:t>Isaiah 1: The Wickedness of Judah, the Unfaithful City</a:t>
            </a:r>
            <a:endParaRPr lang="en-US" dirty="0">
              <a:solidFill>
                <a:prstClr val="black"/>
              </a:solidFill>
              <a:latin typeface="Calibri"/>
              <a:cs typeface="+mn-cs"/>
            </a:endParaRPr>
          </a:p>
        </p:txBody>
      </p:sp>
      <p:sp>
        <p:nvSpPr>
          <p:cNvPr id="20486" name="Slide Number Placeholder 5"/>
          <p:cNvSpPr>
            <a:spLocks noGrp="1" noChangeArrowheads="1"/>
          </p:cNvSpPr>
          <p:nvPr>
            <p:ph type="sldNum" sz="quarter" idx="12"/>
          </p:nvPr>
        </p:nvSpPr>
        <p:spPr bwMode="auto">
          <a:xfrm>
            <a:off x="11963401" y="6954521"/>
            <a:ext cx="97536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defPPr>
              <a:defRPr lang="en-US"/>
            </a:defPPr>
            <a:lvl1pPr algn="r" rtl="0" eaLnBrk="1" fontAlgn="base" hangingPunct="1">
              <a:spcBef>
                <a:spcPct val="0"/>
              </a:spcBef>
              <a:spcAft>
                <a:spcPct val="0"/>
              </a:spcAft>
              <a:defRPr sz="128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10</a:t>
            </a:fld>
            <a:endParaRPr lang="en-US" altLang="en-US"/>
          </a:p>
        </p:txBody>
      </p:sp>
      <p:grpSp>
        <p:nvGrpSpPr>
          <p:cNvPr id="2" name="Group 1"/>
          <p:cNvGrpSpPr>
            <a:grpSpLocks/>
          </p:cNvGrpSpPr>
          <p:nvPr/>
        </p:nvGrpSpPr>
        <p:grpSpPr bwMode="auto">
          <a:xfrm>
            <a:off x="857686" y="1787019"/>
            <a:ext cx="11260667" cy="5315374"/>
            <a:chOff x="815975" y="1625600"/>
            <a:chExt cx="10556875" cy="4983163"/>
          </a:xfrm>
        </p:grpSpPr>
        <p:pic>
          <p:nvPicPr>
            <p:cNvPr id="25608" name="Picture 2"/>
            <p:cNvPicPr>
              <a:picLocks noChangeAspect="1" noChangeArrowheads="1"/>
            </p:cNvPicPr>
            <p:nvPr/>
          </p:nvPicPr>
          <p:blipFill>
            <a:blip r:embed="rId2">
              <a:extLst>
                <a:ext uri="{28A0092B-C50C-407E-A947-70E740481C1C}">
                  <a14:useLocalDpi xmlns:a14="http://schemas.microsoft.com/office/drawing/2010/main" val="0"/>
                </a:ext>
              </a:extLst>
            </a:blip>
            <a:srcRect l="2499" t="12204" r="5624" b="10652"/>
            <a:stretch>
              <a:fillRect/>
            </a:stretch>
          </p:blipFill>
          <p:spPr bwMode="auto">
            <a:xfrm>
              <a:off x="815975" y="1625600"/>
              <a:ext cx="105568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07394" y="3164957"/>
              <a:ext cx="377825" cy="3492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871" name="Title 1"/>
          <p:cNvSpPr>
            <a:spLocks noGrp="1"/>
          </p:cNvSpPr>
          <p:nvPr>
            <p:ph type="title"/>
          </p:nvPr>
        </p:nvSpPr>
        <p:spPr>
          <a:xfrm>
            <a:off x="2082800" y="220667"/>
            <a:ext cx="7901953" cy="1836733"/>
          </a:xfrm>
        </p:spPr>
        <p:txBody>
          <a:bodyPr/>
          <a:lstStyle/>
          <a:p>
            <a:pPr algn="ctr"/>
            <a:r>
              <a:rPr lang="en-US" altLang="en-US" sz="4400" b="1" dirty="0">
                <a:solidFill>
                  <a:schemeClr val="tx1">
                    <a:lumMod val="75000"/>
                    <a:lumOff val="25000"/>
                  </a:schemeClr>
                </a:solidFill>
                <a:latin typeface="+mn-lt"/>
                <a:cs typeface="Calibri" panose="020F0502020204030204" pitchFamily="34" charset="0"/>
              </a:rPr>
              <a:t>Isaiah Bible Study Schedule </a:t>
            </a:r>
            <a:br>
              <a:rPr lang="en-US" altLang="en-US" sz="4400" b="1" dirty="0">
                <a:solidFill>
                  <a:schemeClr val="tx1">
                    <a:lumMod val="75000"/>
                    <a:lumOff val="25000"/>
                  </a:schemeClr>
                </a:solidFill>
                <a:latin typeface="+mn-lt"/>
                <a:cs typeface="Calibri" panose="020F0502020204030204" pitchFamily="34" charset="0"/>
              </a:rPr>
            </a:br>
            <a:r>
              <a:rPr lang="en-US" altLang="en-US" sz="4400" b="1" dirty="0">
                <a:solidFill>
                  <a:schemeClr val="tx1">
                    <a:lumMod val="75000"/>
                    <a:lumOff val="25000"/>
                  </a:schemeClr>
                </a:solidFill>
                <a:latin typeface="+mn-lt"/>
                <a:cs typeface="Calibri" panose="020F0502020204030204" pitchFamily="34" charset="0"/>
              </a:rPr>
              <a:t>for Fall 2022 – Spring 2023</a:t>
            </a:r>
            <a:r>
              <a:rPr lang="en-US" altLang="en-US" sz="4400" b="1" dirty="0">
                <a:latin typeface="Times New Roman" panose="02020603050405020304" pitchFamily="18" charset="0"/>
                <a:cs typeface="Calibri" panose="020F0502020204030204" pitchFamily="34" charset="0"/>
              </a:rPr>
              <a:t/>
            </a:r>
            <a:br>
              <a:rPr lang="en-US" altLang="en-US" sz="4400" b="1" dirty="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September 6, 2022</a:t>
            </a:r>
            <a:endParaRPr lang="en-US" altLang="en-US" sz="1100" i="1" dirty="0">
              <a:solidFill>
                <a:srgbClr val="0000FF"/>
              </a:solidFill>
            </a:endParaRPr>
          </a:p>
        </p:txBody>
      </p:sp>
    </p:spTree>
    <p:extLst>
      <p:ext uri="{BB962C8B-B14F-4D97-AF65-F5344CB8AC3E}">
        <p14:creationId xmlns:p14="http://schemas.microsoft.com/office/powerpoint/2010/main" val="1287575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dirty="0">
                <a:solidFill>
                  <a:schemeClr val="tx1">
                    <a:lumMod val="75000"/>
                    <a:lumOff val="25000"/>
                  </a:schemeClr>
                </a:solidFill>
                <a:latin typeface="+mn-lt"/>
              </a:rPr>
              <a:t>Isaiah Outline</a:t>
            </a:r>
          </a:p>
        </p:txBody>
      </p:sp>
      <p:sp>
        <p:nvSpPr>
          <p:cNvPr id="2663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3C9297-CA8B-4A77-A6C9-BF4C1B74B826}" type="slidenum">
              <a:rPr lang="en-US" altLang="en-US"/>
              <a:pPr/>
              <a:t>11</a:t>
            </a:fld>
            <a:endParaRPr lang="en-US" altLang="en-US"/>
          </a:p>
        </p:txBody>
      </p:sp>
      <p:graphicFrame>
        <p:nvGraphicFramePr>
          <p:cNvPr id="9" name="Table 8"/>
          <p:cNvGraphicFramePr>
            <a:graphicFrameLocks noGrp="1"/>
          </p:cNvGraphicFramePr>
          <p:nvPr/>
        </p:nvGraphicFramePr>
        <p:xfrm>
          <a:off x="787400" y="1828800"/>
          <a:ext cx="11672564" cy="4999972"/>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947">
                <a:tc v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1:1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 35:10</a:t>
                      </a: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a:solidFill>
                            <a:schemeClr val="tx1"/>
                          </a:solidFill>
                          <a:effectLst/>
                          <a:latin typeface="Calibri" panose="020F0502020204030204" pitchFamily="34" charset="0"/>
                        </a:rPr>
                        <a:t>  36:1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39:8</a:t>
                      </a: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dirty="0">
                          <a:solidFill>
                            <a:schemeClr val="tx1"/>
                          </a:solidFill>
                          <a:effectLst/>
                          <a:latin typeface="Calibri" panose="020F0502020204030204" pitchFamily="34" charset="0"/>
                        </a:rPr>
                        <a:t>40:1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66:24</a:t>
                      </a: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1:1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12:6</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13:1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23:18</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24:1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27:13</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35:10</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36:1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39:8</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40:1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dirty="0">
                          <a:solidFill>
                            <a:schemeClr val="tx1"/>
                          </a:solidFill>
                          <a:effectLst/>
                          <a:latin typeface="Calibri" panose="020F0502020204030204" pitchFamily="34" charset="0"/>
                        </a:rPr>
                        <a:t>48:22</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49:1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57:21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66:24</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711200" y="6810828"/>
            <a:ext cx="5187639" cy="246221"/>
          </a:xfrm>
          <a:prstGeom prst="rect">
            <a:avLst/>
          </a:prstGeom>
          <a:noFill/>
        </p:spPr>
        <p:txBody>
          <a:bodyPr wrap="none" rtlCol="0">
            <a:spAutoFit/>
          </a:bodyPr>
          <a:lstStyle/>
          <a:p>
            <a:pPr marL="0" lvl="1"/>
            <a:r>
              <a:rPr lang="en-US" sz="1000" dirty="0"/>
              <a:t>Bruce Wilkinson and Kenneth Boa, Talk Thru the Bible (Nashville: T. Nelson, 1983), 189.</a:t>
            </a:r>
            <a:endParaRPr lang="en-US" sz="1400" dirty="0"/>
          </a:p>
        </p:txBody>
      </p:sp>
      <p:cxnSp>
        <p:nvCxnSpPr>
          <p:cNvPr id="4" name="Straight Arrow Connector 3">
            <a:extLst>
              <a:ext uri="{FF2B5EF4-FFF2-40B4-BE49-F238E27FC236}">
                <a16:creationId xmlns:a16="http://schemas.microsoft.com/office/drawing/2014/main" id="{7E0CB721-6A58-6300-A251-31AF04A63E7F}"/>
              </a:ext>
            </a:extLst>
          </p:cNvPr>
          <p:cNvCxnSpPr/>
          <p:nvPr/>
        </p:nvCxnSpPr>
        <p:spPr>
          <a:xfrm flipV="1">
            <a:off x="1549400" y="4800600"/>
            <a:ext cx="4572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1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07AD8C-5343-D32D-CDD8-4F5EFA1ECB38}"/>
              </a:ext>
            </a:extLst>
          </p:cNvPr>
          <p:cNvSpPr/>
          <p:nvPr/>
        </p:nvSpPr>
        <p:spPr>
          <a:xfrm>
            <a:off x="-9663" y="6151780"/>
            <a:ext cx="13004800"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a:t>
            </a:r>
          </a:p>
        </p:txBody>
      </p:sp>
      <p:sp>
        <p:nvSpPr>
          <p:cNvPr id="7" name="TextBox 6">
            <a:extLst>
              <a:ext uri="{FF2B5EF4-FFF2-40B4-BE49-F238E27FC236}">
                <a16:creationId xmlns:a16="http://schemas.microsoft.com/office/drawing/2014/main" id="{838578DB-9D36-30ED-DB09-F274D98E6C99}"/>
              </a:ext>
            </a:extLst>
          </p:cNvPr>
          <p:cNvSpPr txBox="1"/>
          <p:nvPr/>
        </p:nvSpPr>
        <p:spPr>
          <a:xfrm>
            <a:off x="1930400" y="2334161"/>
            <a:ext cx="9175910" cy="2646878"/>
          </a:xfrm>
          <a:prstGeom prst="rect">
            <a:avLst/>
          </a:prstGeom>
          <a:noFill/>
        </p:spPr>
        <p:txBody>
          <a:bodyPr wrap="none" rtlCol="0">
            <a:spAutoFit/>
          </a:bodyPr>
          <a:lstStyle/>
          <a:p>
            <a:r>
              <a:rPr lang="en-US" sz="16600" b="1" dirty="0">
                <a:solidFill>
                  <a:schemeClr val="tx1">
                    <a:lumMod val="65000"/>
                    <a:lumOff val="35000"/>
                  </a:schemeClr>
                </a:solidFill>
                <a:latin typeface="Arial" panose="020B0604020202020204" pitchFamily="34" charset="0"/>
                <a:cs typeface="Arial" panose="020B0604020202020204" pitchFamily="34" charset="0"/>
              </a:rPr>
              <a:t>ISAIAH 1</a:t>
            </a:r>
          </a:p>
        </p:txBody>
      </p:sp>
      <p:sp>
        <p:nvSpPr>
          <p:cNvPr id="4" name="Title 3">
            <a:extLst>
              <a:ext uri="{FF2B5EF4-FFF2-40B4-BE49-F238E27FC236}">
                <a16:creationId xmlns:a16="http://schemas.microsoft.com/office/drawing/2014/main" id="{3A6088E5-4F32-1C3B-4F24-0221F2E59A40}"/>
              </a:ext>
            </a:extLst>
          </p:cNvPr>
          <p:cNvSpPr>
            <a:spLocks noGrp="1"/>
          </p:cNvSpPr>
          <p:nvPr>
            <p:ph type="title"/>
          </p:nvPr>
        </p:nvSpPr>
        <p:spPr/>
        <p:txBody>
          <a:bodyPr/>
          <a:lstStyle/>
          <a:p>
            <a:endParaRPr lang="en-US"/>
          </a:p>
        </p:txBody>
      </p:sp>
      <p:sp>
        <p:nvSpPr>
          <p:cNvPr id="17" name="TextBox 16">
            <a:extLst>
              <a:ext uri="{FF2B5EF4-FFF2-40B4-BE49-F238E27FC236}">
                <a16:creationId xmlns:a16="http://schemas.microsoft.com/office/drawing/2014/main" id="{6EC69A50-88D6-254C-848C-7F36E7589EF6}"/>
              </a:ext>
            </a:extLst>
          </p:cNvPr>
          <p:cNvSpPr txBox="1"/>
          <p:nvPr/>
        </p:nvSpPr>
        <p:spPr>
          <a:xfrm>
            <a:off x="2926186" y="4981039"/>
            <a:ext cx="7310014" cy="830997"/>
          </a:xfrm>
          <a:prstGeom prst="rect">
            <a:avLst/>
          </a:prstGeom>
          <a:noFill/>
        </p:spPr>
        <p:txBody>
          <a:bodyPr wrap="none" rtlCol="0">
            <a:spAutoFit/>
          </a:bodyPr>
          <a:lstStyle/>
          <a:p>
            <a:r>
              <a:rPr lang="en-US" sz="4800" b="1" dirty="0">
                <a:solidFill>
                  <a:schemeClr val="tx1">
                    <a:lumMod val="65000"/>
                    <a:lumOff val="35000"/>
                  </a:schemeClr>
                </a:solidFill>
              </a:rPr>
              <a:t>“The L</a:t>
            </a:r>
            <a:r>
              <a:rPr lang="en-US" sz="4800" b="1" cap="small" dirty="0">
                <a:solidFill>
                  <a:schemeClr val="tx1">
                    <a:lumMod val="65000"/>
                    <a:lumOff val="35000"/>
                  </a:schemeClr>
                </a:solidFill>
              </a:rPr>
              <a:t>ord</a:t>
            </a:r>
            <a:r>
              <a:rPr lang="en-US" sz="4800" b="1" dirty="0">
                <a:solidFill>
                  <a:schemeClr val="tx1">
                    <a:lumMod val="65000"/>
                    <a:lumOff val="35000"/>
                  </a:schemeClr>
                </a:solidFill>
              </a:rPr>
              <a:t> is Salvation”</a:t>
            </a:r>
          </a:p>
        </p:txBody>
      </p:sp>
    </p:spTree>
    <p:extLst>
      <p:ext uri="{BB962C8B-B14F-4D97-AF65-F5344CB8AC3E}">
        <p14:creationId xmlns:p14="http://schemas.microsoft.com/office/powerpoint/2010/main" val="17903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3924-6ADF-80B7-1D75-32D0ADC9031E}"/>
              </a:ext>
            </a:extLst>
          </p:cNvPr>
          <p:cNvSpPr>
            <a:spLocks noGrp="1"/>
          </p:cNvSpPr>
          <p:nvPr>
            <p:ph type="title"/>
          </p:nvPr>
        </p:nvSpPr>
        <p:spPr>
          <a:xfrm>
            <a:off x="2235200" y="296867"/>
            <a:ext cx="7773445" cy="1394315"/>
          </a:xfrm>
          <a:solidFill>
            <a:schemeClr val="accent2">
              <a:lumMod val="60000"/>
              <a:lumOff val="40000"/>
            </a:schemeClr>
          </a:solidFill>
        </p:spPr>
        <p:txBody>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Isaiah’s Context: </a:t>
            </a:r>
            <a:br>
              <a:rPr lang="en-US" sz="4400" b="1" dirty="0">
                <a:solidFill>
                  <a:schemeClr val="tx1">
                    <a:lumMod val="75000"/>
                    <a:lumOff val="25000"/>
                  </a:schemeClr>
                </a:solidFill>
                <a:latin typeface="Arial" panose="020B0604020202020204" pitchFamily="34" charset="0"/>
                <a:cs typeface="Arial" panose="020B0604020202020204" pitchFamily="34" charset="0"/>
              </a:rPr>
            </a:br>
            <a:r>
              <a:rPr lang="en-US" sz="4400" b="1" dirty="0">
                <a:solidFill>
                  <a:schemeClr val="tx1">
                    <a:lumMod val="75000"/>
                    <a:lumOff val="25000"/>
                  </a:schemeClr>
                </a:solidFill>
                <a:latin typeface="Arial" panose="020B0604020202020204" pitchFamily="34" charset="0"/>
                <a:cs typeface="Arial" panose="020B0604020202020204" pitchFamily="34" charset="0"/>
              </a:rPr>
              <a:t>Three Covenants</a:t>
            </a:r>
            <a:endParaRPr lang="en-US" sz="4400" dirty="0">
              <a:solidFill>
                <a:schemeClr val="tx1">
                  <a:lumMod val="75000"/>
                  <a:lumOff val="25000"/>
                </a:schemeClr>
              </a:solidFill>
            </a:endParaRPr>
          </a:p>
        </p:txBody>
      </p:sp>
      <p:sp>
        <p:nvSpPr>
          <p:cNvPr id="5" name="Rectangle 4">
            <a:extLst>
              <a:ext uri="{FF2B5EF4-FFF2-40B4-BE49-F238E27FC236}">
                <a16:creationId xmlns:a16="http://schemas.microsoft.com/office/drawing/2014/main" id="{A507AD8C-5343-D32D-CDD8-4F5EFA1ECB38}"/>
              </a:ext>
            </a:extLst>
          </p:cNvPr>
          <p:cNvSpPr/>
          <p:nvPr/>
        </p:nvSpPr>
        <p:spPr>
          <a:xfrm>
            <a:off x="-9663" y="6151780"/>
            <a:ext cx="13004800"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a:t>
            </a:r>
          </a:p>
        </p:txBody>
      </p:sp>
      <p:sp>
        <p:nvSpPr>
          <p:cNvPr id="7" name="TextBox 6">
            <a:extLst>
              <a:ext uri="{FF2B5EF4-FFF2-40B4-BE49-F238E27FC236}">
                <a16:creationId xmlns:a16="http://schemas.microsoft.com/office/drawing/2014/main" id="{838578DB-9D36-30ED-DB09-F274D98E6C99}"/>
              </a:ext>
            </a:extLst>
          </p:cNvPr>
          <p:cNvSpPr txBox="1"/>
          <p:nvPr/>
        </p:nvSpPr>
        <p:spPr>
          <a:xfrm>
            <a:off x="2784168" y="3943072"/>
            <a:ext cx="8678979" cy="3219728"/>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r>
              <a:rPr lang="en-US" sz="2987" b="1" dirty="0">
                <a:solidFill>
                  <a:schemeClr val="tx1">
                    <a:lumMod val="65000"/>
                    <a:lumOff val="35000"/>
                  </a:schemeClr>
                </a:solidFill>
                <a:latin typeface="Arial" panose="020B0604020202020204" pitchFamily="34" charset="0"/>
                <a:cs typeface="Arial" panose="020B0604020202020204" pitchFamily="34" charset="0"/>
              </a:rPr>
              <a:t> – land, people, blessing</a:t>
            </a:r>
          </a:p>
          <a:p>
            <a:r>
              <a:rPr lang="en-US" sz="2987" b="1" dirty="0">
                <a:solidFill>
                  <a:schemeClr val="tx1">
                    <a:lumMod val="65000"/>
                    <a:lumOff val="35000"/>
                  </a:schemeClr>
                </a:solidFill>
                <a:latin typeface="Arial" panose="020B0604020202020204" pitchFamily="34" charset="0"/>
                <a:cs typeface="Arial" panose="020B0604020202020204" pitchFamily="34" charset="0"/>
              </a:rPr>
              <a:t>	</a:t>
            </a:r>
            <a:r>
              <a:rPr lang="en-US" sz="2400" b="1" dirty="0">
                <a:solidFill>
                  <a:schemeClr val="tx1">
                    <a:lumMod val="65000"/>
                    <a:lumOff val="35000"/>
                  </a:schemeClr>
                </a:solidFill>
                <a:latin typeface="Arial" panose="020B0604020202020204" pitchFamily="34" charset="0"/>
                <a:cs typeface="Arial" panose="020B0604020202020204" pitchFamily="34" charset="0"/>
              </a:rPr>
              <a:t>Genesis 12:1-3, 15:18-21, 17:1-8</a:t>
            </a:r>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endParaRPr lang="en-US" sz="1200"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accent2">
                    <a:lumMod val="75000"/>
                  </a:schemeClr>
                </a:solidFill>
                <a:latin typeface="Arial" panose="020B0604020202020204" pitchFamily="34" charset="0"/>
                <a:cs typeface="Arial" panose="020B0604020202020204" pitchFamily="34" charset="0"/>
              </a:rPr>
              <a:t>Moses</a:t>
            </a:r>
            <a:r>
              <a:rPr lang="en-US" sz="2987" b="1" dirty="0">
                <a:solidFill>
                  <a:schemeClr val="tx1">
                    <a:lumMod val="65000"/>
                    <a:lumOff val="35000"/>
                  </a:schemeClr>
                </a:solidFill>
                <a:latin typeface="Arial" panose="020B0604020202020204" pitchFamily="34" charset="0"/>
                <a:cs typeface="Arial" panose="020B0604020202020204" pitchFamily="34" charset="0"/>
              </a:rPr>
              <a:t> – blessings for obedience, else curses</a:t>
            </a:r>
          </a:p>
          <a:p>
            <a:r>
              <a:rPr lang="en-US" sz="2987" b="1" dirty="0">
                <a:solidFill>
                  <a:schemeClr val="tx1">
                    <a:lumMod val="65000"/>
                    <a:lumOff val="35000"/>
                  </a:schemeClr>
                </a:solidFill>
                <a:latin typeface="Arial" panose="020B0604020202020204" pitchFamily="34" charset="0"/>
                <a:cs typeface="Arial" panose="020B0604020202020204" pitchFamily="34" charset="0"/>
              </a:rPr>
              <a:t>	</a:t>
            </a:r>
            <a:r>
              <a:rPr lang="en-US" sz="2400" b="1" dirty="0">
                <a:solidFill>
                  <a:schemeClr val="tx1">
                    <a:lumMod val="65000"/>
                    <a:lumOff val="35000"/>
                  </a:schemeClr>
                </a:solidFill>
                <a:latin typeface="Arial" panose="020B0604020202020204" pitchFamily="34" charset="0"/>
                <a:cs typeface="Arial" panose="020B0604020202020204" pitchFamily="34" charset="0"/>
              </a:rPr>
              <a:t>Exodus 20, Deuteronomy 28</a:t>
            </a:r>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endParaRPr lang="en-US" sz="1200"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accent2">
                    <a:lumMod val="75000"/>
                  </a:schemeClr>
                </a:solidFill>
                <a:latin typeface="Arial" panose="020B0604020202020204" pitchFamily="34" charset="0"/>
                <a:cs typeface="Arial" panose="020B0604020202020204" pitchFamily="34" charset="0"/>
              </a:rPr>
              <a:t>David</a:t>
            </a:r>
            <a:r>
              <a:rPr lang="en-US" sz="2987" b="1" dirty="0">
                <a:solidFill>
                  <a:schemeClr val="tx1">
                    <a:lumMod val="65000"/>
                    <a:lumOff val="35000"/>
                  </a:schemeClr>
                </a:solidFill>
                <a:latin typeface="Arial" panose="020B0604020202020204" pitchFamily="34" charset="0"/>
                <a:cs typeface="Arial" panose="020B0604020202020204" pitchFamily="34" charset="0"/>
              </a:rPr>
              <a:t> – peace, descendant on throne forever</a:t>
            </a:r>
          </a:p>
          <a:p>
            <a:r>
              <a:rPr lang="en-US" sz="2987" b="1" dirty="0">
                <a:solidFill>
                  <a:schemeClr val="tx1">
                    <a:lumMod val="65000"/>
                    <a:lumOff val="35000"/>
                  </a:schemeClr>
                </a:solidFill>
                <a:latin typeface="Arial" panose="020B0604020202020204" pitchFamily="34" charset="0"/>
                <a:cs typeface="Arial" panose="020B0604020202020204" pitchFamily="34" charset="0"/>
              </a:rPr>
              <a:t>	</a:t>
            </a:r>
            <a:r>
              <a:rPr lang="en-US" sz="2400" b="1" dirty="0">
                <a:solidFill>
                  <a:schemeClr val="tx1">
                    <a:lumMod val="65000"/>
                    <a:lumOff val="35000"/>
                  </a:schemeClr>
                </a:solidFill>
                <a:latin typeface="Arial" panose="020B0604020202020204" pitchFamily="34" charset="0"/>
                <a:cs typeface="Arial" panose="020B0604020202020204" pitchFamily="34" charset="0"/>
              </a:rPr>
              <a:t>2 Samuel 7:8-16</a:t>
            </a:r>
            <a:endParaRPr lang="en-US" sz="2987"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49B3C93-959A-CBB3-8146-EF34397C08AE}"/>
              </a:ext>
            </a:extLst>
          </p:cNvPr>
          <p:cNvSpPr txBox="1"/>
          <p:nvPr/>
        </p:nvSpPr>
        <p:spPr>
          <a:xfrm>
            <a:off x="1473200" y="2133600"/>
            <a:ext cx="10169772" cy="1815882"/>
          </a:xfrm>
          <a:prstGeom prst="rect">
            <a:avLst/>
          </a:prstGeom>
          <a:noFill/>
        </p:spPr>
        <p:txBody>
          <a:bodyPr wrap="none" rtlCol="0">
            <a:spAutoFit/>
          </a:bodyPr>
          <a:lstStyle/>
          <a:p>
            <a:r>
              <a:rPr lang="en-US" sz="2800" b="1" dirty="0">
                <a:solidFill>
                  <a:schemeClr val="tx1">
                    <a:lumMod val="65000"/>
                    <a:lumOff val="35000"/>
                  </a:schemeClr>
                </a:solidFill>
              </a:rPr>
              <a:t>When Isaiah taught and prophesied, he and all Israel were </a:t>
            </a:r>
            <a:br>
              <a:rPr lang="en-US" sz="2800" b="1" dirty="0">
                <a:solidFill>
                  <a:schemeClr val="tx1">
                    <a:lumMod val="65000"/>
                    <a:lumOff val="35000"/>
                  </a:schemeClr>
                </a:solidFill>
              </a:rPr>
            </a:br>
            <a:r>
              <a:rPr lang="en-US" sz="2800" b="1" dirty="0">
                <a:solidFill>
                  <a:schemeClr val="tx1">
                    <a:lumMod val="65000"/>
                    <a:lumOff val="35000"/>
                  </a:schemeClr>
                </a:solidFill>
              </a:rPr>
              <a:t>living in the context of three great covenants initiated </a:t>
            </a:r>
            <a:br>
              <a:rPr lang="en-US" sz="2800" b="1" dirty="0">
                <a:solidFill>
                  <a:schemeClr val="tx1">
                    <a:lumMod val="65000"/>
                    <a:lumOff val="35000"/>
                  </a:schemeClr>
                </a:solidFill>
              </a:rPr>
            </a:br>
            <a:r>
              <a:rPr lang="en-US" sz="2800" b="1" dirty="0">
                <a:solidFill>
                  <a:schemeClr val="tx1">
                    <a:lumMod val="65000"/>
                    <a:lumOff val="35000"/>
                  </a:schemeClr>
                </a:solidFill>
              </a:rPr>
              <a:t>by YHWH with His special chosen people. We will see </a:t>
            </a:r>
            <a:br>
              <a:rPr lang="en-US" sz="2800" b="1" dirty="0">
                <a:solidFill>
                  <a:schemeClr val="tx1">
                    <a:lumMod val="65000"/>
                    <a:lumOff val="35000"/>
                  </a:schemeClr>
                </a:solidFill>
              </a:rPr>
            </a:br>
            <a:r>
              <a:rPr lang="en-US" sz="2800" b="1" dirty="0">
                <a:solidFill>
                  <a:schemeClr val="tx1">
                    <a:lumMod val="65000"/>
                    <a:lumOff val="35000"/>
                  </a:schemeClr>
                </a:solidFill>
              </a:rPr>
              <a:t>the influence of these covenants throughout the book.</a:t>
            </a:r>
          </a:p>
        </p:txBody>
      </p:sp>
    </p:spTree>
    <p:extLst>
      <p:ext uri="{BB962C8B-B14F-4D97-AF65-F5344CB8AC3E}">
        <p14:creationId xmlns:p14="http://schemas.microsoft.com/office/powerpoint/2010/main" val="32667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3924-6ADF-80B7-1D75-32D0ADC9031E}"/>
              </a:ext>
            </a:extLst>
          </p:cNvPr>
          <p:cNvSpPr>
            <a:spLocks noGrp="1"/>
          </p:cNvSpPr>
          <p:nvPr>
            <p:ph type="title"/>
          </p:nvPr>
        </p:nvSpPr>
        <p:spPr>
          <a:xfrm>
            <a:off x="2235200" y="296867"/>
            <a:ext cx="7773445" cy="1394315"/>
          </a:xfrm>
          <a:solidFill>
            <a:schemeClr val="accent2">
              <a:lumMod val="60000"/>
              <a:lumOff val="40000"/>
            </a:schemeClr>
          </a:solidFill>
        </p:spPr>
        <p:txBody>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Contrast: Christians Live Under the New Covenant</a:t>
            </a:r>
            <a:endParaRPr lang="en-US" sz="4400" dirty="0">
              <a:solidFill>
                <a:schemeClr val="tx1">
                  <a:lumMod val="75000"/>
                  <a:lumOff val="25000"/>
                </a:schemeClr>
              </a:solidFill>
            </a:endParaRPr>
          </a:p>
        </p:txBody>
      </p:sp>
      <p:sp>
        <p:nvSpPr>
          <p:cNvPr id="5" name="Rectangle 4">
            <a:extLst>
              <a:ext uri="{FF2B5EF4-FFF2-40B4-BE49-F238E27FC236}">
                <a16:creationId xmlns:a16="http://schemas.microsoft.com/office/drawing/2014/main" id="{A507AD8C-5343-D32D-CDD8-4F5EFA1ECB38}"/>
              </a:ext>
            </a:extLst>
          </p:cNvPr>
          <p:cNvSpPr/>
          <p:nvPr/>
        </p:nvSpPr>
        <p:spPr>
          <a:xfrm>
            <a:off x="-9663" y="6151780"/>
            <a:ext cx="13004800"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a:t>
            </a:r>
          </a:p>
        </p:txBody>
      </p:sp>
      <p:sp>
        <p:nvSpPr>
          <p:cNvPr id="3" name="TextBox 2">
            <a:extLst>
              <a:ext uri="{FF2B5EF4-FFF2-40B4-BE49-F238E27FC236}">
                <a16:creationId xmlns:a16="http://schemas.microsoft.com/office/drawing/2014/main" id="{849B3C93-959A-CBB3-8146-EF34397C08AE}"/>
              </a:ext>
            </a:extLst>
          </p:cNvPr>
          <p:cNvSpPr txBox="1"/>
          <p:nvPr/>
        </p:nvSpPr>
        <p:spPr>
          <a:xfrm>
            <a:off x="939800" y="2133600"/>
            <a:ext cx="11575605" cy="4832092"/>
          </a:xfrm>
          <a:prstGeom prst="rect">
            <a:avLst/>
          </a:prstGeom>
          <a:noFill/>
        </p:spPr>
        <p:txBody>
          <a:bodyPr wrap="none" rtlCol="0">
            <a:spAutoFit/>
          </a:bodyPr>
          <a:lstStyle/>
          <a:p>
            <a:r>
              <a:rPr lang="en-US" sz="2800" b="1" dirty="0">
                <a:solidFill>
                  <a:schemeClr val="accent2">
                    <a:lumMod val="75000"/>
                  </a:schemeClr>
                </a:solidFill>
                <a:latin typeface="+mn-lt"/>
              </a:rPr>
              <a:t>We live under the New Covenant – a covenant of grace, not Law.</a:t>
            </a:r>
          </a:p>
          <a:p>
            <a:r>
              <a:rPr lang="en-US" sz="2800" b="1" dirty="0">
                <a:solidFill>
                  <a:schemeClr val="accent2">
                    <a:lumMod val="75000"/>
                  </a:schemeClr>
                </a:solidFill>
                <a:latin typeface="+mn-lt"/>
              </a:rPr>
              <a:t>It was inaugurated by death and resurrection of Jesus the Messiah</a:t>
            </a:r>
          </a:p>
          <a:p>
            <a:endParaRPr lang="en-US" sz="2800" b="1" dirty="0">
              <a:solidFill>
                <a:schemeClr val="tx1">
                  <a:lumMod val="75000"/>
                  <a:lumOff val="25000"/>
                </a:schemeClr>
              </a:solidFill>
              <a:latin typeface="+mn-lt"/>
            </a:endParaRPr>
          </a:p>
          <a:p>
            <a:r>
              <a:rPr lang="en-US" sz="2800" b="1" dirty="0">
                <a:solidFill>
                  <a:schemeClr val="tx1">
                    <a:lumMod val="75000"/>
                    <a:lumOff val="25000"/>
                  </a:schemeClr>
                </a:solidFill>
                <a:effectLst/>
                <a:latin typeface="+mn-lt"/>
              </a:rPr>
              <a:t>For the Law was given through Moses; </a:t>
            </a:r>
          </a:p>
          <a:p>
            <a:r>
              <a:rPr lang="en-US" sz="2800" b="1" dirty="0">
                <a:solidFill>
                  <a:schemeClr val="tx1">
                    <a:lumMod val="75000"/>
                    <a:lumOff val="25000"/>
                  </a:schemeClr>
                </a:solidFill>
                <a:effectLst/>
                <a:latin typeface="+mn-lt"/>
              </a:rPr>
              <a:t>grace and truth were realized through Jesus Christ. </a:t>
            </a:r>
          </a:p>
          <a:p>
            <a:r>
              <a:rPr lang="en-US" sz="2800" b="1" dirty="0">
                <a:solidFill>
                  <a:schemeClr val="tx1">
                    <a:lumMod val="75000"/>
                    <a:lumOff val="25000"/>
                  </a:schemeClr>
                </a:solidFill>
                <a:effectLst/>
                <a:latin typeface="+mn-lt"/>
              </a:rPr>
              <a:t>(John 1:17) </a:t>
            </a:r>
          </a:p>
          <a:p>
            <a:endParaRPr lang="en-US" sz="2800" b="1" dirty="0">
              <a:solidFill>
                <a:schemeClr val="tx1">
                  <a:lumMod val="75000"/>
                  <a:lumOff val="25000"/>
                </a:schemeClr>
              </a:solidFill>
              <a:effectLst/>
              <a:latin typeface="+mn-lt"/>
            </a:endParaRPr>
          </a:p>
          <a:p>
            <a:r>
              <a:rPr lang="en-US" sz="2800" b="1" u="none" strike="noStrike" baseline="30000" dirty="0">
                <a:solidFill>
                  <a:schemeClr val="tx1">
                    <a:lumMod val="75000"/>
                    <a:lumOff val="25000"/>
                  </a:schemeClr>
                </a:solidFill>
                <a:effectLst/>
                <a:latin typeface="+mn-lt"/>
              </a:rPr>
              <a:t>8</a:t>
            </a:r>
            <a:r>
              <a:rPr lang="en-US" sz="2800" b="1" u="none" strike="noStrike" dirty="0">
                <a:solidFill>
                  <a:schemeClr val="tx1">
                    <a:lumMod val="75000"/>
                    <a:lumOff val="25000"/>
                  </a:schemeClr>
                </a:solidFill>
                <a:effectLst/>
                <a:latin typeface="+mn-lt"/>
              </a:rPr>
              <a:t> </a:t>
            </a:r>
            <a:r>
              <a:rPr lang="en-US" sz="2800" b="1" dirty="0">
                <a:solidFill>
                  <a:schemeClr val="tx1">
                    <a:lumMod val="75000"/>
                    <a:lumOff val="25000"/>
                  </a:schemeClr>
                </a:solidFill>
                <a:effectLst/>
                <a:latin typeface="+mn-lt"/>
              </a:rPr>
              <a:t>For by grace you have been saved through faith; </a:t>
            </a:r>
          </a:p>
          <a:p>
            <a:r>
              <a:rPr lang="en-US" sz="2800" b="1" dirty="0">
                <a:solidFill>
                  <a:schemeClr val="tx1">
                    <a:lumMod val="75000"/>
                    <a:lumOff val="25000"/>
                  </a:schemeClr>
                </a:solidFill>
                <a:effectLst/>
                <a:latin typeface="+mn-lt"/>
              </a:rPr>
              <a:t>and that not of yourselves, </a:t>
            </a:r>
            <a:r>
              <a:rPr lang="en-US" sz="2800" b="1" i="1" dirty="0">
                <a:solidFill>
                  <a:schemeClr val="tx1">
                    <a:lumMod val="75000"/>
                    <a:lumOff val="25000"/>
                  </a:schemeClr>
                </a:solidFill>
                <a:effectLst/>
                <a:latin typeface="+mn-lt"/>
              </a:rPr>
              <a:t>it is</a:t>
            </a:r>
            <a:r>
              <a:rPr lang="en-US" sz="2800" b="1" dirty="0">
                <a:solidFill>
                  <a:schemeClr val="tx1">
                    <a:lumMod val="75000"/>
                    <a:lumOff val="25000"/>
                  </a:schemeClr>
                </a:solidFill>
                <a:effectLst/>
                <a:latin typeface="+mn-lt"/>
              </a:rPr>
              <a:t> the gift of God; </a:t>
            </a:r>
          </a:p>
          <a:p>
            <a:r>
              <a:rPr lang="en-US" sz="2800" b="1" u="none" strike="noStrike" baseline="30000" dirty="0">
                <a:solidFill>
                  <a:schemeClr val="tx1">
                    <a:lumMod val="75000"/>
                    <a:lumOff val="25000"/>
                  </a:schemeClr>
                </a:solidFill>
                <a:effectLst/>
                <a:latin typeface="+mn-lt"/>
              </a:rPr>
              <a:t>9</a:t>
            </a:r>
            <a:r>
              <a:rPr lang="en-US" sz="2800" b="1" u="none" strike="noStrike" dirty="0">
                <a:solidFill>
                  <a:schemeClr val="tx1">
                    <a:lumMod val="75000"/>
                    <a:lumOff val="25000"/>
                  </a:schemeClr>
                </a:solidFill>
                <a:effectLst/>
                <a:latin typeface="+mn-lt"/>
              </a:rPr>
              <a:t> </a:t>
            </a:r>
            <a:r>
              <a:rPr lang="en-US" sz="2800" b="1" dirty="0">
                <a:solidFill>
                  <a:schemeClr val="tx1">
                    <a:lumMod val="75000"/>
                    <a:lumOff val="25000"/>
                  </a:schemeClr>
                </a:solidFill>
                <a:effectLst/>
                <a:latin typeface="+mn-lt"/>
              </a:rPr>
              <a:t>not as a result of works, so that no one may boast. </a:t>
            </a:r>
          </a:p>
          <a:p>
            <a:r>
              <a:rPr lang="en-US" sz="2800" b="1" dirty="0">
                <a:solidFill>
                  <a:schemeClr val="tx1">
                    <a:lumMod val="75000"/>
                    <a:lumOff val="25000"/>
                  </a:schemeClr>
                </a:solidFill>
                <a:effectLst/>
                <a:latin typeface="+mn-lt"/>
              </a:rPr>
              <a:t>(Ephesians 2:8–9) </a:t>
            </a:r>
          </a:p>
        </p:txBody>
      </p:sp>
      <p:cxnSp>
        <p:nvCxnSpPr>
          <p:cNvPr id="4" name="Straight Connector 3">
            <a:extLst>
              <a:ext uri="{FF2B5EF4-FFF2-40B4-BE49-F238E27FC236}">
                <a16:creationId xmlns:a16="http://schemas.microsoft.com/office/drawing/2014/main" id="{BCA23E84-48CE-5F7A-A2EC-DB734A877D1C}"/>
              </a:ext>
            </a:extLst>
          </p:cNvPr>
          <p:cNvCxnSpPr>
            <a:cxnSpLocks/>
          </p:cNvCxnSpPr>
          <p:nvPr/>
        </p:nvCxnSpPr>
        <p:spPr>
          <a:xfrm>
            <a:off x="1016000" y="4343400"/>
            <a:ext cx="2514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433386-CF96-A6A3-92AE-174A891C8205}"/>
              </a:ext>
            </a:extLst>
          </p:cNvPr>
          <p:cNvCxnSpPr>
            <a:cxnSpLocks/>
          </p:cNvCxnSpPr>
          <p:nvPr/>
        </p:nvCxnSpPr>
        <p:spPr>
          <a:xfrm>
            <a:off x="1215571" y="6400800"/>
            <a:ext cx="39914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379F68-7A87-E5F5-04C4-E0F21B601DC4}"/>
              </a:ext>
            </a:extLst>
          </p:cNvPr>
          <p:cNvCxnSpPr>
            <a:cxnSpLocks/>
          </p:cNvCxnSpPr>
          <p:nvPr/>
        </p:nvCxnSpPr>
        <p:spPr>
          <a:xfrm>
            <a:off x="2425700" y="5638800"/>
            <a:ext cx="952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6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8282952"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An Artist’s View – Time in Isaiah </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10991E-2AE7-D978-468A-CEA8B24C122B}"/>
              </a:ext>
            </a:extLst>
          </p:cNvPr>
          <p:cNvSpPr txBox="1"/>
          <p:nvPr/>
        </p:nvSpPr>
        <p:spPr>
          <a:xfrm>
            <a:off x="177800" y="5459282"/>
            <a:ext cx="5156604" cy="954107"/>
          </a:xfrm>
          <a:prstGeom prst="rect">
            <a:avLst/>
          </a:prstGeom>
          <a:noFill/>
        </p:spPr>
        <p:txBody>
          <a:bodyPr wrap="none" rtlCol="0">
            <a:spAutoFit/>
          </a:bodyPr>
          <a:lstStyle/>
          <a:p>
            <a:endParaRPr lang="en-US" sz="2800" b="1" dirty="0"/>
          </a:p>
          <a:p>
            <a:r>
              <a:rPr lang="en-US" sz="2800" b="1" dirty="0"/>
              <a:t>Isaiah’s Time - Exile - Return</a:t>
            </a:r>
          </a:p>
        </p:txBody>
      </p:sp>
      <p:pic>
        <p:nvPicPr>
          <p:cNvPr id="4" name="Picture 3">
            <a:extLst>
              <a:ext uri="{FF2B5EF4-FFF2-40B4-BE49-F238E27FC236}">
                <a16:creationId xmlns:a16="http://schemas.microsoft.com/office/drawing/2014/main" id="{0B31D6CF-DF21-E5DA-1B93-3ED42E63E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00" y="1835498"/>
            <a:ext cx="9906000" cy="3835476"/>
          </a:xfrm>
          <a:prstGeom prst="rect">
            <a:avLst/>
          </a:prstGeom>
        </p:spPr>
      </p:pic>
      <p:sp>
        <p:nvSpPr>
          <p:cNvPr id="17" name="TextBox 16">
            <a:extLst>
              <a:ext uri="{FF2B5EF4-FFF2-40B4-BE49-F238E27FC236}">
                <a16:creationId xmlns:a16="http://schemas.microsoft.com/office/drawing/2014/main" id="{594DC5BD-DE0A-EBA4-AA2E-1AE0BDC3603B}"/>
              </a:ext>
            </a:extLst>
          </p:cNvPr>
          <p:cNvSpPr txBox="1"/>
          <p:nvPr/>
        </p:nvSpPr>
        <p:spPr>
          <a:xfrm>
            <a:off x="6807200" y="5459282"/>
            <a:ext cx="6278707" cy="954107"/>
          </a:xfrm>
          <a:prstGeom prst="rect">
            <a:avLst/>
          </a:prstGeom>
          <a:noFill/>
        </p:spPr>
        <p:txBody>
          <a:bodyPr wrap="none" rtlCol="0">
            <a:spAutoFit/>
          </a:bodyPr>
          <a:lstStyle/>
          <a:p>
            <a:endParaRPr lang="en-US" sz="2800" b="1" dirty="0"/>
          </a:p>
          <a:p>
            <a:r>
              <a:rPr lang="en-US" sz="2800" b="1" dirty="0"/>
              <a:t>Jesus’ Birth - Death - Resurrection</a:t>
            </a:r>
          </a:p>
        </p:txBody>
      </p:sp>
      <p:sp>
        <p:nvSpPr>
          <p:cNvPr id="18" name="TextBox 17">
            <a:extLst>
              <a:ext uri="{FF2B5EF4-FFF2-40B4-BE49-F238E27FC236}">
                <a16:creationId xmlns:a16="http://schemas.microsoft.com/office/drawing/2014/main" id="{A2872B16-8B45-7D09-9EA1-BAC370943FD6}"/>
              </a:ext>
            </a:extLst>
          </p:cNvPr>
          <p:cNvSpPr txBox="1"/>
          <p:nvPr/>
        </p:nvSpPr>
        <p:spPr>
          <a:xfrm>
            <a:off x="2082800" y="6064226"/>
            <a:ext cx="8627105" cy="954107"/>
          </a:xfrm>
          <a:prstGeom prst="rect">
            <a:avLst/>
          </a:prstGeom>
          <a:noFill/>
        </p:spPr>
        <p:txBody>
          <a:bodyPr wrap="none" rtlCol="0">
            <a:spAutoFit/>
          </a:bodyPr>
          <a:lstStyle/>
          <a:p>
            <a:endParaRPr lang="en-US" sz="2800" b="1" dirty="0"/>
          </a:p>
          <a:p>
            <a:r>
              <a:rPr lang="en-US" sz="2800" b="1" dirty="0"/>
              <a:t>Great Tribulation  -  Millennium  -  Final Judgment</a:t>
            </a:r>
          </a:p>
        </p:txBody>
      </p:sp>
    </p:spTree>
    <p:extLst>
      <p:ext uri="{BB962C8B-B14F-4D97-AF65-F5344CB8AC3E}">
        <p14:creationId xmlns:p14="http://schemas.microsoft.com/office/powerpoint/2010/main" val="22306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3924-6ADF-80B7-1D75-32D0ADC9031E}"/>
              </a:ext>
            </a:extLst>
          </p:cNvPr>
          <p:cNvSpPr>
            <a:spLocks noGrp="1"/>
          </p:cNvSpPr>
          <p:nvPr>
            <p:ph type="title"/>
          </p:nvPr>
        </p:nvSpPr>
        <p:spPr>
          <a:xfrm>
            <a:off x="1953248" y="296868"/>
            <a:ext cx="8055397" cy="865522"/>
          </a:xfrm>
          <a:solidFill>
            <a:schemeClr val="accent2">
              <a:lumMod val="60000"/>
              <a:lumOff val="40000"/>
            </a:schemeClr>
          </a:solidFill>
        </p:spPr>
        <p:txBody>
          <a:bodyP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Introducing Isaiah’s Vision</a:t>
            </a:r>
            <a:endParaRPr lang="en-US" sz="4400" dirty="0">
              <a:solidFill>
                <a:schemeClr val="tx1">
                  <a:lumMod val="75000"/>
                  <a:lumOff val="25000"/>
                </a:schemeClr>
              </a:solidFill>
            </a:endParaRPr>
          </a:p>
        </p:txBody>
      </p:sp>
      <p:sp>
        <p:nvSpPr>
          <p:cNvPr id="5" name="Rectangle 4">
            <a:extLst>
              <a:ext uri="{FF2B5EF4-FFF2-40B4-BE49-F238E27FC236}">
                <a16:creationId xmlns:a16="http://schemas.microsoft.com/office/drawing/2014/main" id="{A507AD8C-5343-D32D-CDD8-4F5EFA1ECB38}"/>
              </a:ext>
            </a:extLst>
          </p:cNvPr>
          <p:cNvSpPr/>
          <p:nvPr/>
        </p:nvSpPr>
        <p:spPr>
          <a:xfrm>
            <a:off x="-9663" y="6151780"/>
            <a:ext cx="13004800"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A</a:t>
            </a:r>
          </a:p>
        </p:txBody>
      </p:sp>
      <p:cxnSp>
        <p:nvCxnSpPr>
          <p:cNvPr id="6" name="Straight Connector 5">
            <a:extLst>
              <a:ext uri="{FF2B5EF4-FFF2-40B4-BE49-F238E27FC236}">
                <a16:creationId xmlns:a16="http://schemas.microsoft.com/office/drawing/2014/main" id="{B1243708-C5FF-A85E-FC35-1B8896ED10BD}"/>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38578DB-9D36-30ED-DB09-F274D98E6C99}"/>
              </a:ext>
            </a:extLst>
          </p:cNvPr>
          <p:cNvSpPr txBox="1"/>
          <p:nvPr/>
        </p:nvSpPr>
        <p:spPr>
          <a:xfrm>
            <a:off x="834395" y="1886945"/>
            <a:ext cx="6912662" cy="4506426"/>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The vision of Isaiah the son of </a:t>
            </a:r>
            <a:r>
              <a:rPr lang="en-US" sz="2987" b="1" dirty="0" err="1">
                <a:solidFill>
                  <a:schemeClr val="tx1">
                    <a:lumMod val="65000"/>
                    <a:lumOff val="35000"/>
                  </a:schemeClr>
                </a:solidFill>
                <a:latin typeface="Arial" panose="020B0604020202020204" pitchFamily="34" charset="0"/>
                <a:cs typeface="Arial" panose="020B0604020202020204" pitchFamily="34" charset="0"/>
              </a:rPr>
              <a:t>Amoz</a:t>
            </a:r>
            <a:r>
              <a:rPr lang="en-US" sz="2987" b="1" dirty="0">
                <a:solidFill>
                  <a:schemeClr val="tx1">
                    <a:lumMod val="65000"/>
                    <a:lumOff val="35000"/>
                  </a:schemeClr>
                </a:solidFill>
                <a:latin typeface="Arial" panose="020B0604020202020204" pitchFamily="34" charset="0"/>
                <a:cs typeface="Arial" panose="020B0604020202020204" pitchFamily="34" charset="0"/>
              </a:rPr>
              <a:t>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concerning Judah and Jerusalem,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which he saw during the reigns of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Uzziah, Jotham, Ahaz and Hezekiah,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kings of Judah. (Isaiah 1:1)</a:t>
            </a:r>
          </a:p>
          <a:p>
            <a:endParaRPr lang="en-US"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tx1">
                    <a:lumMod val="65000"/>
                    <a:lumOff val="35000"/>
                  </a:schemeClr>
                </a:solidFill>
                <a:latin typeface="Arial" panose="020B0604020202020204" pitchFamily="34" charset="0"/>
                <a:cs typeface="Arial" panose="020B0604020202020204" pitchFamily="34" charset="0"/>
              </a:rPr>
              <a:t>Historical Context:</a:t>
            </a:r>
          </a:p>
          <a:p>
            <a:pPr marL="487695" indent="-487695">
              <a:buFont typeface="Arial" panose="020B0604020202020204" pitchFamily="34" charset="0"/>
              <a:buChar char="•"/>
            </a:pPr>
            <a:r>
              <a:rPr lang="en-US" sz="2987" b="1" dirty="0">
                <a:solidFill>
                  <a:schemeClr val="tx1">
                    <a:lumMod val="65000"/>
                    <a:lumOff val="35000"/>
                  </a:schemeClr>
                </a:solidFill>
                <a:latin typeface="Arial" panose="020B0604020202020204" pitchFamily="34" charset="0"/>
                <a:cs typeface="Arial" panose="020B0604020202020204" pitchFamily="34" charset="0"/>
              </a:rPr>
              <a:t>2 Kings 15-20</a:t>
            </a:r>
          </a:p>
          <a:p>
            <a:pPr marL="487695" indent="-487695">
              <a:buFont typeface="Arial" panose="020B0604020202020204" pitchFamily="34" charset="0"/>
              <a:buChar char="•"/>
            </a:pPr>
            <a:r>
              <a:rPr lang="en-US" sz="2987" b="1" dirty="0">
                <a:solidFill>
                  <a:schemeClr val="tx1">
                    <a:lumMod val="65000"/>
                    <a:lumOff val="35000"/>
                  </a:schemeClr>
                </a:solidFill>
                <a:latin typeface="Arial" panose="020B0604020202020204" pitchFamily="34" charset="0"/>
                <a:cs typeface="Arial" panose="020B0604020202020204" pitchFamily="34" charset="0"/>
              </a:rPr>
              <a:t>2 Chronicles 26-32</a:t>
            </a:r>
          </a:p>
          <a:p>
            <a:pPr marL="487695" indent="-487695">
              <a:buFont typeface="Arial" panose="020B0604020202020204" pitchFamily="34" charset="0"/>
              <a:buChar char="•"/>
            </a:pPr>
            <a:r>
              <a:rPr lang="en-US" sz="2987" b="1" dirty="0">
                <a:solidFill>
                  <a:schemeClr val="accent2">
                    <a:lumMod val="75000"/>
                  </a:schemeClr>
                </a:solidFill>
                <a:latin typeface="Arial" panose="020B0604020202020204" pitchFamily="34" charset="0"/>
                <a:cs typeface="Arial" panose="020B0604020202020204" pitchFamily="34" charset="0"/>
              </a:rPr>
              <a:t>Isaiah 36-39</a:t>
            </a:r>
          </a:p>
        </p:txBody>
      </p:sp>
      <p:sp>
        <p:nvSpPr>
          <p:cNvPr id="8" name="TextBox 7">
            <a:extLst>
              <a:ext uri="{FF2B5EF4-FFF2-40B4-BE49-F238E27FC236}">
                <a16:creationId xmlns:a16="http://schemas.microsoft.com/office/drawing/2014/main" id="{995B98A4-9776-9B88-7380-672544A255A2}"/>
              </a:ext>
            </a:extLst>
          </p:cNvPr>
          <p:cNvSpPr txBox="1"/>
          <p:nvPr/>
        </p:nvSpPr>
        <p:spPr>
          <a:xfrm>
            <a:off x="10200429" y="1587929"/>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9" name="TextBox 8">
            <a:extLst>
              <a:ext uri="{FF2B5EF4-FFF2-40B4-BE49-F238E27FC236}">
                <a16:creationId xmlns:a16="http://schemas.microsoft.com/office/drawing/2014/main" id="{583EA987-3A12-998D-BC1A-FE032EAA9FFC}"/>
              </a:ext>
            </a:extLst>
          </p:cNvPr>
          <p:cNvSpPr txBox="1"/>
          <p:nvPr/>
        </p:nvSpPr>
        <p:spPr>
          <a:xfrm>
            <a:off x="10200426" y="2665752"/>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10" name="TextBox 9">
            <a:extLst>
              <a:ext uri="{FF2B5EF4-FFF2-40B4-BE49-F238E27FC236}">
                <a16:creationId xmlns:a16="http://schemas.microsoft.com/office/drawing/2014/main" id="{2D37F233-BE28-EA9F-C488-395BD90FF184}"/>
              </a:ext>
            </a:extLst>
          </p:cNvPr>
          <p:cNvSpPr txBox="1"/>
          <p:nvPr/>
        </p:nvSpPr>
        <p:spPr>
          <a:xfrm>
            <a:off x="10200427" y="4155909"/>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11" name="TextBox 10">
            <a:extLst>
              <a:ext uri="{FF2B5EF4-FFF2-40B4-BE49-F238E27FC236}">
                <a16:creationId xmlns:a16="http://schemas.microsoft.com/office/drawing/2014/main" id="{C75EC82B-0CC0-9382-15CC-9F6501F9013D}"/>
              </a:ext>
            </a:extLst>
          </p:cNvPr>
          <p:cNvSpPr txBox="1"/>
          <p:nvPr/>
        </p:nvSpPr>
        <p:spPr>
          <a:xfrm>
            <a:off x="10206044" y="5780219"/>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sp>
        <p:nvSpPr>
          <p:cNvPr id="12" name="TextBox 11">
            <a:extLst>
              <a:ext uri="{FF2B5EF4-FFF2-40B4-BE49-F238E27FC236}">
                <a16:creationId xmlns:a16="http://schemas.microsoft.com/office/drawing/2014/main" id="{F37F9A61-1C13-E81D-7E76-4E9223CF0BA1}"/>
              </a:ext>
            </a:extLst>
          </p:cNvPr>
          <p:cNvSpPr txBox="1"/>
          <p:nvPr/>
        </p:nvSpPr>
        <p:spPr>
          <a:xfrm>
            <a:off x="10601025" y="2125829"/>
            <a:ext cx="1269899"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Isaiah</a:t>
            </a:r>
          </a:p>
        </p:txBody>
      </p:sp>
      <p:sp>
        <p:nvSpPr>
          <p:cNvPr id="13" name="TextBox 12">
            <a:extLst>
              <a:ext uri="{FF2B5EF4-FFF2-40B4-BE49-F238E27FC236}">
                <a16:creationId xmlns:a16="http://schemas.microsoft.com/office/drawing/2014/main" id="{8E17FD2A-0A3F-802D-6AA3-997F385CB510}"/>
              </a:ext>
            </a:extLst>
          </p:cNvPr>
          <p:cNvSpPr txBox="1"/>
          <p:nvPr/>
        </p:nvSpPr>
        <p:spPr>
          <a:xfrm>
            <a:off x="10571046" y="3172220"/>
            <a:ext cx="2079415"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Judah &amp;</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Jerusalem</a:t>
            </a:r>
          </a:p>
        </p:txBody>
      </p:sp>
      <p:sp>
        <p:nvSpPr>
          <p:cNvPr id="14" name="TextBox 13">
            <a:extLst>
              <a:ext uri="{FF2B5EF4-FFF2-40B4-BE49-F238E27FC236}">
                <a16:creationId xmlns:a16="http://schemas.microsoft.com/office/drawing/2014/main" id="{806F9897-CC7A-D7DA-3FA7-FB7F7F751076}"/>
              </a:ext>
            </a:extLst>
          </p:cNvPr>
          <p:cNvSpPr txBox="1"/>
          <p:nvPr/>
        </p:nvSpPr>
        <p:spPr>
          <a:xfrm>
            <a:off x="10601025" y="4653083"/>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6A613F34-3869-D4DF-785D-34B692815ABB}"/>
              </a:ext>
            </a:extLst>
          </p:cNvPr>
          <p:cNvSpPr txBox="1"/>
          <p:nvPr/>
        </p:nvSpPr>
        <p:spPr>
          <a:xfrm>
            <a:off x="10625141" y="6205759"/>
            <a:ext cx="1845377"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p>
        </p:txBody>
      </p:sp>
      <p:sp>
        <p:nvSpPr>
          <p:cNvPr id="16" name="TextBox 15">
            <a:extLst>
              <a:ext uri="{FF2B5EF4-FFF2-40B4-BE49-F238E27FC236}">
                <a16:creationId xmlns:a16="http://schemas.microsoft.com/office/drawing/2014/main" id="{CD12638F-CB42-128E-E30F-5FF45FDF922A}"/>
              </a:ext>
            </a:extLst>
          </p:cNvPr>
          <p:cNvSpPr txBox="1"/>
          <p:nvPr/>
        </p:nvSpPr>
        <p:spPr>
          <a:xfrm>
            <a:off x="2380099" y="6651013"/>
            <a:ext cx="4506362" cy="369332"/>
          </a:xfrm>
          <a:prstGeom prst="rect">
            <a:avLst/>
          </a:prstGeom>
          <a:noFill/>
        </p:spPr>
        <p:txBody>
          <a:bodyPr wrap="non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All Scripture quotations are from NASB</a:t>
            </a:r>
          </a:p>
        </p:txBody>
      </p:sp>
    </p:spTree>
    <p:extLst>
      <p:ext uri="{BB962C8B-B14F-4D97-AF65-F5344CB8AC3E}">
        <p14:creationId xmlns:p14="http://schemas.microsoft.com/office/powerpoint/2010/main" val="2852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95C1-BA83-0876-5722-B080CA7D6F4F}"/>
              </a:ext>
            </a:extLst>
          </p:cNvPr>
          <p:cNvSpPr>
            <a:spLocks noGrp="1"/>
          </p:cNvSpPr>
          <p:nvPr>
            <p:ph type="title"/>
          </p:nvPr>
        </p:nvSpPr>
        <p:spPr>
          <a:xfrm>
            <a:off x="2181847" y="296867"/>
            <a:ext cx="7673353" cy="892957"/>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Sons Don’t Know Their Place</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sp>
        <p:nvSpPr>
          <p:cNvPr id="5" name="Rectangle 4">
            <a:extLst>
              <a:ext uri="{FF2B5EF4-FFF2-40B4-BE49-F238E27FC236}">
                <a16:creationId xmlns:a16="http://schemas.microsoft.com/office/drawing/2014/main" id="{63B61848-22CC-AA8F-AE18-199A63A8DF1A}"/>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D71A013-4DED-B9CE-4034-5FBE8BEEBC26}"/>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B65FAD7F-2FD0-1E8F-A132-7CA8DDC18881}"/>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80C8B920-4A30-261E-E9EC-D2B202B96C2A}"/>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6CA3A61F-4BED-4AB8-D812-83972D9E481B}"/>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BAD9379F-065C-8F8A-04C8-B80AAA48E3D0}"/>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0777AF1-6358-806E-9903-877B1324CFAD}"/>
              </a:ext>
            </a:extLst>
          </p:cNvPr>
          <p:cNvSpPr txBox="1"/>
          <p:nvPr/>
        </p:nvSpPr>
        <p:spPr>
          <a:xfrm>
            <a:off x="704913" y="1895948"/>
            <a:ext cx="7285649" cy="4689104"/>
          </a:xfrm>
          <a:prstGeom prst="rect">
            <a:avLst/>
          </a:prstGeom>
          <a:noFill/>
        </p:spPr>
        <p:txBody>
          <a:bodyPr wrap="none" rtlCol="0">
            <a:spAutoFit/>
          </a:bodyPr>
          <a:lstStyle/>
          <a:p>
            <a:r>
              <a:rPr lang="en-US" sz="2987" b="1" baseline="30000" dirty="0">
                <a:solidFill>
                  <a:schemeClr val="tx1">
                    <a:lumMod val="65000"/>
                    <a:lumOff val="35000"/>
                  </a:schemeClr>
                </a:solidFill>
                <a:latin typeface="Arial" panose="020B0604020202020204" pitchFamily="34" charset="0"/>
                <a:cs typeface="Arial" panose="020B0604020202020204" pitchFamily="34" charset="0"/>
              </a:rPr>
              <a:t>2</a:t>
            </a:r>
            <a:r>
              <a:rPr lang="en-US" sz="2987" b="1" dirty="0">
                <a:solidFill>
                  <a:schemeClr val="tx1">
                    <a:lumMod val="65000"/>
                    <a:lumOff val="35000"/>
                  </a:schemeClr>
                </a:solidFill>
                <a:latin typeface="Arial" panose="020B0604020202020204" pitchFamily="34" charset="0"/>
                <a:cs typeface="Arial" panose="020B0604020202020204" pitchFamily="34" charset="0"/>
              </a:rPr>
              <a:t> Listen, O heavens, and hear, O earth;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For the </a:t>
            </a:r>
            <a:r>
              <a:rPr lang="en-US" sz="2987" b="1" cap="small" dirty="0">
                <a:solidFill>
                  <a:schemeClr val="tx1">
                    <a:lumMod val="65000"/>
                    <a:lumOff val="35000"/>
                  </a:schemeClr>
                </a:solidFill>
                <a:latin typeface="Arial" panose="020B0604020202020204" pitchFamily="34" charset="0"/>
                <a:cs typeface="Arial" panose="020B0604020202020204" pitchFamily="34" charset="0"/>
              </a:rPr>
              <a:t>Lord</a:t>
            </a:r>
            <a:r>
              <a:rPr lang="en-US" sz="2987" b="1" dirty="0">
                <a:solidFill>
                  <a:schemeClr val="tx1">
                    <a:lumMod val="65000"/>
                    <a:lumOff val="35000"/>
                  </a:schemeClr>
                </a:solidFill>
                <a:latin typeface="Arial" panose="020B0604020202020204" pitchFamily="34" charset="0"/>
                <a:cs typeface="Arial" panose="020B0604020202020204" pitchFamily="34" charset="0"/>
              </a:rPr>
              <a:t> speaks,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“Sons I have reared and brought up,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But they have revolted against Me. </a:t>
            </a:r>
            <a:br>
              <a:rPr lang="en-US" sz="2987" b="1" dirty="0">
                <a:solidFill>
                  <a:schemeClr val="tx1">
                    <a:lumMod val="65000"/>
                    <a:lumOff val="35000"/>
                  </a:schemeClr>
                </a:solidFill>
                <a:latin typeface="Arial" panose="020B0604020202020204" pitchFamily="34" charset="0"/>
                <a:cs typeface="Arial" panose="020B0604020202020204" pitchFamily="34" charset="0"/>
              </a:rPr>
            </a:br>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baseline="30000" dirty="0">
                <a:solidFill>
                  <a:schemeClr val="tx1">
                    <a:lumMod val="65000"/>
                    <a:lumOff val="35000"/>
                  </a:schemeClr>
                </a:solidFill>
                <a:latin typeface="Arial" panose="020B0604020202020204" pitchFamily="34" charset="0"/>
                <a:cs typeface="Arial" panose="020B0604020202020204" pitchFamily="34" charset="0"/>
              </a:rPr>
              <a:t>3</a:t>
            </a:r>
            <a:r>
              <a:rPr lang="en-US" sz="2987" b="1" dirty="0">
                <a:solidFill>
                  <a:schemeClr val="tx1">
                    <a:lumMod val="65000"/>
                    <a:lumOff val="35000"/>
                  </a:schemeClr>
                </a:solidFill>
                <a:latin typeface="Arial" panose="020B0604020202020204" pitchFamily="34" charset="0"/>
                <a:cs typeface="Arial" panose="020B0604020202020204" pitchFamily="34" charset="0"/>
              </a:rPr>
              <a:t> “An ox knows its owner,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And a donkey its master’s manger,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But Israel does not know,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My people do not understand.”</a:t>
            </a:r>
          </a:p>
          <a:p>
            <a:r>
              <a:rPr lang="en-US" sz="2987" b="1" dirty="0">
                <a:solidFill>
                  <a:schemeClr val="tx1">
                    <a:lumMod val="65000"/>
                    <a:lumOff val="35000"/>
                  </a:schemeClr>
                </a:solidFill>
                <a:latin typeface="Arial" panose="020B0604020202020204" pitchFamily="34" charset="0"/>
                <a:cs typeface="Arial" panose="020B0604020202020204" pitchFamily="34" charset="0"/>
              </a:rPr>
              <a:t>(Isaiah 1:2–3) </a:t>
            </a:r>
          </a:p>
        </p:txBody>
      </p:sp>
      <p:sp>
        <p:nvSpPr>
          <p:cNvPr id="12" name="TextBox 11">
            <a:extLst>
              <a:ext uri="{FF2B5EF4-FFF2-40B4-BE49-F238E27FC236}">
                <a16:creationId xmlns:a16="http://schemas.microsoft.com/office/drawing/2014/main" id="{CDC43E03-1A19-FC5D-8732-A8AA887A94E6}"/>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3357CD67-5684-5FD2-DE18-BCF8DFE529CA}"/>
              </a:ext>
            </a:extLst>
          </p:cNvPr>
          <p:cNvSpPr txBox="1"/>
          <p:nvPr/>
        </p:nvSpPr>
        <p:spPr>
          <a:xfrm>
            <a:off x="10536227" y="3148743"/>
            <a:ext cx="2145139"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Heavens &amp;</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Earth</a:t>
            </a:r>
          </a:p>
        </p:txBody>
      </p:sp>
      <p:sp>
        <p:nvSpPr>
          <p:cNvPr id="14" name="TextBox 13">
            <a:extLst>
              <a:ext uri="{FF2B5EF4-FFF2-40B4-BE49-F238E27FC236}">
                <a16:creationId xmlns:a16="http://schemas.microsoft.com/office/drawing/2014/main" id="{7012844F-4F8D-26B5-812E-5D2F6BF0EE0E}"/>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AA78F5D4-A11B-9376-8BD6-B722DE944D6E}"/>
              </a:ext>
            </a:extLst>
          </p:cNvPr>
          <p:cNvSpPr txBox="1"/>
          <p:nvPr/>
        </p:nvSpPr>
        <p:spPr>
          <a:xfrm>
            <a:off x="10590322" y="5755554"/>
            <a:ext cx="1845377"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16" name="Oval 15">
            <a:extLst>
              <a:ext uri="{FF2B5EF4-FFF2-40B4-BE49-F238E27FC236}">
                <a16:creationId xmlns:a16="http://schemas.microsoft.com/office/drawing/2014/main" id="{F1463E8C-53E8-7D77-2189-52F5D04E95AB}"/>
              </a:ext>
            </a:extLst>
          </p:cNvPr>
          <p:cNvSpPr/>
          <p:nvPr/>
        </p:nvSpPr>
        <p:spPr>
          <a:xfrm>
            <a:off x="2014313" y="2297060"/>
            <a:ext cx="1231283"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18" name="Oval 17">
            <a:extLst>
              <a:ext uri="{FF2B5EF4-FFF2-40B4-BE49-F238E27FC236}">
                <a16:creationId xmlns:a16="http://schemas.microsoft.com/office/drawing/2014/main" id="{83A7F4B5-8098-4A0E-060F-E45B33360659}"/>
              </a:ext>
            </a:extLst>
          </p:cNvPr>
          <p:cNvSpPr/>
          <p:nvPr/>
        </p:nvSpPr>
        <p:spPr>
          <a:xfrm>
            <a:off x="10236200" y="3048000"/>
            <a:ext cx="2495675" cy="11634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19" name="Oval 18">
            <a:extLst>
              <a:ext uri="{FF2B5EF4-FFF2-40B4-BE49-F238E27FC236}">
                <a16:creationId xmlns:a16="http://schemas.microsoft.com/office/drawing/2014/main" id="{4634208E-1A71-E82D-B9F1-BAECCA09D225}"/>
              </a:ext>
            </a:extLst>
          </p:cNvPr>
          <p:cNvSpPr/>
          <p:nvPr/>
        </p:nvSpPr>
        <p:spPr>
          <a:xfrm>
            <a:off x="10416378" y="2057400"/>
            <a:ext cx="1572422"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3" name="Oval 2">
            <a:extLst>
              <a:ext uri="{FF2B5EF4-FFF2-40B4-BE49-F238E27FC236}">
                <a16:creationId xmlns:a16="http://schemas.microsoft.com/office/drawing/2014/main" id="{23225E91-DA66-5A41-C259-D39C2B45A34B}"/>
              </a:ext>
            </a:extLst>
          </p:cNvPr>
          <p:cNvSpPr/>
          <p:nvPr/>
        </p:nvSpPr>
        <p:spPr>
          <a:xfrm>
            <a:off x="10185691" y="5668130"/>
            <a:ext cx="2495675" cy="11634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Tree>
    <p:extLst>
      <p:ext uri="{BB962C8B-B14F-4D97-AF65-F5344CB8AC3E}">
        <p14:creationId xmlns:p14="http://schemas.microsoft.com/office/powerpoint/2010/main" val="31209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1217-7CBA-5E5E-0F50-6EFDB53041E6}"/>
              </a:ext>
            </a:extLst>
          </p:cNvPr>
          <p:cNvSpPr>
            <a:spLocks noGrp="1"/>
          </p:cNvSpPr>
          <p:nvPr>
            <p:ph type="title"/>
          </p:nvPr>
        </p:nvSpPr>
        <p:spPr>
          <a:xfrm>
            <a:off x="2104596" y="296867"/>
            <a:ext cx="7904053" cy="1352635"/>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Charges Against Sons /</a:t>
            </a:r>
            <a:br>
              <a:rPr lang="en-US" sz="4000" b="1" dirty="0">
                <a:solidFill>
                  <a:schemeClr val="tx1">
                    <a:lumMod val="75000"/>
                    <a:lumOff val="25000"/>
                  </a:schemeClr>
                </a:solidFill>
                <a:latin typeface="Arial" panose="020B0604020202020204" pitchFamily="34" charset="0"/>
                <a:cs typeface="Arial" panose="020B0604020202020204" pitchFamily="34" charset="0"/>
              </a:rPr>
            </a:br>
            <a:r>
              <a:rPr lang="en-US" sz="4000" b="1" dirty="0">
                <a:solidFill>
                  <a:schemeClr val="tx1">
                    <a:lumMod val="75000"/>
                    <a:lumOff val="25000"/>
                  </a:schemeClr>
                </a:solidFill>
                <a:latin typeface="Arial" panose="020B0604020202020204" pitchFamily="34" charset="0"/>
                <a:cs typeface="Arial" panose="020B0604020202020204" pitchFamily="34" charset="0"/>
              </a:rPr>
              <a:t>Israel / My People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sp>
        <p:nvSpPr>
          <p:cNvPr id="5" name="TextBox 4">
            <a:extLst>
              <a:ext uri="{FF2B5EF4-FFF2-40B4-BE49-F238E27FC236}">
                <a16:creationId xmlns:a16="http://schemas.microsoft.com/office/drawing/2014/main" id="{A102872F-AE5A-CE42-5C2E-7E6FAE653D62}"/>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6" name="TextBox 5">
            <a:extLst>
              <a:ext uri="{FF2B5EF4-FFF2-40B4-BE49-F238E27FC236}">
                <a16:creationId xmlns:a16="http://schemas.microsoft.com/office/drawing/2014/main" id="{363B51B0-4E1E-FF7D-E498-74E65A05AB77}"/>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7" name="TextBox 6">
            <a:extLst>
              <a:ext uri="{FF2B5EF4-FFF2-40B4-BE49-F238E27FC236}">
                <a16:creationId xmlns:a16="http://schemas.microsoft.com/office/drawing/2014/main" id="{80A8C675-7A4E-5BA0-41E6-4D90E21EBF04}"/>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8" name="TextBox 7">
            <a:extLst>
              <a:ext uri="{FF2B5EF4-FFF2-40B4-BE49-F238E27FC236}">
                <a16:creationId xmlns:a16="http://schemas.microsoft.com/office/drawing/2014/main" id="{03495C1E-F1EC-DD06-A3E2-4C59422AE4FB}"/>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9" name="Straight Connector 8">
            <a:extLst>
              <a:ext uri="{FF2B5EF4-FFF2-40B4-BE49-F238E27FC236}">
                <a16:creationId xmlns:a16="http://schemas.microsoft.com/office/drawing/2014/main" id="{41339A74-8717-8948-9950-E48554F8DBC2}"/>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118CB1A-18EC-C680-F144-A5AC709CE549}"/>
              </a:ext>
            </a:extLst>
          </p:cNvPr>
          <p:cNvSpPr txBox="1"/>
          <p:nvPr/>
        </p:nvSpPr>
        <p:spPr>
          <a:xfrm>
            <a:off x="704914" y="1895948"/>
            <a:ext cx="8079456" cy="4229428"/>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Alas, sinful nation, </a:t>
            </a:r>
          </a:p>
          <a:p>
            <a:r>
              <a:rPr lang="en-US" sz="2987" b="1" dirty="0">
                <a:solidFill>
                  <a:schemeClr val="tx1">
                    <a:lumMod val="65000"/>
                    <a:lumOff val="35000"/>
                  </a:schemeClr>
                </a:solidFill>
                <a:latin typeface="Arial" panose="020B0604020202020204" pitchFamily="34" charset="0"/>
                <a:cs typeface="Arial" panose="020B0604020202020204" pitchFamily="34" charset="0"/>
              </a:rPr>
              <a:t>People weighed down with iniquity, </a:t>
            </a:r>
          </a:p>
          <a:p>
            <a:r>
              <a:rPr lang="en-US" sz="2987" b="1" dirty="0">
                <a:solidFill>
                  <a:schemeClr val="tx1">
                    <a:lumMod val="65000"/>
                    <a:lumOff val="35000"/>
                  </a:schemeClr>
                </a:solidFill>
                <a:latin typeface="Arial" panose="020B0604020202020204" pitchFamily="34" charset="0"/>
                <a:cs typeface="Arial" panose="020B0604020202020204" pitchFamily="34" charset="0"/>
              </a:rPr>
              <a:t>Offspring of evildoers, </a:t>
            </a:r>
          </a:p>
          <a:p>
            <a:r>
              <a:rPr lang="en-US" sz="2987" b="1" dirty="0">
                <a:solidFill>
                  <a:schemeClr val="tx1">
                    <a:lumMod val="65000"/>
                    <a:lumOff val="35000"/>
                  </a:schemeClr>
                </a:solidFill>
                <a:latin typeface="Arial" panose="020B0604020202020204" pitchFamily="34" charset="0"/>
                <a:cs typeface="Arial" panose="020B0604020202020204" pitchFamily="34" charset="0"/>
              </a:rPr>
              <a:t>Sons who act corruptly! </a:t>
            </a:r>
          </a:p>
          <a:p>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tx1">
                    <a:lumMod val="65000"/>
                    <a:lumOff val="35000"/>
                  </a:schemeClr>
                </a:solidFill>
                <a:latin typeface="Arial" panose="020B0604020202020204" pitchFamily="34" charset="0"/>
                <a:cs typeface="Arial" panose="020B0604020202020204" pitchFamily="34" charset="0"/>
              </a:rPr>
              <a:t>They have abandoned the </a:t>
            </a:r>
            <a:r>
              <a:rPr lang="en-US" sz="2987" b="1" cap="small" dirty="0">
                <a:solidFill>
                  <a:schemeClr val="tx1">
                    <a:lumMod val="65000"/>
                    <a:lumOff val="35000"/>
                  </a:schemeClr>
                </a:solidFill>
                <a:latin typeface="Arial" panose="020B0604020202020204" pitchFamily="34" charset="0"/>
                <a:cs typeface="Arial" panose="020B0604020202020204" pitchFamily="34" charset="0"/>
              </a:rPr>
              <a:t>Lord</a:t>
            </a:r>
            <a:r>
              <a:rPr lang="en-US" sz="2987" b="1" dirty="0">
                <a:solidFill>
                  <a:schemeClr val="tx1">
                    <a:lumMod val="65000"/>
                    <a:lumOff val="35000"/>
                  </a:schemeClr>
                </a:solidFill>
                <a:latin typeface="Arial" panose="020B0604020202020204" pitchFamily="34" charset="0"/>
                <a:cs typeface="Arial" panose="020B0604020202020204" pitchFamily="34" charset="0"/>
              </a:rPr>
              <a:t>, </a:t>
            </a:r>
          </a:p>
          <a:p>
            <a:r>
              <a:rPr lang="en-US" sz="2987" b="1" dirty="0">
                <a:solidFill>
                  <a:schemeClr val="tx1">
                    <a:lumMod val="65000"/>
                    <a:lumOff val="35000"/>
                  </a:schemeClr>
                </a:solidFill>
                <a:latin typeface="Arial" panose="020B0604020202020204" pitchFamily="34" charset="0"/>
                <a:cs typeface="Arial" panose="020B0604020202020204" pitchFamily="34" charset="0"/>
              </a:rPr>
              <a:t>They have despised the Holy One of Israel, </a:t>
            </a:r>
          </a:p>
          <a:p>
            <a:r>
              <a:rPr lang="en-US" sz="2987" b="1" dirty="0">
                <a:solidFill>
                  <a:schemeClr val="tx1">
                    <a:lumMod val="65000"/>
                    <a:lumOff val="35000"/>
                  </a:schemeClr>
                </a:solidFill>
                <a:latin typeface="Arial" panose="020B0604020202020204" pitchFamily="34" charset="0"/>
                <a:cs typeface="Arial" panose="020B0604020202020204" pitchFamily="34" charset="0"/>
              </a:rPr>
              <a:t>They have turned away from Him. </a:t>
            </a:r>
          </a:p>
          <a:p>
            <a:r>
              <a:rPr lang="en-US" sz="2987" b="1" dirty="0">
                <a:solidFill>
                  <a:schemeClr val="tx1">
                    <a:lumMod val="65000"/>
                    <a:lumOff val="35000"/>
                  </a:schemeClr>
                </a:solidFill>
                <a:latin typeface="Arial" panose="020B0604020202020204" pitchFamily="34" charset="0"/>
                <a:cs typeface="Arial" panose="020B0604020202020204" pitchFamily="34" charset="0"/>
              </a:rPr>
              <a:t>(Isaiah 1:4) </a:t>
            </a:r>
          </a:p>
        </p:txBody>
      </p:sp>
      <p:sp>
        <p:nvSpPr>
          <p:cNvPr id="11" name="TextBox 10">
            <a:extLst>
              <a:ext uri="{FF2B5EF4-FFF2-40B4-BE49-F238E27FC236}">
                <a16:creationId xmlns:a16="http://schemas.microsoft.com/office/drawing/2014/main" id="{D3011115-2BA1-1DCD-AE0C-098C7D3A08B8}"/>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2" name="TextBox 11">
            <a:extLst>
              <a:ext uri="{FF2B5EF4-FFF2-40B4-BE49-F238E27FC236}">
                <a16:creationId xmlns:a16="http://schemas.microsoft.com/office/drawing/2014/main" id="{2F2EDFD8-BD9F-7DC2-B78D-E34EDE3EDDE5}"/>
              </a:ext>
            </a:extLst>
          </p:cNvPr>
          <p:cNvSpPr txBox="1"/>
          <p:nvPr/>
        </p:nvSpPr>
        <p:spPr>
          <a:xfrm>
            <a:off x="10536227" y="3148743"/>
            <a:ext cx="2145139"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Heavens &amp;</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Earth</a:t>
            </a:r>
          </a:p>
        </p:txBody>
      </p:sp>
      <p:sp>
        <p:nvSpPr>
          <p:cNvPr id="13" name="TextBox 12">
            <a:extLst>
              <a:ext uri="{FF2B5EF4-FFF2-40B4-BE49-F238E27FC236}">
                <a16:creationId xmlns:a16="http://schemas.microsoft.com/office/drawing/2014/main" id="{E4AE0D77-5CC5-7AAE-C510-D4A56C724155}"/>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4" name="TextBox 13">
            <a:extLst>
              <a:ext uri="{FF2B5EF4-FFF2-40B4-BE49-F238E27FC236}">
                <a16:creationId xmlns:a16="http://schemas.microsoft.com/office/drawing/2014/main" id="{57B60EC0-E32E-A69C-4B43-D7328107FDBC}"/>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3" name="Oval 2">
            <a:extLst>
              <a:ext uri="{FF2B5EF4-FFF2-40B4-BE49-F238E27FC236}">
                <a16:creationId xmlns:a16="http://schemas.microsoft.com/office/drawing/2014/main" id="{534FA78D-763F-AFC2-2626-F7ED2389459E}"/>
              </a:ext>
            </a:extLst>
          </p:cNvPr>
          <p:cNvSpPr/>
          <p:nvPr/>
        </p:nvSpPr>
        <p:spPr>
          <a:xfrm>
            <a:off x="10310348" y="5717046"/>
            <a:ext cx="1781931" cy="63943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lumMod val="75000"/>
                </a:schemeClr>
              </a:solidFill>
              <a:latin typeface="Avenir Heavy"/>
              <a:cs typeface="Avenir Heavy"/>
            </a:endParaRPr>
          </a:p>
        </p:txBody>
      </p:sp>
    </p:spTree>
    <p:extLst>
      <p:ext uri="{BB962C8B-B14F-4D97-AF65-F5344CB8AC3E}">
        <p14:creationId xmlns:p14="http://schemas.microsoft.com/office/powerpoint/2010/main" val="38734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8872-17E8-F2C5-835F-9EC50B180FA8}"/>
              </a:ext>
            </a:extLst>
          </p:cNvPr>
          <p:cNvSpPr>
            <a:spLocks noGrp="1"/>
          </p:cNvSpPr>
          <p:nvPr>
            <p:ph type="title"/>
          </p:nvPr>
        </p:nvSpPr>
        <p:spPr>
          <a:xfrm>
            <a:off x="1953247" y="296868"/>
            <a:ext cx="7673353" cy="835908"/>
          </a:xfrm>
          <a:solidFill>
            <a:schemeClr val="accent2">
              <a:lumMod val="60000"/>
              <a:lumOff val="40000"/>
            </a:schemeClr>
          </a:solidFill>
        </p:spPr>
        <p:txBody>
          <a:bodyPr/>
          <a:lstStyle/>
          <a:p>
            <a:pPr algn="ctr"/>
            <a:r>
              <a:rPr lang="en-US" sz="4800" b="1" dirty="0">
                <a:solidFill>
                  <a:schemeClr val="tx1">
                    <a:lumMod val="75000"/>
                    <a:lumOff val="25000"/>
                  </a:schemeClr>
                </a:solidFill>
                <a:latin typeface="Arial" panose="020B0604020202020204" pitchFamily="34" charset="0"/>
                <a:cs typeface="Arial" panose="020B0604020202020204" pitchFamily="34" charset="0"/>
              </a:rPr>
              <a:t>Why Continue This Way?</a:t>
            </a:r>
            <a:r>
              <a:rPr lang="en-US" b="1" dirty="0">
                <a:solidFill>
                  <a:schemeClr val="tx1">
                    <a:lumMod val="75000"/>
                    <a:lumOff val="25000"/>
                  </a:schemeClr>
                </a:solidFill>
                <a:latin typeface="Arial" panose="020B0604020202020204" pitchFamily="34" charset="0"/>
                <a:cs typeface="Arial" panose="020B0604020202020204" pitchFamily="34" charset="0"/>
              </a:rPr>
              <a:t/>
            </a:r>
            <a:br>
              <a:rPr lang="en-US" b="1" dirty="0">
                <a:solidFill>
                  <a:schemeClr val="tx1">
                    <a:lumMod val="75000"/>
                    <a:lumOff val="25000"/>
                  </a:schemeClr>
                </a:solidFill>
                <a:latin typeface="Arial" panose="020B0604020202020204" pitchFamily="34" charset="0"/>
                <a:cs typeface="Arial" panose="020B0604020202020204" pitchFamily="34" charset="0"/>
              </a:rPr>
            </a:b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8FAEE7C8-DD73-B0BC-FA60-E57CF48C3005}"/>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35787D-8638-8A95-9F1C-FBA592523BDA}"/>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A11580DF-E45E-54FE-269D-7C4D57FAD1C6}"/>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AE2D3202-0EF8-1613-4EFE-0E4E99B9497A}"/>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16C87051-0B15-78B1-3B23-3ADA9D93942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A64E7D7A-5FBF-B924-87F4-56BAFAA44DF5}"/>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EBB0EE5-01EA-DEB8-B29D-F88E1E1DB683}"/>
              </a:ext>
            </a:extLst>
          </p:cNvPr>
          <p:cNvSpPr txBox="1"/>
          <p:nvPr/>
        </p:nvSpPr>
        <p:spPr>
          <a:xfrm>
            <a:off x="704914" y="1895948"/>
            <a:ext cx="6587060" cy="4689104"/>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Where will you be stricken again, </a:t>
            </a:r>
          </a:p>
          <a:p>
            <a:r>
              <a:rPr lang="en-US" sz="2987" b="1" i="1" dirty="0">
                <a:solidFill>
                  <a:schemeClr val="tx1">
                    <a:lumMod val="65000"/>
                    <a:lumOff val="35000"/>
                  </a:schemeClr>
                </a:solidFill>
                <a:latin typeface="Arial" panose="020B0604020202020204" pitchFamily="34" charset="0"/>
                <a:cs typeface="Arial" panose="020B0604020202020204" pitchFamily="34" charset="0"/>
              </a:rPr>
              <a:t>As</a:t>
            </a:r>
            <a:r>
              <a:rPr lang="en-US" sz="2987" b="1" dirty="0">
                <a:solidFill>
                  <a:schemeClr val="tx1">
                    <a:lumMod val="65000"/>
                    <a:lumOff val="35000"/>
                  </a:schemeClr>
                </a:solidFill>
                <a:latin typeface="Arial" panose="020B0604020202020204" pitchFamily="34" charset="0"/>
                <a:cs typeface="Arial" panose="020B0604020202020204" pitchFamily="34" charset="0"/>
              </a:rPr>
              <a:t> you continue in </a:t>
            </a:r>
            <a:r>
              <a:rPr lang="en-US" sz="2987" b="1" i="1" dirty="0">
                <a:solidFill>
                  <a:schemeClr val="tx1">
                    <a:lumMod val="65000"/>
                    <a:lumOff val="35000"/>
                  </a:schemeClr>
                </a:solidFill>
                <a:latin typeface="Arial" panose="020B0604020202020204" pitchFamily="34" charset="0"/>
                <a:cs typeface="Arial" panose="020B0604020202020204" pitchFamily="34" charset="0"/>
              </a:rPr>
              <a:t>your</a:t>
            </a:r>
            <a:r>
              <a:rPr lang="en-US" sz="2987" b="1" dirty="0">
                <a:solidFill>
                  <a:schemeClr val="tx1">
                    <a:lumMod val="65000"/>
                    <a:lumOff val="35000"/>
                  </a:schemeClr>
                </a:solidFill>
                <a:latin typeface="Arial" panose="020B0604020202020204" pitchFamily="34" charset="0"/>
                <a:cs typeface="Arial" panose="020B0604020202020204" pitchFamily="34" charset="0"/>
              </a:rPr>
              <a:t> rebellion? </a:t>
            </a:r>
          </a:p>
          <a:p>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tx1">
                    <a:lumMod val="65000"/>
                    <a:lumOff val="35000"/>
                  </a:schemeClr>
                </a:solidFill>
                <a:latin typeface="Arial" panose="020B0604020202020204" pitchFamily="34" charset="0"/>
                <a:cs typeface="Arial" panose="020B0604020202020204" pitchFamily="34" charset="0"/>
              </a:rPr>
              <a:t>The whole head is sick </a:t>
            </a:r>
          </a:p>
          <a:p>
            <a:r>
              <a:rPr lang="en-US" sz="2987" b="1" dirty="0">
                <a:solidFill>
                  <a:schemeClr val="tx1">
                    <a:lumMod val="65000"/>
                    <a:lumOff val="35000"/>
                  </a:schemeClr>
                </a:solidFill>
                <a:latin typeface="Arial" panose="020B0604020202020204" pitchFamily="34" charset="0"/>
                <a:cs typeface="Arial" panose="020B0604020202020204" pitchFamily="34" charset="0"/>
              </a:rPr>
              <a:t>And the whole heart is faint. </a:t>
            </a:r>
          </a:p>
          <a:p>
            <a:r>
              <a:rPr lang="en-US" sz="2987" b="1" dirty="0">
                <a:solidFill>
                  <a:schemeClr val="tx1">
                    <a:lumMod val="65000"/>
                    <a:lumOff val="35000"/>
                  </a:schemeClr>
                </a:solidFill>
                <a:latin typeface="Arial" panose="020B0604020202020204" pitchFamily="34" charset="0"/>
                <a:cs typeface="Arial" panose="020B0604020202020204" pitchFamily="34" charset="0"/>
              </a:rPr>
              <a:t>(Isaiah 1:5) </a:t>
            </a:r>
          </a:p>
          <a:p>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pPr marL="487695" indent="-487695">
              <a:buFont typeface="Arial" panose="020B0604020202020204" pitchFamily="34" charset="0"/>
              <a:buChar char="•"/>
            </a:pPr>
            <a:r>
              <a:rPr lang="en-US" sz="2987" b="1" dirty="0">
                <a:solidFill>
                  <a:schemeClr val="accent2">
                    <a:lumMod val="75000"/>
                  </a:schemeClr>
                </a:solidFill>
                <a:latin typeface="Arial" panose="020B0604020202020204" pitchFamily="34" charset="0"/>
                <a:cs typeface="Arial" panose="020B0604020202020204" pitchFamily="34" charset="0"/>
              </a:rPr>
              <a:t>Bruises, welts, raw wounds</a:t>
            </a:r>
          </a:p>
          <a:p>
            <a:pPr marL="487695" indent="-487695">
              <a:buFont typeface="Arial" panose="020B0604020202020204" pitchFamily="34" charset="0"/>
              <a:buChar char="•"/>
            </a:pPr>
            <a:r>
              <a:rPr lang="en-US" sz="2987" b="1" dirty="0">
                <a:solidFill>
                  <a:schemeClr val="accent2">
                    <a:lumMod val="75000"/>
                  </a:schemeClr>
                </a:solidFill>
                <a:latin typeface="Arial" panose="020B0604020202020204" pitchFamily="34" charset="0"/>
                <a:cs typeface="Arial" panose="020B0604020202020204" pitchFamily="34" charset="0"/>
              </a:rPr>
              <a:t>Land is desolate</a:t>
            </a:r>
          </a:p>
          <a:p>
            <a:pPr marL="487695" indent="-487695">
              <a:buFont typeface="Arial" panose="020B0604020202020204" pitchFamily="34" charset="0"/>
              <a:buChar char="•"/>
            </a:pPr>
            <a:r>
              <a:rPr lang="en-US" sz="2987" b="1" dirty="0">
                <a:solidFill>
                  <a:schemeClr val="accent2">
                    <a:lumMod val="75000"/>
                  </a:schemeClr>
                </a:solidFill>
                <a:latin typeface="Arial" panose="020B0604020202020204" pitchFamily="34" charset="0"/>
                <a:cs typeface="Arial" panose="020B0604020202020204" pitchFamily="34" charset="0"/>
              </a:rPr>
              <a:t>Cities are burned </a:t>
            </a:r>
          </a:p>
        </p:txBody>
      </p:sp>
      <p:sp>
        <p:nvSpPr>
          <p:cNvPr id="12" name="TextBox 11">
            <a:extLst>
              <a:ext uri="{FF2B5EF4-FFF2-40B4-BE49-F238E27FC236}">
                <a16:creationId xmlns:a16="http://schemas.microsoft.com/office/drawing/2014/main" id="{1F51DDF3-50C1-031B-E93E-170AC05C6D80}"/>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85C07CA0-2F17-7B9D-73F3-3C24D8788B46}"/>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D8B14CD4-305B-FB6A-6C45-7064A1A6B1AA}"/>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B1CEFCBA-ADF4-A021-2F4B-EF22189A081A}"/>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16" name="Oval 15">
            <a:extLst>
              <a:ext uri="{FF2B5EF4-FFF2-40B4-BE49-F238E27FC236}">
                <a16:creationId xmlns:a16="http://schemas.microsoft.com/office/drawing/2014/main" id="{5972AE7E-3900-F2F3-5F86-056F4618617C}"/>
              </a:ext>
            </a:extLst>
          </p:cNvPr>
          <p:cNvSpPr/>
          <p:nvPr/>
        </p:nvSpPr>
        <p:spPr>
          <a:xfrm>
            <a:off x="10350242" y="3130437"/>
            <a:ext cx="1572422"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Tree>
    <p:extLst>
      <p:ext uri="{BB962C8B-B14F-4D97-AF65-F5344CB8AC3E}">
        <p14:creationId xmlns:p14="http://schemas.microsoft.com/office/powerpoint/2010/main" val="11067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solidFill>
                  <a:schemeClr val="tx1">
                    <a:lumMod val="75000"/>
                    <a:lumOff val="25000"/>
                  </a:schemeClr>
                </a:solidFill>
                <a:latin typeface="+mn-lt"/>
              </a:rPr>
              <a:t>Announcements</a:t>
            </a:r>
          </a:p>
        </p:txBody>
      </p:sp>
      <p:sp>
        <p:nvSpPr>
          <p:cNvPr id="21507" name="Content Placeholder 2"/>
          <p:cNvSpPr>
            <a:spLocks noGrp="1"/>
          </p:cNvSpPr>
          <p:nvPr>
            <p:ph idx="1"/>
          </p:nvPr>
        </p:nvSpPr>
        <p:spPr>
          <a:xfrm>
            <a:off x="619276" y="2057400"/>
            <a:ext cx="12055324" cy="4724400"/>
          </a:xfrm>
        </p:spPr>
        <p:txBody>
          <a:bodyPr anchor="t"/>
          <a:lstStyle/>
          <a:p>
            <a:pPr>
              <a:spcAft>
                <a:spcPts val="640"/>
              </a:spcAft>
            </a:pPr>
            <a:r>
              <a:rPr lang="en-US" altLang="en-US" sz="3800" b="1" dirty="0">
                <a:solidFill>
                  <a:schemeClr val="tx1">
                    <a:lumMod val="75000"/>
                    <a:lumOff val="25000"/>
                  </a:schemeClr>
                </a:solidFill>
                <a:latin typeface="+mn-lt"/>
              </a:rPr>
              <a:t>MOB Website &amp; Resources:  </a:t>
            </a:r>
            <a:r>
              <a:rPr lang="en-US" altLang="en-US" sz="3800" b="1" dirty="0">
                <a:solidFill>
                  <a:schemeClr val="accent2">
                    <a:lumMod val="75000"/>
                  </a:schemeClr>
                </a:solidFill>
                <a:latin typeface="+mn-lt"/>
                <a:hlinkClick r:id="rId2">
                  <a:extLst>
                    <a:ext uri="{A12FA001-AC4F-418D-AE19-62706E023703}">
                      <ahyp:hlinkClr xmlns:ahyp="http://schemas.microsoft.com/office/drawing/2018/hyperlinkcolor" xmlns="" val="tx"/>
                    </a:ext>
                  </a:extLst>
                </a:hlinkClick>
              </a:rPr>
              <a:t>www.ibcmob.net</a:t>
            </a:r>
            <a:endParaRPr lang="en-US" altLang="en-US" sz="3800" b="1" dirty="0">
              <a:solidFill>
                <a:schemeClr val="accent2">
                  <a:lumMod val="75000"/>
                </a:schemeClr>
              </a:solidFill>
              <a:latin typeface="+mn-lt"/>
            </a:endParaRPr>
          </a:p>
          <a:p>
            <a:pPr marL="0" indent="0">
              <a:spcAft>
                <a:spcPts val="640"/>
              </a:spcAft>
              <a:buNone/>
            </a:pPr>
            <a:r>
              <a:rPr lang="en-US" altLang="en-US" sz="3800" b="1" dirty="0">
                <a:solidFill>
                  <a:schemeClr val="tx1">
                    <a:lumMod val="75000"/>
                    <a:lumOff val="25000"/>
                  </a:schemeClr>
                </a:solidFill>
                <a:latin typeface="+mn-lt"/>
              </a:rPr>
              <a:t> </a:t>
            </a:r>
          </a:p>
          <a:p>
            <a:pPr>
              <a:spcAft>
                <a:spcPts val="640"/>
              </a:spcAft>
            </a:pPr>
            <a:r>
              <a:rPr lang="en-US" sz="3800" b="1" dirty="0">
                <a:solidFill>
                  <a:schemeClr val="tx1">
                    <a:lumMod val="75000"/>
                    <a:lumOff val="25000"/>
                  </a:schemeClr>
                </a:solidFill>
                <a:latin typeface="+mn-lt"/>
              </a:rPr>
              <a:t>Keith &amp; Kristyn Getty Concert – Sep 30</a:t>
            </a:r>
            <a:r>
              <a:rPr lang="en-US" sz="3800" b="1" baseline="30000" dirty="0">
                <a:solidFill>
                  <a:schemeClr val="tx1">
                    <a:lumMod val="75000"/>
                    <a:lumOff val="25000"/>
                  </a:schemeClr>
                </a:solidFill>
                <a:latin typeface="+mn-lt"/>
              </a:rPr>
              <a:t>th</a:t>
            </a:r>
            <a:r>
              <a:rPr lang="en-US" sz="3800" b="1" dirty="0">
                <a:solidFill>
                  <a:schemeClr val="tx1">
                    <a:lumMod val="75000"/>
                    <a:lumOff val="25000"/>
                  </a:schemeClr>
                </a:solidFill>
                <a:latin typeface="+mn-lt"/>
              </a:rPr>
              <a:t> </a:t>
            </a:r>
          </a:p>
          <a:p>
            <a:pPr>
              <a:spcAft>
                <a:spcPts val="640"/>
              </a:spcAft>
            </a:pPr>
            <a:r>
              <a:rPr lang="en-US" altLang="en-US" sz="3800" b="1" dirty="0">
                <a:solidFill>
                  <a:schemeClr val="tx1">
                    <a:lumMod val="75000"/>
                    <a:lumOff val="25000"/>
                  </a:schemeClr>
                </a:solidFill>
                <a:latin typeface="+mn-lt"/>
              </a:rPr>
              <a:t>Mid-Atlantic Regional WACCM Conference </a:t>
            </a:r>
            <a:br>
              <a:rPr lang="en-US" altLang="en-US" sz="3800" b="1" dirty="0">
                <a:solidFill>
                  <a:schemeClr val="tx1">
                    <a:lumMod val="75000"/>
                    <a:lumOff val="25000"/>
                  </a:schemeClr>
                </a:solidFill>
                <a:latin typeface="+mn-lt"/>
              </a:rPr>
            </a:br>
            <a:r>
              <a:rPr lang="en-US" altLang="en-US" sz="3800" b="1" dirty="0">
                <a:solidFill>
                  <a:schemeClr val="tx1">
                    <a:lumMod val="75000"/>
                    <a:lumOff val="25000"/>
                  </a:schemeClr>
                </a:solidFill>
                <a:latin typeface="+mn-lt"/>
              </a:rPr>
              <a:t>– Nov 5</a:t>
            </a:r>
            <a:r>
              <a:rPr lang="en-US" altLang="en-US" sz="3800" b="1" baseline="30000" dirty="0">
                <a:solidFill>
                  <a:schemeClr val="tx1">
                    <a:lumMod val="75000"/>
                    <a:lumOff val="25000"/>
                  </a:schemeClr>
                </a:solidFill>
                <a:latin typeface="+mn-lt"/>
              </a:rPr>
              <a:t>th</a:t>
            </a:r>
            <a:r>
              <a:rPr lang="en-US" altLang="en-US" sz="3800" b="1" dirty="0">
                <a:solidFill>
                  <a:schemeClr val="tx1">
                    <a:lumMod val="75000"/>
                    <a:lumOff val="25000"/>
                  </a:schemeClr>
                </a:solidFill>
                <a:latin typeface="+mn-lt"/>
              </a:rPr>
              <a:t> </a:t>
            </a:r>
          </a:p>
          <a:p>
            <a:pPr>
              <a:spcAft>
                <a:spcPts val="640"/>
              </a:spcAft>
            </a:pPr>
            <a:endParaRPr lang="en-US" altLang="en-US" sz="3800" b="1" u="sng" dirty="0">
              <a:solidFill>
                <a:schemeClr val="tx1">
                  <a:lumMod val="75000"/>
                  <a:lumOff val="25000"/>
                </a:schemeClr>
              </a:solidFill>
              <a:latin typeface="+mn-lt"/>
            </a:endParaRP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225128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31CF-9FB2-6BFC-D0B2-A9F1D280B82E}"/>
              </a:ext>
            </a:extLst>
          </p:cNvPr>
          <p:cNvSpPr>
            <a:spLocks noGrp="1"/>
          </p:cNvSpPr>
          <p:nvPr>
            <p:ph type="title"/>
          </p:nvPr>
        </p:nvSpPr>
        <p:spPr>
          <a:xfrm>
            <a:off x="1953247" y="296868"/>
            <a:ext cx="7836141" cy="835908"/>
          </a:xfrm>
          <a:solidFill>
            <a:schemeClr val="accent2">
              <a:lumMod val="60000"/>
              <a:lumOff val="40000"/>
            </a:schemeClr>
          </a:solidFill>
        </p:spPr>
        <p:txBody>
          <a:bodyPr/>
          <a:lstStyle/>
          <a:p>
            <a:pPr algn="ctr"/>
            <a:r>
              <a:rPr lang="en-US" sz="4800" b="1" dirty="0">
                <a:solidFill>
                  <a:schemeClr val="tx1">
                    <a:lumMod val="75000"/>
                    <a:lumOff val="25000"/>
                  </a:schemeClr>
                </a:solidFill>
                <a:latin typeface="Arial" panose="020B0604020202020204" pitchFamily="34" charset="0"/>
                <a:cs typeface="Arial" panose="020B0604020202020204" pitchFamily="34" charset="0"/>
              </a:rPr>
              <a:t>The Word of the L</a:t>
            </a:r>
            <a:r>
              <a:rPr lang="en-US" sz="4800" b="1" cap="small" dirty="0">
                <a:solidFill>
                  <a:schemeClr val="tx1">
                    <a:lumMod val="75000"/>
                    <a:lumOff val="25000"/>
                  </a:schemeClr>
                </a:solidFill>
                <a:latin typeface="Arial" panose="020B0604020202020204" pitchFamily="34" charset="0"/>
                <a:cs typeface="Arial" panose="020B0604020202020204" pitchFamily="34" charset="0"/>
              </a:rPr>
              <a:t>ord</a:t>
            </a:r>
            <a:r>
              <a:rPr lang="en-US" b="1" cap="small" dirty="0">
                <a:solidFill>
                  <a:schemeClr val="tx1">
                    <a:lumMod val="75000"/>
                    <a:lumOff val="25000"/>
                  </a:schemeClr>
                </a:solidFill>
                <a:latin typeface="Arial" panose="020B0604020202020204" pitchFamily="34" charset="0"/>
                <a:cs typeface="Arial" panose="020B0604020202020204" pitchFamily="34" charset="0"/>
              </a:rPr>
              <a:t/>
            </a:r>
            <a:br>
              <a:rPr lang="en-US" b="1" cap="small" dirty="0">
                <a:solidFill>
                  <a:schemeClr val="tx1">
                    <a:lumMod val="75000"/>
                    <a:lumOff val="25000"/>
                  </a:schemeClr>
                </a:solidFill>
                <a:latin typeface="Arial" panose="020B0604020202020204" pitchFamily="34" charset="0"/>
                <a:cs typeface="Arial" panose="020B0604020202020204" pitchFamily="34" charset="0"/>
              </a:rPr>
            </a:br>
            <a:endParaRPr lang="en-US" dirty="0">
              <a:solidFill>
                <a:schemeClr val="tx1">
                  <a:lumMod val="75000"/>
                  <a:lumOff val="25000"/>
                </a:schemeClr>
              </a:solidFill>
            </a:endParaRPr>
          </a:p>
        </p:txBody>
      </p:sp>
      <p:sp>
        <p:nvSpPr>
          <p:cNvPr id="5" name="Rectangle 4">
            <a:extLst>
              <a:ext uri="{FF2B5EF4-FFF2-40B4-BE49-F238E27FC236}">
                <a16:creationId xmlns:a16="http://schemas.microsoft.com/office/drawing/2014/main" id="{E094B07F-AAD9-9FE3-90F2-6FD640954D6C}"/>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DB16A7-028F-3586-A57E-24203420AEDA}"/>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8CC15CC6-9703-D52A-2B66-B24DCE51A3A4}"/>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98955AF0-A448-8512-01A1-6B3A5A54F045}"/>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D1D0C2CD-2E63-9955-6CC1-1A7D10FAE763}"/>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44B322-8EAD-9685-699C-8898A8B25E7F}"/>
              </a:ext>
            </a:extLst>
          </p:cNvPr>
          <p:cNvCxnSpPr/>
          <p:nvPr/>
        </p:nvCxnSpPr>
        <p:spPr>
          <a:xfrm>
            <a:off x="10008651" y="1787131"/>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2198E22-E38B-CCF6-DA9F-80FA7BCB5D7C}"/>
              </a:ext>
            </a:extLst>
          </p:cNvPr>
          <p:cNvSpPr txBox="1"/>
          <p:nvPr/>
        </p:nvSpPr>
        <p:spPr>
          <a:xfrm>
            <a:off x="704913" y="1895948"/>
            <a:ext cx="9084475" cy="4966809"/>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Hear the word of the </a:t>
            </a:r>
            <a:r>
              <a:rPr lang="en-US" sz="2987" b="1" cap="small" dirty="0">
                <a:solidFill>
                  <a:schemeClr val="tx1">
                    <a:lumMod val="65000"/>
                    <a:lumOff val="35000"/>
                  </a:schemeClr>
                </a:solidFill>
                <a:latin typeface="Arial" panose="020B0604020202020204" pitchFamily="34" charset="0"/>
                <a:cs typeface="Arial" panose="020B0604020202020204" pitchFamily="34" charset="0"/>
              </a:rPr>
              <a:t>Lord</a:t>
            </a:r>
            <a:r>
              <a:rPr lang="en-US" sz="2987" b="1" dirty="0">
                <a:solidFill>
                  <a:schemeClr val="tx1">
                    <a:lumMod val="65000"/>
                    <a:lumOff val="35000"/>
                  </a:schemeClr>
                </a:solidFill>
                <a:latin typeface="Arial" panose="020B0604020202020204" pitchFamily="34" charset="0"/>
                <a:cs typeface="Arial" panose="020B0604020202020204" pitchFamily="34" charset="0"/>
              </a:rPr>
              <a:t>, You rulers of Sodom; </a:t>
            </a:r>
          </a:p>
          <a:p>
            <a:r>
              <a:rPr lang="en-US" sz="2987" b="1" dirty="0">
                <a:solidFill>
                  <a:schemeClr val="tx1">
                    <a:lumMod val="65000"/>
                    <a:lumOff val="35000"/>
                  </a:schemeClr>
                </a:solidFill>
                <a:latin typeface="Arial" panose="020B0604020202020204" pitchFamily="34" charset="0"/>
                <a:cs typeface="Arial" panose="020B0604020202020204" pitchFamily="34" charset="0"/>
              </a:rPr>
              <a:t>Give ear to the instruction of our God, You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	people of Gomorrah. </a:t>
            </a:r>
            <a:endParaRPr lang="en-US" sz="2987" b="1" baseline="30000" dirty="0">
              <a:solidFill>
                <a:schemeClr val="tx1">
                  <a:lumMod val="65000"/>
                  <a:lumOff val="35000"/>
                </a:schemeClr>
              </a:solidFill>
              <a:latin typeface="Arial" panose="020B0604020202020204" pitchFamily="34" charset="0"/>
              <a:cs typeface="Arial" panose="020B0604020202020204" pitchFamily="34" charset="0"/>
            </a:endParaRPr>
          </a:p>
          <a:p>
            <a:endParaRPr lang="en-US" sz="2987" b="1" baseline="30000"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tx1">
                    <a:lumMod val="65000"/>
                    <a:lumOff val="35000"/>
                  </a:schemeClr>
                </a:solidFill>
                <a:latin typeface="Arial" panose="020B0604020202020204" pitchFamily="34" charset="0"/>
                <a:cs typeface="Arial" panose="020B0604020202020204" pitchFamily="34" charset="0"/>
              </a:rPr>
              <a:t>“What are your multiplied sacrifices to Me?”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	says the </a:t>
            </a:r>
            <a:r>
              <a:rPr lang="en-US" sz="2987" b="1" cap="small" dirty="0">
                <a:solidFill>
                  <a:schemeClr val="tx1">
                    <a:lumMod val="65000"/>
                    <a:lumOff val="35000"/>
                  </a:schemeClr>
                </a:solidFill>
                <a:latin typeface="Arial" panose="020B0604020202020204" pitchFamily="34" charset="0"/>
                <a:cs typeface="Arial" panose="020B0604020202020204" pitchFamily="34" charset="0"/>
              </a:rPr>
              <a:t>Lord</a:t>
            </a:r>
            <a:r>
              <a:rPr lang="en-US" sz="2987" b="1" dirty="0">
                <a:solidFill>
                  <a:schemeClr val="tx1">
                    <a:lumMod val="65000"/>
                    <a:lumOff val="35000"/>
                  </a:schemeClr>
                </a:solidFill>
                <a:latin typeface="Arial" panose="020B0604020202020204" pitchFamily="34" charset="0"/>
                <a:cs typeface="Arial" panose="020B0604020202020204" pitchFamily="34" charset="0"/>
              </a:rPr>
              <a:t>. </a:t>
            </a:r>
          </a:p>
          <a:p>
            <a:r>
              <a:rPr lang="en-US" sz="2987" b="1" dirty="0">
                <a:solidFill>
                  <a:schemeClr val="tx1">
                    <a:lumMod val="65000"/>
                    <a:lumOff val="35000"/>
                  </a:schemeClr>
                </a:solidFill>
                <a:latin typeface="Arial" panose="020B0604020202020204" pitchFamily="34" charset="0"/>
                <a:cs typeface="Arial" panose="020B0604020202020204" pitchFamily="34" charset="0"/>
              </a:rPr>
              <a:t>“I have had enough of burnt offerings of rams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	And the fat of fed cattle; </a:t>
            </a:r>
          </a:p>
          <a:p>
            <a:r>
              <a:rPr lang="en-US" sz="2987" b="1" dirty="0">
                <a:solidFill>
                  <a:schemeClr val="tx1">
                    <a:lumMod val="65000"/>
                    <a:lumOff val="35000"/>
                  </a:schemeClr>
                </a:solidFill>
                <a:latin typeface="Arial" panose="020B0604020202020204" pitchFamily="34" charset="0"/>
                <a:cs typeface="Arial" panose="020B0604020202020204" pitchFamily="34" charset="0"/>
              </a:rPr>
              <a:t>	(Isaiah 1:10–11a)  </a:t>
            </a:r>
          </a:p>
          <a:p>
            <a:pPr marL="487695" indent="-487695">
              <a:buFont typeface="Arial" panose="020B0604020202020204" pitchFamily="34" charset="0"/>
              <a:buChar char="•"/>
            </a:pP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accent2">
                    <a:lumMod val="75000"/>
                  </a:schemeClr>
                </a:solidFill>
                <a:latin typeface="Arial" panose="020B0604020202020204" pitchFamily="34" charset="0"/>
                <a:cs typeface="Arial" panose="020B0604020202020204" pitchFamily="34" charset="0"/>
              </a:rPr>
              <a:t>Incense, Assemblies, Prayers</a:t>
            </a:r>
          </a:p>
        </p:txBody>
      </p:sp>
      <p:sp>
        <p:nvSpPr>
          <p:cNvPr id="12" name="TextBox 11">
            <a:extLst>
              <a:ext uri="{FF2B5EF4-FFF2-40B4-BE49-F238E27FC236}">
                <a16:creationId xmlns:a16="http://schemas.microsoft.com/office/drawing/2014/main" id="{88E082DF-F13E-3BCE-BA7C-D970B397CCE2}"/>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47A1B286-E9CB-2BB7-6F96-C547E37A5150}"/>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1C177871-1C62-EAEC-5BB4-09B30C240F05}"/>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6DEAB063-448C-49A5-0FE1-59D239AEC838}"/>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16" name="Oval 15">
            <a:extLst>
              <a:ext uri="{FF2B5EF4-FFF2-40B4-BE49-F238E27FC236}">
                <a16:creationId xmlns:a16="http://schemas.microsoft.com/office/drawing/2014/main" id="{E729C964-0727-0D8D-E2E6-BD19F8F97420}"/>
              </a:ext>
            </a:extLst>
          </p:cNvPr>
          <p:cNvSpPr/>
          <p:nvPr/>
        </p:nvSpPr>
        <p:spPr>
          <a:xfrm>
            <a:off x="8001004" y="1843502"/>
            <a:ext cx="1698388"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17" name="Oval 16">
            <a:extLst>
              <a:ext uri="{FF2B5EF4-FFF2-40B4-BE49-F238E27FC236}">
                <a16:creationId xmlns:a16="http://schemas.microsoft.com/office/drawing/2014/main" id="{91BDC595-E013-894E-309E-BD50A0DE6537}"/>
              </a:ext>
            </a:extLst>
          </p:cNvPr>
          <p:cNvSpPr/>
          <p:nvPr/>
        </p:nvSpPr>
        <p:spPr>
          <a:xfrm>
            <a:off x="3430265" y="2780640"/>
            <a:ext cx="2005335"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cxnSp>
        <p:nvCxnSpPr>
          <p:cNvPr id="18" name="Straight Connector 17">
            <a:extLst>
              <a:ext uri="{FF2B5EF4-FFF2-40B4-BE49-F238E27FC236}">
                <a16:creationId xmlns:a16="http://schemas.microsoft.com/office/drawing/2014/main" id="{19349974-3723-399A-324A-69D3FD0F1BC9}"/>
              </a:ext>
            </a:extLst>
          </p:cNvPr>
          <p:cNvCxnSpPr/>
          <p:nvPr/>
        </p:nvCxnSpPr>
        <p:spPr>
          <a:xfrm>
            <a:off x="894080" y="5011307"/>
            <a:ext cx="34493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Why Are Sacrifices Rejected?</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1895948"/>
            <a:ext cx="9200404" cy="4842416"/>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I cannot endure iniquity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and the solemn assembly. (Isaiah 1:13b) </a:t>
            </a:r>
          </a:p>
          <a:p>
            <a:endParaRPr lang="en-US" sz="2987" b="1" baseline="30000" dirty="0">
              <a:solidFill>
                <a:schemeClr val="tx1">
                  <a:lumMod val="65000"/>
                  <a:lumOff val="35000"/>
                </a:schemeClr>
              </a:solidFill>
              <a:latin typeface="Arial" panose="020B0604020202020204" pitchFamily="34" charset="0"/>
              <a:cs typeface="Arial" panose="020B0604020202020204" pitchFamily="34" charset="0"/>
            </a:endParaRPr>
          </a:p>
          <a:p>
            <a:endParaRPr lang="en-US" sz="2987" b="1" baseline="30000"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tx1">
                    <a:lumMod val="65000"/>
                    <a:lumOff val="35000"/>
                  </a:schemeClr>
                </a:solidFill>
                <a:latin typeface="Arial" panose="020B0604020202020204" pitchFamily="34" charset="0"/>
                <a:cs typeface="Arial" panose="020B0604020202020204" pitchFamily="34" charset="0"/>
              </a:rPr>
              <a:t>Yes, even though you multiply prayers,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I will not listen. </a:t>
            </a:r>
            <a:br>
              <a:rPr lang="en-US" sz="2987" b="1" dirty="0">
                <a:solidFill>
                  <a:schemeClr val="tx1">
                    <a:lumMod val="65000"/>
                    <a:lumOff val="35000"/>
                  </a:schemeClr>
                </a:solidFill>
                <a:latin typeface="Arial" panose="020B0604020202020204" pitchFamily="34" charset="0"/>
                <a:cs typeface="Arial" panose="020B0604020202020204" pitchFamily="34" charset="0"/>
              </a:rPr>
            </a:br>
            <a:r>
              <a:rPr lang="en-US" sz="2987" b="1" dirty="0">
                <a:solidFill>
                  <a:schemeClr val="tx1">
                    <a:lumMod val="65000"/>
                    <a:lumOff val="35000"/>
                  </a:schemeClr>
                </a:solidFill>
                <a:latin typeface="Arial" panose="020B0604020202020204" pitchFamily="34" charset="0"/>
                <a:cs typeface="Arial" panose="020B0604020202020204" pitchFamily="34" charset="0"/>
              </a:rPr>
              <a:t>Your hands are covered with blood. (Isaiah 1:15b)</a:t>
            </a:r>
          </a:p>
          <a:p>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r>
              <a:rPr lang="en-US" sz="2987" b="1" dirty="0">
                <a:solidFill>
                  <a:schemeClr val="accent2">
                    <a:lumMod val="75000"/>
                  </a:schemeClr>
                </a:solidFill>
                <a:latin typeface="Arial" panose="020B0604020202020204" pitchFamily="34" charset="0"/>
                <a:cs typeface="Arial" panose="020B0604020202020204" pitchFamily="34" charset="0"/>
              </a:rPr>
              <a:t>Israel was very aware of the Law of Moses.</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They were “going through the motions”</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	BUT not with integrity.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Tree>
    <p:extLst>
      <p:ext uri="{BB962C8B-B14F-4D97-AF65-F5344CB8AC3E}">
        <p14:creationId xmlns:p14="http://schemas.microsoft.com/office/powerpoint/2010/main" val="3892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What Israel Should Be Doing</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1895948"/>
            <a:ext cx="8034572" cy="4429995"/>
          </a:xfrm>
          <a:prstGeom prst="rect">
            <a:avLst/>
          </a:prstGeom>
          <a:noFill/>
        </p:spPr>
        <p:txBody>
          <a:bodyPr wrap="none" rtlCol="0">
            <a:spAutoFit/>
          </a:bodyPr>
          <a:lstStyle/>
          <a:p>
            <a:r>
              <a:rPr lang="en-US" sz="2800" b="1" dirty="0">
                <a:solidFill>
                  <a:schemeClr val="tx1">
                    <a:lumMod val="65000"/>
                    <a:lumOff val="35000"/>
                  </a:schemeClr>
                </a:solidFill>
              </a:rPr>
              <a:t>Wash yourselves, make yourselves clean; </a:t>
            </a:r>
          </a:p>
          <a:p>
            <a:r>
              <a:rPr lang="en-US" sz="2800" b="1" dirty="0">
                <a:solidFill>
                  <a:schemeClr val="tx1">
                    <a:lumMod val="65000"/>
                    <a:lumOff val="35000"/>
                  </a:schemeClr>
                </a:solidFill>
              </a:rPr>
              <a:t>Remove the evil of your deeds from My sight. </a:t>
            </a:r>
          </a:p>
          <a:p>
            <a:r>
              <a:rPr lang="en-US" sz="2800" b="1" dirty="0">
                <a:solidFill>
                  <a:schemeClr val="tx1">
                    <a:lumMod val="65000"/>
                    <a:lumOff val="35000"/>
                  </a:schemeClr>
                </a:solidFill>
              </a:rPr>
              <a:t>Cease to do evil, Learn to do good; </a:t>
            </a:r>
          </a:p>
          <a:p>
            <a:endParaRPr lang="en-US" sz="2800" b="1" dirty="0">
              <a:solidFill>
                <a:schemeClr val="tx1">
                  <a:lumMod val="65000"/>
                  <a:lumOff val="35000"/>
                </a:schemeClr>
              </a:solidFill>
            </a:endParaRPr>
          </a:p>
          <a:p>
            <a:r>
              <a:rPr lang="en-US" sz="2800" b="1" dirty="0">
                <a:solidFill>
                  <a:schemeClr val="tx1">
                    <a:lumMod val="65000"/>
                    <a:lumOff val="35000"/>
                  </a:schemeClr>
                </a:solidFill>
              </a:rPr>
              <a:t>Seek justice, Reprove the ruthless, </a:t>
            </a:r>
          </a:p>
          <a:p>
            <a:r>
              <a:rPr lang="en-US" sz="2800" b="1" dirty="0">
                <a:solidFill>
                  <a:schemeClr val="tx1">
                    <a:lumMod val="65000"/>
                    <a:lumOff val="35000"/>
                  </a:schemeClr>
                </a:solidFill>
              </a:rPr>
              <a:t>Defend the orphan, Plead for the widow. </a:t>
            </a:r>
          </a:p>
          <a:p>
            <a:r>
              <a:rPr lang="en-US" sz="2800" b="1" dirty="0">
                <a:solidFill>
                  <a:schemeClr val="tx1">
                    <a:lumMod val="65000"/>
                    <a:lumOff val="35000"/>
                  </a:schemeClr>
                </a:solidFill>
              </a:rPr>
              <a:t>(Isaiah 1:16–17) </a:t>
            </a:r>
          </a:p>
          <a:p>
            <a:endParaRPr lang="en-US" sz="2987" b="1" dirty="0">
              <a:solidFill>
                <a:schemeClr val="tx1">
                  <a:lumMod val="65000"/>
                  <a:lumOff val="35000"/>
                </a:schemeClr>
              </a:solidFill>
              <a:latin typeface="Arial" panose="020B0604020202020204" pitchFamily="34" charset="0"/>
              <a:cs typeface="Arial" panose="020B0604020202020204" pitchFamily="34" charset="0"/>
            </a:endParaRPr>
          </a:p>
          <a:p>
            <a:r>
              <a:rPr lang="en-US" sz="2800" b="1" dirty="0">
                <a:solidFill>
                  <a:schemeClr val="accent2">
                    <a:lumMod val="75000"/>
                  </a:schemeClr>
                </a:solidFill>
              </a:rPr>
              <a:t>The widow and orphan are test cases of the </a:t>
            </a:r>
            <a:br>
              <a:rPr lang="en-US" sz="2800" b="1" dirty="0">
                <a:solidFill>
                  <a:schemeClr val="accent2">
                    <a:lumMod val="75000"/>
                  </a:schemeClr>
                </a:solidFill>
              </a:rPr>
            </a:br>
            <a:r>
              <a:rPr lang="en-US" sz="2800" b="1" dirty="0">
                <a:solidFill>
                  <a:schemeClr val="accent2">
                    <a:lumMod val="75000"/>
                  </a:schemeClr>
                </a:solidFill>
              </a:rPr>
              <a:t>quality of biblical society. 		- </a:t>
            </a:r>
            <a:r>
              <a:rPr lang="en-US" sz="2800" b="1" dirty="0" err="1">
                <a:solidFill>
                  <a:schemeClr val="accent2">
                    <a:lumMod val="75000"/>
                  </a:schemeClr>
                </a:solidFill>
              </a:rPr>
              <a:t>Motyer</a:t>
            </a:r>
            <a:r>
              <a:rPr lang="en-US" sz="2800" b="1" dirty="0">
                <a:solidFill>
                  <a:schemeClr val="accent2">
                    <a:lumMod val="75000"/>
                  </a:schemeClr>
                </a:solidFill>
              </a:rPr>
              <a:t> </a:t>
            </a:r>
            <a:endParaRPr lang="en-US" sz="2800" b="1" dirty="0">
              <a:solidFill>
                <a:schemeClr val="accent2">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Tree>
    <p:extLst>
      <p:ext uri="{BB962C8B-B14F-4D97-AF65-F5344CB8AC3E}">
        <p14:creationId xmlns:p14="http://schemas.microsoft.com/office/powerpoint/2010/main" val="1853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Let Us Reason Together</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CF39A62-51A9-4002-484F-9D148CE68E65}"/>
              </a:ext>
            </a:extLst>
          </p:cNvPr>
          <p:cNvPicPr>
            <a:picLocks noChangeAspect="1"/>
          </p:cNvPicPr>
          <p:nvPr/>
        </p:nvPicPr>
        <p:blipFill>
          <a:blip r:embed="rId3"/>
          <a:stretch>
            <a:fillRect/>
          </a:stretch>
        </p:blipFill>
        <p:spPr>
          <a:xfrm>
            <a:off x="230781" y="1840457"/>
            <a:ext cx="4654136" cy="5330013"/>
          </a:xfrm>
          <a:prstGeom prst="rect">
            <a:avLst/>
          </a:prstGeom>
        </p:spPr>
      </p:pic>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845377"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br>
              <a:rPr lang="en-US" sz="2987" b="1" dirty="0">
                <a:solidFill>
                  <a:schemeClr val="accent2">
                    <a:lumMod val="75000"/>
                  </a:schemeClr>
                </a:solidFill>
                <a:latin typeface="Arial" panose="020B0604020202020204" pitchFamily="34" charset="0"/>
                <a:cs typeface="Arial" panose="020B0604020202020204" pitchFamily="34" charset="0"/>
              </a:rPr>
            </a:br>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29" name="Oval 28">
            <a:extLst>
              <a:ext uri="{FF2B5EF4-FFF2-40B4-BE49-F238E27FC236}">
                <a16:creationId xmlns:a16="http://schemas.microsoft.com/office/drawing/2014/main" id="{6891A9DB-FC2A-F120-4BAC-354937CA1306}"/>
              </a:ext>
            </a:extLst>
          </p:cNvPr>
          <p:cNvSpPr/>
          <p:nvPr/>
        </p:nvSpPr>
        <p:spPr>
          <a:xfrm>
            <a:off x="384830" y="5766272"/>
            <a:ext cx="1955151" cy="58331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3" name="Oval 2">
            <a:extLst>
              <a:ext uri="{FF2B5EF4-FFF2-40B4-BE49-F238E27FC236}">
                <a16:creationId xmlns:a16="http://schemas.microsoft.com/office/drawing/2014/main" id="{AAE59E57-28C3-66EA-0F6F-AF1760D9B87C}"/>
              </a:ext>
            </a:extLst>
          </p:cNvPr>
          <p:cNvSpPr/>
          <p:nvPr/>
        </p:nvSpPr>
        <p:spPr>
          <a:xfrm>
            <a:off x="10185691" y="5770780"/>
            <a:ext cx="2495675" cy="11634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pic>
        <p:nvPicPr>
          <p:cNvPr id="19" name="Picture 18">
            <a:extLst>
              <a:ext uri="{FF2B5EF4-FFF2-40B4-BE49-F238E27FC236}">
                <a16:creationId xmlns:a16="http://schemas.microsoft.com/office/drawing/2014/main" id="{80ADEF67-C97F-71BA-4E22-DE42D3875EDF}"/>
              </a:ext>
            </a:extLst>
          </p:cNvPr>
          <p:cNvPicPr>
            <a:picLocks noChangeAspect="1"/>
          </p:cNvPicPr>
          <p:nvPr/>
        </p:nvPicPr>
        <p:blipFill>
          <a:blip r:embed="rId4"/>
          <a:stretch>
            <a:fillRect/>
          </a:stretch>
        </p:blipFill>
        <p:spPr>
          <a:xfrm>
            <a:off x="3672066" y="1386740"/>
            <a:ext cx="5880817" cy="4495284"/>
          </a:xfrm>
          <a:prstGeom prst="rect">
            <a:avLst/>
          </a:prstGeom>
        </p:spPr>
      </p:pic>
      <p:cxnSp>
        <p:nvCxnSpPr>
          <p:cNvPr id="24" name="Straight Connector 23">
            <a:extLst>
              <a:ext uri="{FF2B5EF4-FFF2-40B4-BE49-F238E27FC236}">
                <a16:creationId xmlns:a16="http://schemas.microsoft.com/office/drawing/2014/main" id="{C452A901-547F-1956-5CC2-87B44255EDE2}"/>
              </a:ext>
            </a:extLst>
          </p:cNvPr>
          <p:cNvCxnSpPr/>
          <p:nvPr/>
        </p:nvCxnSpPr>
        <p:spPr>
          <a:xfrm flipV="1">
            <a:off x="939800" y="1350512"/>
            <a:ext cx="2743200" cy="2002288"/>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B63623-A3AE-7129-66FB-5B585312CE2F}"/>
              </a:ext>
            </a:extLst>
          </p:cNvPr>
          <p:cNvCxnSpPr>
            <a:cxnSpLocks/>
          </p:cNvCxnSpPr>
          <p:nvPr/>
        </p:nvCxnSpPr>
        <p:spPr>
          <a:xfrm>
            <a:off x="939800" y="5330013"/>
            <a:ext cx="2971800" cy="552011"/>
          </a:xfrm>
          <a:prstGeom prst="line">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Your Options, Israel</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7265130" cy="4688463"/>
          </a:xfrm>
          <a:prstGeom prst="rect">
            <a:avLst/>
          </a:prstGeom>
          <a:noFill/>
        </p:spPr>
        <p:txBody>
          <a:bodyPr wrap="none" rtlCol="0">
            <a:spAutoFit/>
          </a:bodyPr>
          <a:lstStyle/>
          <a:p>
            <a:r>
              <a:rPr lang="en-US" sz="2800" b="1" dirty="0">
                <a:solidFill>
                  <a:schemeClr val="tx1">
                    <a:lumMod val="65000"/>
                    <a:lumOff val="35000"/>
                  </a:schemeClr>
                </a:solidFill>
              </a:rPr>
              <a:t>“If you consent and obey, </a:t>
            </a:r>
            <a:br>
              <a:rPr lang="en-US" sz="2800" b="1" dirty="0">
                <a:solidFill>
                  <a:schemeClr val="tx1">
                    <a:lumMod val="65000"/>
                    <a:lumOff val="35000"/>
                  </a:schemeClr>
                </a:solidFill>
              </a:rPr>
            </a:br>
            <a:r>
              <a:rPr lang="en-US" sz="2800" b="1" dirty="0">
                <a:solidFill>
                  <a:schemeClr val="tx1">
                    <a:lumMod val="65000"/>
                    <a:lumOff val="35000"/>
                  </a:schemeClr>
                </a:solidFill>
              </a:rPr>
              <a:t>You will eat the best of the land; </a:t>
            </a:r>
            <a:r>
              <a:rPr lang="en-US" sz="2800" b="1" baseline="30000" dirty="0">
                <a:solidFill>
                  <a:schemeClr val="tx1">
                    <a:lumMod val="65000"/>
                    <a:lumOff val="35000"/>
                  </a:schemeClr>
                </a:solidFill>
              </a:rPr>
              <a:t/>
            </a:r>
            <a:br>
              <a:rPr lang="en-US" sz="2800" b="1" baseline="30000" dirty="0">
                <a:solidFill>
                  <a:schemeClr val="tx1">
                    <a:lumMod val="65000"/>
                    <a:lumOff val="35000"/>
                  </a:schemeClr>
                </a:solidFill>
              </a:rPr>
            </a:br>
            <a:endParaRPr lang="en-US" sz="2800" b="1" baseline="30000" dirty="0">
              <a:solidFill>
                <a:schemeClr val="tx1">
                  <a:lumMod val="65000"/>
                  <a:lumOff val="35000"/>
                </a:schemeClr>
              </a:solidFill>
            </a:endParaRPr>
          </a:p>
          <a:p>
            <a:r>
              <a:rPr lang="en-US" sz="2800" b="1" dirty="0">
                <a:solidFill>
                  <a:schemeClr val="tx1">
                    <a:lumMod val="65000"/>
                    <a:lumOff val="35000"/>
                  </a:schemeClr>
                </a:solidFill>
              </a:rPr>
              <a:t>But if you refuse and rebel, </a:t>
            </a:r>
            <a:br>
              <a:rPr lang="en-US" sz="2800" b="1" dirty="0">
                <a:solidFill>
                  <a:schemeClr val="tx1">
                    <a:lumMod val="65000"/>
                    <a:lumOff val="35000"/>
                  </a:schemeClr>
                </a:solidFill>
              </a:rPr>
            </a:br>
            <a:r>
              <a:rPr lang="en-US" sz="2800" b="1" dirty="0">
                <a:solidFill>
                  <a:schemeClr val="tx1">
                    <a:lumMod val="65000"/>
                    <a:lumOff val="35000"/>
                  </a:schemeClr>
                </a:solidFill>
              </a:rPr>
              <a:t>You will be devoured by the sword.”</a:t>
            </a:r>
          </a:p>
          <a:p>
            <a:r>
              <a:rPr lang="en-US" sz="2800" b="1" dirty="0">
                <a:solidFill>
                  <a:schemeClr val="tx1">
                    <a:lumMod val="65000"/>
                    <a:lumOff val="35000"/>
                  </a:schemeClr>
                </a:solidFill>
              </a:rPr>
              <a:t> </a:t>
            </a:r>
            <a:br>
              <a:rPr lang="en-US" sz="2800" b="1" dirty="0">
                <a:solidFill>
                  <a:schemeClr val="tx1">
                    <a:lumMod val="65000"/>
                    <a:lumOff val="35000"/>
                  </a:schemeClr>
                </a:solidFill>
              </a:rPr>
            </a:br>
            <a:r>
              <a:rPr lang="en-US" sz="2800" b="1" dirty="0">
                <a:solidFill>
                  <a:schemeClr val="tx1">
                    <a:lumMod val="65000"/>
                    <a:lumOff val="35000"/>
                  </a:schemeClr>
                </a:solidFill>
              </a:rPr>
              <a:t>Truly, the mouth of the </a:t>
            </a:r>
            <a:r>
              <a:rPr lang="en-US" sz="2800" b="1" cap="small" dirty="0">
                <a:solidFill>
                  <a:schemeClr val="tx1">
                    <a:lumMod val="65000"/>
                    <a:lumOff val="35000"/>
                  </a:schemeClr>
                </a:solidFill>
              </a:rPr>
              <a:t>Lord</a:t>
            </a:r>
            <a:r>
              <a:rPr lang="en-US" sz="2800" b="1" dirty="0">
                <a:solidFill>
                  <a:schemeClr val="tx1">
                    <a:lumMod val="65000"/>
                    <a:lumOff val="35000"/>
                  </a:schemeClr>
                </a:solidFill>
              </a:rPr>
              <a:t> has spoken. </a:t>
            </a:r>
            <a:br>
              <a:rPr lang="en-US" sz="2800" b="1" dirty="0">
                <a:solidFill>
                  <a:schemeClr val="tx1">
                    <a:lumMod val="65000"/>
                    <a:lumOff val="35000"/>
                  </a:schemeClr>
                </a:solidFill>
              </a:rPr>
            </a:br>
            <a:r>
              <a:rPr lang="en-US" sz="2800" b="1" dirty="0">
                <a:solidFill>
                  <a:schemeClr val="tx1">
                    <a:lumMod val="65000"/>
                    <a:lumOff val="35000"/>
                  </a:schemeClr>
                </a:solidFill>
              </a:rPr>
              <a:t>(Isaiah 1:19–20)</a:t>
            </a:r>
          </a:p>
          <a:p>
            <a:endParaRPr lang="en-US" sz="2800" b="1" dirty="0">
              <a:solidFill>
                <a:schemeClr val="tx1">
                  <a:lumMod val="65000"/>
                  <a:lumOff val="35000"/>
                </a:schemeClr>
              </a:solidFill>
            </a:endParaRPr>
          </a:p>
          <a:p>
            <a:r>
              <a:rPr lang="en-US" sz="2800" b="1" dirty="0">
                <a:solidFill>
                  <a:schemeClr val="accent2">
                    <a:lumMod val="75000"/>
                  </a:schemeClr>
                </a:solidFill>
              </a:rPr>
              <a:t>Parallel to (Deuteronomy 28:2-3, 15-16)</a:t>
            </a:r>
          </a:p>
          <a:p>
            <a:r>
              <a:rPr lang="en-US" sz="2800" b="1" dirty="0">
                <a:solidFill>
                  <a:schemeClr val="tx1">
                    <a:lumMod val="65000"/>
                    <a:lumOff val="35000"/>
                  </a:schemeClr>
                </a:solidFill>
              </a:rPr>
              <a:t>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
        <p:nvSpPr>
          <p:cNvPr id="3" name="Oval 2">
            <a:extLst>
              <a:ext uri="{FF2B5EF4-FFF2-40B4-BE49-F238E27FC236}">
                <a16:creationId xmlns:a16="http://schemas.microsoft.com/office/drawing/2014/main" id="{6A416294-D589-2776-C1DA-8D93067F4726}"/>
              </a:ext>
            </a:extLst>
          </p:cNvPr>
          <p:cNvSpPr/>
          <p:nvPr/>
        </p:nvSpPr>
        <p:spPr>
          <a:xfrm>
            <a:off x="10291233" y="5791200"/>
            <a:ext cx="1971014" cy="63943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Tree>
    <p:extLst>
      <p:ext uri="{BB962C8B-B14F-4D97-AF65-F5344CB8AC3E}">
        <p14:creationId xmlns:p14="http://schemas.microsoft.com/office/powerpoint/2010/main" val="321159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Israel Needs to Repent</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7375737" cy="3970318"/>
          </a:xfrm>
          <a:prstGeom prst="rect">
            <a:avLst/>
          </a:prstGeom>
          <a:noFill/>
        </p:spPr>
        <p:txBody>
          <a:bodyPr wrap="none" rtlCol="0">
            <a:spAutoFit/>
          </a:bodyPr>
          <a:lstStyle/>
          <a:p>
            <a:r>
              <a:rPr lang="en-US" sz="2800" b="1" dirty="0">
                <a:solidFill>
                  <a:schemeClr val="tx1">
                    <a:lumMod val="65000"/>
                    <a:lumOff val="35000"/>
                  </a:schemeClr>
                </a:solidFill>
              </a:rPr>
              <a:t>How the faithful city has become a harlot, </a:t>
            </a:r>
          </a:p>
          <a:p>
            <a:r>
              <a:rPr lang="en-US" sz="2800" b="1" dirty="0">
                <a:solidFill>
                  <a:schemeClr val="tx1">
                    <a:lumMod val="65000"/>
                    <a:lumOff val="35000"/>
                  </a:schemeClr>
                </a:solidFill>
              </a:rPr>
              <a:t>She </a:t>
            </a:r>
            <a:r>
              <a:rPr lang="en-US" sz="2800" b="1" i="1" dirty="0">
                <a:solidFill>
                  <a:schemeClr val="tx1">
                    <a:lumMod val="65000"/>
                    <a:lumOff val="35000"/>
                  </a:schemeClr>
                </a:solidFill>
              </a:rPr>
              <a:t>who</a:t>
            </a:r>
            <a:r>
              <a:rPr lang="en-US" sz="2800" b="1" dirty="0">
                <a:solidFill>
                  <a:schemeClr val="tx1">
                    <a:lumMod val="65000"/>
                    <a:lumOff val="35000"/>
                  </a:schemeClr>
                </a:solidFill>
              </a:rPr>
              <a:t> was full of justice! </a:t>
            </a:r>
          </a:p>
          <a:p>
            <a:r>
              <a:rPr lang="en-US" sz="2800" b="1" dirty="0">
                <a:solidFill>
                  <a:schemeClr val="tx1">
                    <a:lumMod val="65000"/>
                    <a:lumOff val="35000"/>
                  </a:schemeClr>
                </a:solidFill>
              </a:rPr>
              <a:t>Righteousness once lodged in her, </a:t>
            </a:r>
          </a:p>
          <a:p>
            <a:r>
              <a:rPr lang="en-US" sz="2800" b="1" dirty="0">
                <a:solidFill>
                  <a:schemeClr val="tx1">
                    <a:lumMod val="65000"/>
                    <a:lumOff val="35000"/>
                  </a:schemeClr>
                </a:solidFill>
              </a:rPr>
              <a:t>But now murderers. </a:t>
            </a:r>
          </a:p>
          <a:p>
            <a:r>
              <a:rPr lang="en-US" sz="2800" b="1" dirty="0">
                <a:solidFill>
                  <a:schemeClr val="tx1">
                    <a:lumMod val="65000"/>
                    <a:lumOff val="35000"/>
                  </a:schemeClr>
                </a:solidFill>
              </a:rPr>
              <a:t>(Isaiah 1:21)</a:t>
            </a:r>
          </a:p>
          <a:p>
            <a:endParaRPr lang="en-US" sz="2800" b="1" dirty="0">
              <a:solidFill>
                <a:schemeClr val="accent2">
                  <a:lumMod val="75000"/>
                </a:schemeClr>
              </a:solidFill>
            </a:endParaRPr>
          </a:p>
          <a:p>
            <a:r>
              <a:rPr lang="en-US" sz="2800" b="1" dirty="0">
                <a:solidFill>
                  <a:schemeClr val="accent2">
                    <a:lumMod val="75000"/>
                  </a:schemeClr>
                </a:solidFill>
              </a:rPr>
              <a:t>Silver </a:t>
            </a:r>
            <a:r>
              <a:rPr lang="en-US" sz="2800" b="1" dirty="0">
                <a:solidFill>
                  <a:schemeClr val="accent2">
                    <a:lumMod val="75000"/>
                  </a:schemeClr>
                </a:solidFill>
                <a:sym typeface="Wingdings" pitchFamily="2" charset="2"/>
              </a:rPr>
              <a:t> dross</a:t>
            </a:r>
          </a:p>
          <a:p>
            <a:r>
              <a:rPr lang="en-US" sz="2800" b="1" dirty="0">
                <a:solidFill>
                  <a:schemeClr val="accent2">
                    <a:lumMod val="75000"/>
                  </a:schemeClr>
                </a:solidFill>
                <a:sym typeface="Wingdings" pitchFamily="2" charset="2"/>
              </a:rPr>
              <a:t>Drink  diluted</a:t>
            </a:r>
          </a:p>
          <a:p>
            <a:r>
              <a:rPr lang="en-US" sz="2800" b="1" dirty="0">
                <a:solidFill>
                  <a:schemeClr val="accent2">
                    <a:lumMod val="75000"/>
                  </a:schemeClr>
                </a:solidFill>
                <a:sym typeface="Wingdings" pitchFamily="2" charset="2"/>
              </a:rPr>
              <a:t>Rulers  rebels</a:t>
            </a:r>
            <a:r>
              <a:rPr lang="en-US" sz="2800" b="1" dirty="0">
                <a:solidFill>
                  <a:schemeClr val="accent2">
                    <a:lumMod val="75000"/>
                  </a:schemeClr>
                </a:solidFill>
              </a:rPr>
              <a:t>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495800"/>
            <a:ext cx="2231701"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Kings</a:t>
            </a:r>
          </a:p>
          <a:p>
            <a:r>
              <a:rPr lang="en-US" sz="2987" b="1" dirty="0">
                <a:solidFill>
                  <a:schemeClr val="accent2">
                    <a:lumMod val="75000"/>
                  </a:schemeClr>
                </a:solidFill>
                <a:latin typeface="Arial" panose="020B0604020202020204" pitchFamily="34" charset="0"/>
                <a:cs typeface="Arial" panose="020B0604020202020204" pitchFamily="34" charset="0"/>
              </a:rPr>
              <a:t>740–680BC</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a:t>
            </a:r>
          </a:p>
        </p:txBody>
      </p:sp>
    </p:spTree>
    <p:extLst>
      <p:ext uri="{BB962C8B-B14F-4D97-AF65-F5344CB8AC3E}">
        <p14:creationId xmlns:p14="http://schemas.microsoft.com/office/powerpoint/2010/main" val="7167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God’s Coming Action</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7552067" cy="4257576"/>
          </a:xfrm>
          <a:prstGeom prst="rect">
            <a:avLst/>
          </a:prstGeom>
          <a:noFill/>
        </p:spPr>
        <p:txBody>
          <a:bodyPr wrap="none" rtlCol="0">
            <a:spAutoFit/>
          </a:bodyPr>
          <a:lstStyle/>
          <a:p>
            <a:r>
              <a:rPr lang="en-US" sz="2800" b="1" dirty="0">
                <a:solidFill>
                  <a:schemeClr val="tx1">
                    <a:lumMod val="65000"/>
                    <a:lumOff val="35000"/>
                  </a:schemeClr>
                </a:solidFill>
              </a:rPr>
              <a:t>Therefore the Lord </a:t>
            </a:r>
            <a:r>
              <a:rPr lang="en-US" sz="2800" b="1" cap="small" dirty="0">
                <a:solidFill>
                  <a:schemeClr val="tx1">
                    <a:lumMod val="65000"/>
                    <a:lumOff val="35000"/>
                  </a:schemeClr>
                </a:solidFill>
              </a:rPr>
              <a:t>God</a:t>
            </a:r>
            <a:r>
              <a:rPr lang="en-US" sz="2800" b="1" dirty="0">
                <a:solidFill>
                  <a:schemeClr val="tx1">
                    <a:lumMod val="65000"/>
                    <a:lumOff val="35000"/>
                  </a:schemeClr>
                </a:solidFill>
              </a:rPr>
              <a:t> of hosts, </a:t>
            </a:r>
            <a:br>
              <a:rPr lang="en-US" sz="2800" b="1" dirty="0">
                <a:solidFill>
                  <a:schemeClr val="tx1">
                    <a:lumMod val="65000"/>
                    <a:lumOff val="35000"/>
                  </a:schemeClr>
                </a:solidFill>
              </a:rPr>
            </a:br>
            <a:r>
              <a:rPr lang="en-US" sz="2800" b="1" dirty="0">
                <a:solidFill>
                  <a:schemeClr val="tx1">
                    <a:lumMod val="65000"/>
                    <a:lumOff val="35000"/>
                  </a:schemeClr>
                </a:solidFill>
              </a:rPr>
              <a:t>The Mighty One of Israel, declares, </a:t>
            </a:r>
          </a:p>
          <a:p>
            <a:endParaRPr lang="en-US" sz="2800" b="1" dirty="0">
              <a:solidFill>
                <a:schemeClr val="tx1">
                  <a:lumMod val="65000"/>
                  <a:lumOff val="35000"/>
                </a:schemeClr>
              </a:solidFill>
            </a:endParaRPr>
          </a:p>
          <a:p>
            <a:r>
              <a:rPr lang="en-US" sz="2800" b="1" dirty="0">
                <a:solidFill>
                  <a:schemeClr val="tx1">
                    <a:lumMod val="65000"/>
                    <a:lumOff val="35000"/>
                  </a:schemeClr>
                </a:solidFill>
              </a:rPr>
              <a:t>“Ah, I will be relieved of My adversaries</a:t>
            </a:r>
          </a:p>
          <a:p>
            <a:r>
              <a:rPr lang="en-US" sz="2800" b="1" dirty="0">
                <a:solidFill>
                  <a:schemeClr val="tx1">
                    <a:lumMod val="65000"/>
                    <a:lumOff val="35000"/>
                  </a:schemeClr>
                </a:solidFill>
              </a:rPr>
              <a:t> And avenge Myself on My foes. </a:t>
            </a:r>
            <a:endParaRPr lang="en-US" sz="2800" b="1" baseline="30000" dirty="0">
              <a:solidFill>
                <a:schemeClr val="tx1">
                  <a:lumMod val="65000"/>
                  <a:lumOff val="35000"/>
                </a:schemeClr>
              </a:solidFill>
            </a:endParaRPr>
          </a:p>
          <a:p>
            <a:endParaRPr lang="en-US" sz="2800" b="1" baseline="30000" dirty="0">
              <a:solidFill>
                <a:schemeClr val="tx1">
                  <a:lumMod val="65000"/>
                  <a:lumOff val="35000"/>
                </a:schemeClr>
              </a:solidFill>
            </a:endParaRPr>
          </a:p>
          <a:p>
            <a:r>
              <a:rPr lang="en-US" sz="2800" b="1" dirty="0">
                <a:solidFill>
                  <a:schemeClr val="tx1">
                    <a:lumMod val="65000"/>
                    <a:lumOff val="35000"/>
                  </a:schemeClr>
                </a:solidFill>
              </a:rPr>
              <a:t>“I will also turn My hand against you, </a:t>
            </a:r>
          </a:p>
          <a:p>
            <a:r>
              <a:rPr lang="en-US" sz="2800" b="1" dirty="0">
                <a:solidFill>
                  <a:schemeClr val="tx1">
                    <a:lumMod val="65000"/>
                    <a:lumOff val="35000"/>
                  </a:schemeClr>
                </a:solidFill>
              </a:rPr>
              <a:t>And will smelt away your dross as with lye </a:t>
            </a:r>
          </a:p>
          <a:p>
            <a:r>
              <a:rPr lang="en-US" sz="2800" b="1" dirty="0">
                <a:solidFill>
                  <a:schemeClr val="tx1">
                    <a:lumMod val="65000"/>
                    <a:lumOff val="35000"/>
                  </a:schemeClr>
                </a:solidFill>
              </a:rPr>
              <a:t>And will remove all your alloy. </a:t>
            </a:r>
          </a:p>
          <a:p>
            <a:r>
              <a:rPr lang="en-US" sz="2800" b="1" dirty="0">
                <a:solidFill>
                  <a:schemeClr val="tx1">
                    <a:lumMod val="65000"/>
                    <a:lumOff val="35000"/>
                  </a:schemeClr>
                </a:solidFill>
              </a:rPr>
              <a:t>(Isaiah 1:24–25)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629606"/>
            <a:ext cx="137730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Future</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845377"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Moses </a:t>
            </a:r>
          </a:p>
          <a:p>
            <a:r>
              <a:rPr lang="en-US" sz="2987" b="1" dirty="0">
                <a:solidFill>
                  <a:schemeClr val="accent2">
                    <a:lumMod val="75000"/>
                  </a:schemeClr>
                </a:solidFill>
                <a:latin typeface="Arial" panose="020B0604020202020204" pitchFamily="34" charset="0"/>
                <a:cs typeface="Arial" panose="020B0604020202020204" pitchFamily="34" charset="0"/>
              </a:rPr>
              <a:t>Abraham</a:t>
            </a:r>
          </a:p>
        </p:txBody>
      </p:sp>
      <p:sp>
        <p:nvSpPr>
          <p:cNvPr id="16" name="Oval 15">
            <a:extLst>
              <a:ext uri="{FF2B5EF4-FFF2-40B4-BE49-F238E27FC236}">
                <a16:creationId xmlns:a16="http://schemas.microsoft.com/office/drawing/2014/main" id="{0922BAA9-53B3-12BF-FF20-CD2C25686A4E}"/>
              </a:ext>
            </a:extLst>
          </p:cNvPr>
          <p:cNvSpPr/>
          <p:nvPr/>
        </p:nvSpPr>
        <p:spPr>
          <a:xfrm>
            <a:off x="10415103" y="4621042"/>
            <a:ext cx="1572422"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17" name="Oval 16">
            <a:extLst>
              <a:ext uri="{FF2B5EF4-FFF2-40B4-BE49-F238E27FC236}">
                <a16:creationId xmlns:a16="http://schemas.microsoft.com/office/drawing/2014/main" id="{A1E22EC6-C50C-698B-7B9F-255A0C1ACC6F}"/>
              </a:ext>
            </a:extLst>
          </p:cNvPr>
          <p:cNvSpPr/>
          <p:nvPr/>
        </p:nvSpPr>
        <p:spPr>
          <a:xfrm>
            <a:off x="10185691" y="5668130"/>
            <a:ext cx="2495675" cy="11634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Tree>
    <p:extLst>
      <p:ext uri="{BB962C8B-B14F-4D97-AF65-F5344CB8AC3E}">
        <p14:creationId xmlns:p14="http://schemas.microsoft.com/office/powerpoint/2010/main" val="40152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Restoration!</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4132431"/>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7912744" cy="2677656"/>
          </a:xfrm>
          <a:prstGeom prst="rect">
            <a:avLst/>
          </a:prstGeom>
          <a:noFill/>
        </p:spPr>
        <p:txBody>
          <a:bodyPr wrap="none" rtlCol="0">
            <a:spAutoFit/>
          </a:bodyPr>
          <a:lstStyle/>
          <a:p>
            <a:r>
              <a:rPr lang="en-US" sz="2800" b="1" dirty="0">
                <a:solidFill>
                  <a:schemeClr val="tx1">
                    <a:lumMod val="65000"/>
                    <a:lumOff val="35000"/>
                  </a:schemeClr>
                </a:solidFill>
              </a:rPr>
              <a:t>Then I will restore your judges as at the first, </a:t>
            </a:r>
            <a:br>
              <a:rPr lang="en-US" sz="2800" b="1" dirty="0">
                <a:solidFill>
                  <a:schemeClr val="tx1">
                    <a:lumMod val="65000"/>
                    <a:lumOff val="35000"/>
                  </a:schemeClr>
                </a:solidFill>
              </a:rPr>
            </a:br>
            <a:r>
              <a:rPr lang="en-US" sz="2800" b="1" dirty="0">
                <a:solidFill>
                  <a:schemeClr val="tx1">
                    <a:lumMod val="65000"/>
                    <a:lumOff val="35000"/>
                  </a:schemeClr>
                </a:solidFill>
              </a:rPr>
              <a:t>And your counselors as at the beginning; </a:t>
            </a:r>
            <a:br>
              <a:rPr lang="en-US" sz="2800" b="1" dirty="0">
                <a:solidFill>
                  <a:schemeClr val="tx1">
                    <a:lumMod val="65000"/>
                    <a:lumOff val="35000"/>
                  </a:schemeClr>
                </a:solidFill>
              </a:rPr>
            </a:br>
            <a:r>
              <a:rPr lang="en-US" sz="2800" b="1" dirty="0">
                <a:solidFill>
                  <a:schemeClr val="tx1">
                    <a:lumMod val="65000"/>
                    <a:lumOff val="35000"/>
                  </a:schemeClr>
                </a:solidFill>
              </a:rPr>
              <a:t/>
            </a:r>
            <a:br>
              <a:rPr lang="en-US" sz="2800" b="1" dirty="0">
                <a:solidFill>
                  <a:schemeClr val="tx1">
                    <a:lumMod val="65000"/>
                    <a:lumOff val="35000"/>
                  </a:schemeClr>
                </a:solidFill>
              </a:rPr>
            </a:br>
            <a:r>
              <a:rPr lang="en-US" sz="2800" b="1" dirty="0">
                <a:solidFill>
                  <a:schemeClr val="tx1">
                    <a:lumMod val="65000"/>
                    <a:lumOff val="35000"/>
                  </a:schemeClr>
                </a:solidFill>
              </a:rPr>
              <a:t>After that you will be called </a:t>
            </a:r>
          </a:p>
          <a:p>
            <a:r>
              <a:rPr lang="en-US" sz="2800" b="1" dirty="0">
                <a:solidFill>
                  <a:schemeClr val="tx1">
                    <a:lumMod val="65000"/>
                    <a:lumOff val="35000"/>
                  </a:schemeClr>
                </a:solidFill>
              </a:rPr>
              <a:t>the city of righteousness, A faithful city.” </a:t>
            </a:r>
          </a:p>
          <a:p>
            <a:r>
              <a:rPr lang="en-US" sz="2800" b="1" dirty="0">
                <a:solidFill>
                  <a:schemeClr val="tx1">
                    <a:lumMod val="65000"/>
                    <a:lumOff val="35000"/>
                  </a:schemeClr>
                </a:solidFill>
              </a:rPr>
              <a:t>(Isaiah 1:26)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48743"/>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566205" y="4629606"/>
            <a:ext cx="2182008"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Millennium</a:t>
            </a: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845377" cy="1011687"/>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p>
          <a:p>
            <a:r>
              <a:rPr lang="en-US" sz="2987" b="1" dirty="0">
                <a:solidFill>
                  <a:schemeClr val="accent2">
                    <a:lumMod val="75000"/>
                  </a:schemeClr>
                </a:solidFill>
                <a:latin typeface="Arial" panose="020B0604020202020204" pitchFamily="34" charset="0"/>
                <a:cs typeface="Arial" panose="020B0604020202020204" pitchFamily="34" charset="0"/>
              </a:rPr>
              <a:t>David</a:t>
            </a:r>
          </a:p>
        </p:txBody>
      </p:sp>
      <p:sp>
        <p:nvSpPr>
          <p:cNvPr id="16" name="Oval 15">
            <a:extLst>
              <a:ext uri="{FF2B5EF4-FFF2-40B4-BE49-F238E27FC236}">
                <a16:creationId xmlns:a16="http://schemas.microsoft.com/office/drawing/2014/main" id="{0922BAA9-53B3-12BF-FF20-CD2C25686A4E}"/>
              </a:ext>
            </a:extLst>
          </p:cNvPr>
          <p:cNvSpPr/>
          <p:nvPr/>
        </p:nvSpPr>
        <p:spPr>
          <a:xfrm>
            <a:off x="10415102" y="4621042"/>
            <a:ext cx="2403141" cy="6242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
        <p:nvSpPr>
          <p:cNvPr id="3" name="Oval 2">
            <a:extLst>
              <a:ext uri="{FF2B5EF4-FFF2-40B4-BE49-F238E27FC236}">
                <a16:creationId xmlns:a16="http://schemas.microsoft.com/office/drawing/2014/main" id="{6C16ED96-995B-80EA-9ECE-AB938C4AC44D}"/>
              </a:ext>
            </a:extLst>
          </p:cNvPr>
          <p:cNvSpPr/>
          <p:nvPr/>
        </p:nvSpPr>
        <p:spPr>
          <a:xfrm>
            <a:off x="10415103" y="5768004"/>
            <a:ext cx="2060180" cy="102049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venir Heavy"/>
              <a:cs typeface="Avenir Heavy"/>
            </a:endParaRPr>
          </a:p>
        </p:txBody>
      </p:sp>
    </p:spTree>
    <p:extLst>
      <p:ext uri="{BB962C8B-B14F-4D97-AF65-F5344CB8AC3E}">
        <p14:creationId xmlns:p14="http://schemas.microsoft.com/office/powerpoint/2010/main" val="224788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Restoration Continued</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5D7E27-6990-1A09-2CE9-94698FFDAB2E}"/>
              </a:ext>
            </a:extLst>
          </p:cNvPr>
          <p:cNvSpPr txBox="1"/>
          <p:nvPr/>
        </p:nvSpPr>
        <p:spPr>
          <a:xfrm>
            <a:off x="10165610" y="1564452"/>
            <a:ext cx="180369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Speaker:</a:t>
            </a:r>
          </a:p>
        </p:txBody>
      </p:sp>
      <p:sp>
        <p:nvSpPr>
          <p:cNvPr id="7" name="TextBox 6">
            <a:extLst>
              <a:ext uri="{FF2B5EF4-FFF2-40B4-BE49-F238E27FC236}">
                <a16:creationId xmlns:a16="http://schemas.microsoft.com/office/drawing/2014/main" id="{07DE1E3C-ACCD-1EF4-18B8-2710A2615680}"/>
              </a:ext>
            </a:extLst>
          </p:cNvPr>
          <p:cNvSpPr txBox="1"/>
          <p:nvPr/>
        </p:nvSpPr>
        <p:spPr>
          <a:xfrm>
            <a:off x="10165607" y="2642275"/>
            <a:ext cx="2037737"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Audience:</a:t>
            </a:r>
          </a:p>
        </p:txBody>
      </p:sp>
      <p:sp>
        <p:nvSpPr>
          <p:cNvPr id="8" name="TextBox 7">
            <a:extLst>
              <a:ext uri="{FF2B5EF4-FFF2-40B4-BE49-F238E27FC236}">
                <a16:creationId xmlns:a16="http://schemas.microsoft.com/office/drawing/2014/main" id="{5C8BB96C-672C-ACCC-4FAE-A47F1261E482}"/>
              </a:ext>
            </a:extLst>
          </p:cNvPr>
          <p:cNvSpPr txBox="1"/>
          <p:nvPr/>
        </p:nvSpPr>
        <p:spPr>
          <a:xfrm>
            <a:off x="10165608" y="3581400"/>
            <a:ext cx="2495683"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Time Period:</a:t>
            </a:r>
          </a:p>
        </p:txBody>
      </p:sp>
      <p:sp>
        <p:nvSpPr>
          <p:cNvPr id="9" name="TextBox 8">
            <a:extLst>
              <a:ext uri="{FF2B5EF4-FFF2-40B4-BE49-F238E27FC236}">
                <a16:creationId xmlns:a16="http://schemas.microsoft.com/office/drawing/2014/main" id="{F6ADBC5D-4FF2-7E71-5C6B-411747E54FED}"/>
              </a:ext>
            </a:extLst>
          </p:cNvPr>
          <p:cNvSpPr txBox="1"/>
          <p:nvPr/>
        </p:nvSpPr>
        <p:spPr>
          <a:xfrm>
            <a:off x="10171225" y="5330013"/>
            <a:ext cx="2060179" cy="552011"/>
          </a:xfrm>
          <a:prstGeom prst="rect">
            <a:avLst/>
          </a:prstGeom>
          <a:noFill/>
        </p:spPr>
        <p:txBody>
          <a:bodyPr wrap="none" rtlCol="0">
            <a:spAutoFit/>
          </a:bodyPr>
          <a:lstStyle/>
          <a:p>
            <a:r>
              <a:rPr lang="en-US" sz="2987" b="1" dirty="0">
                <a:solidFill>
                  <a:schemeClr val="tx1">
                    <a:lumMod val="65000"/>
                    <a:lumOff val="35000"/>
                  </a:schemeClr>
                </a:solidFill>
                <a:latin typeface="Arial" panose="020B0604020202020204" pitchFamily="34" charset="0"/>
                <a:cs typeface="Arial" panose="020B0604020202020204" pitchFamily="34" charset="0"/>
              </a:rPr>
              <a:t>Covenant:</a:t>
            </a:r>
          </a:p>
        </p:txBody>
      </p:sp>
      <p:cxnSp>
        <p:nvCxnSpPr>
          <p:cNvPr id="10" name="Straight Connector 9">
            <a:extLst>
              <a:ext uri="{FF2B5EF4-FFF2-40B4-BE49-F238E27FC236}">
                <a16:creationId xmlns:a16="http://schemas.microsoft.com/office/drawing/2014/main" id="{6082ACDA-F581-EAA2-ED20-64F00508B80C}"/>
              </a:ext>
            </a:extLst>
          </p:cNvPr>
          <p:cNvCxnSpPr/>
          <p:nvPr/>
        </p:nvCxnSpPr>
        <p:spPr>
          <a:xfrm>
            <a:off x="10008651" y="1691183"/>
            <a:ext cx="0" cy="484226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7795724" cy="4483279"/>
          </a:xfrm>
          <a:prstGeom prst="rect">
            <a:avLst/>
          </a:prstGeom>
          <a:noFill/>
        </p:spPr>
        <p:txBody>
          <a:bodyPr wrap="none" rtlCol="0">
            <a:spAutoFit/>
          </a:bodyPr>
          <a:lstStyle/>
          <a:p>
            <a:r>
              <a:rPr lang="en-US" sz="2800" b="1" dirty="0">
                <a:solidFill>
                  <a:schemeClr val="tx1">
                    <a:lumMod val="65000"/>
                    <a:lumOff val="35000"/>
                  </a:schemeClr>
                </a:solidFill>
              </a:rPr>
              <a:t>Zion will be redeemed with justice </a:t>
            </a:r>
          </a:p>
          <a:p>
            <a:r>
              <a:rPr lang="en-US" sz="2800" b="1" dirty="0">
                <a:solidFill>
                  <a:schemeClr val="tx1">
                    <a:lumMod val="65000"/>
                    <a:lumOff val="35000"/>
                  </a:schemeClr>
                </a:solidFill>
              </a:rPr>
              <a:t>And her repentant ones with righteousness. </a:t>
            </a:r>
            <a:endParaRPr lang="en-US" sz="2800" b="1" baseline="30000" dirty="0">
              <a:solidFill>
                <a:schemeClr val="tx1">
                  <a:lumMod val="65000"/>
                  <a:lumOff val="35000"/>
                </a:schemeClr>
              </a:solidFill>
            </a:endParaRPr>
          </a:p>
          <a:p>
            <a:endParaRPr lang="en-US" sz="2000" b="1" baseline="30000" dirty="0">
              <a:solidFill>
                <a:schemeClr val="tx1">
                  <a:lumMod val="65000"/>
                  <a:lumOff val="35000"/>
                </a:schemeClr>
              </a:solidFill>
            </a:endParaRPr>
          </a:p>
          <a:p>
            <a:r>
              <a:rPr lang="en-US" sz="2800" b="1" dirty="0">
                <a:solidFill>
                  <a:schemeClr val="tx1">
                    <a:lumMod val="65000"/>
                    <a:lumOff val="35000"/>
                  </a:schemeClr>
                </a:solidFill>
              </a:rPr>
              <a:t>But transgressors and sinners will be </a:t>
            </a:r>
          </a:p>
          <a:p>
            <a:r>
              <a:rPr lang="en-US" sz="2800" b="1" dirty="0">
                <a:solidFill>
                  <a:schemeClr val="tx1">
                    <a:lumMod val="65000"/>
                    <a:lumOff val="35000"/>
                  </a:schemeClr>
                </a:solidFill>
              </a:rPr>
              <a:t>	crushed together, </a:t>
            </a:r>
          </a:p>
          <a:p>
            <a:r>
              <a:rPr lang="en-US" sz="2800" b="1" dirty="0">
                <a:solidFill>
                  <a:schemeClr val="tx1">
                    <a:lumMod val="65000"/>
                    <a:lumOff val="35000"/>
                  </a:schemeClr>
                </a:solidFill>
              </a:rPr>
              <a:t>And those who forsake the </a:t>
            </a:r>
            <a:r>
              <a:rPr lang="en-US" sz="2800" b="1" cap="small" dirty="0">
                <a:solidFill>
                  <a:schemeClr val="tx1">
                    <a:lumMod val="65000"/>
                    <a:lumOff val="35000"/>
                  </a:schemeClr>
                </a:solidFill>
              </a:rPr>
              <a:t>Lord</a:t>
            </a:r>
            <a:r>
              <a:rPr lang="en-US" sz="2800" b="1" dirty="0">
                <a:solidFill>
                  <a:schemeClr val="tx1">
                    <a:lumMod val="65000"/>
                    <a:lumOff val="35000"/>
                  </a:schemeClr>
                </a:solidFill>
              </a:rPr>
              <a:t> will </a:t>
            </a:r>
          </a:p>
          <a:p>
            <a:r>
              <a:rPr lang="en-US" sz="2800" b="1" dirty="0">
                <a:solidFill>
                  <a:schemeClr val="tx1">
                    <a:lumMod val="65000"/>
                    <a:lumOff val="35000"/>
                  </a:schemeClr>
                </a:solidFill>
              </a:rPr>
              <a:t>	come to an end. </a:t>
            </a:r>
          </a:p>
          <a:p>
            <a:r>
              <a:rPr lang="en-US" sz="2800" b="1" dirty="0">
                <a:solidFill>
                  <a:schemeClr val="tx1">
                    <a:lumMod val="65000"/>
                    <a:lumOff val="35000"/>
                  </a:schemeClr>
                </a:solidFill>
              </a:rPr>
              <a:t>	(Isaiah 1:27–28)</a:t>
            </a:r>
          </a:p>
          <a:p>
            <a:endParaRPr lang="en-US" sz="2000" b="1" dirty="0">
              <a:solidFill>
                <a:schemeClr val="accent2">
                  <a:lumMod val="75000"/>
                </a:schemeClr>
              </a:solidFill>
            </a:endParaRPr>
          </a:p>
          <a:p>
            <a:r>
              <a:rPr lang="en-US" sz="2800" b="1" dirty="0">
                <a:solidFill>
                  <a:schemeClr val="accent2">
                    <a:lumMod val="75000"/>
                  </a:schemeClr>
                </a:solidFill>
              </a:rPr>
              <a:t>Idolatrous oaks, gardens, strong men –</a:t>
            </a:r>
          </a:p>
          <a:p>
            <a:r>
              <a:rPr lang="en-US" sz="2800" b="1" dirty="0">
                <a:solidFill>
                  <a:schemeClr val="accent2">
                    <a:lumMod val="75000"/>
                  </a:schemeClr>
                </a:solidFill>
              </a:rPr>
              <a:t>	all burned with none to quench them </a:t>
            </a:r>
          </a:p>
        </p:txBody>
      </p:sp>
      <p:sp>
        <p:nvSpPr>
          <p:cNvPr id="12" name="TextBox 11">
            <a:extLst>
              <a:ext uri="{FF2B5EF4-FFF2-40B4-BE49-F238E27FC236}">
                <a16:creationId xmlns:a16="http://schemas.microsoft.com/office/drawing/2014/main" id="{3750D7D3-A0E2-5E5B-9380-E2EBDE04CF69}"/>
              </a:ext>
            </a:extLst>
          </p:cNvPr>
          <p:cNvSpPr txBox="1"/>
          <p:nvPr/>
        </p:nvSpPr>
        <p:spPr>
          <a:xfrm>
            <a:off x="10566205" y="2102351"/>
            <a:ext cx="1356462"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YHWH</a:t>
            </a:r>
          </a:p>
        </p:txBody>
      </p:sp>
      <p:sp>
        <p:nvSpPr>
          <p:cNvPr id="13" name="TextBox 12">
            <a:extLst>
              <a:ext uri="{FF2B5EF4-FFF2-40B4-BE49-F238E27FC236}">
                <a16:creationId xmlns:a16="http://schemas.microsoft.com/office/drawing/2014/main" id="{DBEE51F6-CAE0-5349-CFA1-2A30675C44C1}"/>
              </a:ext>
            </a:extLst>
          </p:cNvPr>
          <p:cNvSpPr txBox="1"/>
          <p:nvPr/>
        </p:nvSpPr>
        <p:spPr>
          <a:xfrm>
            <a:off x="10536226" y="3124200"/>
            <a:ext cx="1184940" cy="552011"/>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Israel</a:t>
            </a:r>
          </a:p>
        </p:txBody>
      </p:sp>
      <p:sp>
        <p:nvSpPr>
          <p:cNvPr id="14" name="TextBox 13">
            <a:extLst>
              <a:ext uri="{FF2B5EF4-FFF2-40B4-BE49-F238E27FC236}">
                <a16:creationId xmlns:a16="http://schemas.microsoft.com/office/drawing/2014/main" id="{82EE150F-F3E3-A0BD-2655-FC17DB79AED2}"/>
              </a:ext>
            </a:extLst>
          </p:cNvPr>
          <p:cNvSpPr txBox="1"/>
          <p:nvPr/>
        </p:nvSpPr>
        <p:spPr>
          <a:xfrm>
            <a:off x="10464800" y="3962400"/>
            <a:ext cx="2566728" cy="1471365"/>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Millennium</a:t>
            </a:r>
          </a:p>
          <a:p>
            <a:r>
              <a:rPr lang="en-US" sz="2987" b="1" dirty="0">
                <a:solidFill>
                  <a:schemeClr val="accent2">
                    <a:lumMod val="75000"/>
                  </a:schemeClr>
                </a:solidFill>
                <a:latin typeface="Arial" panose="020B0604020202020204" pitchFamily="34" charset="0"/>
                <a:cs typeface="Arial" panose="020B0604020202020204" pitchFamily="34" charset="0"/>
              </a:rPr>
              <a:t>Tribulation </a:t>
            </a:r>
          </a:p>
          <a:p>
            <a:r>
              <a:rPr lang="en-US" sz="2987" b="1" dirty="0">
                <a:solidFill>
                  <a:schemeClr val="accent2">
                    <a:lumMod val="75000"/>
                  </a:schemeClr>
                </a:solidFill>
                <a:latin typeface="Arial" panose="020B0604020202020204" pitchFamily="34" charset="0"/>
                <a:cs typeface="Arial" panose="020B0604020202020204" pitchFamily="34" charset="0"/>
              </a:rPr>
              <a:t>Final </a:t>
            </a:r>
            <a:r>
              <a:rPr lang="en-US" sz="2987" b="1" dirty="0" err="1">
                <a:solidFill>
                  <a:schemeClr val="accent2">
                    <a:lumMod val="75000"/>
                  </a:schemeClr>
                </a:solidFill>
                <a:latin typeface="Arial" panose="020B0604020202020204" pitchFamily="34" charset="0"/>
                <a:cs typeface="Arial" panose="020B0604020202020204" pitchFamily="34" charset="0"/>
              </a:rPr>
              <a:t>Judgmt</a:t>
            </a:r>
            <a:endParaRPr lang="en-US" sz="2987" b="1" dirty="0">
              <a:solidFill>
                <a:schemeClr val="accent2">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E485512-EDBB-716F-F1D5-C9CF0B9E1579}"/>
              </a:ext>
            </a:extLst>
          </p:cNvPr>
          <p:cNvSpPr txBox="1"/>
          <p:nvPr/>
        </p:nvSpPr>
        <p:spPr>
          <a:xfrm>
            <a:off x="10590322" y="5755554"/>
            <a:ext cx="1845377" cy="1471365"/>
          </a:xfrm>
          <a:prstGeom prst="rect">
            <a:avLst/>
          </a:prstGeom>
          <a:noFill/>
        </p:spPr>
        <p:txBody>
          <a:bodyPr wrap="none" rtlCol="0">
            <a:spAutoFit/>
          </a:bodyPr>
          <a:lstStyle/>
          <a:p>
            <a:r>
              <a:rPr lang="en-US" sz="2987" b="1" dirty="0">
                <a:solidFill>
                  <a:schemeClr val="accent2">
                    <a:lumMod val="75000"/>
                  </a:schemeClr>
                </a:solidFill>
                <a:latin typeface="Arial" panose="020B0604020202020204" pitchFamily="34" charset="0"/>
                <a:cs typeface="Arial" panose="020B0604020202020204" pitchFamily="34" charset="0"/>
              </a:rPr>
              <a:t>Abraham</a:t>
            </a:r>
          </a:p>
          <a:p>
            <a:r>
              <a:rPr lang="en-US" sz="2987" b="1" dirty="0">
                <a:solidFill>
                  <a:schemeClr val="accent2">
                    <a:lumMod val="75000"/>
                  </a:schemeClr>
                </a:solidFill>
                <a:latin typeface="Arial" panose="020B0604020202020204" pitchFamily="34" charset="0"/>
                <a:cs typeface="Arial" panose="020B0604020202020204" pitchFamily="34" charset="0"/>
              </a:rPr>
              <a:t>Moses</a:t>
            </a:r>
          </a:p>
          <a:p>
            <a:r>
              <a:rPr lang="en-US" sz="2987" b="1" dirty="0">
                <a:solidFill>
                  <a:schemeClr val="accent2">
                    <a:lumMod val="75000"/>
                  </a:schemeClr>
                </a:solidFill>
                <a:latin typeface="Arial" panose="020B0604020202020204" pitchFamily="34" charset="0"/>
                <a:cs typeface="Arial" panose="020B0604020202020204" pitchFamily="34" charset="0"/>
              </a:rPr>
              <a:t>David</a:t>
            </a:r>
          </a:p>
        </p:txBody>
      </p:sp>
      <p:sp>
        <p:nvSpPr>
          <p:cNvPr id="4" name="Rectangle 3">
            <a:extLst>
              <a:ext uri="{FF2B5EF4-FFF2-40B4-BE49-F238E27FC236}">
                <a16:creationId xmlns:a16="http://schemas.microsoft.com/office/drawing/2014/main" id="{CFC146E4-21BB-A55F-C958-BABCF455919F}"/>
              </a:ext>
            </a:extLst>
          </p:cNvPr>
          <p:cNvSpPr/>
          <p:nvPr/>
        </p:nvSpPr>
        <p:spPr>
          <a:xfrm>
            <a:off x="10464800" y="4038600"/>
            <a:ext cx="2540000" cy="13709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AFB9F9-2871-640E-57BD-398177B09440}"/>
              </a:ext>
            </a:extLst>
          </p:cNvPr>
          <p:cNvSpPr/>
          <p:nvPr/>
        </p:nvSpPr>
        <p:spPr>
          <a:xfrm>
            <a:off x="10451166" y="5814765"/>
            <a:ext cx="2540000" cy="137099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86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Summary of Ch. 1 and of Isaiah</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11923457" cy="4401205"/>
          </a:xfrm>
          <a:prstGeom prst="rect">
            <a:avLst/>
          </a:prstGeom>
          <a:noFill/>
        </p:spPr>
        <p:txBody>
          <a:bodyPr wrap="none" rtlCol="0">
            <a:spAutoFit/>
          </a:bodyPr>
          <a:lstStyle/>
          <a:p>
            <a:r>
              <a:rPr lang="en-US" sz="2800" b="1" dirty="0">
                <a:solidFill>
                  <a:schemeClr val="tx1">
                    <a:lumMod val="65000"/>
                    <a:lumOff val="35000"/>
                  </a:schemeClr>
                </a:solidFill>
              </a:rPr>
              <a:t>Isaiah’s primary purpose was to remind his readers of the special </a:t>
            </a:r>
          </a:p>
          <a:p>
            <a:r>
              <a:rPr lang="en-US" sz="2800" b="1" dirty="0">
                <a:solidFill>
                  <a:schemeClr val="tx1">
                    <a:lumMod val="65000"/>
                    <a:lumOff val="35000"/>
                  </a:schemeClr>
                </a:solidFill>
              </a:rPr>
              <a:t>relationship they had with God as members of the nation of Israel, </a:t>
            </a:r>
          </a:p>
          <a:p>
            <a:r>
              <a:rPr lang="en-US" sz="2800" b="1" dirty="0">
                <a:solidFill>
                  <a:schemeClr val="tx1">
                    <a:lumMod val="65000"/>
                    <a:lumOff val="35000"/>
                  </a:schemeClr>
                </a:solidFill>
              </a:rPr>
              <a:t>His special covenant community. . . . </a:t>
            </a:r>
          </a:p>
          <a:p>
            <a:r>
              <a:rPr lang="en-US" sz="2800" b="1" dirty="0">
                <a:solidFill>
                  <a:schemeClr val="tx1">
                    <a:lumMod val="65000"/>
                    <a:lumOff val="35000"/>
                  </a:schemeClr>
                </a:solidFill>
              </a:rPr>
              <a:t>Isaiah was calling the people of Judah back to a proper covenantal </a:t>
            </a:r>
          </a:p>
          <a:p>
            <a:r>
              <a:rPr lang="en-US" sz="2800" b="1" dirty="0">
                <a:solidFill>
                  <a:schemeClr val="tx1">
                    <a:lumMod val="65000"/>
                    <a:lumOff val="35000"/>
                  </a:schemeClr>
                </a:solidFill>
              </a:rPr>
              <a:t>relationship with God. He was reminding his generation of the sinful </a:t>
            </a:r>
          </a:p>
          <a:p>
            <a:r>
              <a:rPr lang="en-US" sz="2800" b="1" dirty="0">
                <a:solidFill>
                  <a:schemeClr val="tx1">
                    <a:lumMod val="65000"/>
                    <a:lumOff val="35000"/>
                  </a:schemeClr>
                </a:solidFill>
              </a:rPr>
              <a:t>condition in which they were living and of its consequences. </a:t>
            </a:r>
          </a:p>
          <a:p>
            <a:r>
              <a:rPr lang="en-US" sz="2800" b="1" dirty="0">
                <a:solidFill>
                  <a:schemeClr val="tx1">
                    <a:lumMod val="65000"/>
                    <a:lumOff val="35000"/>
                  </a:schemeClr>
                </a:solidFill>
              </a:rPr>
              <a:t>God would judge the nation, but He would also eventually restore </a:t>
            </a:r>
          </a:p>
          <a:p>
            <a:r>
              <a:rPr lang="en-US" sz="2800" b="1" dirty="0">
                <a:solidFill>
                  <a:schemeClr val="tx1">
                    <a:lumMod val="65000"/>
                    <a:lumOff val="35000"/>
                  </a:schemeClr>
                </a:solidFill>
              </a:rPr>
              <a:t>them to the land (cf. Deut. 30:1–5) with full kingdom blessings </a:t>
            </a:r>
          </a:p>
          <a:p>
            <a:r>
              <a:rPr lang="en-US" sz="2800" b="1" dirty="0">
                <a:solidFill>
                  <a:schemeClr val="tx1">
                    <a:lumMod val="65000"/>
                    <a:lumOff val="35000"/>
                  </a:schemeClr>
                </a:solidFill>
              </a:rPr>
              <a:t>because of His promises to Abraham. </a:t>
            </a:r>
          </a:p>
          <a:p>
            <a:r>
              <a:rPr lang="en-US" sz="2800" b="1" dirty="0">
                <a:solidFill>
                  <a:schemeClr val="tx1">
                    <a:lumMod val="65000"/>
                    <a:lumOff val="35000"/>
                  </a:schemeClr>
                </a:solidFill>
              </a:rPr>
              <a:t>			(Bible Knowledge Commentary)</a:t>
            </a:r>
          </a:p>
        </p:txBody>
      </p:sp>
      <p:cxnSp>
        <p:nvCxnSpPr>
          <p:cNvPr id="3" name="Straight Connector 2">
            <a:extLst>
              <a:ext uri="{FF2B5EF4-FFF2-40B4-BE49-F238E27FC236}">
                <a16:creationId xmlns:a16="http://schemas.microsoft.com/office/drawing/2014/main" id="{287E59A5-3E1A-4F69-AF56-C36FE57BD4F8}"/>
              </a:ext>
            </a:extLst>
          </p:cNvPr>
          <p:cNvCxnSpPr>
            <a:cxnSpLocks/>
          </p:cNvCxnSpPr>
          <p:nvPr/>
        </p:nvCxnSpPr>
        <p:spPr>
          <a:xfrm>
            <a:off x="10617200" y="2743200"/>
            <a:ext cx="12395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8AF601-677A-A253-CE8C-D69F9C56053B}"/>
              </a:ext>
            </a:extLst>
          </p:cNvPr>
          <p:cNvCxnSpPr>
            <a:cxnSpLocks/>
          </p:cNvCxnSpPr>
          <p:nvPr/>
        </p:nvCxnSpPr>
        <p:spPr>
          <a:xfrm>
            <a:off x="787400" y="3124200"/>
            <a:ext cx="2057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BB03E5-D0E2-7644-7A90-22FCBDFA5116}"/>
              </a:ext>
            </a:extLst>
          </p:cNvPr>
          <p:cNvCxnSpPr>
            <a:cxnSpLocks/>
          </p:cNvCxnSpPr>
          <p:nvPr/>
        </p:nvCxnSpPr>
        <p:spPr>
          <a:xfrm>
            <a:off x="2616200" y="4038600"/>
            <a:ext cx="4648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77B65A6-7828-3FBE-5715-9024DF07B2BA}"/>
              </a:ext>
            </a:extLst>
          </p:cNvPr>
          <p:cNvCxnSpPr>
            <a:cxnSpLocks/>
          </p:cNvCxnSpPr>
          <p:nvPr/>
        </p:nvCxnSpPr>
        <p:spPr>
          <a:xfrm>
            <a:off x="2692400" y="5334000"/>
            <a:ext cx="1066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CCCB99-8593-07A1-3C12-7B5519D17D16}"/>
              </a:ext>
            </a:extLst>
          </p:cNvPr>
          <p:cNvCxnSpPr>
            <a:cxnSpLocks/>
          </p:cNvCxnSpPr>
          <p:nvPr/>
        </p:nvCxnSpPr>
        <p:spPr>
          <a:xfrm>
            <a:off x="10673079" y="5257800"/>
            <a:ext cx="123952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8D2EF8-9675-17F4-D562-500DEEACD9E6}"/>
              </a:ext>
            </a:extLst>
          </p:cNvPr>
          <p:cNvCxnSpPr>
            <a:cxnSpLocks/>
          </p:cNvCxnSpPr>
          <p:nvPr/>
        </p:nvCxnSpPr>
        <p:spPr>
          <a:xfrm flipV="1">
            <a:off x="787400" y="6096000"/>
            <a:ext cx="6248400" cy="204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0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lumMod val="75000"/>
                    <a:lumOff val="25000"/>
                  </a:schemeClr>
                </a:solidFill>
                <a:latin typeface="+mn-lt"/>
              </a:rPr>
              <a:t>Please Rise</a:t>
            </a:r>
          </a:p>
        </p:txBody>
      </p:sp>
      <p:sp>
        <p:nvSpPr>
          <p:cNvPr id="3" name="Content Placeholder 2"/>
          <p:cNvSpPr>
            <a:spLocks noGrp="1"/>
          </p:cNvSpPr>
          <p:nvPr>
            <p:ph idx="1"/>
          </p:nvPr>
        </p:nvSpPr>
        <p:spPr>
          <a:xfrm>
            <a:off x="619276" y="2362200"/>
            <a:ext cx="11706040" cy="3581400"/>
          </a:xfrm>
        </p:spPr>
        <p:txBody>
          <a:bodyPr/>
          <a:lstStyle/>
          <a:p>
            <a:pPr>
              <a:spcAft>
                <a:spcPts val="640"/>
              </a:spcAft>
              <a:defRPr/>
            </a:pPr>
            <a:r>
              <a:rPr lang="en-US" altLang="en-US" sz="4800" b="1" dirty="0">
                <a:solidFill>
                  <a:schemeClr val="tx1">
                    <a:lumMod val="75000"/>
                    <a:lumOff val="25000"/>
                  </a:schemeClr>
                </a:solidFill>
                <a:latin typeface="+mn-lt"/>
              </a:rPr>
              <a:t>Invocation/Prayer.</a:t>
            </a:r>
          </a:p>
          <a:p>
            <a:pPr>
              <a:spcAft>
                <a:spcPts val="640"/>
              </a:spcAft>
              <a:defRPr/>
            </a:pPr>
            <a:endParaRPr lang="en-US" altLang="en-US" sz="3200" b="1" dirty="0">
              <a:solidFill>
                <a:schemeClr val="tx1">
                  <a:lumMod val="75000"/>
                  <a:lumOff val="25000"/>
                </a:schemeClr>
              </a:solidFill>
              <a:latin typeface="+mn-lt"/>
            </a:endParaRPr>
          </a:p>
          <a:p>
            <a:pPr>
              <a:spcAft>
                <a:spcPts val="640"/>
              </a:spcAft>
              <a:defRPr/>
            </a:pPr>
            <a:r>
              <a:rPr lang="en-US" altLang="en-US" sz="4800" b="1" dirty="0">
                <a:solidFill>
                  <a:schemeClr val="tx1">
                    <a:lumMod val="75000"/>
                    <a:lumOff val="25000"/>
                  </a:schemeClr>
                </a:solidFill>
                <a:latin typeface="+mn-lt"/>
              </a:rPr>
              <a:t>Song:</a:t>
            </a:r>
          </a:p>
          <a:p>
            <a:pPr>
              <a:spcAft>
                <a:spcPts val="640"/>
              </a:spcAft>
              <a:defRPr/>
            </a:pPr>
            <a:endParaRPr lang="en-US" altLang="en-US" sz="500" b="1" dirty="0">
              <a:latin typeface="+mn-lt"/>
            </a:endParaRPr>
          </a:p>
          <a:p>
            <a:pPr marL="0" indent="0" algn="ctr">
              <a:spcAft>
                <a:spcPts val="640"/>
              </a:spcAft>
              <a:buNone/>
              <a:defRPr/>
            </a:pPr>
            <a:r>
              <a:rPr lang="en-US" b="1" dirty="0">
                <a:solidFill>
                  <a:schemeClr val="accent2">
                    <a:lumMod val="75000"/>
                  </a:schemeClr>
                </a:solidFill>
                <a:latin typeface="+mn-lt"/>
              </a:rPr>
              <a:t>“Are You Washed in the Blood?”</a:t>
            </a:r>
            <a:endParaRPr lang="en-US" sz="4800" b="1" dirty="0">
              <a:solidFill>
                <a:schemeClr val="accent2">
                  <a:lumMod val="75000"/>
                </a:schemeClr>
              </a:solidFill>
              <a:latin typeface="+mn-lt"/>
            </a:endParaRPr>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For Discussion and Application</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10991E-2AE7-D978-468A-CEA8B24C122B}"/>
              </a:ext>
            </a:extLst>
          </p:cNvPr>
          <p:cNvSpPr txBox="1"/>
          <p:nvPr/>
        </p:nvSpPr>
        <p:spPr>
          <a:xfrm>
            <a:off x="704913" y="2242999"/>
            <a:ext cx="11601253" cy="4832092"/>
          </a:xfrm>
          <a:prstGeom prst="rect">
            <a:avLst/>
          </a:prstGeom>
          <a:noFill/>
        </p:spPr>
        <p:txBody>
          <a:bodyPr wrap="none" rtlCol="0">
            <a:spAutoFit/>
          </a:bodyPr>
          <a:lstStyle/>
          <a:p>
            <a:pPr marL="457200" lvl="0" indent="-457200">
              <a:buFont typeface="Arial" panose="020B0604020202020204" pitchFamily="34" charset="0"/>
              <a:buChar char="•"/>
            </a:pPr>
            <a:r>
              <a:rPr lang="en-US" sz="2800" b="1" dirty="0">
                <a:solidFill>
                  <a:schemeClr val="tx1">
                    <a:lumMod val="65000"/>
                    <a:lumOff val="35000"/>
                  </a:schemeClr>
                </a:solidFill>
              </a:rPr>
              <a:t>In Isaiah 1, how many times/ways did Isaiah call for God’s </a:t>
            </a:r>
            <a:br>
              <a:rPr lang="en-US" sz="2800" b="1" dirty="0">
                <a:solidFill>
                  <a:schemeClr val="tx1">
                    <a:lumMod val="65000"/>
                    <a:lumOff val="35000"/>
                  </a:schemeClr>
                </a:solidFill>
              </a:rPr>
            </a:br>
            <a:r>
              <a:rPr lang="en-US" sz="2800" b="1" dirty="0">
                <a:solidFill>
                  <a:schemeClr val="tx1">
                    <a:lumMod val="65000"/>
                    <a:lumOff val="35000"/>
                  </a:schemeClr>
                </a:solidFill>
              </a:rPr>
              <a:t>people to WAKE UP? Are there ways that we (at IBC, in America, </a:t>
            </a:r>
            <a:br>
              <a:rPr lang="en-US" sz="2800" b="1" dirty="0">
                <a:solidFill>
                  <a:schemeClr val="tx1">
                    <a:lumMod val="65000"/>
                    <a:lumOff val="35000"/>
                  </a:schemeClr>
                </a:solidFill>
              </a:rPr>
            </a:br>
            <a:r>
              <a:rPr lang="en-US" sz="2800" b="1" dirty="0">
                <a:solidFill>
                  <a:schemeClr val="tx1">
                    <a:lumMod val="65000"/>
                    <a:lumOff val="35000"/>
                  </a:schemeClr>
                </a:solidFill>
              </a:rPr>
              <a:t>in the 21</a:t>
            </a:r>
            <a:r>
              <a:rPr lang="en-US" sz="2800" b="1" baseline="30000" dirty="0">
                <a:solidFill>
                  <a:schemeClr val="tx1">
                    <a:lumMod val="65000"/>
                    <a:lumOff val="35000"/>
                  </a:schemeClr>
                </a:solidFill>
              </a:rPr>
              <a:t>st</a:t>
            </a:r>
            <a:r>
              <a:rPr lang="en-US" sz="2800" b="1" dirty="0">
                <a:solidFill>
                  <a:schemeClr val="tx1">
                    <a:lumMod val="65000"/>
                    <a:lumOff val="35000"/>
                  </a:schemeClr>
                </a:solidFill>
              </a:rPr>
              <a:t> century) need to wakeup to God’s message?</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indent="-457200">
              <a:buFont typeface="Arial" panose="020B0604020202020204" pitchFamily="34" charset="0"/>
              <a:buChar char="•"/>
            </a:pPr>
            <a:r>
              <a:rPr lang="en-US" sz="2800" b="1" dirty="0">
                <a:solidFill>
                  <a:schemeClr val="tx1">
                    <a:lumMod val="65000"/>
                    <a:lumOff val="35000"/>
                  </a:schemeClr>
                </a:solidFill>
              </a:rPr>
              <a:t>When things fall apart in front of people’s eyes (vv. 5-9), </a:t>
            </a:r>
            <a:br>
              <a:rPr lang="en-US" sz="2800" b="1" dirty="0">
                <a:solidFill>
                  <a:schemeClr val="tx1">
                    <a:lumMod val="65000"/>
                    <a:lumOff val="35000"/>
                  </a:schemeClr>
                </a:solidFill>
              </a:rPr>
            </a:br>
            <a:r>
              <a:rPr lang="en-US" sz="2800" b="1" dirty="0">
                <a:solidFill>
                  <a:schemeClr val="tx1">
                    <a:lumMod val="65000"/>
                    <a:lumOff val="35000"/>
                  </a:schemeClr>
                </a:solidFill>
              </a:rPr>
              <a:t>why would they continue in the same destructive way?</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lvl="0" indent="-457200">
              <a:buFont typeface="Arial" panose="020B0604020202020204" pitchFamily="34" charset="0"/>
              <a:buChar char="•"/>
            </a:pPr>
            <a:r>
              <a:rPr lang="en-US" sz="2800" b="1" dirty="0">
                <a:solidFill>
                  <a:schemeClr val="tx1">
                    <a:lumMod val="65000"/>
                    <a:lumOff val="35000"/>
                  </a:schemeClr>
                </a:solidFill>
              </a:rPr>
              <a:t>In what ways do people today “go through the motions” </a:t>
            </a:r>
            <a:br>
              <a:rPr lang="en-US" sz="2800" b="1" dirty="0">
                <a:solidFill>
                  <a:schemeClr val="tx1">
                    <a:lumMod val="65000"/>
                    <a:lumOff val="35000"/>
                  </a:schemeClr>
                </a:solidFill>
              </a:rPr>
            </a:br>
            <a:r>
              <a:rPr lang="en-US" sz="2800" b="1" dirty="0">
                <a:solidFill>
                  <a:schemeClr val="tx1">
                    <a:lumMod val="65000"/>
                    <a:lumOff val="35000"/>
                  </a:schemeClr>
                </a:solidFill>
              </a:rPr>
              <a:t>(vv. 11-15) but not really give their heart to God?</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indent="-457200">
              <a:buFont typeface="Arial" panose="020B0604020202020204" pitchFamily="34" charset="0"/>
              <a:buChar char="•"/>
            </a:pP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1686407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For Discussion and Application</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10991E-2AE7-D978-468A-CEA8B24C122B}"/>
              </a:ext>
            </a:extLst>
          </p:cNvPr>
          <p:cNvSpPr txBox="1"/>
          <p:nvPr/>
        </p:nvSpPr>
        <p:spPr>
          <a:xfrm>
            <a:off x="704913" y="2057400"/>
            <a:ext cx="11046614" cy="5693866"/>
          </a:xfrm>
          <a:prstGeom prst="rect">
            <a:avLst/>
          </a:prstGeom>
          <a:noFill/>
        </p:spPr>
        <p:txBody>
          <a:bodyPr wrap="none" rtlCol="0">
            <a:spAutoFit/>
          </a:bodyPr>
          <a:lstStyle/>
          <a:p>
            <a:pPr marL="457200" lvl="0" indent="-457200">
              <a:buFont typeface="Arial" panose="020B0604020202020204" pitchFamily="34" charset="0"/>
              <a:buChar char="•"/>
            </a:pPr>
            <a:r>
              <a:rPr lang="en-US" sz="2800" b="1" dirty="0">
                <a:solidFill>
                  <a:schemeClr val="tx1">
                    <a:lumMod val="65000"/>
                    <a:lumOff val="35000"/>
                  </a:schemeClr>
                </a:solidFill>
              </a:rPr>
              <a:t>In vv. 18-20, Isaiah was calling for obedience to the </a:t>
            </a:r>
            <a:br>
              <a:rPr lang="en-US" sz="2800" b="1" dirty="0">
                <a:solidFill>
                  <a:schemeClr val="tx1">
                    <a:lumMod val="65000"/>
                    <a:lumOff val="35000"/>
                  </a:schemeClr>
                </a:solidFill>
              </a:rPr>
            </a:br>
            <a:r>
              <a:rPr lang="en-US" sz="2800" b="1" dirty="0">
                <a:solidFill>
                  <a:schemeClr val="tx1">
                    <a:lumMod val="65000"/>
                    <a:lumOff val="35000"/>
                  </a:schemeClr>
                </a:solidFill>
              </a:rPr>
              <a:t>Law of Moses. Is that the standard for the church? </a:t>
            </a:r>
            <a:br>
              <a:rPr lang="en-US" sz="2800" b="1" dirty="0">
                <a:solidFill>
                  <a:schemeClr val="tx1">
                    <a:lumMod val="65000"/>
                    <a:lumOff val="35000"/>
                  </a:schemeClr>
                </a:solidFill>
              </a:rPr>
            </a:br>
            <a:r>
              <a:rPr lang="en-US" sz="2800" b="1" dirty="0">
                <a:solidFill>
                  <a:schemeClr val="tx1">
                    <a:lumMod val="65000"/>
                    <a:lumOff val="35000"/>
                  </a:schemeClr>
                </a:solidFill>
              </a:rPr>
              <a:t>If not, what is the standard for the church?</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lvl="0" indent="-457200">
              <a:buFont typeface="Arial" panose="020B0604020202020204" pitchFamily="34" charset="0"/>
              <a:buChar char="•"/>
            </a:pPr>
            <a:r>
              <a:rPr lang="en-US" sz="2800" b="1" dirty="0">
                <a:solidFill>
                  <a:schemeClr val="tx1">
                    <a:lumMod val="65000"/>
                    <a:lumOff val="35000"/>
                  </a:schemeClr>
                </a:solidFill>
              </a:rPr>
              <a:t>If you were in God’s place and your chosen people had </a:t>
            </a:r>
            <a:br>
              <a:rPr lang="en-US" sz="2800" b="1" dirty="0">
                <a:solidFill>
                  <a:schemeClr val="tx1">
                    <a:lumMod val="65000"/>
                    <a:lumOff val="35000"/>
                  </a:schemeClr>
                </a:solidFill>
              </a:rPr>
            </a:br>
            <a:r>
              <a:rPr lang="en-US" sz="2800" b="1" dirty="0">
                <a:solidFill>
                  <a:schemeClr val="tx1">
                    <a:lumMod val="65000"/>
                    <a:lumOff val="35000"/>
                  </a:schemeClr>
                </a:solidFill>
              </a:rPr>
              <a:t>rejected you in so many ways, what would you do? </a:t>
            </a:r>
            <a:br>
              <a:rPr lang="en-US" sz="2800" b="1" dirty="0">
                <a:solidFill>
                  <a:schemeClr val="tx1">
                    <a:lumMod val="65000"/>
                    <a:lumOff val="35000"/>
                  </a:schemeClr>
                </a:solidFill>
              </a:rPr>
            </a:br>
            <a:r>
              <a:rPr lang="en-US" sz="2800" b="1" dirty="0">
                <a:solidFill>
                  <a:schemeClr val="tx1">
                    <a:lumMod val="65000"/>
                    <a:lumOff val="35000"/>
                  </a:schemeClr>
                </a:solidFill>
              </a:rPr>
              <a:t>What did God say about it?</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indent="-457200">
              <a:buFont typeface="Arial" panose="020B0604020202020204" pitchFamily="34" charset="0"/>
              <a:buChar char="•"/>
            </a:pPr>
            <a:r>
              <a:rPr lang="en-US" sz="2800" b="1" dirty="0">
                <a:solidFill>
                  <a:schemeClr val="tx1">
                    <a:lumMod val="65000"/>
                    <a:lumOff val="35000"/>
                  </a:schemeClr>
                </a:solidFill>
              </a:rPr>
              <a:t>In v. 24 we see names of God: “the Lord </a:t>
            </a:r>
            <a:r>
              <a:rPr lang="en-US" sz="2800" b="1" cap="small" dirty="0">
                <a:solidFill>
                  <a:schemeClr val="tx1">
                    <a:lumMod val="65000"/>
                    <a:lumOff val="35000"/>
                  </a:schemeClr>
                </a:solidFill>
              </a:rPr>
              <a:t>God</a:t>
            </a:r>
            <a:r>
              <a:rPr lang="en-US" sz="2800" b="1" dirty="0">
                <a:solidFill>
                  <a:schemeClr val="tx1">
                    <a:lumMod val="65000"/>
                    <a:lumOff val="35000"/>
                  </a:schemeClr>
                </a:solidFill>
              </a:rPr>
              <a:t> of hosts, </a:t>
            </a:r>
            <a:br>
              <a:rPr lang="en-US" sz="2800" b="1" dirty="0">
                <a:solidFill>
                  <a:schemeClr val="tx1">
                    <a:lumMod val="65000"/>
                    <a:lumOff val="35000"/>
                  </a:schemeClr>
                </a:solidFill>
              </a:rPr>
            </a:br>
            <a:r>
              <a:rPr lang="en-US" sz="2800" b="1" dirty="0">
                <a:solidFill>
                  <a:schemeClr val="tx1">
                    <a:lumMod val="65000"/>
                    <a:lumOff val="35000"/>
                  </a:schemeClr>
                </a:solidFill>
              </a:rPr>
              <a:t>The Mighty One of Israel.” What do we learn about God from </a:t>
            </a:r>
            <a:br>
              <a:rPr lang="en-US" sz="2800" b="1" dirty="0">
                <a:solidFill>
                  <a:schemeClr val="tx1">
                    <a:lumMod val="65000"/>
                    <a:lumOff val="35000"/>
                  </a:schemeClr>
                </a:solidFill>
              </a:rPr>
            </a:br>
            <a:r>
              <a:rPr lang="en-US" sz="2800" b="1" dirty="0">
                <a:solidFill>
                  <a:schemeClr val="tx1">
                    <a:lumMod val="65000"/>
                    <a:lumOff val="35000"/>
                  </a:schemeClr>
                </a:solidFill>
              </a:rPr>
              <a:t>1) these names and 2) His actions of judging and cleansing</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indent="-457200">
              <a:buFont typeface="Arial" panose="020B0604020202020204" pitchFamily="34" charset="0"/>
              <a:buChar char="•"/>
            </a:pP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380580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404-FD4B-A8DD-B7C9-85BDF1B92D84}"/>
              </a:ext>
            </a:extLst>
          </p:cNvPr>
          <p:cNvSpPr>
            <a:spLocks noGrp="1"/>
          </p:cNvSpPr>
          <p:nvPr>
            <p:ph type="title"/>
          </p:nvPr>
        </p:nvSpPr>
        <p:spPr>
          <a:xfrm>
            <a:off x="1953248" y="296867"/>
            <a:ext cx="7952069" cy="846133"/>
          </a:xfrm>
          <a:solidFill>
            <a:schemeClr val="accent2">
              <a:lumMod val="60000"/>
              <a:lumOff val="40000"/>
            </a:schemeClr>
          </a:solidFill>
        </p:spPr>
        <p:txBody>
          <a:bodyPr/>
          <a:lstStyle/>
          <a:p>
            <a:pPr algn="ctr"/>
            <a:r>
              <a:rPr lang="en-US" sz="4000" b="1" dirty="0">
                <a:solidFill>
                  <a:schemeClr val="tx1">
                    <a:lumMod val="75000"/>
                    <a:lumOff val="25000"/>
                  </a:schemeClr>
                </a:solidFill>
                <a:latin typeface="Arial" panose="020B0604020202020204" pitchFamily="34" charset="0"/>
                <a:cs typeface="Arial" panose="020B0604020202020204" pitchFamily="34" charset="0"/>
              </a:rPr>
              <a:t>For Discussion and Application</a:t>
            </a:r>
            <a:endParaRPr lang="en-US" sz="4000" dirty="0"/>
          </a:p>
        </p:txBody>
      </p:sp>
      <p:sp>
        <p:nvSpPr>
          <p:cNvPr id="5" name="Rectangle 4">
            <a:extLst>
              <a:ext uri="{FF2B5EF4-FFF2-40B4-BE49-F238E27FC236}">
                <a16:creationId xmlns:a16="http://schemas.microsoft.com/office/drawing/2014/main" id="{56F0FE5D-5320-D884-6243-04D5DD53CF87}"/>
              </a:ext>
            </a:extLst>
          </p:cNvPr>
          <p:cNvSpPr/>
          <p:nvPr/>
        </p:nvSpPr>
        <p:spPr>
          <a:xfrm>
            <a:off x="-9662" y="6151780"/>
            <a:ext cx="13014463" cy="11634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10991E-2AE7-D978-468A-CEA8B24C122B}"/>
              </a:ext>
            </a:extLst>
          </p:cNvPr>
          <p:cNvSpPr txBox="1"/>
          <p:nvPr/>
        </p:nvSpPr>
        <p:spPr>
          <a:xfrm>
            <a:off x="704913" y="2057400"/>
            <a:ext cx="11500841" cy="5262979"/>
          </a:xfrm>
          <a:prstGeom prst="rect">
            <a:avLst/>
          </a:prstGeom>
          <a:noFill/>
        </p:spPr>
        <p:txBody>
          <a:bodyPr wrap="none" rtlCol="0">
            <a:spAutoFit/>
          </a:bodyPr>
          <a:lstStyle/>
          <a:p>
            <a:pPr marL="457200" indent="-457200">
              <a:buFont typeface="Arial" panose="020B0604020202020204" pitchFamily="34" charset="0"/>
              <a:buChar char="•"/>
            </a:pPr>
            <a:r>
              <a:rPr lang="en-US" sz="2800" b="1" dirty="0">
                <a:solidFill>
                  <a:schemeClr val="tx1">
                    <a:lumMod val="65000"/>
                    <a:lumOff val="35000"/>
                  </a:schemeClr>
                </a:solidFill>
              </a:rPr>
              <a:t>In vv. 24-26, God will judge His enemies, but will cleanse Israel. </a:t>
            </a:r>
            <a:br>
              <a:rPr lang="en-US" sz="2800" b="1" dirty="0">
                <a:solidFill>
                  <a:schemeClr val="tx1">
                    <a:lumMod val="65000"/>
                    <a:lumOff val="35000"/>
                  </a:schemeClr>
                </a:solidFill>
              </a:rPr>
            </a:br>
            <a:r>
              <a:rPr lang="en-US" sz="2800" b="1" dirty="0">
                <a:solidFill>
                  <a:schemeClr val="tx1">
                    <a:lumMod val="65000"/>
                    <a:lumOff val="35000"/>
                  </a:schemeClr>
                </a:solidFill>
              </a:rPr>
              <a:t>Do we fit in that picture of judgment/cleansing? If so, where?</a:t>
            </a:r>
            <a:br>
              <a:rPr lang="en-US" sz="2800" b="1" dirty="0">
                <a:solidFill>
                  <a:schemeClr val="tx1">
                    <a:lumMod val="65000"/>
                    <a:lumOff val="35000"/>
                  </a:schemeClr>
                </a:solidFill>
              </a:rPr>
            </a:br>
            <a:r>
              <a:rPr lang="en-US" sz="2800" b="1" dirty="0">
                <a:solidFill>
                  <a:schemeClr val="tx1">
                    <a:lumMod val="65000"/>
                    <a:lumOff val="35000"/>
                  </a:schemeClr>
                </a:solidFill>
              </a:rPr>
              <a:t>And why?</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lvl="0" indent="-457200">
              <a:buFont typeface="Arial" panose="020B0604020202020204" pitchFamily="34" charset="0"/>
              <a:buChar char="•"/>
            </a:pPr>
            <a:r>
              <a:rPr lang="en-US" sz="2800" b="1" dirty="0">
                <a:solidFill>
                  <a:schemeClr val="tx1">
                    <a:lumMod val="65000"/>
                    <a:lumOff val="35000"/>
                  </a:schemeClr>
                </a:solidFill>
              </a:rPr>
              <a:t>Verses 26 and 27 use key words “restore” and “redeem.”</a:t>
            </a:r>
            <a:br>
              <a:rPr lang="en-US" sz="2800" b="1" dirty="0">
                <a:solidFill>
                  <a:schemeClr val="tx1">
                    <a:lumMod val="65000"/>
                    <a:lumOff val="35000"/>
                  </a:schemeClr>
                </a:solidFill>
              </a:rPr>
            </a:br>
            <a:r>
              <a:rPr lang="en-US" sz="2800" b="1" dirty="0">
                <a:solidFill>
                  <a:schemeClr val="tx1">
                    <a:lumMod val="65000"/>
                    <a:lumOff val="35000"/>
                  </a:schemeClr>
                </a:solidFill>
              </a:rPr>
              <a:t>Who will be restored and redeemed? What do you learn about</a:t>
            </a:r>
            <a:br>
              <a:rPr lang="en-US" sz="2800" b="1" dirty="0">
                <a:solidFill>
                  <a:schemeClr val="tx1">
                    <a:lumMod val="65000"/>
                    <a:lumOff val="35000"/>
                  </a:schemeClr>
                </a:solidFill>
              </a:rPr>
            </a:br>
            <a:r>
              <a:rPr lang="en-US" sz="2800" b="1" dirty="0">
                <a:solidFill>
                  <a:schemeClr val="tx1">
                    <a:lumMod val="65000"/>
                    <a:lumOff val="35000"/>
                  </a:schemeClr>
                </a:solidFill>
              </a:rPr>
              <a:t>how that will be accomplished?</a:t>
            </a:r>
            <a:br>
              <a:rPr lang="en-US" sz="2800" b="1" dirty="0">
                <a:solidFill>
                  <a:schemeClr val="tx1">
                    <a:lumMod val="65000"/>
                    <a:lumOff val="35000"/>
                  </a:schemeClr>
                </a:solidFill>
              </a:rPr>
            </a:br>
            <a:endParaRPr lang="en-US" sz="2800" b="1" dirty="0">
              <a:solidFill>
                <a:schemeClr val="tx1">
                  <a:lumMod val="65000"/>
                  <a:lumOff val="35000"/>
                </a:schemeClr>
              </a:solidFill>
            </a:endParaRPr>
          </a:p>
          <a:p>
            <a:pPr marL="457200" lvl="0" indent="-457200">
              <a:buFont typeface="Arial" panose="020B0604020202020204" pitchFamily="34" charset="0"/>
              <a:buChar char="•"/>
            </a:pPr>
            <a:r>
              <a:rPr lang="en-US" sz="2800" b="1" dirty="0">
                <a:solidFill>
                  <a:schemeClr val="tx1">
                    <a:lumMod val="65000"/>
                    <a:lumOff val="35000"/>
                  </a:schemeClr>
                </a:solidFill>
              </a:rPr>
              <a:t>Read Titus 2:11-14. How does God ultimately develop </a:t>
            </a:r>
            <a:br>
              <a:rPr lang="en-US" sz="2800" b="1" dirty="0">
                <a:solidFill>
                  <a:schemeClr val="tx1">
                    <a:lumMod val="65000"/>
                    <a:lumOff val="35000"/>
                  </a:schemeClr>
                </a:solidFill>
              </a:rPr>
            </a:br>
            <a:r>
              <a:rPr lang="en-US" sz="2800" b="1" dirty="0">
                <a:solidFill>
                  <a:schemeClr val="tx1">
                    <a:lumMod val="65000"/>
                    <a:lumOff val="35000"/>
                  </a:schemeClr>
                </a:solidFill>
              </a:rPr>
              <a:t>the themes of “restore” and “redeem”? What themes are</a:t>
            </a:r>
            <a:br>
              <a:rPr lang="en-US" sz="2800" b="1" dirty="0">
                <a:solidFill>
                  <a:schemeClr val="tx1">
                    <a:lumMod val="65000"/>
                    <a:lumOff val="35000"/>
                  </a:schemeClr>
                </a:solidFill>
              </a:rPr>
            </a:br>
            <a:r>
              <a:rPr lang="en-US" sz="2800" b="1" dirty="0">
                <a:solidFill>
                  <a:schemeClr val="tx1">
                    <a:lumMod val="65000"/>
                    <a:lumOff val="35000"/>
                  </a:schemeClr>
                </a:solidFill>
              </a:rPr>
              <a:t>similar to Isaiah 1?</a:t>
            </a:r>
          </a:p>
          <a:p>
            <a:pPr marL="457200" indent="-457200">
              <a:buFont typeface="Arial" panose="020B0604020202020204" pitchFamily="34" charset="0"/>
              <a:buChar char="•"/>
            </a:pP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425379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dirty="0">
                <a:solidFill>
                  <a:schemeClr val="tx1">
                    <a:lumMod val="75000"/>
                    <a:lumOff val="25000"/>
                  </a:schemeClr>
                </a:solidFill>
                <a:latin typeface="+mn-lt"/>
              </a:rPr>
              <a:t>Isaiah Outline</a:t>
            </a:r>
          </a:p>
        </p:txBody>
      </p:sp>
      <p:sp>
        <p:nvSpPr>
          <p:cNvPr id="2663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3C9297-CA8B-4A77-A6C9-BF4C1B74B826}" type="slidenum">
              <a:rPr lang="en-US" altLang="en-US"/>
              <a:pPr/>
              <a:t>33</a:t>
            </a:fld>
            <a:endParaRPr lang="en-US" altLang="en-US"/>
          </a:p>
        </p:txBody>
      </p:sp>
      <p:graphicFrame>
        <p:nvGraphicFramePr>
          <p:cNvPr id="9" name="Table 8"/>
          <p:cNvGraphicFramePr>
            <a:graphicFrameLocks noGrp="1"/>
          </p:cNvGraphicFramePr>
          <p:nvPr/>
        </p:nvGraphicFramePr>
        <p:xfrm>
          <a:off x="787400" y="1828800"/>
          <a:ext cx="11672564" cy="4999972"/>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947">
                <a:tc v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1:1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 35:10</a:t>
                      </a: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a:solidFill>
                            <a:schemeClr val="tx1"/>
                          </a:solidFill>
                          <a:effectLst/>
                          <a:latin typeface="Calibri" panose="020F0502020204030204" pitchFamily="34" charset="0"/>
                        </a:rPr>
                        <a:t>  36:1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39:8</a:t>
                      </a: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dirty="0">
                          <a:solidFill>
                            <a:schemeClr val="tx1"/>
                          </a:solidFill>
                          <a:effectLst/>
                          <a:latin typeface="Calibri" panose="020F0502020204030204" pitchFamily="34" charset="0"/>
                        </a:rPr>
                        <a:t>40:1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66:24</a:t>
                      </a: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1:1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12:6</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13:1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23:18</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24:1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27:13</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35:10</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36:1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39:8</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40:1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dirty="0">
                          <a:solidFill>
                            <a:schemeClr val="tx1"/>
                          </a:solidFill>
                          <a:effectLst/>
                          <a:latin typeface="Calibri" panose="020F0502020204030204" pitchFamily="34" charset="0"/>
                        </a:rPr>
                        <a:t>48:22</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49:1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57:21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66:24</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711200" y="6810828"/>
            <a:ext cx="5187639" cy="246221"/>
          </a:xfrm>
          <a:prstGeom prst="rect">
            <a:avLst/>
          </a:prstGeom>
          <a:noFill/>
        </p:spPr>
        <p:txBody>
          <a:bodyPr wrap="none" rtlCol="0">
            <a:spAutoFit/>
          </a:bodyPr>
          <a:lstStyle/>
          <a:p>
            <a:pPr marL="0" lvl="1"/>
            <a:r>
              <a:rPr lang="en-US" sz="1000" dirty="0"/>
              <a:t>Bruce Wilkinson and Kenneth Boa, Talk Thru the Bible (Nashville: T. Nelson, 1983), 189.</a:t>
            </a:r>
            <a:endParaRPr lang="en-US" sz="1400" dirty="0"/>
          </a:p>
        </p:txBody>
      </p:sp>
      <p:cxnSp>
        <p:nvCxnSpPr>
          <p:cNvPr id="4" name="Straight Arrow Connector 3">
            <a:extLst>
              <a:ext uri="{FF2B5EF4-FFF2-40B4-BE49-F238E27FC236}">
                <a16:creationId xmlns:a16="http://schemas.microsoft.com/office/drawing/2014/main" id="{7E0CB721-6A58-6300-A251-31AF04A63E7F}"/>
              </a:ext>
            </a:extLst>
          </p:cNvPr>
          <p:cNvCxnSpPr/>
          <p:nvPr/>
        </p:nvCxnSpPr>
        <p:spPr>
          <a:xfrm flipV="1">
            <a:off x="1549400" y="4800600"/>
            <a:ext cx="4572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58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5760" b="1" dirty="0">
                <a:solidFill>
                  <a:schemeClr val="tx1">
                    <a:lumMod val="75000"/>
                    <a:lumOff val="25000"/>
                  </a:schemeClr>
                </a:solidFill>
                <a:latin typeface="+mn-lt"/>
              </a:rPr>
              <a:t>Next Meeting</a:t>
            </a:r>
          </a:p>
        </p:txBody>
      </p:sp>
      <p:sp>
        <p:nvSpPr>
          <p:cNvPr id="3" name="Content Placeholder 2"/>
          <p:cNvSpPr>
            <a:spLocks noGrp="1"/>
          </p:cNvSpPr>
          <p:nvPr>
            <p:ph idx="1"/>
          </p:nvPr>
        </p:nvSpPr>
        <p:spPr/>
        <p:txBody>
          <a:bodyPr/>
          <a:lstStyle/>
          <a:p>
            <a:pPr>
              <a:spcBef>
                <a:spcPts val="0"/>
              </a:spcBef>
              <a:spcAft>
                <a:spcPts val="0"/>
              </a:spcAft>
              <a:defRPr/>
            </a:pPr>
            <a:r>
              <a:rPr lang="fr-FR" altLang="en-US" sz="3600" b="1" dirty="0" err="1">
                <a:solidFill>
                  <a:schemeClr val="tx1">
                    <a:lumMod val="75000"/>
                    <a:lumOff val="25000"/>
                  </a:schemeClr>
                </a:solidFill>
                <a:latin typeface="+mn-lt"/>
                <a:cs typeface="Arial" panose="020B0604020202020204" pitchFamily="34" charset="0"/>
              </a:rPr>
              <a:t>Review</a:t>
            </a:r>
            <a:r>
              <a:rPr lang="fr-FR" altLang="en-US" sz="3600" b="1" dirty="0">
                <a:solidFill>
                  <a:schemeClr val="tx1">
                    <a:lumMod val="75000"/>
                    <a:lumOff val="25000"/>
                  </a:schemeClr>
                </a:solidFill>
                <a:latin typeface="+mn-lt"/>
                <a:cs typeface="Arial" panose="020B0604020202020204" pitchFamily="34" charset="0"/>
              </a:rPr>
              <a:t>:</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1</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1:18</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on Isaiah, 2022 Edition, pp. 26-33</a:t>
            </a:r>
          </a:p>
          <a:p>
            <a:pPr marL="717340" lvl="1" indent="-365771">
              <a:spcBef>
                <a:spcPts val="0"/>
              </a:spcBef>
              <a:spcAft>
                <a:spcPts val="0"/>
              </a:spcAft>
              <a:defRPr/>
            </a:pPr>
            <a:endParaRPr lang="en-US" altLang="en-US" sz="1600" b="1" i="1" dirty="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600" b="1" dirty="0" err="1">
                <a:solidFill>
                  <a:schemeClr val="tx1">
                    <a:lumMod val="75000"/>
                    <a:lumOff val="25000"/>
                  </a:schemeClr>
                </a:solidFill>
                <a:latin typeface="+mn-lt"/>
                <a:cs typeface="Arial" panose="020B0604020202020204" pitchFamily="34" charset="0"/>
              </a:rPr>
              <a:t>Study</a:t>
            </a:r>
            <a:r>
              <a:rPr lang="fr-FR" altLang="en-US" sz="3600" b="1" dirty="0">
                <a:solidFill>
                  <a:schemeClr val="tx1">
                    <a:lumMod val="75000"/>
                    <a:lumOff val="25000"/>
                  </a:schemeClr>
                </a:solidFill>
                <a:latin typeface="+mn-lt"/>
                <a:cs typeface="Arial" panose="020B0604020202020204" pitchFamily="34" charset="0"/>
              </a:rPr>
              <a:t>:</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2</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2:3</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on Isaiah, 2022 Edition, pp. 33-40</a:t>
            </a:r>
          </a:p>
          <a:p>
            <a:pPr marL="717340" lvl="1" indent="-365771">
              <a:spcBef>
                <a:spcPts val="0"/>
              </a:spcBef>
              <a:spcAft>
                <a:spcPts val="0"/>
              </a:spcAft>
              <a:defRPr/>
            </a:pPr>
            <a:endParaRPr lang="en-US" altLang="en-US" sz="2800" b="1" i="1" dirty="0">
              <a:solidFill>
                <a:schemeClr val="tx1">
                  <a:lumMod val="75000"/>
                  <a:lumOff val="25000"/>
                </a:schemeClr>
              </a:solidFill>
              <a:latin typeface="+mn-lt"/>
              <a:cs typeface="Arial" panose="020B0604020202020204" pitchFamily="34" charset="0"/>
            </a:endParaRPr>
          </a:p>
          <a:p>
            <a:pPr marL="365771" indent="-365771">
              <a:spcBef>
                <a:spcPts val="0"/>
              </a:spcBef>
              <a:spcAft>
                <a:spcPts val="0"/>
              </a:spcAft>
              <a:defRPr/>
            </a:pPr>
            <a:r>
              <a:rPr lang="en-US" altLang="en-US" sz="3600" b="1" dirty="0">
                <a:solidFill>
                  <a:schemeClr val="tx1">
                    <a:lumMod val="75000"/>
                    <a:lumOff val="25000"/>
                  </a:schemeClr>
                </a:solidFill>
                <a:latin typeface="+mn-lt"/>
                <a:cs typeface="Arial" panose="020B0604020202020204" pitchFamily="34" charset="0"/>
              </a:rPr>
              <a:t>Refreshment Host:  Small Group F</a:t>
            </a:r>
          </a:p>
        </p:txBody>
      </p:sp>
      <p:sp>
        <p:nvSpPr>
          <p:cNvPr id="4301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53C81-2301-4D7E-9D6D-EE28E70BCBB3}" type="slidenum">
              <a:rPr lang="en-US" altLang="en-US" smtClean="0"/>
              <a:pPr/>
              <a:t>34</a:t>
            </a:fld>
            <a:endParaRPr lang="en-US" altLang="en-US"/>
          </a:p>
        </p:txBody>
      </p:sp>
    </p:spTree>
    <p:extLst>
      <p:ext uri="{BB962C8B-B14F-4D97-AF65-F5344CB8AC3E}">
        <p14:creationId xmlns:p14="http://schemas.microsoft.com/office/powerpoint/2010/main" val="249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35</a:t>
            </a:fld>
            <a:endParaRPr lang="en-US" altLang="en-US"/>
          </a:p>
        </p:txBody>
      </p:sp>
      <p:grpSp>
        <p:nvGrpSpPr>
          <p:cNvPr id="2" name="Group 1"/>
          <p:cNvGrpSpPr>
            <a:grpSpLocks/>
          </p:cNvGrpSpPr>
          <p:nvPr/>
        </p:nvGrpSpPr>
        <p:grpSpPr bwMode="auto">
          <a:xfrm>
            <a:off x="857686" y="1787019"/>
            <a:ext cx="11260667" cy="5315374"/>
            <a:chOff x="815975" y="1625600"/>
            <a:chExt cx="10556875" cy="4983163"/>
          </a:xfrm>
        </p:grpSpPr>
        <p:pic>
          <p:nvPicPr>
            <p:cNvPr id="25608" name="Picture 2"/>
            <p:cNvPicPr>
              <a:picLocks noChangeAspect="1" noChangeArrowheads="1"/>
            </p:cNvPicPr>
            <p:nvPr/>
          </p:nvPicPr>
          <p:blipFill>
            <a:blip r:embed="rId3">
              <a:extLst>
                <a:ext uri="{28A0092B-C50C-407E-A947-70E740481C1C}">
                  <a14:useLocalDpi xmlns:a14="http://schemas.microsoft.com/office/drawing/2010/main" val="0"/>
                </a:ext>
              </a:extLst>
            </a:blip>
            <a:srcRect l="2499" t="12204" r="5624" b="10652"/>
            <a:stretch>
              <a:fillRect/>
            </a:stretch>
          </p:blipFill>
          <p:spPr bwMode="auto">
            <a:xfrm>
              <a:off x="815975" y="1625600"/>
              <a:ext cx="105568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07394" y="3744395"/>
              <a:ext cx="377825" cy="34925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871" name="Title 1"/>
          <p:cNvSpPr>
            <a:spLocks noGrp="1"/>
          </p:cNvSpPr>
          <p:nvPr>
            <p:ph type="title"/>
          </p:nvPr>
        </p:nvSpPr>
        <p:spPr>
          <a:xfrm>
            <a:off x="2082800" y="220667"/>
            <a:ext cx="7901953" cy="1836733"/>
          </a:xfrm>
        </p:spPr>
        <p:txBody>
          <a:bodyPr/>
          <a:lstStyle/>
          <a:p>
            <a:pPr algn="ctr"/>
            <a:r>
              <a:rPr lang="en-US" altLang="en-US" sz="4400" b="1" dirty="0">
                <a:solidFill>
                  <a:schemeClr val="tx1">
                    <a:lumMod val="75000"/>
                    <a:lumOff val="25000"/>
                  </a:schemeClr>
                </a:solidFill>
                <a:latin typeface="+mn-lt"/>
                <a:cs typeface="Calibri" panose="020F0502020204030204" pitchFamily="34" charset="0"/>
              </a:rPr>
              <a:t>Isaiah Bible Study Schedule </a:t>
            </a:r>
            <a:br>
              <a:rPr lang="en-US" altLang="en-US" sz="4400" b="1" dirty="0">
                <a:solidFill>
                  <a:schemeClr val="tx1">
                    <a:lumMod val="75000"/>
                    <a:lumOff val="25000"/>
                  </a:schemeClr>
                </a:solidFill>
                <a:latin typeface="+mn-lt"/>
                <a:cs typeface="Calibri" panose="020F0502020204030204" pitchFamily="34" charset="0"/>
              </a:rPr>
            </a:br>
            <a:r>
              <a:rPr lang="en-US" altLang="en-US" sz="4400" b="1" dirty="0">
                <a:solidFill>
                  <a:schemeClr val="tx1">
                    <a:lumMod val="75000"/>
                    <a:lumOff val="25000"/>
                  </a:schemeClr>
                </a:solidFill>
                <a:latin typeface="+mn-lt"/>
                <a:cs typeface="Calibri" panose="020F0502020204030204" pitchFamily="34" charset="0"/>
              </a:rPr>
              <a:t>for Fall 2022 – Spring 2023</a:t>
            </a:r>
            <a:r>
              <a:rPr lang="en-US" altLang="en-US" sz="4400" b="1" dirty="0">
                <a:latin typeface="Times New Roman" panose="02020603050405020304" pitchFamily="18" charset="0"/>
                <a:cs typeface="Calibri" panose="020F0502020204030204" pitchFamily="34" charset="0"/>
              </a:rPr>
              <a:t/>
            </a:r>
            <a:br>
              <a:rPr lang="en-US" altLang="en-US" sz="4400" b="1" dirty="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September 6, 2022</a:t>
            </a:r>
            <a:endParaRPr lang="en-US" altLang="en-US" sz="1100" i="1" dirty="0">
              <a:solidFill>
                <a:srgbClr val="0000FF"/>
              </a:solidFill>
            </a:endParaRPr>
          </a:p>
        </p:txBody>
      </p:sp>
    </p:spTree>
    <p:extLst>
      <p:ext uri="{BB962C8B-B14F-4D97-AF65-F5344CB8AC3E}">
        <p14:creationId xmlns:p14="http://schemas.microsoft.com/office/powerpoint/2010/main" val="4135802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8"/>
          <p:cNvSpPr txBox="1">
            <a:spLocks noChangeArrowheads="1"/>
          </p:cNvSpPr>
          <p:nvPr/>
        </p:nvSpPr>
        <p:spPr bwMode="auto">
          <a:xfrm>
            <a:off x="5795328" y="1383268"/>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1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4</a:t>
            </a:fld>
            <a:endParaRPr lang="en-US" altLang="en-US"/>
          </a:p>
        </p:txBody>
      </p:sp>
      <p:sp>
        <p:nvSpPr>
          <p:cNvPr id="2" name="Rectangle 4">
            <a:extLst>
              <a:ext uri="{FF2B5EF4-FFF2-40B4-BE49-F238E27FC236}">
                <a16:creationId xmlns:a16="http://schemas.microsoft.com/office/drawing/2014/main" id="{883C4A5F-5EF4-C2D0-918A-51878C17E812}"/>
              </a:ext>
            </a:extLst>
          </p:cNvPr>
          <p:cNvSpPr>
            <a:spLocks noChangeArrowheads="1"/>
          </p:cNvSpPr>
          <p:nvPr/>
        </p:nvSpPr>
        <p:spPr bwMode="auto">
          <a:xfrm>
            <a:off x="2836469" y="377614"/>
            <a:ext cx="7320016"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dirty="0"/>
              <a:t>Are You Washed in the Blood?</a:t>
            </a:r>
          </a:p>
          <a:p>
            <a:pPr algn="ctr"/>
            <a:r>
              <a:rPr lang="en-US" altLang="en-US" sz="2000" b="1" dirty="0"/>
              <a:t>Words &amp; Music: Elisha A. Hoffman</a:t>
            </a:r>
          </a:p>
        </p:txBody>
      </p:sp>
      <p:sp>
        <p:nvSpPr>
          <p:cNvPr id="3" name="Rectangle 3">
            <a:extLst>
              <a:ext uri="{FF2B5EF4-FFF2-40B4-BE49-F238E27FC236}">
                <a16:creationId xmlns:a16="http://schemas.microsoft.com/office/drawing/2014/main" id="{2CA5E2B5-9D20-A098-3B29-A98E24ABABAA}"/>
              </a:ext>
            </a:extLst>
          </p:cNvPr>
          <p:cNvSpPr>
            <a:spLocks noChangeArrowheads="1"/>
          </p:cNvSpPr>
          <p:nvPr/>
        </p:nvSpPr>
        <p:spPr bwMode="auto">
          <a:xfrm>
            <a:off x="635001" y="1720427"/>
            <a:ext cx="1133942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Have you been to Jesus for the cleansing power?</a:t>
            </a:r>
            <a:br>
              <a:rPr lang="en-US" altLang="en-US" sz="3840" dirty="0"/>
            </a:br>
            <a:r>
              <a:rPr lang="en-US" altLang="en-US" sz="3840" dirty="0"/>
              <a:t>Are you washed in the blood of the Lamb?</a:t>
            </a:r>
            <a:br>
              <a:rPr lang="en-US" altLang="en-US" sz="3840" dirty="0"/>
            </a:br>
            <a:r>
              <a:rPr lang="en-US" altLang="en-US" sz="3840" dirty="0"/>
              <a:t>Are you fully trusting in His grace this hour?</a:t>
            </a:r>
            <a:br>
              <a:rPr lang="en-US" altLang="en-US" sz="3840" dirty="0"/>
            </a:br>
            <a:r>
              <a:rPr lang="en-US" altLang="en-US" sz="3840" dirty="0"/>
              <a:t>Are you washed in the blood of the Lamb?</a:t>
            </a:r>
          </a:p>
        </p:txBody>
      </p:sp>
      <p:sp>
        <p:nvSpPr>
          <p:cNvPr id="4" name="Rectangle 3">
            <a:extLst>
              <a:ext uri="{FF2B5EF4-FFF2-40B4-BE49-F238E27FC236}">
                <a16:creationId xmlns:a16="http://schemas.microsoft.com/office/drawing/2014/main" id="{1D601674-F3AE-B59C-F50C-84EFDB243FE9}"/>
              </a:ext>
            </a:extLst>
          </p:cNvPr>
          <p:cNvSpPr>
            <a:spLocks noChangeArrowheads="1"/>
          </p:cNvSpPr>
          <p:nvPr/>
        </p:nvSpPr>
        <p:spPr bwMode="auto">
          <a:xfrm>
            <a:off x="635000" y="4495800"/>
            <a:ext cx="11988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Are you washed in the blood,</a:t>
            </a:r>
            <a:br>
              <a:rPr lang="en-US" altLang="en-US" sz="3840" dirty="0"/>
            </a:br>
            <a:r>
              <a:rPr lang="en-US" altLang="en-US" sz="3840" dirty="0"/>
              <a:t>In the soul-cleansing blood of the Lamb?</a:t>
            </a:r>
          </a:p>
          <a:p>
            <a:r>
              <a:rPr lang="en-US" altLang="en-US" sz="3840" dirty="0"/>
              <a:t>Are your garments spotless? Are they white as snow?</a:t>
            </a:r>
            <a:br>
              <a:rPr lang="en-US" altLang="en-US" sz="3840" dirty="0"/>
            </a:br>
            <a:r>
              <a:rPr lang="en-US" altLang="en-US" sz="3840" dirty="0"/>
              <a:t>Are you washed in the blood of the Lamb?</a:t>
            </a:r>
          </a:p>
        </p:txBody>
      </p:sp>
    </p:spTree>
    <p:extLst>
      <p:ext uri="{BB962C8B-B14F-4D97-AF65-F5344CB8AC3E}">
        <p14:creationId xmlns:p14="http://schemas.microsoft.com/office/powerpoint/2010/main" val="12833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8"/>
          <p:cNvSpPr txBox="1">
            <a:spLocks noChangeArrowheads="1"/>
          </p:cNvSpPr>
          <p:nvPr/>
        </p:nvSpPr>
        <p:spPr bwMode="auto">
          <a:xfrm>
            <a:off x="5795328" y="1383268"/>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dirty="0"/>
              <a:t>Verse 2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5</a:t>
            </a:fld>
            <a:endParaRPr lang="en-US" altLang="en-US"/>
          </a:p>
        </p:txBody>
      </p:sp>
      <p:sp>
        <p:nvSpPr>
          <p:cNvPr id="2" name="Rectangle 4">
            <a:extLst>
              <a:ext uri="{FF2B5EF4-FFF2-40B4-BE49-F238E27FC236}">
                <a16:creationId xmlns:a16="http://schemas.microsoft.com/office/drawing/2014/main" id="{883C4A5F-5EF4-C2D0-918A-51878C17E812}"/>
              </a:ext>
            </a:extLst>
          </p:cNvPr>
          <p:cNvSpPr>
            <a:spLocks noChangeArrowheads="1"/>
          </p:cNvSpPr>
          <p:nvPr/>
        </p:nvSpPr>
        <p:spPr bwMode="auto">
          <a:xfrm>
            <a:off x="2836469" y="377614"/>
            <a:ext cx="7320016"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dirty="0"/>
              <a:t>Are You Washed in the Blood?</a:t>
            </a:r>
          </a:p>
          <a:p>
            <a:pPr algn="ctr"/>
            <a:r>
              <a:rPr lang="en-US" altLang="en-US" sz="2000" b="1" dirty="0"/>
              <a:t>Words &amp; Music: Elisha A. Hoffman</a:t>
            </a:r>
          </a:p>
        </p:txBody>
      </p:sp>
      <p:sp>
        <p:nvSpPr>
          <p:cNvPr id="3" name="Rectangle 3">
            <a:extLst>
              <a:ext uri="{FF2B5EF4-FFF2-40B4-BE49-F238E27FC236}">
                <a16:creationId xmlns:a16="http://schemas.microsoft.com/office/drawing/2014/main" id="{2CA5E2B5-9D20-A098-3B29-A98E24ABABAA}"/>
              </a:ext>
            </a:extLst>
          </p:cNvPr>
          <p:cNvSpPr>
            <a:spLocks noChangeArrowheads="1"/>
          </p:cNvSpPr>
          <p:nvPr/>
        </p:nvSpPr>
        <p:spPr bwMode="auto">
          <a:xfrm>
            <a:off x="635001" y="1720427"/>
            <a:ext cx="1133942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Are you walking daily by the Savior’s side?</a:t>
            </a:r>
            <a:br>
              <a:rPr lang="en-US" altLang="en-US" sz="3840" dirty="0"/>
            </a:br>
            <a:r>
              <a:rPr lang="en-US" altLang="en-US" sz="3840" dirty="0"/>
              <a:t>Are you washed in the blood of the Lamb?</a:t>
            </a:r>
            <a:br>
              <a:rPr lang="en-US" altLang="en-US" sz="3840" dirty="0"/>
            </a:br>
            <a:r>
              <a:rPr lang="en-US" altLang="en-US" sz="3840" dirty="0"/>
              <a:t>Do you rest each moment in the Crucified?</a:t>
            </a:r>
            <a:br>
              <a:rPr lang="en-US" altLang="en-US" sz="3840" dirty="0"/>
            </a:br>
            <a:r>
              <a:rPr lang="en-US" altLang="en-US" sz="3840" dirty="0"/>
              <a:t>Are you washed in the blood of the Lamb?</a:t>
            </a:r>
          </a:p>
        </p:txBody>
      </p:sp>
      <p:sp>
        <p:nvSpPr>
          <p:cNvPr id="4" name="Rectangle 3">
            <a:extLst>
              <a:ext uri="{FF2B5EF4-FFF2-40B4-BE49-F238E27FC236}">
                <a16:creationId xmlns:a16="http://schemas.microsoft.com/office/drawing/2014/main" id="{1D601674-F3AE-B59C-F50C-84EFDB243FE9}"/>
              </a:ext>
            </a:extLst>
          </p:cNvPr>
          <p:cNvSpPr>
            <a:spLocks noChangeArrowheads="1"/>
          </p:cNvSpPr>
          <p:nvPr/>
        </p:nvSpPr>
        <p:spPr bwMode="auto">
          <a:xfrm>
            <a:off x="635000" y="4495800"/>
            <a:ext cx="11988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Are you washed in the blood,</a:t>
            </a:r>
            <a:br>
              <a:rPr lang="en-US" altLang="en-US" sz="3840" dirty="0"/>
            </a:br>
            <a:r>
              <a:rPr lang="en-US" altLang="en-US" sz="3840" dirty="0"/>
              <a:t>In the soul-cleansing blood of the Lamb?</a:t>
            </a:r>
          </a:p>
          <a:p>
            <a:r>
              <a:rPr lang="en-US" altLang="en-US" sz="3840" dirty="0"/>
              <a:t>Are your garments spotless? Are they white as snow?</a:t>
            </a:r>
            <a:br>
              <a:rPr lang="en-US" altLang="en-US" sz="3840" dirty="0"/>
            </a:br>
            <a:r>
              <a:rPr lang="en-US" altLang="en-US" sz="3840" dirty="0"/>
              <a:t>Are you washed in the blood of the Lamb?</a:t>
            </a:r>
          </a:p>
        </p:txBody>
      </p:sp>
    </p:spTree>
    <p:extLst>
      <p:ext uri="{BB962C8B-B14F-4D97-AF65-F5344CB8AC3E}">
        <p14:creationId xmlns:p14="http://schemas.microsoft.com/office/powerpoint/2010/main" val="169179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8"/>
          <p:cNvSpPr txBox="1">
            <a:spLocks noChangeArrowheads="1"/>
          </p:cNvSpPr>
          <p:nvPr/>
        </p:nvSpPr>
        <p:spPr bwMode="auto">
          <a:xfrm>
            <a:off x="5795328" y="1383268"/>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dirty="0"/>
              <a:t>Verse 3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6</a:t>
            </a:fld>
            <a:endParaRPr lang="en-US" altLang="en-US"/>
          </a:p>
        </p:txBody>
      </p:sp>
      <p:sp>
        <p:nvSpPr>
          <p:cNvPr id="2" name="Rectangle 4">
            <a:extLst>
              <a:ext uri="{FF2B5EF4-FFF2-40B4-BE49-F238E27FC236}">
                <a16:creationId xmlns:a16="http://schemas.microsoft.com/office/drawing/2014/main" id="{883C4A5F-5EF4-C2D0-918A-51878C17E812}"/>
              </a:ext>
            </a:extLst>
          </p:cNvPr>
          <p:cNvSpPr>
            <a:spLocks noChangeArrowheads="1"/>
          </p:cNvSpPr>
          <p:nvPr/>
        </p:nvSpPr>
        <p:spPr bwMode="auto">
          <a:xfrm>
            <a:off x="2836469" y="377614"/>
            <a:ext cx="7320016"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dirty="0"/>
              <a:t>Are You Washed in the Blood?</a:t>
            </a:r>
          </a:p>
          <a:p>
            <a:pPr algn="ctr"/>
            <a:r>
              <a:rPr lang="en-US" altLang="en-US" sz="2000" b="1" dirty="0"/>
              <a:t>Words &amp; Music: Elisha A. Hoffman</a:t>
            </a:r>
          </a:p>
        </p:txBody>
      </p:sp>
      <p:sp>
        <p:nvSpPr>
          <p:cNvPr id="3" name="Rectangle 3">
            <a:extLst>
              <a:ext uri="{FF2B5EF4-FFF2-40B4-BE49-F238E27FC236}">
                <a16:creationId xmlns:a16="http://schemas.microsoft.com/office/drawing/2014/main" id="{2CA5E2B5-9D20-A098-3B29-A98E24ABABAA}"/>
              </a:ext>
            </a:extLst>
          </p:cNvPr>
          <p:cNvSpPr>
            <a:spLocks noChangeArrowheads="1"/>
          </p:cNvSpPr>
          <p:nvPr/>
        </p:nvSpPr>
        <p:spPr bwMode="auto">
          <a:xfrm>
            <a:off x="635000" y="1720427"/>
            <a:ext cx="121412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When the Bridegroom cometh will your robes be white?</a:t>
            </a:r>
            <a:br>
              <a:rPr lang="en-US" altLang="en-US" sz="3840" dirty="0"/>
            </a:br>
            <a:r>
              <a:rPr lang="en-US" altLang="en-US" sz="3840" dirty="0"/>
              <a:t>Are you washed in the blood of the Lamb?</a:t>
            </a:r>
            <a:br>
              <a:rPr lang="en-US" altLang="en-US" sz="3840" dirty="0"/>
            </a:br>
            <a:r>
              <a:rPr lang="en-US" altLang="en-US" sz="3840" dirty="0"/>
              <a:t>Will your soul be ready for the mansions bright?</a:t>
            </a:r>
            <a:br>
              <a:rPr lang="en-US" altLang="en-US" sz="3840" dirty="0"/>
            </a:br>
            <a:r>
              <a:rPr lang="en-US" altLang="en-US" sz="3840" dirty="0"/>
              <a:t>And be washed in the blood of the Lamb?</a:t>
            </a:r>
          </a:p>
        </p:txBody>
      </p:sp>
      <p:sp>
        <p:nvSpPr>
          <p:cNvPr id="4" name="Rectangle 3">
            <a:extLst>
              <a:ext uri="{FF2B5EF4-FFF2-40B4-BE49-F238E27FC236}">
                <a16:creationId xmlns:a16="http://schemas.microsoft.com/office/drawing/2014/main" id="{1D601674-F3AE-B59C-F50C-84EFDB243FE9}"/>
              </a:ext>
            </a:extLst>
          </p:cNvPr>
          <p:cNvSpPr>
            <a:spLocks noChangeArrowheads="1"/>
          </p:cNvSpPr>
          <p:nvPr/>
        </p:nvSpPr>
        <p:spPr bwMode="auto">
          <a:xfrm>
            <a:off x="635000" y="4495800"/>
            <a:ext cx="11988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Are you washed in the blood,</a:t>
            </a:r>
            <a:br>
              <a:rPr lang="en-US" altLang="en-US" sz="3840" dirty="0"/>
            </a:br>
            <a:r>
              <a:rPr lang="en-US" altLang="en-US" sz="3840" dirty="0"/>
              <a:t>In the soul-cleansing blood of the Lamb?</a:t>
            </a:r>
          </a:p>
          <a:p>
            <a:r>
              <a:rPr lang="en-US" altLang="en-US" sz="3840" dirty="0"/>
              <a:t>Are your garments spotless? Are they white as snow?</a:t>
            </a:r>
            <a:br>
              <a:rPr lang="en-US" altLang="en-US" sz="3840" dirty="0"/>
            </a:br>
            <a:r>
              <a:rPr lang="en-US" altLang="en-US" sz="3840" dirty="0"/>
              <a:t>Are you washed in the blood of the Lamb?</a:t>
            </a:r>
          </a:p>
        </p:txBody>
      </p:sp>
    </p:spTree>
    <p:extLst>
      <p:ext uri="{BB962C8B-B14F-4D97-AF65-F5344CB8AC3E}">
        <p14:creationId xmlns:p14="http://schemas.microsoft.com/office/powerpoint/2010/main" val="176001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Box 8"/>
          <p:cNvSpPr txBox="1">
            <a:spLocks noChangeArrowheads="1"/>
          </p:cNvSpPr>
          <p:nvPr/>
        </p:nvSpPr>
        <p:spPr bwMode="auto">
          <a:xfrm>
            <a:off x="5795328" y="1383268"/>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dirty="0"/>
              <a:t>Verse 4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7</a:t>
            </a:fld>
            <a:endParaRPr lang="en-US" altLang="en-US"/>
          </a:p>
        </p:txBody>
      </p:sp>
      <p:sp>
        <p:nvSpPr>
          <p:cNvPr id="2" name="Rectangle 4">
            <a:extLst>
              <a:ext uri="{FF2B5EF4-FFF2-40B4-BE49-F238E27FC236}">
                <a16:creationId xmlns:a16="http://schemas.microsoft.com/office/drawing/2014/main" id="{883C4A5F-5EF4-C2D0-918A-51878C17E812}"/>
              </a:ext>
            </a:extLst>
          </p:cNvPr>
          <p:cNvSpPr>
            <a:spLocks noChangeArrowheads="1"/>
          </p:cNvSpPr>
          <p:nvPr/>
        </p:nvSpPr>
        <p:spPr bwMode="auto">
          <a:xfrm>
            <a:off x="2836469" y="377614"/>
            <a:ext cx="7320016"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dirty="0"/>
              <a:t>Are You Washed in the Blood?</a:t>
            </a:r>
          </a:p>
          <a:p>
            <a:pPr algn="ctr"/>
            <a:r>
              <a:rPr lang="en-US" altLang="en-US" sz="2000" b="1" dirty="0"/>
              <a:t>Words &amp; Music: Elisha A. Hoffman</a:t>
            </a:r>
          </a:p>
        </p:txBody>
      </p:sp>
      <p:sp>
        <p:nvSpPr>
          <p:cNvPr id="3" name="Rectangle 3">
            <a:extLst>
              <a:ext uri="{FF2B5EF4-FFF2-40B4-BE49-F238E27FC236}">
                <a16:creationId xmlns:a16="http://schemas.microsoft.com/office/drawing/2014/main" id="{2CA5E2B5-9D20-A098-3B29-A98E24ABABAA}"/>
              </a:ext>
            </a:extLst>
          </p:cNvPr>
          <p:cNvSpPr>
            <a:spLocks noChangeArrowheads="1"/>
          </p:cNvSpPr>
          <p:nvPr/>
        </p:nvSpPr>
        <p:spPr bwMode="auto">
          <a:xfrm>
            <a:off x="635001" y="1720427"/>
            <a:ext cx="1133942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Lay aside the garments that are stained with sin,</a:t>
            </a:r>
            <a:br>
              <a:rPr lang="en-US" altLang="en-US" sz="3840" dirty="0"/>
            </a:br>
            <a:r>
              <a:rPr lang="en-US" altLang="en-US" sz="3840" dirty="0"/>
              <a:t>And be washed in the blood of the Lamb.</a:t>
            </a:r>
            <a:br>
              <a:rPr lang="en-US" altLang="en-US" sz="3840" dirty="0"/>
            </a:br>
            <a:r>
              <a:rPr lang="en-US" altLang="en-US" sz="3840" dirty="0"/>
              <a:t>There’s a fountain flowing for the soul unclean,</a:t>
            </a:r>
            <a:br>
              <a:rPr lang="en-US" altLang="en-US" sz="3840" dirty="0"/>
            </a:br>
            <a:r>
              <a:rPr lang="en-US" altLang="en-US" sz="3840" dirty="0"/>
              <a:t>O be washed in the blood of the Lamb.</a:t>
            </a:r>
          </a:p>
        </p:txBody>
      </p:sp>
      <p:sp>
        <p:nvSpPr>
          <p:cNvPr id="4" name="Rectangle 3">
            <a:extLst>
              <a:ext uri="{FF2B5EF4-FFF2-40B4-BE49-F238E27FC236}">
                <a16:creationId xmlns:a16="http://schemas.microsoft.com/office/drawing/2014/main" id="{1D601674-F3AE-B59C-F50C-84EFDB243FE9}"/>
              </a:ext>
            </a:extLst>
          </p:cNvPr>
          <p:cNvSpPr>
            <a:spLocks noChangeArrowheads="1"/>
          </p:cNvSpPr>
          <p:nvPr/>
        </p:nvSpPr>
        <p:spPr bwMode="auto">
          <a:xfrm>
            <a:off x="635000" y="4495800"/>
            <a:ext cx="119888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Are you washed in the blood,</a:t>
            </a:r>
            <a:br>
              <a:rPr lang="en-US" altLang="en-US" sz="3840" dirty="0"/>
            </a:br>
            <a:r>
              <a:rPr lang="en-US" altLang="en-US" sz="3840" dirty="0"/>
              <a:t>In the soul-cleansing blood of the Lamb?</a:t>
            </a:r>
          </a:p>
          <a:p>
            <a:r>
              <a:rPr lang="en-US" altLang="en-US" sz="3840" dirty="0"/>
              <a:t>Are your garments spotless? Are they white as snow?</a:t>
            </a:r>
            <a:br>
              <a:rPr lang="en-US" altLang="en-US" sz="3840" dirty="0"/>
            </a:br>
            <a:r>
              <a:rPr lang="en-US" altLang="en-US" sz="3840" dirty="0"/>
              <a:t>Are you washed in the blood of the Lamb?</a:t>
            </a:r>
          </a:p>
        </p:txBody>
      </p:sp>
    </p:spTree>
    <p:extLst>
      <p:ext uri="{BB962C8B-B14F-4D97-AF65-F5344CB8AC3E}">
        <p14:creationId xmlns:p14="http://schemas.microsoft.com/office/powerpoint/2010/main" val="120348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400"/>
            <a:ext cx="11706040" cy="4800600"/>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Last Meeting:</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Overview</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2 Timothy 3:16-17</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pp. 1 – 25</a:t>
            </a: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1</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1:18</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on Isaiah, 2022 Edition, pp. 26-33</a:t>
            </a:r>
          </a:p>
          <a:p>
            <a:pPr marL="717340" lvl="1" indent="-365771">
              <a:spcBef>
                <a:spcPts val="0"/>
              </a:spcBef>
              <a:spcAft>
                <a:spcPts val="0"/>
              </a:spcAft>
              <a:defRPr/>
            </a:pPr>
            <a:endParaRPr lang="en-US" altLang="en-US" sz="2800" b="1" i="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Small Group E</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8</a:t>
            </a:fld>
            <a:endParaRPr lang="en-US" altLang="en-US"/>
          </a:p>
        </p:txBody>
      </p:sp>
    </p:spTree>
    <p:extLst>
      <p:ext uri="{BB962C8B-B14F-4D97-AF65-F5344CB8AC3E}">
        <p14:creationId xmlns:p14="http://schemas.microsoft.com/office/powerpoint/2010/main" val="137607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solidFill>
                  <a:schemeClr val="tx1">
                    <a:lumMod val="75000"/>
                    <a:lumOff val="25000"/>
                  </a:schemeClr>
                </a:solidFill>
                <a:latin typeface="+mn-lt"/>
              </a:rPr>
              <a:t>Memory Verse</a:t>
            </a:r>
          </a:p>
        </p:txBody>
      </p:sp>
      <p:sp>
        <p:nvSpPr>
          <p:cNvPr id="3" name="Content Placeholder 2"/>
          <p:cNvSpPr>
            <a:spLocks noGrp="1"/>
          </p:cNvSpPr>
          <p:nvPr>
            <p:ph idx="1"/>
          </p:nvPr>
        </p:nvSpPr>
        <p:spPr>
          <a:xfrm>
            <a:off x="619276" y="990600"/>
            <a:ext cx="11706040" cy="4527550"/>
          </a:xfrm>
        </p:spPr>
        <p:txBody>
          <a:bodyPr/>
          <a:lstStyle/>
          <a:p>
            <a:pPr marL="0" indent="0">
              <a:spcAft>
                <a:spcPts val="640"/>
              </a:spcAft>
              <a:buNone/>
              <a:defRPr/>
            </a:pPr>
            <a:endParaRPr lang="en-US" altLang="en-US" sz="3840" b="1" dirty="0">
              <a:solidFill>
                <a:schemeClr val="tx1">
                  <a:lumMod val="75000"/>
                  <a:lumOff val="25000"/>
                </a:schemeClr>
              </a:solidFill>
            </a:endParaRPr>
          </a:p>
          <a:p>
            <a:pPr marL="0" indent="0">
              <a:spcAft>
                <a:spcPts val="640"/>
              </a:spcAft>
              <a:buNone/>
              <a:defRPr/>
            </a:pPr>
            <a:r>
              <a:rPr lang="en-US" altLang="en-US" sz="3840" b="1" dirty="0">
                <a:solidFill>
                  <a:schemeClr val="tx1">
                    <a:lumMod val="75000"/>
                    <a:lumOff val="25000"/>
                  </a:schemeClr>
                </a:solidFill>
                <a:latin typeface="+mn-lt"/>
              </a:rPr>
              <a:t>Isaiah 1:18 (NASB)</a:t>
            </a:r>
          </a:p>
          <a:p>
            <a:pPr marL="0" indent="0" algn="ctr">
              <a:spcAft>
                <a:spcPts val="640"/>
              </a:spcAft>
              <a:buNone/>
              <a:defRPr/>
            </a:pPr>
            <a:r>
              <a:rPr lang="en-US" b="1" dirty="0">
                <a:solidFill>
                  <a:schemeClr val="accent2">
                    <a:lumMod val="75000"/>
                  </a:schemeClr>
                </a:solidFill>
                <a:latin typeface="+mn-lt"/>
              </a:rPr>
              <a:t>“Come now, and let us reason together,” </a:t>
            </a:r>
            <a:br>
              <a:rPr lang="en-US" b="1" dirty="0">
                <a:solidFill>
                  <a:schemeClr val="accent2">
                    <a:lumMod val="75000"/>
                  </a:schemeClr>
                </a:solidFill>
                <a:latin typeface="+mn-lt"/>
              </a:rPr>
            </a:br>
            <a:r>
              <a:rPr lang="en-US" b="1" dirty="0">
                <a:solidFill>
                  <a:schemeClr val="accent2">
                    <a:lumMod val="75000"/>
                  </a:schemeClr>
                </a:solidFill>
                <a:latin typeface="+mn-lt"/>
              </a:rPr>
              <a:t>Says the </a:t>
            </a:r>
            <a:r>
              <a:rPr lang="en-US" b="1" cap="small" dirty="0">
                <a:solidFill>
                  <a:schemeClr val="accent2">
                    <a:lumMod val="75000"/>
                  </a:schemeClr>
                </a:solidFill>
                <a:latin typeface="+mn-lt"/>
              </a:rPr>
              <a:t>Lord</a:t>
            </a:r>
            <a:r>
              <a:rPr lang="en-US" b="1" dirty="0">
                <a:solidFill>
                  <a:schemeClr val="accent2">
                    <a:lumMod val="75000"/>
                  </a:schemeClr>
                </a:solidFill>
                <a:latin typeface="+mn-lt"/>
              </a:rPr>
              <a:t>, </a:t>
            </a:r>
            <a:br>
              <a:rPr lang="en-US" b="1" dirty="0">
                <a:solidFill>
                  <a:schemeClr val="accent2">
                    <a:lumMod val="75000"/>
                  </a:schemeClr>
                </a:solidFill>
                <a:latin typeface="+mn-lt"/>
              </a:rPr>
            </a:br>
            <a:r>
              <a:rPr lang="en-US" b="1" dirty="0">
                <a:solidFill>
                  <a:schemeClr val="accent2">
                    <a:lumMod val="75000"/>
                  </a:schemeClr>
                </a:solidFill>
                <a:latin typeface="+mn-lt"/>
              </a:rPr>
              <a:t>“Though your sins are as scarlet, </a:t>
            </a:r>
            <a:br>
              <a:rPr lang="en-US" b="1" dirty="0">
                <a:solidFill>
                  <a:schemeClr val="accent2">
                    <a:lumMod val="75000"/>
                  </a:schemeClr>
                </a:solidFill>
                <a:latin typeface="+mn-lt"/>
              </a:rPr>
            </a:br>
            <a:r>
              <a:rPr lang="en-US" b="1" dirty="0">
                <a:solidFill>
                  <a:schemeClr val="accent2">
                    <a:lumMod val="75000"/>
                  </a:schemeClr>
                </a:solidFill>
                <a:latin typeface="+mn-lt"/>
              </a:rPr>
              <a:t>They will be as white as snow; </a:t>
            </a:r>
            <a:br>
              <a:rPr lang="en-US" b="1" dirty="0">
                <a:solidFill>
                  <a:schemeClr val="accent2">
                    <a:lumMod val="75000"/>
                  </a:schemeClr>
                </a:solidFill>
                <a:latin typeface="+mn-lt"/>
              </a:rPr>
            </a:br>
            <a:r>
              <a:rPr lang="en-US" b="1" dirty="0">
                <a:solidFill>
                  <a:schemeClr val="accent2">
                    <a:lumMod val="75000"/>
                  </a:schemeClr>
                </a:solidFill>
                <a:latin typeface="+mn-lt"/>
              </a:rPr>
              <a:t>Though they are red like crimson, </a:t>
            </a:r>
            <a:br>
              <a:rPr lang="en-US" b="1" dirty="0">
                <a:solidFill>
                  <a:schemeClr val="accent2">
                    <a:lumMod val="75000"/>
                  </a:schemeClr>
                </a:solidFill>
                <a:latin typeface="+mn-lt"/>
              </a:rPr>
            </a:br>
            <a:r>
              <a:rPr lang="en-US" b="1" dirty="0">
                <a:solidFill>
                  <a:schemeClr val="accent2">
                    <a:lumMod val="75000"/>
                  </a:schemeClr>
                </a:solidFill>
                <a:latin typeface="+mn-lt"/>
              </a:rPr>
              <a:t>They will be like wool.”</a:t>
            </a:r>
            <a:endParaRPr lang="en-US" altLang="en-US" sz="3840" b="1" dirty="0">
              <a:solidFill>
                <a:schemeClr val="accent2">
                  <a:lumMod val="75000"/>
                </a:schemeClr>
              </a:solidFill>
              <a:latin typeface="+mn-lt"/>
            </a:endParaRPr>
          </a:p>
        </p:txBody>
      </p:sp>
      <p:sp>
        <p:nvSpPr>
          <p:cNvPr id="4" name="Date Placeholder 3"/>
          <p:cNvSpPr>
            <a:spLocks noGrp="1"/>
          </p:cNvSpPr>
          <p:nvPr>
            <p:ph type="dt" sz="quarter" idx="10"/>
          </p:nvPr>
        </p:nvSpPr>
        <p:spPr/>
        <p:txBody>
          <a:bodyPr/>
          <a:lstStyle/>
          <a:p>
            <a:pPr>
              <a:defRPr/>
            </a:pPr>
            <a:r>
              <a:rPr lang="en-US" dirty="0"/>
              <a:t>September 20, 2022</a:t>
            </a: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fld id="{3A24ABF4-061B-4220-AA0E-1415D11888CE}" type="slidenum">
              <a:rPr lang="en-US" altLang="en-US" smtClean="0"/>
              <a:pPr/>
              <a:t>9</a:t>
            </a:fld>
            <a:endParaRPr lang="en-US" altLang="en-US"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E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24609</TotalTime>
  <Words>4061</Words>
  <Application>Microsoft Office PowerPoint</Application>
  <PresentationFormat>Custom</PresentationFormat>
  <Paragraphs>695</Paragraphs>
  <Slides>35</Slides>
  <Notes>26</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MS PGothic</vt:lpstr>
      <vt:lpstr>Arial</vt:lpstr>
      <vt:lpstr>Avenir Heavy</vt:lpstr>
      <vt:lpstr>Calibri</vt:lpstr>
      <vt:lpstr>Cambria</vt:lpstr>
      <vt:lpstr>Courier New</vt:lpstr>
      <vt:lpstr>Garamond</vt:lpstr>
      <vt:lpstr>Times New Roman</vt:lpstr>
      <vt:lpstr>Wingdings</vt:lpstr>
      <vt:lpstr>Edge</vt:lpstr>
      <vt:lpstr>WELCOME  TO  THE  MOB!</vt:lpstr>
      <vt:lpstr>Announcements</vt:lpstr>
      <vt:lpstr>Please Rise</vt:lpstr>
      <vt:lpstr>PowerPoint Presentation</vt:lpstr>
      <vt:lpstr>PowerPoint Presentation</vt:lpstr>
      <vt:lpstr>PowerPoint Presentation</vt:lpstr>
      <vt:lpstr>PowerPoint Presentation</vt:lpstr>
      <vt:lpstr>Our Study of Isaiah</vt:lpstr>
      <vt:lpstr>Memory Verse</vt:lpstr>
      <vt:lpstr>Isaiah Bible Study Schedule  for Fall 2022 – Spring 2023 as of September 6, 2022</vt:lpstr>
      <vt:lpstr>Isaiah Outline</vt:lpstr>
      <vt:lpstr>PowerPoint Presentation</vt:lpstr>
      <vt:lpstr>Isaiah’s Context:  Three Covenants</vt:lpstr>
      <vt:lpstr>Contrast: Christians Live Under the New Covenant</vt:lpstr>
      <vt:lpstr>An Artist’s View – Time in Isaiah </vt:lpstr>
      <vt:lpstr>Introducing Isaiah’s Vision</vt:lpstr>
      <vt:lpstr>Sons Don’t Know Their Place </vt:lpstr>
      <vt:lpstr>Charges Against Sons / Israel / My People  </vt:lpstr>
      <vt:lpstr>Why Continue This Way? </vt:lpstr>
      <vt:lpstr>The Word of the Lord </vt:lpstr>
      <vt:lpstr>Why Are Sacrifices Rejected? </vt:lpstr>
      <vt:lpstr>What Israel Should Be Doing </vt:lpstr>
      <vt:lpstr>Let Us Reason Together </vt:lpstr>
      <vt:lpstr>Your Options, Israel </vt:lpstr>
      <vt:lpstr>Israel Needs to Repent </vt:lpstr>
      <vt:lpstr>God’s Coming Action </vt:lpstr>
      <vt:lpstr>Restoration!</vt:lpstr>
      <vt:lpstr>Restoration Continued</vt:lpstr>
      <vt:lpstr>Summary of Ch. 1 and of Isaiah</vt:lpstr>
      <vt:lpstr>For Discussion and Application</vt:lpstr>
      <vt:lpstr>For Discussion and Application</vt:lpstr>
      <vt:lpstr>For Discussion and Application</vt:lpstr>
      <vt:lpstr>Isaiah Outline</vt:lpstr>
      <vt:lpstr>Next Meeting</vt:lpstr>
      <vt:lpstr>Isaiah Bible Study Schedule  for Fall 2022 – Spring 2023 as of September 6, 2022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428</cp:revision>
  <cp:lastPrinted>2022-06-26T02:09:40Z</cp:lastPrinted>
  <dcterms:created xsi:type="dcterms:W3CDTF">2006-08-27T02:03:17Z</dcterms:created>
  <dcterms:modified xsi:type="dcterms:W3CDTF">2022-09-15T00:26:29Z</dcterms:modified>
</cp:coreProperties>
</file>