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handoutMasterIdLst>
    <p:handoutMasterId r:id="rId32"/>
  </p:handoutMasterIdLst>
  <p:sldIdLst>
    <p:sldId id="474" r:id="rId2"/>
    <p:sldId id="467" r:id="rId3"/>
    <p:sldId id="468" r:id="rId4"/>
    <p:sldId id="661" r:id="rId5"/>
    <p:sldId id="669" r:id="rId6"/>
    <p:sldId id="670" r:id="rId7"/>
    <p:sldId id="473" r:id="rId8"/>
    <p:sldId id="470" r:id="rId9"/>
    <p:sldId id="471" r:id="rId10"/>
    <p:sldId id="660" r:id="rId11"/>
    <p:sldId id="657" r:id="rId12"/>
    <p:sldId id="650" r:id="rId13"/>
    <p:sldId id="638" r:id="rId14"/>
    <p:sldId id="639" r:id="rId15"/>
    <p:sldId id="662" r:id="rId16"/>
    <p:sldId id="663" r:id="rId17"/>
    <p:sldId id="640" r:id="rId18"/>
    <p:sldId id="664" r:id="rId19"/>
    <p:sldId id="641" r:id="rId20"/>
    <p:sldId id="665" r:id="rId21"/>
    <p:sldId id="666" r:id="rId22"/>
    <p:sldId id="667" r:id="rId23"/>
    <p:sldId id="668" r:id="rId24"/>
    <p:sldId id="654" r:id="rId25"/>
    <p:sldId id="655" r:id="rId26"/>
    <p:sldId id="656" r:id="rId27"/>
    <p:sldId id="479" r:id="rId28"/>
    <p:sldId id="672" r:id="rId29"/>
    <p:sldId id="653" r:id="rId30"/>
  </p:sldIdLst>
  <p:sldSz cx="13004800" cy="7315200"/>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304" userDrawn="1">
          <p15:clr>
            <a:srgbClr val="A4A3A4"/>
          </p15:clr>
        </p15:guide>
        <p15:guide id="2" pos="4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CC66"/>
    <a:srgbClr val="FF7C80"/>
    <a:srgbClr val="CCECFF"/>
    <a:srgbClr val="00CC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22" autoAdjust="0"/>
    <p:restoredTop sz="95137" autoAdjust="0"/>
  </p:normalViewPr>
  <p:slideViewPr>
    <p:cSldViewPr>
      <p:cViewPr varScale="1">
        <p:scale>
          <a:sx n="69" d="100"/>
          <a:sy n="69" d="100"/>
        </p:scale>
        <p:origin x="57" y="36"/>
      </p:cViewPr>
      <p:guideLst>
        <p:guide orient="horz" pos="2304"/>
        <p:guide pos="4096"/>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701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sz="quarter"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18436" name="Rectangle 4"/>
          <p:cNvSpPr>
            <a:spLocks noGrp="1" noChangeArrowheads="1"/>
          </p:cNvSpPr>
          <p:nvPr>
            <p:ph type="ftr" sz="quarter" idx="2"/>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18437" name="Rectangle 5"/>
          <p:cNvSpPr>
            <a:spLocks noGrp="1" noChangeArrowheads="1"/>
          </p:cNvSpPr>
          <p:nvPr>
            <p:ph type="sldNum" sz="quarter" idx="3"/>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D7CD459D-E2F3-4FE0-BAEB-5D23A90BE640}" type="slidenum">
              <a:rPr lang="en-US"/>
              <a:pPr/>
              <a:t>‹#›</a:t>
            </a:fld>
            <a:endParaRPr lang="en-US"/>
          </a:p>
        </p:txBody>
      </p:sp>
    </p:spTree>
    <p:extLst>
      <p:ext uri="{BB962C8B-B14F-4D97-AF65-F5344CB8AC3E}">
        <p14:creationId xmlns:p14="http://schemas.microsoft.com/office/powerpoint/2010/main" val="3909394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45060" name="Rectangle 4"/>
          <p:cNvSpPr>
            <a:spLocks noGrp="1" noRot="1" noChangeAspect="1" noChangeArrowheads="1" noTextEdit="1"/>
          </p:cNvSpPr>
          <p:nvPr>
            <p:ph type="sldImg" idx="2"/>
          </p:nvPr>
        </p:nvSpPr>
        <p:spPr bwMode="auto">
          <a:xfrm>
            <a:off x="417513" y="701675"/>
            <a:ext cx="6242050" cy="351155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707708" y="4447461"/>
            <a:ext cx="5661660" cy="421338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062" name="Rectangle 6"/>
          <p:cNvSpPr>
            <a:spLocks noGrp="1" noChangeArrowheads="1"/>
          </p:cNvSpPr>
          <p:nvPr>
            <p:ph type="ftr" sz="quarter" idx="4"/>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45063" name="Rectangle 7"/>
          <p:cNvSpPr>
            <a:spLocks noGrp="1" noChangeArrowheads="1"/>
          </p:cNvSpPr>
          <p:nvPr>
            <p:ph type="sldNum" sz="quarter" idx="5"/>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4D2B7343-4559-4655-B0BC-11E2F39BB687}" type="slidenum">
              <a:rPr lang="en-US"/>
              <a:pPr/>
              <a:t>‹#›</a:t>
            </a:fld>
            <a:endParaRPr lang="en-US"/>
          </a:p>
        </p:txBody>
      </p:sp>
    </p:spTree>
    <p:extLst>
      <p:ext uri="{BB962C8B-B14F-4D97-AF65-F5344CB8AC3E}">
        <p14:creationId xmlns:p14="http://schemas.microsoft.com/office/powerpoint/2010/main" val="20201839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2B7343-4559-4655-B0BC-11E2F39BB687}" type="slidenum">
              <a:rPr lang="en-US" smtClean="0"/>
              <a:pPr/>
              <a:t>1</a:t>
            </a:fld>
            <a:endParaRPr lang="en-US"/>
          </a:p>
        </p:txBody>
      </p:sp>
    </p:spTree>
    <p:extLst>
      <p:ext uri="{BB962C8B-B14F-4D97-AF65-F5344CB8AC3E}">
        <p14:creationId xmlns:p14="http://schemas.microsoft.com/office/powerpoint/2010/main" val="4165650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All the section titles are from Constable’s notes, includes v.1 also</a:t>
            </a:r>
          </a:p>
          <a:p>
            <a:r>
              <a:rPr lang="en-US" b="1" dirty="0"/>
              <a:t>Completion of the covenants</a:t>
            </a:r>
          </a:p>
        </p:txBody>
      </p:sp>
      <p:sp>
        <p:nvSpPr>
          <p:cNvPr id="4" name="Slide Number Placeholder 3"/>
          <p:cNvSpPr>
            <a:spLocks noGrp="1"/>
          </p:cNvSpPr>
          <p:nvPr>
            <p:ph type="sldNum" sz="quarter" idx="5"/>
          </p:nvPr>
        </p:nvSpPr>
        <p:spPr/>
        <p:txBody>
          <a:bodyPr/>
          <a:lstStyle/>
          <a:p>
            <a:fld id="{4D2B7343-4559-4655-B0BC-11E2F39BB687}" type="slidenum">
              <a:rPr lang="en-US" smtClean="0"/>
              <a:pPr/>
              <a:t>14</a:t>
            </a:fld>
            <a:endParaRPr lang="en-US"/>
          </a:p>
        </p:txBody>
      </p:sp>
    </p:spTree>
    <p:extLst>
      <p:ext uri="{BB962C8B-B14F-4D97-AF65-F5344CB8AC3E}">
        <p14:creationId xmlns:p14="http://schemas.microsoft.com/office/powerpoint/2010/main" val="3057781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section is also contained in Mic 4:1-4.  2-4 are unique in that no one has talked about the completed covenants of the Lord. Last days can be bad or good.  Those that went through our Revelation study know about judgement: Seals, Trumpets and Bowls.</a:t>
            </a:r>
          </a:p>
          <a:p>
            <a:r>
              <a:rPr lang="en-US" b="1" dirty="0"/>
              <a:t>The only time </a:t>
            </a:r>
            <a:r>
              <a:rPr lang="en-US" b="1" dirty="0" err="1"/>
              <a:t>satan</a:t>
            </a:r>
            <a:r>
              <a:rPr lang="en-US" b="1" dirty="0"/>
              <a:t> is not present</a:t>
            </a:r>
          </a:p>
        </p:txBody>
      </p:sp>
      <p:sp>
        <p:nvSpPr>
          <p:cNvPr id="4" name="Slide Number Placeholder 3"/>
          <p:cNvSpPr>
            <a:spLocks noGrp="1"/>
          </p:cNvSpPr>
          <p:nvPr>
            <p:ph type="sldNum" sz="quarter" idx="5"/>
          </p:nvPr>
        </p:nvSpPr>
        <p:spPr/>
        <p:txBody>
          <a:bodyPr/>
          <a:lstStyle/>
          <a:p>
            <a:fld id="{4D2B7343-4559-4655-B0BC-11E2F39BB687}" type="slidenum">
              <a:rPr lang="en-US" smtClean="0"/>
              <a:pPr/>
              <a:t>15</a:t>
            </a:fld>
            <a:endParaRPr lang="en-US"/>
          </a:p>
        </p:txBody>
      </p:sp>
    </p:spTree>
    <p:extLst>
      <p:ext uri="{BB962C8B-B14F-4D97-AF65-F5344CB8AC3E}">
        <p14:creationId xmlns:p14="http://schemas.microsoft.com/office/powerpoint/2010/main" val="2559612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Peter 3.  Isaiah includes himself in this as we all should be constantly</a:t>
            </a:r>
          </a:p>
          <a:p>
            <a:r>
              <a:rPr lang="en-US" b="1" dirty="0"/>
              <a:t>“house of Jacob”- Isaiah uses this term 8 times while the rest of the prophets use it 9 times (BKC)</a:t>
            </a:r>
          </a:p>
        </p:txBody>
      </p:sp>
      <p:sp>
        <p:nvSpPr>
          <p:cNvPr id="4" name="Slide Number Placeholder 3"/>
          <p:cNvSpPr>
            <a:spLocks noGrp="1"/>
          </p:cNvSpPr>
          <p:nvPr>
            <p:ph type="sldNum" sz="quarter" idx="5"/>
          </p:nvPr>
        </p:nvSpPr>
        <p:spPr/>
        <p:txBody>
          <a:bodyPr/>
          <a:lstStyle/>
          <a:p>
            <a:fld id="{4D2B7343-4559-4655-B0BC-11E2F39BB687}" type="slidenum">
              <a:rPr lang="en-US" smtClean="0"/>
              <a:pPr/>
              <a:t>16</a:t>
            </a:fld>
            <a:endParaRPr lang="en-US"/>
          </a:p>
        </p:txBody>
      </p:sp>
    </p:spTree>
    <p:extLst>
      <p:ext uri="{BB962C8B-B14F-4D97-AF65-F5344CB8AC3E}">
        <p14:creationId xmlns:p14="http://schemas.microsoft.com/office/powerpoint/2010/main" val="1380984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effectLst/>
              </a:rPr>
              <a:t>Motyer</a:t>
            </a:r>
            <a:r>
              <a:rPr lang="en-US" dirty="0">
                <a:effectLst/>
              </a:rPr>
              <a:t> makes five contrasts between the ideal and the actual : </a:t>
            </a:r>
            <a:endParaRPr lang="en-US" dirty="0"/>
          </a:p>
          <a:p>
            <a:r>
              <a:rPr lang="en-US" dirty="0">
                <a:effectLst/>
              </a:rPr>
              <a:t>( </a:t>
            </a:r>
            <a:r>
              <a:rPr lang="en-US" dirty="0" err="1">
                <a:effectLst/>
              </a:rPr>
              <a:t>i</a:t>
            </a:r>
            <a:r>
              <a:rPr lang="en-US" dirty="0">
                <a:effectLst/>
              </a:rPr>
              <a:t> ) the world is drawn to Zion ( 2 ) ; God’s people choose to conform to the world ( 6 ) ; </a:t>
            </a:r>
            <a:endParaRPr lang="en-US" dirty="0"/>
          </a:p>
          <a:p>
            <a:r>
              <a:rPr lang="en-US" dirty="0">
                <a:effectLst/>
              </a:rPr>
              <a:t>( ii ) the world seeks spiritual benefit ( 3 ) ; Zion heaps up material wealth ( 7a ) ; </a:t>
            </a:r>
            <a:endParaRPr lang="en-US" dirty="0"/>
          </a:p>
          <a:p>
            <a:r>
              <a:rPr lang="en-US" dirty="0">
                <a:effectLst/>
              </a:rPr>
              <a:t>( iii ) the consequence of coming to Zion is world peace ( 4 ) ; Zion is full of armaments ( 7b ) ; </a:t>
            </a:r>
            <a:endParaRPr lang="en-US" dirty="0"/>
          </a:p>
          <a:p>
            <a:r>
              <a:rPr lang="en-US" dirty="0">
                <a:effectLst/>
              </a:rPr>
              <a:t>( iv ) the world seeks to know the true God and commits itself beforehand to obey him ( 3 ) ; God’s people are busy inventing their own gods ( 8 ) ; </a:t>
            </a:r>
            <a:endParaRPr lang="en-US" dirty="0"/>
          </a:p>
          <a:p>
            <a:r>
              <a:rPr lang="en-US" dirty="0">
                <a:effectLst/>
              </a:rPr>
              <a:t>( v ) the world is received before the Lord’s tribunal ( 4 ) ; God’s people are abandoned and denied forgiveness ( 6,9 ) . (JAM)</a:t>
            </a:r>
            <a:endParaRPr lang="en-US"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17</a:t>
            </a:fld>
            <a:endParaRPr lang="en-US"/>
          </a:p>
        </p:txBody>
      </p:sp>
    </p:spTree>
    <p:extLst>
      <p:ext uri="{BB962C8B-B14F-4D97-AF65-F5344CB8AC3E}">
        <p14:creationId xmlns:p14="http://schemas.microsoft.com/office/powerpoint/2010/main" val="1233014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Symbol" pitchFamily="2" charset="2"/>
              </a:rPr>
              <a:t>-</a:t>
            </a:r>
            <a:r>
              <a:rPr lang="en-US" sz="1800" dirty="0">
                <a:effectLst/>
                <a:latin typeface="Times New Roman" panose="02020603050405020304" pitchFamily="18" charset="0"/>
              </a:rPr>
              <a:t>      </a:t>
            </a:r>
            <a:r>
              <a:rPr lang="en-US" b="1" dirty="0">
                <a:effectLst/>
              </a:rPr>
              <a:t>In “do not forgive them” this idiom is used negatively . Isaiah is not commanding the Lord not to forgive but saying that forgiveness is unthinkable : ‘ and for sure you will not forgive them ’ .</a:t>
            </a:r>
            <a:r>
              <a:rPr lang="en-US" dirty="0">
                <a:effectLst/>
              </a:rPr>
              <a:t> (JAM) </a:t>
            </a:r>
            <a:r>
              <a:rPr lang="en-US" dirty="0" err="1">
                <a:effectLst/>
              </a:rPr>
              <a:t>Motyer</a:t>
            </a:r>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18</a:t>
            </a:fld>
            <a:endParaRPr lang="en-US"/>
          </a:p>
        </p:txBody>
      </p:sp>
    </p:spTree>
    <p:extLst>
      <p:ext uri="{BB962C8B-B14F-4D97-AF65-F5344CB8AC3E}">
        <p14:creationId xmlns:p14="http://schemas.microsoft.com/office/powerpoint/2010/main" val="1226900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19</a:t>
            </a:fld>
            <a:endParaRPr lang="en-US"/>
          </a:p>
        </p:txBody>
      </p:sp>
    </p:spTree>
    <p:extLst>
      <p:ext uri="{BB962C8B-B14F-4D97-AF65-F5344CB8AC3E}">
        <p14:creationId xmlns:p14="http://schemas.microsoft.com/office/powerpoint/2010/main" val="1725036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20</a:t>
            </a:fld>
            <a:endParaRPr lang="en-US"/>
          </a:p>
        </p:txBody>
      </p:sp>
    </p:spTree>
    <p:extLst>
      <p:ext uri="{BB962C8B-B14F-4D97-AF65-F5344CB8AC3E}">
        <p14:creationId xmlns:p14="http://schemas.microsoft.com/office/powerpoint/2010/main" val="4054165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21</a:t>
            </a:fld>
            <a:endParaRPr lang="en-US"/>
          </a:p>
        </p:txBody>
      </p:sp>
    </p:spTree>
    <p:extLst>
      <p:ext uri="{BB962C8B-B14F-4D97-AF65-F5344CB8AC3E}">
        <p14:creationId xmlns:p14="http://schemas.microsoft.com/office/powerpoint/2010/main" val="3214032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V.18-21 are reminiscent of </a:t>
            </a:r>
            <a:r>
              <a:rPr lang="en-US" b="1" dirty="0" err="1"/>
              <a:t>Rv</a:t>
            </a:r>
            <a:r>
              <a:rPr lang="en-US" b="1" dirty="0"/>
              <a:t> 6:12-17 in the Seal Judgements specifically them entering into caves, Constable</a:t>
            </a:r>
          </a:p>
          <a:p>
            <a:r>
              <a:rPr lang="en-US" dirty="0"/>
              <a:t>Ps 119:120, I should be in awe of God’s judgements</a:t>
            </a:r>
          </a:p>
        </p:txBody>
      </p:sp>
      <p:sp>
        <p:nvSpPr>
          <p:cNvPr id="4" name="Slide Number Placeholder 3"/>
          <p:cNvSpPr>
            <a:spLocks noGrp="1"/>
          </p:cNvSpPr>
          <p:nvPr>
            <p:ph type="sldNum" sz="quarter" idx="5"/>
          </p:nvPr>
        </p:nvSpPr>
        <p:spPr/>
        <p:txBody>
          <a:bodyPr/>
          <a:lstStyle/>
          <a:p>
            <a:fld id="{4D2B7343-4559-4655-B0BC-11E2F39BB687}" type="slidenum">
              <a:rPr lang="en-US" smtClean="0"/>
              <a:pPr/>
              <a:t>22</a:t>
            </a:fld>
            <a:endParaRPr lang="en-US"/>
          </a:p>
        </p:txBody>
      </p:sp>
    </p:spTree>
    <p:extLst>
      <p:ext uri="{BB962C8B-B14F-4D97-AF65-F5344CB8AC3E}">
        <p14:creationId xmlns:p14="http://schemas.microsoft.com/office/powerpoint/2010/main" val="20355458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23</a:t>
            </a:fld>
            <a:endParaRPr lang="en-US"/>
          </a:p>
        </p:txBody>
      </p:sp>
    </p:spTree>
    <p:extLst>
      <p:ext uri="{BB962C8B-B14F-4D97-AF65-F5344CB8AC3E}">
        <p14:creationId xmlns:p14="http://schemas.microsoft.com/office/powerpoint/2010/main" val="1226126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2B7343-4559-4655-B0BC-11E2F39BB687}" type="slidenum">
              <a:rPr lang="en-US" smtClean="0"/>
              <a:pPr/>
              <a:t>2</a:t>
            </a:fld>
            <a:endParaRPr lang="en-US"/>
          </a:p>
        </p:txBody>
      </p:sp>
    </p:spTree>
    <p:extLst>
      <p:ext uri="{BB962C8B-B14F-4D97-AF65-F5344CB8AC3E}">
        <p14:creationId xmlns:p14="http://schemas.microsoft.com/office/powerpoint/2010/main" val="42212725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24</a:t>
            </a:fld>
            <a:endParaRPr lang="en-US"/>
          </a:p>
        </p:txBody>
      </p:sp>
    </p:spTree>
    <p:extLst>
      <p:ext uri="{BB962C8B-B14F-4D97-AF65-F5344CB8AC3E}">
        <p14:creationId xmlns:p14="http://schemas.microsoft.com/office/powerpoint/2010/main" val="1728669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25</a:t>
            </a:fld>
            <a:endParaRPr lang="en-US"/>
          </a:p>
        </p:txBody>
      </p:sp>
    </p:spTree>
    <p:extLst>
      <p:ext uri="{BB962C8B-B14F-4D97-AF65-F5344CB8AC3E}">
        <p14:creationId xmlns:p14="http://schemas.microsoft.com/office/powerpoint/2010/main" val="2209908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26</a:t>
            </a:fld>
            <a:endParaRPr lang="en-US"/>
          </a:p>
        </p:txBody>
      </p:sp>
    </p:spTree>
    <p:extLst>
      <p:ext uri="{BB962C8B-B14F-4D97-AF65-F5344CB8AC3E}">
        <p14:creationId xmlns:p14="http://schemas.microsoft.com/office/powerpoint/2010/main" val="22340350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29</a:t>
            </a:fld>
            <a:endParaRPr lang="en-US"/>
          </a:p>
        </p:txBody>
      </p:sp>
    </p:spTree>
    <p:extLst>
      <p:ext uri="{BB962C8B-B14F-4D97-AF65-F5344CB8AC3E}">
        <p14:creationId xmlns:p14="http://schemas.microsoft.com/office/powerpoint/2010/main" val="1967493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B96C18-A2BE-4806-80D6-AC68D4A6FD33}" type="slidenum">
              <a:rPr lang="en-US" altLang="en-US"/>
              <a:pPr/>
              <a:t>4</a:t>
            </a:fld>
            <a:endParaRPr lang="en-US" altLang="en-US"/>
          </a:p>
        </p:txBody>
      </p:sp>
    </p:spTree>
    <p:extLst>
      <p:ext uri="{BB962C8B-B14F-4D97-AF65-F5344CB8AC3E}">
        <p14:creationId xmlns:p14="http://schemas.microsoft.com/office/powerpoint/2010/main" val="286678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B96C18-A2BE-4806-80D6-AC68D4A6FD33}" type="slidenum">
              <a:rPr lang="en-US" altLang="en-US"/>
              <a:pPr/>
              <a:t>5</a:t>
            </a:fld>
            <a:endParaRPr lang="en-US" altLang="en-US"/>
          </a:p>
        </p:txBody>
      </p:sp>
    </p:spTree>
    <p:extLst>
      <p:ext uri="{BB962C8B-B14F-4D97-AF65-F5344CB8AC3E}">
        <p14:creationId xmlns:p14="http://schemas.microsoft.com/office/powerpoint/2010/main" val="1281306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B96C18-A2BE-4806-80D6-AC68D4A6FD33}" type="slidenum">
              <a:rPr lang="en-US" altLang="en-US"/>
              <a:pPr/>
              <a:t>6</a:t>
            </a:fld>
            <a:endParaRPr lang="en-US" altLang="en-US"/>
          </a:p>
        </p:txBody>
      </p:sp>
    </p:spTree>
    <p:extLst>
      <p:ext uri="{BB962C8B-B14F-4D97-AF65-F5344CB8AC3E}">
        <p14:creationId xmlns:p14="http://schemas.microsoft.com/office/powerpoint/2010/main" val="824197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10</a:t>
            </a:fld>
            <a:endParaRPr lang="en-US"/>
          </a:p>
        </p:txBody>
      </p:sp>
    </p:spTree>
    <p:extLst>
      <p:ext uri="{BB962C8B-B14F-4D97-AF65-F5344CB8AC3E}">
        <p14:creationId xmlns:p14="http://schemas.microsoft.com/office/powerpoint/2010/main" val="1748040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Arial" charset="0"/>
              </a:rPr>
              <a:t>Isaiah's name, "The LORD (Yahweh) is salvation," meaning the L</a:t>
            </a:r>
            <a:r>
              <a:rPr lang="en-US" sz="1200" kern="1200" cap="small" dirty="0">
                <a:solidFill>
                  <a:schemeClr val="tx1"/>
                </a:solidFill>
                <a:effectLst/>
                <a:latin typeface="Arial" charset="0"/>
                <a:ea typeface="+mn-ea"/>
                <a:cs typeface="Arial" charset="0"/>
              </a:rPr>
              <a:t>ord </a:t>
            </a:r>
            <a:r>
              <a:rPr lang="en-US" sz="1200" kern="1200" dirty="0">
                <a:solidFill>
                  <a:schemeClr val="tx1"/>
                </a:solidFill>
                <a:effectLst/>
                <a:latin typeface="Arial" charset="0"/>
                <a:ea typeface="+mn-ea"/>
                <a:cs typeface="Arial" charset="0"/>
              </a:rPr>
              <a:t>is the source of salvation, summarizes his message. "... in that one name is compressed the whole contents of the book!" (quoting F. C. Jennings) (Constable) </a:t>
            </a: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11</a:t>
            </a:fld>
            <a:endParaRPr lang="en-US"/>
          </a:p>
        </p:txBody>
      </p:sp>
    </p:spTree>
    <p:extLst>
      <p:ext uri="{BB962C8B-B14F-4D97-AF65-F5344CB8AC3E}">
        <p14:creationId xmlns:p14="http://schemas.microsoft.com/office/powerpoint/2010/main" val="2714991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these covenants are not specifically called out – they are just present – it is in the culture, the way of life</a:t>
            </a:r>
          </a:p>
          <a:p>
            <a:endParaRPr lang="en-US" b="1" dirty="0"/>
          </a:p>
          <a:p>
            <a:r>
              <a:rPr lang="en-US" b="1" dirty="0"/>
              <a:t>Look for the influence of these covenants – you can pick them out in Isaiah</a:t>
            </a:r>
          </a:p>
        </p:txBody>
      </p:sp>
      <p:sp>
        <p:nvSpPr>
          <p:cNvPr id="4" name="Slide Number Placeholder 3"/>
          <p:cNvSpPr>
            <a:spLocks noGrp="1"/>
          </p:cNvSpPr>
          <p:nvPr>
            <p:ph type="sldNum" sz="quarter" idx="5"/>
          </p:nvPr>
        </p:nvSpPr>
        <p:spPr/>
        <p:txBody>
          <a:bodyPr/>
          <a:lstStyle/>
          <a:p>
            <a:fld id="{4D2B7343-4559-4655-B0BC-11E2F39BB687}" type="slidenum">
              <a:rPr lang="en-US" smtClean="0"/>
              <a:pPr/>
              <a:t>12</a:t>
            </a:fld>
            <a:endParaRPr lang="en-US"/>
          </a:p>
        </p:txBody>
      </p:sp>
    </p:spTree>
    <p:extLst>
      <p:ext uri="{BB962C8B-B14F-4D97-AF65-F5344CB8AC3E}">
        <p14:creationId xmlns:p14="http://schemas.microsoft.com/office/powerpoint/2010/main" val="3399402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pPr marL="457200" marR="0" indent="-457200">
              <a:spcBef>
                <a:spcPts val="0"/>
              </a:spcBef>
              <a:spcAft>
                <a:spcPts val="0"/>
              </a:spcAft>
            </a:pPr>
            <a:r>
              <a:rPr lang="en-US" sz="1800" b="1" u="sng" dirty="0">
                <a:solidFill>
                  <a:srgbClr val="000000"/>
                </a:solidFill>
                <a:effectLst/>
                <a:latin typeface="Times New Roman" panose="02020603050405020304" pitchFamily="18" charset="0"/>
                <a:ea typeface="Calibri" panose="020F0502020204030204" pitchFamily="34" charset="0"/>
              </a:rPr>
              <a:t>Thoughts on the Nature of Bible Prophecy – by Jim Battle</a:t>
            </a:r>
            <a:endParaRPr lang="en-US" sz="1800" dirty="0">
              <a:solidFill>
                <a:srgbClr val="000000"/>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rPr>
              <a:t>Understanding the unusual nature of Bible is helpful for the reading and interpretation of Bible prophecy - messages that can be obscure and difficult to understand.</a:t>
            </a: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rPr>
              <a:t> </a:t>
            </a:r>
          </a:p>
          <a:p>
            <a:pPr marL="342900" marR="0" lvl="0" indent="-342900">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rPr>
              <a:t>Prophecies are often not as clear or complete as we would like them – but they are what God has chosen to give us.</a:t>
            </a:r>
          </a:p>
          <a:p>
            <a:pPr marL="342900" marR="0" lvl="0" indent="-342900">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rPr>
              <a:t>Sometimes God explains prophecies in the Bible, either through the original prophet or through biblical cross-references. Be sure to take advantage of these solid insights.</a:t>
            </a:r>
          </a:p>
          <a:p>
            <a:pPr marL="342900" marR="0" lvl="0" indent="-342900">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rPr>
              <a:t>Prophecies are not necessarily given in sequential order. </a:t>
            </a:r>
          </a:p>
          <a:p>
            <a:pPr marL="342900" marR="0" lvl="0" indent="-342900">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rPr>
              <a:t>A single prophecy can have more than one fulfillment – partial or complete.</a:t>
            </a:r>
          </a:p>
          <a:p>
            <a:pPr marL="342900" marR="0" lvl="0" indent="-342900">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rPr>
              <a:t>Prophecies can “blur together” so that part refers to one time period and part refers to another.</a:t>
            </a:r>
          </a:p>
          <a:p>
            <a:pPr marL="342900" marR="0" lvl="0" indent="-342900">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rPr>
              <a:t>Consider the time of fulfillment – by definition, prophecies are future when given by the prophet. But a lot of time has now passed. Some prophecies have already been fulfilled and some still remain to be fulfilled.</a:t>
            </a:r>
          </a:p>
          <a:p>
            <a:pPr marL="342900" marR="0" lvl="0" indent="-342900">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rPr>
              <a:t>Sometimes a prophet may speak in the “prophetic past” tense, meaning that he is talking about a future event, but its fulfillment is so certain that he presents it as already accomplished.</a:t>
            </a:r>
          </a:p>
          <a:p>
            <a:pPr marL="342900" marR="0" lvl="0" indent="-342900">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Calibri" panose="020F0502020204030204" pitchFamily="34" charset="0"/>
              </a:rPr>
              <a:t>Accurately interpreting prophecy is not easy and nobody gets it all right.</a:t>
            </a: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800" dirty="0">
                <a:solidFill>
                  <a:srgbClr val="FF0000"/>
                </a:solidFill>
                <a:effectLst/>
                <a:latin typeface="Times New Roman" panose="02020603050405020304" pitchFamily="18" charset="0"/>
                <a:ea typeface="Calibri" panose="020F0502020204030204" pitchFamily="34" charset="0"/>
              </a:rPr>
              <a:t>All of God’s prophecies will be fulfilled.</a:t>
            </a:r>
            <a:endParaRPr lang="en-US" sz="1800" dirty="0">
              <a:solidFill>
                <a:srgbClr val="000000"/>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solidFill>
                  <a:srgbClr val="FF0000"/>
                </a:solidFill>
                <a:effectLst/>
                <a:latin typeface="Times New Roman" panose="02020603050405020304" pitchFamily="18" charset="0"/>
                <a:ea typeface="Calibri" panose="020F0502020204030204" pitchFamily="34" charset="0"/>
              </a:rPr>
              <a:t>Check the “Fulfillment Status” of prophecies – not yet, partial but more to come, completely</a:t>
            </a:r>
            <a:endParaRPr lang="en-US" sz="1800" dirty="0">
              <a:solidFill>
                <a:srgbClr val="000000"/>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rPr>
              <a:t> </a:t>
            </a: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13</a:t>
            </a:fld>
            <a:endParaRPr lang="en-US"/>
          </a:p>
        </p:txBody>
      </p:sp>
    </p:spTree>
    <p:extLst>
      <p:ext uri="{BB962C8B-B14F-4D97-AF65-F5344CB8AC3E}">
        <p14:creationId xmlns:p14="http://schemas.microsoft.com/office/powerpoint/2010/main" val="899467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accent4">
                    <a:lumMod val="95000"/>
                    <a:lumOff val="5000"/>
                  </a:schemeClr>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r>
              <a:rPr lang="en-US" altLang="en-US"/>
              <a:t>September 27, 2022</a:t>
            </a:r>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r>
              <a:rPr lang="en-US" altLang="en-US"/>
              <a:t>Isaiah 2: The Mountain and Day of the LORD</a:t>
            </a:r>
          </a:p>
        </p:txBody>
      </p:sp>
      <p:sp>
        <p:nvSpPr>
          <p:cNvPr id="10246" name="Rectangle 6"/>
          <p:cNvSpPr>
            <a:spLocks noGrp="1" noChangeArrowheads="1"/>
          </p:cNvSpPr>
          <p:nvPr>
            <p:ph type="sldNum" sz="quarter" idx="4"/>
          </p:nvPr>
        </p:nvSpPr>
        <p:spPr/>
        <p:txBody>
          <a:bodyPr/>
          <a:lstStyle>
            <a:lvl1pPr>
              <a:defRPr/>
            </a:lvl1pPr>
          </a:lstStyle>
          <a:p>
            <a:fld id="{39B8C130-83AE-45C9-96DC-9BAD79FDAF9F}" type="slidenum">
              <a:rPr lang="en-US" altLang="en-US"/>
              <a:pPr/>
              <a:t>‹#›</a:t>
            </a:fld>
            <a:endParaRPr lang="en-US" altLang="en-US"/>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endParaRPr lang="en-US"/>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tx1"/>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pPr marL="0" marR="0" lvl="0" indent="0" algn="l" defTabSz="982136" rtl="0" eaLnBrk="1" fontAlgn="base" latinLnBrk="0" hangingPunct="1">
              <a:lnSpc>
                <a:spcPct val="100000"/>
              </a:lnSpc>
              <a:spcBef>
                <a:spcPct val="0"/>
              </a:spcBef>
              <a:spcAft>
                <a:spcPct val="0"/>
              </a:spcAft>
              <a:buClrTx/>
              <a:buSzTx/>
              <a:buFontTx/>
              <a:buNone/>
              <a:tabLst/>
              <a:defRPr/>
            </a:pPr>
            <a:r>
              <a:rPr kumimoji="0" lang="en-US" altLang="en-US" sz="1321" b="0" i="0" u="none" strike="noStrike" kern="1200" cap="none" spc="0" normalizeH="0" baseline="0" noProof="0">
                <a:ln>
                  <a:noFill/>
                </a:ln>
                <a:solidFill>
                  <a:srgbClr val="FFFFFF"/>
                </a:solidFill>
                <a:effectLst/>
                <a:uLnTx/>
                <a:uFillTx/>
                <a:latin typeface="Garamond"/>
                <a:ea typeface="+mn-ea"/>
                <a:cs typeface="Arial" charset="0"/>
              </a:rPr>
              <a:t>September 27, 2022</a:t>
            </a:r>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pPr marL="0" marR="0" lvl="0" indent="0" algn="ctr" defTabSz="982136" rtl="0" eaLnBrk="1" fontAlgn="base" latinLnBrk="0" hangingPunct="1">
              <a:lnSpc>
                <a:spcPct val="100000"/>
              </a:lnSpc>
              <a:spcBef>
                <a:spcPct val="0"/>
              </a:spcBef>
              <a:spcAft>
                <a:spcPct val="0"/>
              </a:spcAft>
              <a:buClrTx/>
              <a:buSzTx/>
              <a:buFontTx/>
              <a:buNone/>
              <a:tabLst/>
              <a:defRPr/>
            </a:pPr>
            <a:r>
              <a:rPr kumimoji="0" lang="en-US" altLang="en-US" sz="1321" b="0" i="0" u="none" strike="noStrike" kern="1200" cap="none" spc="0" normalizeH="0" baseline="0" noProof="0">
                <a:ln>
                  <a:noFill/>
                </a:ln>
                <a:solidFill>
                  <a:srgbClr val="FFFFFF"/>
                </a:solidFill>
                <a:effectLst/>
                <a:uLnTx/>
                <a:uFillTx/>
                <a:latin typeface="Garamond"/>
                <a:ea typeface="+mn-ea"/>
                <a:cs typeface="Arial" charset="0"/>
              </a:rPr>
              <a:t>Isaiah 2: The Mountain and Day of the LORD</a:t>
            </a:r>
          </a:p>
        </p:txBody>
      </p:sp>
      <p:sp>
        <p:nvSpPr>
          <p:cNvPr id="10246" name="Rectangle 6"/>
          <p:cNvSpPr>
            <a:spLocks noGrp="1" noChangeArrowheads="1"/>
          </p:cNvSpPr>
          <p:nvPr>
            <p:ph type="sldNum" sz="quarter" idx="4"/>
          </p:nvPr>
        </p:nvSpPr>
        <p:spPr/>
        <p:txBody>
          <a:bodyPr/>
          <a:lstStyle>
            <a:lvl1pPr>
              <a:defRPr/>
            </a:lvl1pPr>
          </a:lstStyle>
          <a:p>
            <a:pPr marL="0" marR="0" lvl="0" indent="0" algn="r" defTabSz="982136" rtl="0" eaLnBrk="1" fontAlgn="base" latinLnBrk="0" hangingPunct="1">
              <a:lnSpc>
                <a:spcPct val="100000"/>
              </a:lnSpc>
              <a:spcBef>
                <a:spcPct val="0"/>
              </a:spcBef>
              <a:spcAft>
                <a:spcPct val="0"/>
              </a:spcAft>
              <a:buClrTx/>
              <a:buSzTx/>
              <a:buFontTx/>
              <a:buNone/>
              <a:tabLst/>
              <a:defRPr/>
            </a:pPr>
            <a:fld id="{39B8C130-83AE-45C9-96DC-9BAD79FDAF9F}" type="slidenum">
              <a:rPr kumimoji="0" lang="en-US" altLang="en-US" sz="1321" b="0" i="0" u="none" strike="noStrike" kern="1200" cap="none" spc="0" normalizeH="0" baseline="0" noProof="0">
                <a:ln>
                  <a:noFill/>
                </a:ln>
                <a:solidFill>
                  <a:srgbClr val="FFFFFF"/>
                </a:solidFill>
                <a:effectLst/>
                <a:uLnTx/>
                <a:uFillTx/>
                <a:latin typeface="Garamond"/>
                <a:ea typeface="+mn-ea"/>
                <a:cs typeface="Arial" charset="0"/>
              </a:rPr>
              <a:pPr marL="0" marR="0" lvl="0" indent="0" algn="r" defTabSz="982136" rtl="0" eaLnBrk="1" fontAlgn="base" latinLnBrk="0" hangingPunct="1">
                <a:lnSpc>
                  <a:spcPct val="100000"/>
                </a:lnSpc>
                <a:spcBef>
                  <a:spcPct val="0"/>
                </a:spcBef>
                <a:spcAft>
                  <a:spcPct val="0"/>
                </a:spcAft>
                <a:buClrTx/>
                <a:buSzTx/>
                <a:buFontTx/>
                <a:buNone/>
                <a:tabLst/>
                <a:defRPr/>
              </a:pPr>
              <a:t>‹#›</a:t>
            </a:fld>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9" name="Freeform 8"/>
          <p:cNvSpPr>
            <a:spLocks noChangeArrowheads="1"/>
          </p:cNvSpPr>
          <p:nvPr userDrawn="1"/>
        </p:nvSpPr>
        <p:spPr bwMode="auto">
          <a:xfrm>
            <a:off x="1063038" y="1383502"/>
            <a:ext cx="11077359" cy="650879"/>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38100" cap="flat" cmpd="sng">
            <a:solidFill>
              <a:schemeClr val="tx1"/>
            </a:solidFill>
            <a:prstDash val="solid"/>
            <a:miter lim="800000"/>
            <a:headEnd/>
            <a:tailEnd/>
          </a:ln>
        </p:spPr>
        <p:txBody>
          <a:bodyPr/>
          <a:lstStyle/>
          <a:p>
            <a:endParaRPr lang="en-US"/>
          </a:p>
        </p:txBody>
      </p:sp>
      <p:cxnSp>
        <p:nvCxnSpPr>
          <p:cNvPr id="3" name="Straight Connector 2"/>
          <p:cNvCxnSpPr>
            <a:stCxn id="10248" idx="0"/>
          </p:cNvCxnSpPr>
          <p:nvPr userDrawn="1"/>
        </p:nvCxnSpPr>
        <p:spPr>
          <a:xfrm>
            <a:off x="2816849" y="4225925"/>
            <a:ext cx="9321395"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17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30400" y="296867"/>
            <a:ext cx="10187953" cy="846137"/>
          </a:xfrm>
        </p:spPr>
        <p:txBody>
          <a:bodyPr/>
          <a:lstStyle>
            <a:lvl1pPr>
              <a:defRPr sz="4500">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idx="1"/>
          </p:nvPr>
        </p:nvSpPr>
        <p:spPr>
          <a:xfrm>
            <a:off x="619276" y="1676400"/>
            <a:ext cx="11706040" cy="4527550"/>
          </a:xfrm>
        </p:spPr>
        <p:txBody>
          <a:bodyPr/>
          <a:lstStyle>
            <a:lvl1pPr>
              <a:buClrTx/>
              <a:defRPr sz="4000">
                <a:solidFill>
                  <a:schemeClr val="accent4">
                    <a:lumMod val="95000"/>
                    <a:lumOff val="5000"/>
                  </a:schemeClr>
                </a:solidFill>
                <a:latin typeface="Cambria" panose="02040503050406030204" pitchFamily="18" charset="0"/>
                <a:ea typeface="Cambria" panose="02040503050406030204" pitchFamily="18" charset="0"/>
              </a:defRPr>
            </a:lvl1pPr>
            <a:lvl2pPr>
              <a:buClrTx/>
              <a:defRPr sz="3200">
                <a:solidFill>
                  <a:schemeClr val="accent4">
                    <a:lumMod val="95000"/>
                    <a:lumOff val="5000"/>
                  </a:schemeClr>
                </a:solidFill>
                <a:latin typeface="Cambria" panose="02040503050406030204" pitchFamily="18" charset="0"/>
                <a:ea typeface="Cambria" panose="02040503050406030204" pitchFamily="18" charset="0"/>
              </a:defRPr>
            </a:lvl2pPr>
            <a:lvl3pPr marL="1098250" indent="-377372">
              <a:buClrTx/>
              <a:buFont typeface="Courier New" panose="02070309020205020404" pitchFamily="49" charset="0"/>
              <a:buChar char="o"/>
              <a:defRPr sz="2800">
                <a:solidFill>
                  <a:schemeClr val="accent4">
                    <a:lumMod val="95000"/>
                    <a:lumOff val="5000"/>
                  </a:schemeClr>
                </a:solidFill>
                <a:latin typeface="Cambria" panose="02040503050406030204" pitchFamily="18" charset="0"/>
                <a:ea typeface="Cambria" panose="02040503050406030204" pitchFamily="18" charset="0"/>
              </a:defRPr>
            </a:lvl3pPr>
            <a:lvl4pPr marL="1438529" indent="-338668">
              <a:buClrTx/>
              <a:buFont typeface="Wingdings" panose="05000000000000000000" pitchFamily="2" charset="2"/>
              <a:buChar char="Ø"/>
              <a:defRPr sz="2800">
                <a:solidFill>
                  <a:schemeClr val="accent4">
                    <a:lumMod val="95000"/>
                    <a:lumOff val="5000"/>
                  </a:schemeClr>
                </a:solidFill>
                <a:latin typeface="Cambria" panose="02040503050406030204" pitchFamily="18" charset="0"/>
                <a:ea typeface="Cambria" panose="02040503050406030204" pitchFamily="18" charset="0"/>
              </a:defRPr>
            </a:lvl4pPr>
            <a:lvl5pPr>
              <a:defRPr sz="2800">
                <a:solidFill>
                  <a:schemeClr val="accent4">
                    <a:lumMod val="95000"/>
                    <a:lumOff val="5000"/>
                  </a:schemeClr>
                </a:solidFill>
                <a:latin typeface="Cambria" panose="02040503050406030204" pitchFamily="18" charset="0"/>
                <a:ea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ltLang="en-US"/>
              <a:t>September 27, 2022</a:t>
            </a:r>
          </a:p>
        </p:txBody>
      </p:sp>
      <p:sp>
        <p:nvSpPr>
          <p:cNvPr id="5" name="Footer Placeholder 4"/>
          <p:cNvSpPr>
            <a:spLocks noGrp="1"/>
          </p:cNvSpPr>
          <p:nvPr>
            <p:ph type="ftr" sz="quarter" idx="11"/>
          </p:nvPr>
        </p:nvSpPr>
        <p:spPr/>
        <p:txBody>
          <a:bodyPr/>
          <a:lstStyle>
            <a:lvl1pPr>
              <a:defRPr/>
            </a:lvl1pPr>
          </a:lstStyle>
          <a:p>
            <a:r>
              <a:rPr lang="en-US" altLang="en-US"/>
              <a:t>Isaiah 2: The Mountain and Day of the LORD</a:t>
            </a:r>
          </a:p>
        </p:txBody>
      </p:sp>
      <p:sp>
        <p:nvSpPr>
          <p:cNvPr id="6" name="Slide Number Placeholder 5"/>
          <p:cNvSpPr>
            <a:spLocks noGrp="1"/>
          </p:cNvSpPr>
          <p:nvPr>
            <p:ph type="sldNum" sz="quarter" idx="12"/>
          </p:nvPr>
        </p:nvSpPr>
        <p:spPr/>
        <p:txBody>
          <a:bodyPr/>
          <a:lstStyle>
            <a:lvl1pPr>
              <a:defRPr/>
            </a:lvl1pPr>
          </a:lstStyle>
          <a:p>
            <a:fld id="{E82D80B4-CD89-403B-BB19-E43D76EFD309}" type="slidenum">
              <a:rPr lang="en-US" altLang="en-US"/>
              <a:pPr/>
              <a:t>‹#›</a:t>
            </a:fld>
            <a:endParaRPr lang="en-US" altLang="en-US"/>
          </a:p>
        </p:txBody>
      </p:sp>
      <p:sp>
        <p:nvSpPr>
          <p:cNvPr id="10"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4"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829" y="4700588"/>
            <a:ext cx="11054511" cy="1452562"/>
          </a:xfrm>
        </p:spPr>
        <p:txBody>
          <a:bodyPr/>
          <a:lstStyle>
            <a:lvl1pPr algn="l">
              <a:defRPr sz="4064" b="1" cap="all">
                <a:solidFill>
                  <a:schemeClr val="accent4">
                    <a:lumMod val="95000"/>
                    <a:lumOff val="5000"/>
                  </a:schemeClr>
                </a:solidFill>
              </a:defRPr>
            </a:lvl1pPr>
          </a:lstStyle>
          <a:p>
            <a:r>
              <a:rPr lang="en-US" dirty="0"/>
              <a:t>Click to edit Master title style</a:t>
            </a:r>
          </a:p>
        </p:txBody>
      </p:sp>
      <p:sp>
        <p:nvSpPr>
          <p:cNvPr id="3" name="Text Placeholder 2"/>
          <p:cNvSpPr>
            <a:spLocks noGrp="1"/>
          </p:cNvSpPr>
          <p:nvPr>
            <p:ph type="body" idx="1"/>
          </p:nvPr>
        </p:nvSpPr>
        <p:spPr>
          <a:xfrm>
            <a:off x="1027829" y="3100388"/>
            <a:ext cx="11054511" cy="1600200"/>
          </a:xfrm>
        </p:spPr>
        <p:txBody>
          <a:bodyPr anchor="b"/>
          <a:lstStyle>
            <a:lvl1pPr marL="0" indent="0">
              <a:buNone/>
              <a:defRPr sz="2032"/>
            </a:lvl1pPr>
            <a:lvl2pPr marL="464458" indent="0">
              <a:buNone/>
              <a:defRPr sz="1829"/>
            </a:lvl2pPr>
            <a:lvl3pPr marL="928916" indent="0">
              <a:buNone/>
              <a:defRPr sz="1625"/>
            </a:lvl3pPr>
            <a:lvl4pPr marL="1393373" indent="0">
              <a:buNone/>
              <a:defRPr sz="1422"/>
            </a:lvl4pPr>
            <a:lvl5pPr marL="1857832" indent="0">
              <a:buNone/>
              <a:defRPr sz="1422"/>
            </a:lvl5pPr>
            <a:lvl6pPr marL="2322289" indent="0">
              <a:buNone/>
              <a:defRPr sz="1422"/>
            </a:lvl6pPr>
            <a:lvl7pPr marL="2786747" indent="0">
              <a:buNone/>
              <a:defRPr sz="1422"/>
            </a:lvl7pPr>
            <a:lvl8pPr marL="3251205" indent="0">
              <a:buNone/>
              <a:defRPr sz="1422"/>
            </a:lvl8pPr>
            <a:lvl9pPr marL="3715663" indent="0">
              <a:buNone/>
              <a:defRPr sz="1422"/>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September 27, 2022</a:t>
            </a:r>
          </a:p>
        </p:txBody>
      </p:sp>
      <p:sp>
        <p:nvSpPr>
          <p:cNvPr id="5" name="Footer Placeholder 4"/>
          <p:cNvSpPr>
            <a:spLocks noGrp="1"/>
          </p:cNvSpPr>
          <p:nvPr>
            <p:ph type="ftr" sz="quarter" idx="11"/>
          </p:nvPr>
        </p:nvSpPr>
        <p:spPr/>
        <p:txBody>
          <a:bodyPr/>
          <a:lstStyle>
            <a:lvl1pPr>
              <a:defRPr/>
            </a:lvl1pPr>
          </a:lstStyle>
          <a:p>
            <a:r>
              <a:rPr lang="en-US" altLang="en-US"/>
              <a:t>Isaiah 2: The Mountain and Day of the LORD</a:t>
            </a:r>
          </a:p>
        </p:txBody>
      </p:sp>
      <p:sp>
        <p:nvSpPr>
          <p:cNvPr id="6" name="Slide Number Placeholder 5"/>
          <p:cNvSpPr>
            <a:spLocks noGrp="1"/>
          </p:cNvSpPr>
          <p:nvPr>
            <p:ph type="sldNum" sz="quarter" idx="12"/>
          </p:nvPr>
        </p:nvSpPr>
        <p:spPr/>
        <p:txBody>
          <a:bodyPr/>
          <a:lstStyle>
            <a:lvl1pPr>
              <a:defRPr/>
            </a:lvl1pPr>
          </a:lstStyle>
          <a:p>
            <a:fld id="{BBC577CB-DC19-42DE-BF48-B80190C32E9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53247" y="296867"/>
            <a:ext cx="10187953" cy="1216025"/>
          </a:xfrm>
        </p:spPr>
        <p:txBody>
          <a:bodyPr/>
          <a:lstStyle>
            <a:lvl1pPr>
              <a:defRPr>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sz="half" idx="1"/>
          </p:nvPr>
        </p:nvSpPr>
        <p:spPr>
          <a:xfrm>
            <a:off x="619276"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5509"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September 27, 2022</a:t>
            </a:r>
          </a:p>
        </p:txBody>
      </p:sp>
      <p:sp>
        <p:nvSpPr>
          <p:cNvPr id="6" name="Footer Placeholder 5"/>
          <p:cNvSpPr>
            <a:spLocks noGrp="1"/>
          </p:cNvSpPr>
          <p:nvPr>
            <p:ph type="ftr" sz="quarter" idx="11"/>
          </p:nvPr>
        </p:nvSpPr>
        <p:spPr/>
        <p:txBody>
          <a:bodyPr/>
          <a:lstStyle>
            <a:lvl1pPr>
              <a:defRPr/>
            </a:lvl1pPr>
          </a:lstStyle>
          <a:p>
            <a:r>
              <a:rPr lang="en-US" altLang="en-US"/>
              <a:t>Isaiah 2: The Mountain and Day of the LORD</a:t>
            </a:r>
          </a:p>
        </p:txBody>
      </p:sp>
      <p:sp>
        <p:nvSpPr>
          <p:cNvPr id="7" name="Slide Number Placeholder 6"/>
          <p:cNvSpPr>
            <a:spLocks noGrp="1"/>
          </p:cNvSpPr>
          <p:nvPr>
            <p:ph type="sldNum" sz="quarter" idx="12"/>
          </p:nvPr>
        </p:nvSpPr>
        <p:spPr/>
        <p:txBody>
          <a:bodyPr/>
          <a:lstStyle>
            <a:lvl1pPr>
              <a:defRPr/>
            </a:lvl1pPr>
          </a:lstStyle>
          <a:p>
            <a:fld id="{94BC33E0-110E-435F-9BD3-B0E65100DECC}" type="slidenum">
              <a:rPr lang="en-US" altLang="en-US"/>
              <a:pPr/>
              <a:t>‹#›</a:t>
            </a:fld>
            <a:endParaRPr lang="en-US" alt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0"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September 27, 2022</a:t>
            </a:r>
          </a:p>
        </p:txBody>
      </p:sp>
      <p:sp>
        <p:nvSpPr>
          <p:cNvPr id="3" name="Footer Placeholder 2"/>
          <p:cNvSpPr>
            <a:spLocks noGrp="1"/>
          </p:cNvSpPr>
          <p:nvPr>
            <p:ph type="ftr" sz="quarter" idx="11"/>
          </p:nvPr>
        </p:nvSpPr>
        <p:spPr/>
        <p:txBody>
          <a:bodyPr/>
          <a:lstStyle>
            <a:lvl1pPr>
              <a:defRPr/>
            </a:lvl1pPr>
          </a:lstStyle>
          <a:p>
            <a:r>
              <a:rPr lang="en-US" altLang="en-US"/>
              <a:t>Isaiah 2: The Mountain and Day of the LORD</a:t>
            </a:r>
          </a:p>
        </p:txBody>
      </p:sp>
      <p:sp>
        <p:nvSpPr>
          <p:cNvPr id="4" name="Slide Number Placeholder 3"/>
          <p:cNvSpPr>
            <a:spLocks noGrp="1"/>
          </p:cNvSpPr>
          <p:nvPr>
            <p:ph type="sldNum" sz="quarter" idx="12"/>
          </p:nvPr>
        </p:nvSpPr>
        <p:spPr/>
        <p:txBody>
          <a:bodyPr/>
          <a:lstStyle>
            <a:lvl1pPr>
              <a:defRPr/>
            </a:lvl1pPr>
          </a:lstStyle>
          <a:p>
            <a:fld id="{79B663FC-48E2-4696-831B-9C14E8FF401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381" y="1905000"/>
            <a:ext cx="4279027" cy="1239837"/>
          </a:xfrm>
        </p:spPr>
        <p:txBody>
          <a:bodyPr anchor="b"/>
          <a:lstStyle>
            <a:lvl1pPr algn="l">
              <a:defRPr sz="2032" b="1"/>
            </a:lvl1pPr>
          </a:lstStyle>
          <a:p>
            <a:r>
              <a:rPr lang="en-US" dirty="0"/>
              <a:t>Click to edit Master title style</a:t>
            </a:r>
          </a:p>
        </p:txBody>
      </p:sp>
      <p:sp>
        <p:nvSpPr>
          <p:cNvPr id="3" name="Content Placeholder 2"/>
          <p:cNvSpPr>
            <a:spLocks noGrp="1"/>
          </p:cNvSpPr>
          <p:nvPr>
            <p:ph idx="1"/>
          </p:nvPr>
        </p:nvSpPr>
        <p:spPr>
          <a:xfrm>
            <a:off x="5085379" y="1905000"/>
            <a:ext cx="7270044" cy="4629154"/>
          </a:xfrm>
        </p:spPr>
        <p:txBody>
          <a:bodyPr/>
          <a:lstStyle>
            <a:lvl1pPr>
              <a:defRPr sz="3251"/>
            </a:lvl1pPr>
            <a:lvl2pPr>
              <a:defRPr sz="2845"/>
            </a:lvl2pPr>
            <a:lvl3pPr>
              <a:defRPr sz="2438"/>
            </a:lvl3pPr>
            <a:lvl4pPr>
              <a:defRPr sz="2032"/>
            </a:lvl4pPr>
            <a:lvl5pPr>
              <a:defRPr sz="2032"/>
            </a:lvl5pPr>
            <a:lvl6pPr>
              <a:defRPr sz="2032"/>
            </a:lvl6pPr>
            <a:lvl7pPr>
              <a:defRPr sz="2032"/>
            </a:lvl7pPr>
            <a:lvl8pPr>
              <a:defRPr sz="2032"/>
            </a:lvl8pPr>
            <a:lvl9pPr>
              <a:defRPr sz="2032"/>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49381" y="3581400"/>
            <a:ext cx="4279027" cy="2952750"/>
          </a:xfrm>
        </p:spPr>
        <p:txBody>
          <a:bodyPr/>
          <a:lstStyle>
            <a:lvl1pPr marL="0" indent="0">
              <a:buNone/>
              <a:defRPr sz="1422"/>
            </a:lvl1pPr>
            <a:lvl2pPr marL="464458" indent="0">
              <a:buNone/>
              <a:defRPr sz="1219"/>
            </a:lvl2pPr>
            <a:lvl3pPr marL="928916" indent="0">
              <a:buNone/>
              <a:defRPr sz="1016"/>
            </a:lvl3pPr>
            <a:lvl4pPr marL="1393373" indent="0">
              <a:buNone/>
              <a:defRPr sz="914"/>
            </a:lvl4pPr>
            <a:lvl5pPr marL="1857832" indent="0">
              <a:buNone/>
              <a:defRPr sz="914"/>
            </a:lvl5pPr>
            <a:lvl6pPr marL="2322289" indent="0">
              <a:buNone/>
              <a:defRPr sz="914"/>
            </a:lvl6pPr>
            <a:lvl7pPr marL="2786747" indent="0">
              <a:buNone/>
              <a:defRPr sz="914"/>
            </a:lvl7pPr>
            <a:lvl8pPr marL="3251205" indent="0">
              <a:buNone/>
              <a:defRPr sz="914"/>
            </a:lvl8pPr>
            <a:lvl9pPr marL="3715663" indent="0">
              <a:buNone/>
              <a:defRPr sz="914"/>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September 27, 2022</a:t>
            </a:r>
          </a:p>
        </p:txBody>
      </p:sp>
      <p:sp>
        <p:nvSpPr>
          <p:cNvPr id="6" name="Footer Placeholder 5"/>
          <p:cNvSpPr>
            <a:spLocks noGrp="1"/>
          </p:cNvSpPr>
          <p:nvPr>
            <p:ph type="ftr" sz="quarter" idx="11"/>
          </p:nvPr>
        </p:nvSpPr>
        <p:spPr/>
        <p:txBody>
          <a:bodyPr/>
          <a:lstStyle>
            <a:lvl1pPr>
              <a:defRPr/>
            </a:lvl1pPr>
          </a:lstStyle>
          <a:p>
            <a:r>
              <a:rPr lang="en-US" altLang="en-US"/>
              <a:t>Isaiah 2: The Mountain and Day of the LORD</a:t>
            </a:r>
          </a:p>
        </p:txBody>
      </p:sp>
      <p:sp>
        <p:nvSpPr>
          <p:cNvPr id="7" name="Slide Number Placeholder 6"/>
          <p:cNvSpPr>
            <a:spLocks noGrp="1"/>
          </p:cNvSpPr>
          <p:nvPr>
            <p:ph type="sldNum" sz="quarter" idx="12"/>
          </p:nvPr>
        </p:nvSpPr>
        <p:spPr/>
        <p:txBody>
          <a:bodyPr/>
          <a:lstStyle>
            <a:lvl1pPr>
              <a:defRPr/>
            </a:lvl1pPr>
          </a:lstStyle>
          <a:p>
            <a:fld id="{C876AFA3-8D8B-4CDA-9312-832A97FC9108}"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948408" y="296867"/>
            <a:ext cx="10497592" cy="1216025"/>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title style</a:t>
            </a:r>
          </a:p>
        </p:txBody>
      </p:sp>
      <p:sp>
        <p:nvSpPr>
          <p:cNvPr id="9219" name="Rectangle 3"/>
          <p:cNvSpPr>
            <a:spLocks noGrp="1" noChangeArrowheads="1"/>
          </p:cNvSpPr>
          <p:nvPr>
            <p:ph type="body" idx="1"/>
          </p:nvPr>
        </p:nvSpPr>
        <p:spPr bwMode="auto">
          <a:xfrm>
            <a:off x="619276" y="1752600"/>
            <a:ext cx="11706040" cy="4832350"/>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220" name="Rectangle 4"/>
          <p:cNvSpPr>
            <a:spLocks noGrp="1" noChangeArrowheads="1"/>
          </p:cNvSpPr>
          <p:nvPr>
            <p:ph type="dt" sz="half" idx="2"/>
          </p:nvPr>
        </p:nvSpPr>
        <p:spPr bwMode="auto">
          <a:xfrm>
            <a:off x="649380"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defTabSz="982136">
              <a:defRPr sz="1321">
                <a:latin typeface="+mj-lt"/>
              </a:defRPr>
            </a:lvl1pPr>
          </a:lstStyle>
          <a:p>
            <a:r>
              <a:rPr lang="en-US" altLang="en-US"/>
              <a:t>September 27, 2022</a:t>
            </a:r>
          </a:p>
        </p:txBody>
      </p:sp>
      <p:sp>
        <p:nvSpPr>
          <p:cNvPr id="9221" name="Rectangle 5"/>
          <p:cNvSpPr>
            <a:spLocks noGrp="1" noChangeArrowheads="1"/>
          </p:cNvSpPr>
          <p:nvPr>
            <p:ph type="ftr" sz="quarter" idx="3"/>
          </p:nvPr>
        </p:nvSpPr>
        <p:spPr bwMode="auto">
          <a:xfrm>
            <a:off x="4442448" y="6664325"/>
            <a:ext cx="4119907" cy="488950"/>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ctr" defTabSz="982136">
              <a:defRPr sz="1321">
                <a:latin typeface="+mj-lt"/>
              </a:defRPr>
            </a:lvl1pPr>
          </a:lstStyle>
          <a:p>
            <a:r>
              <a:rPr lang="en-US" altLang="en-US"/>
              <a:t>Isaiah 2: The Mountain and Day of the LORD</a:t>
            </a:r>
          </a:p>
        </p:txBody>
      </p:sp>
      <p:sp>
        <p:nvSpPr>
          <p:cNvPr id="9222" name="Rectangle 6"/>
          <p:cNvSpPr>
            <a:spLocks noGrp="1" noChangeArrowheads="1"/>
          </p:cNvSpPr>
          <p:nvPr>
            <p:ph type="sldNum" sz="quarter" idx="4"/>
          </p:nvPr>
        </p:nvSpPr>
        <p:spPr bwMode="auto">
          <a:xfrm>
            <a:off x="9319248"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r" defTabSz="982136">
              <a:defRPr sz="1321">
                <a:latin typeface="+mj-lt"/>
              </a:defRPr>
            </a:lvl1pPr>
          </a:lstStyle>
          <a:p>
            <a:fld id="{5ABA91E8-6EBE-4BF6-8E33-00CD92C22D18}" type="slidenum">
              <a:rPr lang="en-US" altLang="en-US"/>
              <a:pPr/>
              <a:t>‹#›</a:t>
            </a:fld>
            <a:endParaRPr lang="en-US" altLang="en-US"/>
          </a:p>
        </p:txBody>
      </p:sp>
      <p:sp>
        <p:nvSpPr>
          <p:cNvPr id="9224" name="Line 8"/>
          <p:cNvSpPr>
            <a:spLocks noChangeShapeType="1"/>
          </p:cNvSpPr>
          <p:nvPr/>
        </p:nvSpPr>
        <p:spPr bwMode="auto">
          <a:xfrm>
            <a:off x="649380" y="7162800"/>
            <a:ext cx="11706040" cy="0"/>
          </a:xfrm>
          <a:prstGeom prst="line">
            <a:avLst/>
          </a:prstGeom>
          <a:noFill/>
          <a:ln w="19050">
            <a:solidFill>
              <a:schemeClr val="tx1"/>
            </a:solidFill>
            <a:round/>
            <a:headEnd/>
            <a:tailEnd/>
          </a:ln>
          <a:effectLst/>
        </p:spPr>
        <p:txBody>
          <a:bodyPr/>
          <a:lstStyle/>
          <a:p>
            <a:endParaRPr 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9" name="Picture 2" descr="A picture containing icon&#10;&#10;Description automatically generated"/>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MOB logo"/>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426700" y="312742"/>
            <a:ext cx="2019300"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66" r:id="rId2"/>
    <p:sldLayoutId id="2147483651" r:id="rId3"/>
    <p:sldLayoutId id="2147483652" r:id="rId4"/>
    <p:sldLayoutId id="2147483653" r:id="rId5"/>
    <p:sldLayoutId id="2147483656" r:id="rId6"/>
    <p:sldLayoutId id="2147483657" r:id="rId7"/>
  </p:sldLayoutIdLst>
  <p:hf hdr="0"/>
  <p:txStyles>
    <p:title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p:titleStyle>
    <p:bodyStyle>
      <a:lvl1pPr marL="367696" indent="-367696" algn="l" defTabSz="982136" rtl="0" fontAlgn="base">
        <a:spcBef>
          <a:spcPct val="20000"/>
        </a:spcBef>
        <a:spcAft>
          <a:spcPct val="0"/>
        </a:spcAft>
        <a:buClr>
          <a:schemeClr val="tx1"/>
        </a:buClr>
        <a:buSzPct val="65000"/>
        <a:buFont typeface="Wingdings" pitchFamily="2" charset="2"/>
        <a:buChar char="n"/>
        <a:defRPr sz="3251">
          <a:solidFill>
            <a:schemeClr val="tx1"/>
          </a:solidFill>
          <a:latin typeface="+mn-lt"/>
          <a:ea typeface="+mn-ea"/>
          <a:cs typeface="+mn-cs"/>
        </a:defRPr>
      </a:lvl1pPr>
      <a:lvl2pPr marL="719265" indent="-349956" algn="l" defTabSz="982136" rtl="0" fontAlgn="base">
        <a:spcBef>
          <a:spcPct val="20000"/>
        </a:spcBef>
        <a:spcAft>
          <a:spcPct val="0"/>
        </a:spcAft>
        <a:buClrTx/>
        <a:buSzPct val="60000"/>
        <a:buFont typeface="Wingdings" pitchFamily="2" charset="2"/>
        <a:buChar char="q"/>
        <a:defRPr sz="2743">
          <a:solidFill>
            <a:schemeClr val="tx1"/>
          </a:solidFill>
          <a:latin typeface="+mn-lt"/>
          <a:cs typeface="+mn-cs"/>
        </a:defRPr>
      </a:lvl2pPr>
      <a:lvl3pPr marL="1098250" indent="-377372" algn="l" defTabSz="982136" rtl="0" fontAlgn="base">
        <a:spcBef>
          <a:spcPct val="20000"/>
        </a:spcBef>
        <a:spcAft>
          <a:spcPct val="0"/>
        </a:spcAft>
        <a:buClrTx/>
        <a:buSzPct val="65000"/>
        <a:buFont typeface="Wingdings" pitchFamily="2" charset="2"/>
        <a:buChar char="n"/>
        <a:defRPr sz="2337">
          <a:solidFill>
            <a:schemeClr val="tx1"/>
          </a:solidFill>
          <a:latin typeface="+mn-lt"/>
          <a:cs typeface="+mn-cs"/>
        </a:defRPr>
      </a:lvl3pPr>
      <a:lvl4pPr marL="1438529" indent="-338668" algn="l" defTabSz="982136" rtl="0" fontAlgn="base">
        <a:spcBef>
          <a:spcPct val="20000"/>
        </a:spcBef>
        <a:spcAft>
          <a:spcPct val="0"/>
        </a:spcAft>
        <a:buClrTx/>
        <a:buSzPct val="70000"/>
        <a:buFont typeface="Wingdings" pitchFamily="2" charset="2"/>
        <a:buChar char="q"/>
        <a:defRPr sz="2133">
          <a:solidFill>
            <a:schemeClr val="tx1"/>
          </a:solidFill>
          <a:latin typeface="+mn-lt"/>
          <a:cs typeface="+mn-cs"/>
        </a:defRPr>
      </a:lvl4pPr>
      <a:lvl5pPr marL="1803000" indent="-362858" algn="l" defTabSz="982136" rtl="0" fontAlgn="base">
        <a:spcBef>
          <a:spcPct val="20000"/>
        </a:spcBef>
        <a:spcAft>
          <a:spcPct val="0"/>
        </a:spcAft>
        <a:buClrTx/>
        <a:buSzPct val="75000"/>
        <a:buFont typeface="Wingdings" pitchFamily="2" charset="2"/>
        <a:buChar char="§"/>
        <a:defRPr sz="2133">
          <a:solidFill>
            <a:schemeClr val="tx1"/>
          </a:solidFill>
          <a:latin typeface="+mn-lt"/>
          <a:cs typeface="+mn-cs"/>
        </a:defRPr>
      </a:lvl5pPr>
      <a:lvl6pPr marL="2267457"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6pPr>
      <a:lvl7pPr marL="2731916"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7pPr>
      <a:lvl8pPr marL="3196373"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8pPr>
      <a:lvl9pPr marL="3660832"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9pPr>
    </p:bodyStyle>
    <p:otherStyle>
      <a:defPPr>
        <a:defRPr lang="en-US"/>
      </a:defPPr>
      <a:lvl1pPr marL="0" algn="l" defTabSz="928916" rtl="0" eaLnBrk="1" latinLnBrk="0" hangingPunct="1">
        <a:defRPr sz="1829" kern="1200">
          <a:solidFill>
            <a:schemeClr val="tx1"/>
          </a:solidFill>
          <a:latin typeface="+mn-lt"/>
          <a:ea typeface="+mn-ea"/>
          <a:cs typeface="+mn-cs"/>
        </a:defRPr>
      </a:lvl1pPr>
      <a:lvl2pPr marL="464458" algn="l" defTabSz="928916" rtl="0" eaLnBrk="1" latinLnBrk="0" hangingPunct="1">
        <a:defRPr sz="1829" kern="1200">
          <a:solidFill>
            <a:schemeClr val="tx1"/>
          </a:solidFill>
          <a:latin typeface="+mn-lt"/>
          <a:ea typeface="+mn-ea"/>
          <a:cs typeface="+mn-cs"/>
        </a:defRPr>
      </a:lvl2pPr>
      <a:lvl3pPr marL="928916" algn="l" defTabSz="928916" rtl="0" eaLnBrk="1" latinLnBrk="0" hangingPunct="1">
        <a:defRPr sz="1829" kern="1200">
          <a:solidFill>
            <a:schemeClr val="tx1"/>
          </a:solidFill>
          <a:latin typeface="+mn-lt"/>
          <a:ea typeface="+mn-ea"/>
          <a:cs typeface="+mn-cs"/>
        </a:defRPr>
      </a:lvl3pPr>
      <a:lvl4pPr marL="1393373" algn="l" defTabSz="928916" rtl="0" eaLnBrk="1" latinLnBrk="0" hangingPunct="1">
        <a:defRPr sz="1829" kern="1200">
          <a:solidFill>
            <a:schemeClr val="tx1"/>
          </a:solidFill>
          <a:latin typeface="+mn-lt"/>
          <a:ea typeface="+mn-ea"/>
          <a:cs typeface="+mn-cs"/>
        </a:defRPr>
      </a:lvl4pPr>
      <a:lvl5pPr marL="1857832" algn="l" defTabSz="928916" rtl="0" eaLnBrk="1" latinLnBrk="0" hangingPunct="1">
        <a:defRPr sz="1829" kern="1200">
          <a:solidFill>
            <a:schemeClr val="tx1"/>
          </a:solidFill>
          <a:latin typeface="+mn-lt"/>
          <a:ea typeface="+mn-ea"/>
          <a:cs typeface="+mn-cs"/>
        </a:defRPr>
      </a:lvl5pPr>
      <a:lvl6pPr marL="2322289" algn="l" defTabSz="928916" rtl="0" eaLnBrk="1" latinLnBrk="0" hangingPunct="1">
        <a:defRPr sz="1829" kern="1200">
          <a:solidFill>
            <a:schemeClr val="tx1"/>
          </a:solidFill>
          <a:latin typeface="+mn-lt"/>
          <a:ea typeface="+mn-ea"/>
          <a:cs typeface="+mn-cs"/>
        </a:defRPr>
      </a:lvl6pPr>
      <a:lvl7pPr marL="2786747" algn="l" defTabSz="928916" rtl="0" eaLnBrk="1" latinLnBrk="0" hangingPunct="1">
        <a:defRPr sz="1829" kern="1200">
          <a:solidFill>
            <a:schemeClr val="tx1"/>
          </a:solidFill>
          <a:latin typeface="+mn-lt"/>
          <a:ea typeface="+mn-ea"/>
          <a:cs typeface="+mn-cs"/>
        </a:defRPr>
      </a:lvl7pPr>
      <a:lvl8pPr marL="3251205" algn="l" defTabSz="928916" rtl="0" eaLnBrk="1" latinLnBrk="0" hangingPunct="1">
        <a:defRPr sz="1829" kern="1200">
          <a:solidFill>
            <a:schemeClr val="tx1"/>
          </a:solidFill>
          <a:latin typeface="+mn-lt"/>
          <a:ea typeface="+mn-ea"/>
          <a:cs typeface="+mn-cs"/>
        </a:defRPr>
      </a:lvl8pPr>
      <a:lvl9pPr marL="3715663" algn="l" defTabSz="928916" rtl="0" eaLnBrk="1" latinLnBrk="0" hangingPunct="1">
        <a:defRPr sz="18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www.ibcmob.net/"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975360" y="2032001"/>
            <a:ext cx="11054080" cy="1168400"/>
          </a:xfrm>
        </p:spPr>
        <p:txBody>
          <a:bodyPr/>
          <a:lstStyle/>
          <a:p>
            <a:r>
              <a:rPr lang="en-US" altLang="en-US" sz="66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WELCOME  TO  THE  MOB!</a:t>
            </a:r>
            <a:endParaRPr lang="en-US" altLang="en-US" sz="4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950720" y="3505200"/>
            <a:ext cx="9103360" cy="1869440"/>
          </a:xfrm>
        </p:spPr>
        <p:txBody>
          <a:bodyPr/>
          <a:lstStyle/>
          <a:p>
            <a:pPr>
              <a:defRPr/>
            </a:pPr>
            <a:r>
              <a:rPr lang="en-US" altLang="en-US" dirty="0">
                <a:solidFill>
                  <a:schemeClr val="tx1">
                    <a:lumMod val="75000"/>
                    <a:lumOff val="25000"/>
                  </a:schemeClr>
                </a:solidFill>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a:defRPr/>
            </a:pPr>
            <a:r>
              <a:rPr lang="en-US" altLang="en-US" dirty="0">
                <a:solidFill>
                  <a:schemeClr val="tx1">
                    <a:lumMod val="75000"/>
                    <a:lumOff val="25000"/>
                  </a:schemeClr>
                </a:solidFill>
                <a:ea typeface="MS PGothic" panose="020B0600070205080204" pitchFamily="34" charset="-128"/>
              </a:rPr>
              <a:t>2 Timothy 3:16-17 </a:t>
            </a:r>
            <a:r>
              <a:rPr lang="en-US" altLang="en-US" sz="2560" dirty="0">
                <a:solidFill>
                  <a:schemeClr val="tx1">
                    <a:lumMod val="75000"/>
                    <a:lumOff val="25000"/>
                  </a:schemeClr>
                </a:solidFill>
                <a:ea typeface="MS PGothic" panose="020B0600070205080204" pitchFamily="34" charset="-128"/>
              </a:rPr>
              <a:t>(ESV)</a:t>
            </a:r>
            <a:endParaRPr lang="en-US" dirty="0">
              <a:solidFill>
                <a:schemeClr val="tx1">
                  <a:lumMod val="75000"/>
                  <a:lumOff val="25000"/>
                </a:schemeClr>
              </a:solidFill>
            </a:endParaRPr>
          </a:p>
        </p:txBody>
      </p:sp>
      <p:sp>
        <p:nvSpPr>
          <p:cNvPr id="4" name="Date Placeholder 3"/>
          <p:cNvSpPr>
            <a:spLocks noGrp="1"/>
          </p:cNvSpPr>
          <p:nvPr>
            <p:ph type="dt" sz="quarter" idx="10"/>
          </p:nvPr>
        </p:nvSpPr>
        <p:spPr>
          <a:xfrm>
            <a:off x="182880" y="6781800"/>
            <a:ext cx="2230121" cy="389467"/>
          </a:xfrm>
          <a:prstGeom prst="rect">
            <a:avLst/>
          </a:prstGeom>
        </p:spPr>
        <p:txBody>
          <a:bodyPr vert="horz" lIns="91429" tIns="45714" rIns="91429" bIns="45714" rtlCol="0" anchor="ctr"/>
          <a:lstStyle>
            <a:defPPr>
              <a:defRPr lang="en-US"/>
            </a:defPPr>
            <a:lvl1pPr algn="l" defTabSz="975276" rtl="0" eaLnBrk="1" fontAlgn="auto" hangingPunct="1">
              <a:spcBef>
                <a:spcPts val="0"/>
              </a:spcBef>
              <a:spcAft>
                <a:spcPts val="0"/>
              </a:spcAft>
              <a:defRPr sz="1280" kern="1200" dirty="0">
                <a:solidFill>
                  <a:schemeClr val="tx1"/>
                </a:solidFill>
                <a:latin typeface="+mn-lt"/>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a:solidFill>
                  <a:prstClr val="black"/>
                </a:solidFill>
                <a:cs typeface="+mn-cs"/>
              </a:rPr>
              <a:t>September 27, 2022</a:t>
            </a:r>
            <a:endParaRPr lang="en-US" dirty="0">
              <a:solidFill>
                <a:prstClr val="black"/>
              </a:solidFill>
              <a:latin typeface="Calibri"/>
              <a:cs typeface="+mn-cs"/>
            </a:endParaRPr>
          </a:p>
        </p:txBody>
      </p:sp>
      <p:sp>
        <p:nvSpPr>
          <p:cNvPr id="5" name="Footer Placeholder 4"/>
          <p:cNvSpPr>
            <a:spLocks noGrp="1"/>
          </p:cNvSpPr>
          <p:nvPr>
            <p:ph type="ftr" sz="quarter" idx="11"/>
          </p:nvPr>
        </p:nvSpPr>
        <p:spPr>
          <a:xfrm>
            <a:off x="1950720" y="6773333"/>
            <a:ext cx="8994987" cy="389467"/>
          </a:xfrm>
          <a:prstGeom prst="rect">
            <a:avLst/>
          </a:prstGeom>
        </p:spPr>
        <p:txBody>
          <a:bodyPr vert="horz" lIns="91429" tIns="45714" rIns="91429" bIns="45714" rtlCol="0" anchor="ctr"/>
          <a:lstStyle>
            <a:defPPr>
              <a:defRPr lang="en-US"/>
            </a:defPPr>
            <a:lvl1pPr algn="ctr" defTabSz="975276" rtl="0" eaLnBrk="1" fontAlgn="auto" hangingPunct="1">
              <a:spcBef>
                <a:spcPts val="0"/>
              </a:spcBef>
              <a:spcAft>
                <a:spcPts val="0"/>
              </a:spcAft>
              <a:defRPr sz="1280" kern="1200" dirty="0">
                <a:solidFill>
                  <a:schemeClr val="tx1"/>
                </a:solidFill>
                <a:latin typeface="+mn-lt"/>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a:solidFill>
                  <a:prstClr val="black"/>
                </a:solidFill>
                <a:cs typeface="+mn-cs"/>
              </a:rPr>
              <a:t>Isaiah 2: The Mountain and Day of the LORD</a:t>
            </a:r>
            <a:endParaRPr lang="en-US" dirty="0">
              <a:solidFill>
                <a:prstClr val="black"/>
              </a:solidFill>
              <a:latin typeface="Calibri"/>
              <a:cs typeface="+mn-cs"/>
            </a:endParaRPr>
          </a:p>
        </p:txBody>
      </p:sp>
      <p:sp>
        <p:nvSpPr>
          <p:cNvPr id="20486" name="Slide Number Placeholder 5"/>
          <p:cNvSpPr>
            <a:spLocks noGrp="1" noChangeArrowheads="1"/>
          </p:cNvSpPr>
          <p:nvPr>
            <p:ph type="sldNum" sz="quarter" idx="12"/>
          </p:nvPr>
        </p:nvSpPr>
        <p:spPr bwMode="auto">
          <a:xfrm>
            <a:off x="11963401" y="6954521"/>
            <a:ext cx="975360" cy="3894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defPPr>
              <a:defRPr lang="en-US"/>
            </a:defPPr>
            <a:lvl1pPr algn="r" rtl="0" eaLnBrk="1" fontAlgn="base" hangingPunct="1">
              <a:spcBef>
                <a:spcPct val="0"/>
              </a:spcBef>
              <a:spcAft>
                <a:spcPct val="0"/>
              </a:spcAft>
              <a:defRPr sz="128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973698"/>
            <a:fld id="{4C2CFBB3-495C-4C7C-A55D-D7673611F889}" type="slidenum">
              <a:rPr lang="en-US" altLang="en-US" smtClean="0">
                <a:solidFill>
                  <a:prstClr val="black"/>
                </a:solidFill>
                <a:latin typeface="Calibri" panose="020F0502020204030204" pitchFamily="34" charset="0"/>
                <a:cs typeface="+mn-cs"/>
              </a:rPr>
              <a:pPr defTabSz="973698"/>
              <a:t>1</a:t>
            </a:fld>
            <a:endParaRPr lang="en-US" altLang="en-US">
              <a:solidFill>
                <a:prstClr val="black"/>
              </a:solidFill>
              <a:latin typeface="Calibri" panose="020F0502020204030204" pitchFamily="34" charset="0"/>
              <a:cs typeface="+mn-cs"/>
            </a:endParaRPr>
          </a:p>
        </p:txBody>
      </p:sp>
    </p:spTree>
    <p:extLst>
      <p:ext uri="{BB962C8B-B14F-4D97-AF65-F5344CB8AC3E}">
        <p14:creationId xmlns:p14="http://schemas.microsoft.com/office/powerpoint/2010/main" val="4040760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b="1" dirty="0">
                <a:solidFill>
                  <a:schemeClr val="tx1">
                    <a:lumMod val="75000"/>
                    <a:lumOff val="25000"/>
                  </a:schemeClr>
                </a:solidFill>
                <a:latin typeface="+mn-lt"/>
              </a:rPr>
              <a:t>Isaiah Outline</a:t>
            </a:r>
          </a:p>
        </p:txBody>
      </p:sp>
      <p:sp>
        <p:nvSpPr>
          <p:cNvPr id="2663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93C9297-CA8B-4A77-A6C9-BF4C1B74B826}" type="slidenum">
              <a:rPr lang="en-US" altLang="en-US"/>
              <a:pPr/>
              <a:t>10</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3786814729"/>
              </p:ext>
            </p:extLst>
          </p:nvPr>
        </p:nvGraphicFramePr>
        <p:xfrm>
          <a:off x="787400" y="1752600"/>
          <a:ext cx="11672564" cy="4999972"/>
        </p:xfrm>
        <a:graphic>
          <a:graphicData uri="http://schemas.openxmlformats.org/drawingml/2006/table">
            <a:tbl>
              <a:tblPr/>
              <a:tblGrid>
                <a:gridCol w="1091547">
                  <a:extLst>
                    <a:ext uri="{9D8B030D-6E8A-4147-A177-3AD203B41FA5}">
                      <a16:colId xmlns:a16="http://schemas.microsoft.com/office/drawing/2014/main" val="20000"/>
                    </a:ext>
                  </a:extLst>
                </a:gridCol>
                <a:gridCol w="554580">
                  <a:extLst>
                    <a:ext uri="{9D8B030D-6E8A-4147-A177-3AD203B41FA5}">
                      <a16:colId xmlns:a16="http://schemas.microsoft.com/office/drawing/2014/main" val="20001"/>
                    </a:ext>
                  </a:extLst>
                </a:gridCol>
                <a:gridCol w="554580">
                  <a:extLst>
                    <a:ext uri="{9D8B030D-6E8A-4147-A177-3AD203B41FA5}">
                      <a16:colId xmlns:a16="http://schemas.microsoft.com/office/drawing/2014/main" val="20002"/>
                    </a:ext>
                  </a:extLst>
                </a:gridCol>
                <a:gridCol w="554580">
                  <a:extLst>
                    <a:ext uri="{9D8B030D-6E8A-4147-A177-3AD203B41FA5}">
                      <a16:colId xmlns:a16="http://schemas.microsoft.com/office/drawing/2014/main" val="20003"/>
                    </a:ext>
                  </a:extLst>
                </a:gridCol>
                <a:gridCol w="554580">
                  <a:extLst>
                    <a:ext uri="{9D8B030D-6E8A-4147-A177-3AD203B41FA5}">
                      <a16:colId xmlns:a16="http://schemas.microsoft.com/office/drawing/2014/main" val="20004"/>
                    </a:ext>
                  </a:extLst>
                </a:gridCol>
                <a:gridCol w="554580">
                  <a:extLst>
                    <a:ext uri="{9D8B030D-6E8A-4147-A177-3AD203B41FA5}">
                      <a16:colId xmlns:a16="http://schemas.microsoft.com/office/drawing/2014/main" val="20005"/>
                    </a:ext>
                  </a:extLst>
                </a:gridCol>
                <a:gridCol w="554580">
                  <a:extLst>
                    <a:ext uri="{9D8B030D-6E8A-4147-A177-3AD203B41FA5}">
                      <a16:colId xmlns:a16="http://schemas.microsoft.com/office/drawing/2014/main" val="20006"/>
                    </a:ext>
                  </a:extLst>
                </a:gridCol>
                <a:gridCol w="554580">
                  <a:extLst>
                    <a:ext uri="{9D8B030D-6E8A-4147-A177-3AD203B41FA5}">
                      <a16:colId xmlns:a16="http://schemas.microsoft.com/office/drawing/2014/main" val="20007"/>
                    </a:ext>
                  </a:extLst>
                </a:gridCol>
                <a:gridCol w="554580">
                  <a:extLst>
                    <a:ext uri="{9D8B030D-6E8A-4147-A177-3AD203B41FA5}">
                      <a16:colId xmlns:a16="http://schemas.microsoft.com/office/drawing/2014/main" val="20008"/>
                    </a:ext>
                  </a:extLst>
                </a:gridCol>
                <a:gridCol w="1682086">
                  <a:extLst>
                    <a:ext uri="{9D8B030D-6E8A-4147-A177-3AD203B41FA5}">
                      <a16:colId xmlns:a16="http://schemas.microsoft.com/office/drawing/2014/main" val="20009"/>
                    </a:ext>
                  </a:extLst>
                </a:gridCol>
                <a:gridCol w="1261893">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gridCol w="152400">
                  <a:extLst>
                    <a:ext uri="{9D8B030D-6E8A-4147-A177-3AD203B41FA5}">
                      <a16:colId xmlns:a16="http://schemas.microsoft.com/office/drawing/2014/main" val="3696222143"/>
                    </a:ext>
                  </a:extLst>
                </a:gridCol>
                <a:gridCol w="372478">
                  <a:extLst>
                    <a:ext uri="{9D8B030D-6E8A-4147-A177-3AD203B41FA5}">
                      <a16:colId xmlns:a16="http://schemas.microsoft.com/office/drawing/2014/main" val="3693788791"/>
                    </a:ext>
                  </a:extLst>
                </a:gridCol>
                <a:gridCol w="554580">
                  <a:extLst>
                    <a:ext uri="{9D8B030D-6E8A-4147-A177-3AD203B41FA5}">
                      <a16:colId xmlns:a16="http://schemas.microsoft.com/office/drawing/2014/main" val="20013"/>
                    </a:ext>
                  </a:extLst>
                </a:gridCol>
                <a:gridCol w="554580">
                  <a:extLst>
                    <a:ext uri="{9D8B030D-6E8A-4147-A177-3AD203B41FA5}">
                      <a16:colId xmlns:a16="http://schemas.microsoft.com/office/drawing/2014/main" val="20014"/>
                    </a:ext>
                  </a:extLst>
                </a:gridCol>
                <a:gridCol w="554580">
                  <a:extLst>
                    <a:ext uri="{9D8B030D-6E8A-4147-A177-3AD203B41FA5}">
                      <a16:colId xmlns:a16="http://schemas.microsoft.com/office/drawing/2014/main" val="20015"/>
                    </a:ext>
                  </a:extLst>
                </a:gridCol>
                <a:gridCol w="554580">
                  <a:extLst>
                    <a:ext uri="{9D8B030D-6E8A-4147-A177-3AD203B41FA5}">
                      <a16:colId xmlns:a16="http://schemas.microsoft.com/office/drawing/2014/main" val="20016"/>
                    </a:ext>
                  </a:extLst>
                </a:gridCol>
              </a:tblGrid>
              <a:tr h="463553">
                <a:tc rowSpan="2">
                  <a:txBody>
                    <a:bodyPr/>
                    <a:lstStyle/>
                    <a:p>
                      <a:pPr algn="ctr" fontAlgn="ctr"/>
                      <a:r>
                        <a:rPr lang="en-US" sz="2300" b="1" i="0" u="none" strike="noStrike" dirty="0">
                          <a:solidFill>
                            <a:schemeClr val="tx1"/>
                          </a:solidFill>
                          <a:effectLst/>
                          <a:latin typeface="Calibri" panose="020F0502020204030204" pitchFamily="34" charset="0"/>
                        </a:rPr>
                        <a:t>Focus</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300" b="1" i="0" u="none" strike="noStrike" dirty="0">
                          <a:solidFill>
                            <a:schemeClr val="tx1"/>
                          </a:solidFill>
                          <a:effectLst/>
                          <a:latin typeface="Calibri" panose="020F0502020204030204" pitchFamily="34" charset="0"/>
                        </a:rPr>
                        <a:t>Prophecies of Condemnation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300" b="1" i="0" u="none" strike="noStrike" dirty="0">
                          <a:solidFill>
                            <a:schemeClr val="tx1"/>
                          </a:solidFill>
                          <a:effectLst/>
                          <a:latin typeface="Calibri" panose="020F0502020204030204" pitchFamily="34" charset="0"/>
                        </a:rPr>
                        <a:t>Historical Parenthesis</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7">
                  <a:txBody>
                    <a:bodyPr/>
                    <a:lstStyle/>
                    <a:p>
                      <a:pPr algn="ctr" fontAlgn="ctr"/>
                      <a:r>
                        <a:rPr lang="en-US" sz="2300" b="1" i="0" u="none" strike="noStrike" dirty="0">
                          <a:solidFill>
                            <a:schemeClr val="tx1"/>
                          </a:solidFill>
                          <a:effectLst/>
                          <a:latin typeface="Calibri" panose="020F0502020204030204" pitchFamily="34" charset="0"/>
                        </a:rPr>
                        <a:t>Prophecies of Comfort</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5947">
                <a:tc v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1:1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400" b="1" i="0" u="none" strike="noStrike" dirty="0">
                          <a:solidFill>
                            <a:schemeClr val="tx1"/>
                          </a:solidFill>
                          <a:effectLst/>
                          <a:latin typeface="Calibri" panose="020F0502020204030204" pitchFamily="34" charset="0"/>
                        </a:rPr>
                        <a:t> 35:10</a:t>
                      </a: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400" b="1" i="0" u="none" strike="noStrike" dirty="0">
                          <a:solidFill>
                            <a:schemeClr val="tx1"/>
                          </a:solidFill>
                          <a:effectLst/>
                          <a:latin typeface="Calibri" panose="020F0502020204030204" pitchFamily="34" charset="0"/>
                        </a:rPr>
                        <a:t>  36:1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39:8</a:t>
                      </a: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sz="1400" b="1" i="0" u="none" strike="noStrike" dirty="0">
                          <a:solidFill>
                            <a:schemeClr val="tx1"/>
                          </a:solidFill>
                          <a:effectLst/>
                          <a:latin typeface="Calibri" panose="020F0502020204030204" pitchFamily="34" charset="0"/>
                        </a:rPr>
                        <a:t>40:1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66:24</a:t>
                      </a:r>
                    </a:p>
                  </a:txBody>
                  <a:tcPr marL="5588" marR="5588" marT="4619"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318097">
                <a:tc>
                  <a:txBody>
                    <a:bodyPr/>
                    <a:lstStyle/>
                    <a:p>
                      <a:pPr algn="ctr" fontAlgn="ctr"/>
                      <a:r>
                        <a:rPr lang="en-US" sz="2700" b="1" i="0" u="none" strike="noStrike" dirty="0">
                          <a:solidFill>
                            <a:schemeClr val="tx1"/>
                          </a:solidFill>
                          <a:effectLst/>
                          <a:latin typeface="Calibri" panose="020F0502020204030204" pitchFamily="34" charset="0"/>
                        </a:rPr>
                        <a:t>Divisions</a:t>
                      </a:r>
                    </a:p>
                  </a:txBody>
                  <a:tcPr marL="5588" marR="5588" marT="4619"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Judah</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the Nation</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Against the Day of the Lord</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of Judgement and Blessing</a:t>
                      </a:r>
                    </a:p>
                  </a:txBody>
                  <a:tcPr marL="88669" marR="88669" marT="44335" marB="44335"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100" b="1" i="0" u="none" strike="noStrike" dirty="0">
                          <a:solidFill>
                            <a:schemeClr val="tx1"/>
                          </a:solidFill>
                          <a:effectLst/>
                          <a:latin typeface="Calibri" panose="020F0502020204030204" pitchFamily="34" charset="0"/>
                        </a:rPr>
                        <a:t>Sickness and Sin</a:t>
                      </a:r>
                    </a:p>
                  </a:txBody>
                  <a:tcPr marL="160934" marR="160934" marT="133004" marB="133004"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100" b="1" i="0" u="none" strike="noStrike" dirty="0">
                          <a:solidFill>
                            <a:schemeClr val="tx1"/>
                          </a:solidFill>
                          <a:effectLst/>
                          <a:latin typeface="Calibri" panose="020F0502020204030204" pitchFamily="34" charset="0"/>
                        </a:rPr>
                        <a:t>Hezekiah’s Salvation</a:t>
                      </a:r>
                    </a:p>
                  </a:txBody>
                  <a:tcPr marL="160934" marR="160934" marT="133004" marB="133004"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2100" b="1" i="0" u="none" strike="noStrike" dirty="0">
                          <a:solidFill>
                            <a:schemeClr val="tx1"/>
                          </a:solidFill>
                          <a:effectLst/>
                          <a:latin typeface="Calibri" panose="020F0502020204030204" pitchFamily="34" charset="0"/>
                        </a:rPr>
                        <a:t>Israel’s Deliverance</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Deliverer</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Glorious Future</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48459">
                <a:tc>
                  <a:txBody>
                    <a:bodyPr/>
                    <a:lstStyle/>
                    <a:p>
                      <a:pPr algn="l" fontAlgn="b"/>
                      <a:r>
                        <a:rPr lang="en-US" sz="1600" b="1" i="0" u="none" strike="noStrike" dirty="0">
                          <a:solidFill>
                            <a:schemeClr val="tx1"/>
                          </a:solidFill>
                          <a:effectLst/>
                          <a:latin typeface="Calibri" panose="020F0502020204030204" pitchFamily="34" charset="0"/>
                        </a:rPr>
                        <a:t> </a:t>
                      </a:r>
                    </a:p>
                  </a:txBody>
                  <a:tcPr marL="5588" marR="5588" marT="46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1:1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12:6</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13:1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23:18</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24:1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27:13</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28:1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35:10</a:t>
                      </a: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36:1</a:t>
                      </a: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39:8</a:t>
                      </a: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40:1</a:t>
                      </a: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300" b="1" i="0" u="none" strike="noStrike" dirty="0">
                          <a:solidFill>
                            <a:schemeClr val="tx1"/>
                          </a:solidFill>
                          <a:effectLst/>
                          <a:latin typeface="Calibri" panose="020F0502020204030204" pitchFamily="34" charset="0"/>
                        </a:rPr>
                        <a:t>48:22</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49:1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57:21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58:1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66:24</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7971">
                <a:tc rowSpan="2">
                  <a:txBody>
                    <a:bodyPr/>
                    <a:lstStyle/>
                    <a:p>
                      <a:pPr algn="ctr" fontAlgn="b"/>
                      <a:r>
                        <a:rPr lang="en-US" sz="2300" b="1" i="0" u="none" strike="noStrike" dirty="0">
                          <a:solidFill>
                            <a:schemeClr val="tx1"/>
                          </a:solidFill>
                          <a:effectLst/>
                          <a:latin typeface="Calibri" panose="020F0502020204030204" pitchFamily="34" charset="0"/>
                        </a:rPr>
                        <a:t>Topics</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100" b="1" i="0" u="none" strike="noStrike" dirty="0">
                          <a:solidFill>
                            <a:schemeClr val="tx1"/>
                          </a:solidFill>
                          <a:effectLst/>
                          <a:latin typeface="Calibri" panose="020F0502020204030204" pitchFamily="34" charset="0"/>
                        </a:rPr>
                        <a:t>Prophetic</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Historic</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Messianic</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37971">
                <a:tc vMerge="1">
                  <a:txBody>
                    <a:bodyPr/>
                    <a:lstStyle/>
                    <a:p>
                      <a:endParaRPr lang="en-US"/>
                    </a:p>
                  </a:txBody>
                  <a:tcPr/>
                </a:tc>
                <a:tc gridSpan="8">
                  <a:txBody>
                    <a:bodyPr/>
                    <a:lstStyle/>
                    <a:p>
                      <a:pPr algn="ctr" fontAlgn="b"/>
                      <a:r>
                        <a:rPr lang="en-US" sz="2100" b="1" i="0" u="none" strike="noStrike" dirty="0">
                          <a:solidFill>
                            <a:schemeClr val="tx1"/>
                          </a:solidFill>
                          <a:effectLst/>
                          <a:latin typeface="Calibri" panose="020F0502020204030204" pitchFamily="34" charset="0"/>
                        </a:rPr>
                        <a:t>Judgement</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Transition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Hope</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37971">
                <a:tc>
                  <a:txBody>
                    <a:bodyPr/>
                    <a:lstStyle/>
                    <a:p>
                      <a:pPr algn="ctr" fontAlgn="b"/>
                      <a:r>
                        <a:rPr lang="en-US" sz="2300" b="1" i="0" u="none" strike="noStrike" dirty="0">
                          <a:solidFill>
                            <a:schemeClr val="tx1"/>
                          </a:solidFill>
                          <a:effectLst/>
                          <a:latin typeface="Calibri" panose="020F0502020204030204" pitchFamily="34" charset="0"/>
                        </a:rPr>
                        <a:t>Place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Israel &amp; Judah</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37971">
                <a:tc>
                  <a:txBody>
                    <a:bodyPr/>
                    <a:lstStyle/>
                    <a:p>
                      <a:pPr algn="ctr" fontAlgn="b"/>
                      <a:r>
                        <a:rPr lang="en-US" sz="2300" b="1" i="0" u="none" strike="noStrike" dirty="0">
                          <a:solidFill>
                            <a:schemeClr val="tx1"/>
                          </a:solidFill>
                          <a:effectLst/>
                          <a:latin typeface="Calibri" panose="020F0502020204030204" pitchFamily="34" charset="0"/>
                        </a:rPr>
                        <a:t>Time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740 - 680 B.C.</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2" name="TextBox 1"/>
          <p:cNvSpPr txBox="1"/>
          <p:nvPr/>
        </p:nvSpPr>
        <p:spPr>
          <a:xfrm>
            <a:off x="8191654" y="6781800"/>
            <a:ext cx="4711546" cy="230832"/>
          </a:xfrm>
          <a:prstGeom prst="rect">
            <a:avLst/>
          </a:prstGeom>
          <a:noFill/>
        </p:spPr>
        <p:txBody>
          <a:bodyPr wrap="none" rtlCol="0">
            <a:spAutoFit/>
          </a:bodyPr>
          <a:lstStyle/>
          <a:p>
            <a:pPr marL="0" lvl="1"/>
            <a:r>
              <a:rPr lang="en-US" sz="900" dirty="0"/>
              <a:t>Bruce Wilkinson and Kenneth Boa, Talk Thru the Bible (Nashville: T. Nelson, 1983), 189.</a:t>
            </a:r>
          </a:p>
        </p:txBody>
      </p:sp>
      <p:cxnSp>
        <p:nvCxnSpPr>
          <p:cNvPr id="4" name="Straight Arrow Connector 3">
            <a:extLst>
              <a:ext uri="{FF2B5EF4-FFF2-40B4-BE49-F238E27FC236}">
                <a16:creationId xmlns:a16="http://schemas.microsoft.com/office/drawing/2014/main" id="{7E0CB721-6A58-6300-A251-31AF04A63E7F}"/>
              </a:ext>
            </a:extLst>
          </p:cNvPr>
          <p:cNvCxnSpPr/>
          <p:nvPr/>
        </p:nvCxnSpPr>
        <p:spPr>
          <a:xfrm flipV="1">
            <a:off x="1625600" y="4724400"/>
            <a:ext cx="457200" cy="6858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DB42C619-E5B2-38A1-99EE-FA74C8D6A1F9}"/>
              </a:ext>
            </a:extLst>
          </p:cNvPr>
          <p:cNvSpPr>
            <a:spLocks noGrp="1"/>
          </p:cNvSpPr>
          <p:nvPr>
            <p:ph type="dt" sz="half" idx="10"/>
          </p:nvPr>
        </p:nvSpPr>
        <p:spPr/>
        <p:txBody>
          <a:bodyPr/>
          <a:lstStyle/>
          <a:p>
            <a:r>
              <a:rPr lang="en-US" altLang="en-US"/>
              <a:t>September 27, 2022</a:t>
            </a:r>
          </a:p>
        </p:txBody>
      </p:sp>
      <p:sp>
        <p:nvSpPr>
          <p:cNvPr id="5" name="Footer Placeholder 4">
            <a:extLst>
              <a:ext uri="{FF2B5EF4-FFF2-40B4-BE49-F238E27FC236}">
                <a16:creationId xmlns:a16="http://schemas.microsoft.com/office/drawing/2014/main" id="{731E1467-6B63-BA58-4B7E-61F3627ABCFF}"/>
              </a:ext>
            </a:extLst>
          </p:cNvPr>
          <p:cNvSpPr>
            <a:spLocks noGrp="1"/>
          </p:cNvSpPr>
          <p:nvPr>
            <p:ph type="ftr" sz="quarter" idx="11"/>
          </p:nvPr>
        </p:nvSpPr>
        <p:spPr/>
        <p:txBody>
          <a:bodyPr/>
          <a:lstStyle/>
          <a:p>
            <a:r>
              <a:rPr lang="en-US" altLang="en-US"/>
              <a:t>Isaiah 2: The Mountain and Day of the LORD</a:t>
            </a:r>
          </a:p>
        </p:txBody>
      </p:sp>
    </p:spTree>
    <p:extLst>
      <p:ext uri="{BB962C8B-B14F-4D97-AF65-F5344CB8AC3E}">
        <p14:creationId xmlns:p14="http://schemas.microsoft.com/office/powerpoint/2010/main" val="221741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sp>
        <p:nvSpPr>
          <p:cNvPr id="7" name="TextBox 6">
            <a:extLst>
              <a:ext uri="{FF2B5EF4-FFF2-40B4-BE49-F238E27FC236}">
                <a16:creationId xmlns:a16="http://schemas.microsoft.com/office/drawing/2014/main" id="{838578DB-9D36-30ED-DB09-F274D98E6C99}"/>
              </a:ext>
            </a:extLst>
          </p:cNvPr>
          <p:cNvSpPr txBox="1"/>
          <p:nvPr/>
        </p:nvSpPr>
        <p:spPr>
          <a:xfrm>
            <a:off x="1930400" y="2334161"/>
            <a:ext cx="9175910" cy="2646878"/>
          </a:xfrm>
          <a:prstGeom prst="rect">
            <a:avLst/>
          </a:prstGeom>
          <a:noFill/>
        </p:spPr>
        <p:txBody>
          <a:bodyPr wrap="none" rtlCol="0">
            <a:spAutoFit/>
          </a:bodyPr>
          <a:lstStyle/>
          <a:p>
            <a:r>
              <a:rPr lang="en-US" sz="16600" b="1" dirty="0">
                <a:solidFill>
                  <a:schemeClr val="tx1">
                    <a:lumMod val="65000"/>
                    <a:lumOff val="35000"/>
                  </a:schemeClr>
                </a:solidFill>
                <a:latin typeface="Arial" panose="020B0604020202020204" pitchFamily="34" charset="0"/>
                <a:cs typeface="Arial" panose="020B0604020202020204" pitchFamily="34" charset="0"/>
              </a:rPr>
              <a:t>ISAIAH 2</a:t>
            </a:r>
          </a:p>
        </p:txBody>
      </p:sp>
      <p:sp>
        <p:nvSpPr>
          <p:cNvPr id="4" name="Title 3">
            <a:extLst>
              <a:ext uri="{FF2B5EF4-FFF2-40B4-BE49-F238E27FC236}">
                <a16:creationId xmlns:a16="http://schemas.microsoft.com/office/drawing/2014/main" id="{3A6088E5-4F32-1C3B-4F24-0221F2E59A40}"/>
              </a:ext>
            </a:extLst>
          </p:cNvPr>
          <p:cNvSpPr>
            <a:spLocks noGrp="1"/>
          </p:cNvSpPr>
          <p:nvPr>
            <p:ph type="title"/>
          </p:nvPr>
        </p:nvSpPr>
        <p:spPr/>
        <p:txBody>
          <a:bodyPr/>
          <a:lstStyle/>
          <a:p>
            <a:endParaRPr lang="en-US"/>
          </a:p>
        </p:txBody>
      </p:sp>
      <p:sp>
        <p:nvSpPr>
          <p:cNvPr id="17" name="TextBox 16">
            <a:extLst>
              <a:ext uri="{FF2B5EF4-FFF2-40B4-BE49-F238E27FC236}">
                <a16:creationId xmlns:a16="http://schemas.microsoft.com/office/drawing/2014/main" id="{6EC69A50-88D6-254C-848C-7F36E7589EF6}"/>
              </a:ext>
            </a:extLst>
          </p:cNvPr>
          <p:cNvSpPr txBox="1"/>
          <p:nvPr/>
        </p:nvSpPr>
        <p:spPr>
          <a:xfrm>
            <a:off x="2926186" y="4981039"/>
            <a:ext cx="7310014" cy="830997"/>
          </a:xfrm>
          <a:prstGeom prst="rect">
            <a:avLst/>
          </a:prstGeom>
          <a:noFill/>
        </p:spPr>
        <p:txBody>
          <a:bodyPr wrap="none" rtlCol="0">
            <a:spAutoFit/>
          </a:bodyPr>
          <a:lstStyle/>
          <a:p>
            <a:r>
              <a:rPr lang="en-US" sz="4800" b="1" dirty="0">
                <a:solidFill>
                  <a:schemeClr val="tx1">
                    <a:lumMod val="65000"/>
                    <a:lumOff val="35000"/>
                  </a:schemeClr>
                </a:solidFill>
              </a:rPr>
              <a:t>“The L</a:t>
            </a:r>
            <a:r>
              <a:rPr lang="en-US" sz="4800" b="1" cap="small" dirty="0">
                <a:solidFill>
                  <a:schemeClr val="tx1">
                    <a:lumMod val="65000"/>
                    <a:lumOff val="35000"/>
                  </a:schemeClr>
                </a:solidFill>
              </a:rPr>
              <a:t>ord</a:t>
            </a:r>
            <a:r>
              <a:rPr lang="en-US" sz="4800" b="1" dirty="0">
                <a:solidFill>
                  <a:schemeClr val="tx1">
                    <a:lumMod val="65000"/>
                    <a:lumOff val="35000"/>
                  </a:schemeClr>
                </a:solidFill>
              </a:rPr>
              <a:t> is Salvation”</a:t>
            </a:r>
          </a:p>
        </p:txBody>
      </p:sp>
      <p:sp>
        <p:nvSpPr>
          <p:cNvPr id="2" name="Date Placeholder 1">
            <a:extLst>
              <a:ext uri="{FF2B5EF4-FFF2-40B4-BE49-F238E27FC236}">
                <a16:creationId xmlns:a16="http://schemas.microsoft.com/office/drawing/2014/main" id="{B5178BD3-BBF1-A154-D3E7-2C0363ED6CC0}"/>
              </a:ext>
            </a:extLst>
          </p:cNvPr>
          <p:cNvSpPr>
            <a:spLocks noGrp="1"/>
          </p:cNvSpPr>
          <p:nvPr>
            <p:ph type="dt" sz="half" idx="10"/>
          </p:nvPr>
        </p:nvSpPr>
        <p:spPr/>
        <p:txBody>
          <a:bodyPr/>
          <a:lstStyle/>
          <a:p>
            <a:r>
              <a:rPr lang="en-US" altLang="en-US"/>
              <a:t>September 27, 2022</a:t>
            </a:r>
          </a:p>
        </p:txBody>
      </p:sp>
      <p:sp>
        <p:nvSpPr>
          <p:cNvPr id="3" name="Footer Placeholder 2">
            <a:extLst>
              <a:ext uri="{FF2B5EF4-FFF2-40B4-BE49-F238E27FC236}">
                <a16:creationId xmlns:a16="http://schemas.microsoft.com/office/drawing/2014/main" id="{F22A8F23-8D30-183D-BDC5-889CD3F25CC1}"/>
              </a:ext>
            </a:extLst>
          </p:cNvPr>
          <p:cNvSpPr>
            <a:spLocks noGrp="1"/>
          </p:cNvSpPr>
          <p:nvPr>
            <p:ph type="ftr" sz="quarter" idx="11"/>
          </p:nvPr>
        </p:nvSpPr>
        <p:spPr/>
        <p:txBody>
          <a:bodyPr/>
          <a:lstStyle/>
          <a:p>
            <a:r>
              <a:rPr lang="en-US" altLang="en-US"/>
              <a:t>Isaiah 2: The Mountain and Day of the LORD</a:t>
            </a:r>
          </a:p>
        </p:txBody>
      </p:sp>
      <p:sp>
        <p:nvSpPr>
          <p:cNvPr id="6" name="Slide Number Placeholder 5">
            <a:extLst>
              <a:ext uri="{FF2B5EF4-FFF2-40B4-BE49-F238E27FC236}">
                <a16:creationId xmlns:a16="http://schemas.microsoft.com/office/drawing/2014/main" id="{51043C48-B4E5-DD42-CD5B-16694598A893}"/>
              </a:ext>
            </a:extLst>
          </p:cNvPr>
          <p:cNvSpPr>
            <a:spLocks noGrp="1"/>
          </p:cNvSpPr>
          <p:nvPr>
            <p:ph type="sldNum" sz="quarter" idx="12"/>
          </p:nvPr>
        </p:nvSpPr>
        <p:spPr/>
        <p:txBody>
          <a:bodyPr/>
          <a:lstStyle/>
          <a:p>
            <a:fld id="{94BC33E0-110E-435F-9BD3-B0E65100DECC}" type="slidenum">
              <a:rPr lang="en-US" altLang="en-US" smtClean="0"/>
              <a:pPr/>
              <a:t>11</a:t>
            </a:fld>
            <a:endParaRPr lang="en-US" altLang="en-US"/>
          </a:p>
        </p:txBody>
      </p:sp>
    </p:spTree>
    <p:extLst>
      <p:ext uri="{BB962C8B-B14F-4D97-AF65-F5344CB8AC3E}">
        <p14:creationId xmlns:p14="http://schemas.microsoft.com/office/powerpoint/2010/main" val="179033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2235200" y="296867"/>
            <a:ext cx="7773445" cy="1394315"/>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Context: </a:t>
            </a:r>
            <a:br>
              <a:rPr lang="en-US" sz="4400" b="1" dirty="0">
                <a:solidFill>
                  <a:schemeClr val="tx1">
                    <a:lumMod val="75000"/>
                    <a:lumOff val="25000"/>
                  </a:schemeClr>
                </a:solidFill>
                <a:latin typeface="Arial" panose="020B0604020202020204" pitchFamily="34" charset="0"/>
                <a:cs typeface="Arial" panose="020B0604020202020204" pitchFamily="34" charset="0"/>
              </a:rPr>
            </a:br>
            <a:r>
              <a:rPr lang="en-US" sz="4400" b="1" dirty="0">
                <a:solidFill>
                  <a:schemeClr val="tx1">
                    <a:lumMod val="75000"/>
                    <a:lumOff val="25000"/>
                  </a:schemeClr>
                </a:solidFill>
                <a:latin typeface="Arial" panose="020B0604020202020204" pitchFamily="34" charset="0"/>
                <a:cs typeface="Arial" panose="020B0604020202020204" pitchFamily="34" charset="0"/>
              </a:rPr>
              <a:t>Three Covenants</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sp>
        <p:nvSpPr>
          <p:cNvPr id="7" name="TextBox 6">
            <a:extLst>
              <a:ext uri="{FF2B5EF4-FFF2-40B4-BE49-F238E27FC236}">
                <a16:creationId xmlns:a16="http://schemas.microsoft.com/office/drawing/2014/main" id="{838578DB-9D36-30ED-DB09-F274D98E6C99}"/>
              </a:ext>
            </a:extLst>
          </p:cNvPr>
          <p:cNvSpPr txBox="1"/>
          <p:nvPr/>
        </p:nvSpPr>
        <p:spPr>
          <a:xfrm>
            <a:off x="2784168" y="3733800"/>
            <a:ext cx="8678979" cy="3219728"/>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Abraham</a:t>
            </a:r>
            <a:r>
              <a:rPr lang="en-US" sz="2987" b="1" dirty="0">
                <a:solidFill>
                  <a:schemeClr val="tx1">
                    <a:lumMod val="65000"/>
                    <a:lumOff val="35000"/>
                  </a:schemeClr>
                </a:solidFill>
                <a:latin typeface="Arial" panose="020B0604020202020204" pitchFamily="34" charset="0"/>
                <a:cs typeface="Arial" panose="020B0604020202020204" pitchFamily="34" charset="0"/>
              </a:rPr>
              <a:t> – land, people, blessing</a:t>
            </a:r>
          </a:p>
          <a:p>
            <a:r>
              <a:rPr lang="en-US" sz="2987" b="1" dirty="0">
                <a:solidFill>
                  <a:schemeClr val="tx1">
                    <a:lumMod val="65000"/>
                    <a:lumOff val="35000"/>
                  </a:schemeClr>
                </a:solidFill>
                <a:latin typeface="Arial" panose="020B0604020202020204" pitchFamily="34" charset="0"/>
                <a:cs typeface="Arial" panose="020B0604020202020204" pitchFamily="34" charset="0"/>
              </a:rPr>
              <a:t>	</a:t>
            </a:r>
            <a:r>
              <a:rPr lang="en-US" sz="2400" b="1" dirty="0">
                <a:solidFill>
                  <a:schemeClr val="tx1">
                    <a:lumMod val="65000"/>
                    <a:lumOff val="35000"/>
                  </a:schemeClr>
                </a:solidFill>
                <a:latin typeface="Arial" panose="020B0604020202020204" pitchFamily="34" charset="0"/>
                <a:cs typeface="Arial" panose="020B0604020202020204" pitchFamily="34" charset="0"/>
              </a:rPr>
              <a:t>Genesis 12:1-3, 15:18-21, 17:1-8</a:t>
            </a:r>
            <a:endParaRPr lang="en-US" sz="2987" b="1" dirty="0">
              <a:solidFill>
                <a:schemeClr val="tx1">
                  <a:lumMod val="65000"/>
                  <a:lumOff val="35000"/>
                </a:schemeClr>
              </a:solidFill>
              <a:latin typeface="Arial" panose="020B0604020202020204" pitchFamily="34" charset="0"/>
              <a:cs typeface="Arial" panose="020B0604020202020204" pitchFamily="34" charset="0"/>
            </a:endParaRPr>
          </a:p>
          <a:p>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r>
              <a:rPr lang="en-US" sz="2987" b="1" dirty="0">
                <a:solidFill>
                  <a:schemeClr val="accent2">
                    <a:lumMod val="75000"/>
                  </a:schemeClr>
                </a:solidFill>
                <a:latin typeface="Arial" panose="020B0604020202020204" pitchFamily="34" charset="0"/>
                <a:cs typeface="Arial" panose="020B0604020202020204" pitchFamily="34" charset="0"/>
              </a:rPr>
              <a:t>Moses</a:t>
            </a:r>
            <a:r>
              <a:rPr lang="en-US" sz="2987" b="1" dirty="0">
                <a:solidFill>
                  <a:schemeClr val="tx1">
                    <a:lumMod val="65000"/>
                    <a:lumOff val="35000"/>
                  </a:schemeClr>
                </a:solidFill>
                <a:latin typeface="Arial" panose="020B0604020202020204" pitchFamily="34" charset="0"/>
                <a:cs typeface="Arial" panose="020B0604020202020204" pitchFamily="34" charset="0"/>
              </a:rPr>
              <a:t> – blessings for obedience, else curses</a:t>
            </a:r>
          </a:p>
          <a:p>
            <a:r>
              <a:rPr lang="en-US" sz="2987" b="1" dirty="0">
                <a:solidFill>
                  <a:schemeClr val="tx1">
                    <a:lumMod val="65000"/>
                    <a:lumOff val="35000"/>
                  </a:schemeClr>
                </a:solidFill>
                <a:latin typeface="Arial" panose="020B0604020202020204" pitchFamily="34" charset="0"/>
                <a:cs typeface="Arial" panose="020B0604020202020204" pitchFamily="34" charset="0"/>
              </a:rPr>
              <a:t>	</a:t>
            </a:r>
            <a:r>
              <a:rPr lang="en-US" sz="2400" b="1" dirty="0">
                <a:solidFill>
                  <a:schemeClr val="tx1">
                    <a:lumMod val="65000"/>
                    <a:lumOff val="35000"/>
                  </a:schemeClr>
                </a:solidFill>
                <a:latin typeface="Arial" panose="020B0604020202020204" pitchFamily="34" charset="0"/>
                <a:cs typeface="Arial" panose="020B0604020202020204" pitchFamily="34" charset="0"/>
              </a:rPr>
              <a:t>Exodus 20, Deuteronomy 28</a:t>
            </a:r>
            <a:endParaRPr lang="en-US" sz="2987" b="1" dirty="0">
              <a:solidFill>
                <a:schemeClr val="tx1">
                  <a:lumMod val="65000"/>
                  <a:lumOff val="35000"/>
                </a:schemeClr>
              </a:solidFill>
              <a:latin typeface="Arial" panose="020B0604020202020204" pitchFamily="34" charset="0"/>
              <a:cs typeface="Arial" panose="020B0604020202020204" pitchFamily="34" charset="0"/>
            </a:endParaRPr>
          </a:p>
          <a:p>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r>
              <a:rPr lang="en-US" sz="2987" b="1" dirty="0">
                <a:solidFill>
                  <a:schemeClr val="accent2">
                    <a:lumMod val="75000"/>
                  </a:schemeClr>
                </a:solidFill>
                <a:latin typeface="Arial" panose="020B0604020202020204" pitchFamily="34" charset="0"/>
                <a:cs typeface="Arial" panose="020B0604020202020204" pitchFamily="34" charset="0"/>
              </a:rPr>
              <a:t>David</a:t>
            </a:r>
            <a:r>
              <a:rPr lang="en-US" sz="2987" b="1" dirty="0">
                <a:solidFill>
                  <a:schemeClr val="tx1">
                    <a:lumMod val="65000"/>
                    <a:lumOff val="35000"/>
                  </a:schemeClr>
                </a:solidFill>
                <a:latin typeface="Arial" panose="020B0604020202020204" pitchFamily="34" charset="0"/>
                <a:cs typeface="Arial" panose="020B0604020202020204" pitchFamily="34" charset="0"/>
              </a:rPr>
              <a:t> – peace, descendant on throne forever</a:t>
            </a:r>
          </a:p>
          <a:p>
            <a:r>
              <a:rPr lang="en-US" sz="2987" b="1" dirty="0">
                <a:solidFill>
                  <a:schemeClr val="tx1">
                    <a:lumMod val="65000"/>
                    <a:lumOff val="35000"/>
                  </a:schemeClr>
                </a:solidFill>
                <a:latin typeface="Arial" panose="020B0604020202020204" pitchFamily="34" charset="0"/>
                <a:cs typeface="Arial" panose="020B0604020202020204" pitchFamily="34" charset="0"/>
              </a:rPr>
              <a:t>	</a:t>
            </a:r>
            <a:r>
              <a:rPr lang="en-US" sz="2400" b="1" dirty="0">
                <a:solidFill>
                  <a:schemeClr val="tx1">
                    <a:lumMod val="65000"/>
                    <a:lumOff val="35000"/>
                  </a:schemeClr>
                </a:solidFill>
                <a:latin typeface="Arial" panose="020B0604020202020204" pitchFamily="34" charset="0"/>
                <a:cs typeface="Arial" panose="020B0604020202020204" pitchFamily="34" charset="0"/>
              </a:rPr>
              <a:t>2 Samuel 7:8-16</a:t>
            </a:r>
            <a:endParaRPr lang="en-US" sz="2987"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849B3C93-959A-CBB3-8146-EF34397C08AE}"/>
              </a:ext>
            </a:extLst>
          </p:cNvPr>
          <p:cNvSpPr txBox="1"/>
          <p:nvPr/>
        </p:nvSpPr>
        <p:spPr>
          <a:xfrm>
            <a:off x="1473200" y="1828800"/>
            <a:ext cx="10169772" cy="1815882"/>
          </a:xfrm>
          <a:prstGeom prst="rect">
            <a:avLst/>
          </a:prstGeom>
          <a:noFill/>
        </p:spPr>
        <p:txBody>
          <a:bodyPr wrap="none" rtlCol="0">
            <a:spAutoFit/>
          </a:bodyPr>
          <a:lstStyle/>
          <a:p>
            <a:r>
              <a:rPr lang="en-US" sz="2800" b="1" dirty="0">
                <a:solidFill>
                  <a:schemeClr val="tx1">
                    <a:lumMod val="65000"/>
                    <a:lumOff val="35000"/>
                  </a:schemeClr>
                </a:solidFill>
              </a:rPr>
              <a:t>When Isaiah taught and prophesied, he and all Israel were </a:t>
            </a:r>
            <a:br>
              <a:rPr lang="en-US" sz="2800" b="1" dirty="0">
                <a:solidFill>
                  <a:schemeClr val="tx1">
                    <a:lumMod val="65000"/>
                    <a:lumOff val="35000"/>
                  </a:schemeClr>
                </a:solidFill>
              </a:rPr>
            </a:br>
            <a:r>
              <a:rPr lang="en-US" sz="2800" b="1" dirty="0">
                <a:solidFill>
                  <a:schemeClr val="tx1">
                    <a:lumMod val="65000"/>
                    <a:lumOff val="35000"/>
                  </a:schemeClr>
                </a:solidFill>
              </a:rPr>
              <a:t>living in the context of three great covenants initiated </a:t>
            </a:r>
            <a:br>
              <a:rPr lang="en-US" sz="2800" b="1" dirty="0">
                <a:solidFill>
                  <a:schemeClr val="tx1">
                    <a:lumMod val="65000"/>
                    <a:lumOff val="35000"/>
                  </a:schemeClr>
                </a:solidFill>
              </a:rPr>
            </a:br>
            <a:r>
              <a:rPr lang="en-US" sz="2800" b="1" dirty="0">
                <a:solidFill>
                  <a:schemeClr val="tx1">
                    <a:lumMod val="65000"/>
                    <a:lumOff val="35000"/>
                  </a:schemeClr>
                </a:solidFill>
              </a:rPr>
              <a:t>by YHWH with His special chosen people. We will see </a:t>
            </a:r>
            <a:br>
              <a:rPr lang="en-US" sz="2800" b="1" dirty="0">
                <a:solidFill>
                  <a:schemeClr val="tx1">
                    <a:lumMod val="65000"/>
                    <a:lumOff val="35000"/>
                  </a:schemeClr>
                </a:solidFill>
              </a:rPr>
            </a:br>
            <a:r>
              <a:rPr lang="en-US" sz="2800" b="1" dirty="0">
                <a:solidFill>
                  <a:schemeClr val="tx1">
                    <a:lumMod val="65000"/>
                    <a:lumOff val="35000"/>
                  </a:schemeClr>
                </a:solidFill>
              </a:rPr>
              <a:t>the influence of these covenants throughout the book.</a:t>
            </a:r>
          </a:p>
        </p:txBody>
      </p:sp>
      <p:sp>
        <p:nvSpPr>
          <p:cNvPr id="4" name="Date Placeholder 3">
            <a:extLst>
              <a:ext uri="{FF2B5EF4-FFF2-40B4-BE49-F238E27FC236}">
                <a16:creationId xmlns:a16="http://schemas.microsoft.com/office/drawing/2014/main" id="{9BE37C27-E19D-7CE7-F890-020902D7D298}"/>
              </a:ext>
            </a:extLst>
          </p:cNvPr>
          <p:cNvSpPr>
            <a:spLocks noGrp="1"/>
          </p:cNvSpPr>
          <p:nvPr>
            <p:ph type="dt" sz="half" idx="10"/>
          </p:nvPr>
        </p:nvSpPr>
        <p:spPr/>
        <p:txBody>
          <a:bodyPr/>
          <a:lstStyle/>
          <a:p>
            <a:r>
              <a:rPr lang="en-US" altLang="en-US"/>
              <a:t>September 27, 2022</a:t>
            </a:r>
          </a:p>
        </p:txBody>
      </p:sp>
      <p:sp>
        <p:nvSpPr>
          <p:cNvPr id="6" name="Footer Placeholder 5">
            <a:extLst>
              <a:ext uri="{FF2B5EF4-FFF2-40B4-BE49-F238E27FC236}">
                <a16:creationId xmlns:a16="http://schemas.microsoft.com/office/drawing/2014/main" id="{9B858E3F-4A4D-C8B4-1411-CA8E7EB8534A}"/>
              </a:ext>
            </a:extLst>
          </p:cNvPr>
          <p:cNvSpPr>
            <a:spLocks noGrp="1"/>
          </p:cNvSpPr>
          <p:nvPr>
            <p:ph type="ftr" sz="quarter" idx="11"/>
          </p:nvPr>
        </p:nvSpPr>
        <p:spPr/>
        <p:txBody>
          <a:bodyPr/>
          <a:lstStyle/>
          <a:p>
            <a:r>
              <a:rPr lang="en-US" altLang="en-US"/>
              <a:t>Isaiah 2: The Mountain and Day of the LORD</a:t>
            </a:r>
          </a:p>
        </p:txBody>
      </p:sp>
      <p:sp>
        <p:nvSpPr>
          <p:cNvPr id="8" name="Slide Number Placeholder 7">
            <a:extLst>
              <a:ext uri="{FF2B5EF4-FFF2-40B4-BE49-F238E27FC236}">
                <a16:creationId xmlns:a16="http://schemas.microsoft.com/office/drawing/2014/main" id="{573B142F-B023-740A-232E-EBDC97023845}"/>
              </a:ext>
            </a:extLst>
          </p:cNvPr>
          <p:cNvSpPr>
            <a:spLocks noGrp="1"/>
          </p:cNvSpPr>
          <p:nvPr>
            <p:ph type="sldNum" sz="quarter" idx="12"/>
          </p:nvPr>
        </p:nvSpPr>
        <p:spPr/>
        <p:txBody>
          <a:bodyPr/>
          <a:lstStyle/>
          <a:p>
            <a:fld id="{94BC33E0-110E-435F-9BD3-B0E65100DECC}" type="slidenum">
              <a:rPr lang="en-US" altLang="en-US" smtClean="0"/>
              <a:pPr/>
              <a:t>12</a:t>
            </a:fld>
            <a:endParaRPr lang="en-US" altLang="en-US"/>
          </a:p>
        </p:txBody>
      </p:sp>
    </p:spTree>
    <p:extLst>
      <p:ext uri="{BB962C8B-B14F-4D97-AF65-F5344CB8AC3E}">
        <p14:creationId xmlns:p14="http://schemas.microsoft.com/office/powerpoint/2010/main" val="3266777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1953248" y="296868"/>
            <a:ext cx="8055397" cy="865522"/>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Vision</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cxnSp>
        <p:nvCxnSpPr>
          <p:cNvPr id="6" name="Straight Connector 5">
            <a:extLst>
              <a:ext uri="{FF2B5EF4-FFF2-40B4-BE49-F238E27FC236}">
                <a16:creationId xmlns:a16="http://schemas.microsoft.com/office/drawing/2014/main" id="{B1243708-C5FF-A85E-FC35-1B8896ED10BD}"/>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838578DB-9D36-30ED-DB09-F274D98E6C99}"/>
              </a:ext>
            </a:extLst>
          </p:cNvPr>
          <p:cNvSpPr txBox="1"/>
          <p:nvPr/>
        </p:nvSpPr>
        <p:spPr>
          <a:xfrm>
            <a:off x="834395" y="1886945"/>
            <a:ext cx="8976863" cy="4966103"/>
          </a:xfrm>
          <a:prstGeom prst="rect">
            <a:avLst/>
          </a:prstGeom>
          <a:noFill/>
        </p:spPr>
        <p:txBody>
          <a:bodyPr wrap="square" rtlCol="0">
            <a:spAutoFit/>
          </a:bodyPr>
          <a:lstStyle/>
          <a:p>
            <a:pPr algn="ctr"/>
            <a:r>
              <a:rPr lang="en-US" sz="2987" b="1" dirty="0">
                <a:solidFill>
                  <a:schemeClr val="tx1">
                    <a:lumMod val="65000"/>
                    <a:lumOff val="35000"/>
                  </a:schemeClr>
                </a:solidFill>
                <a:latin typeface="Arial" panose="020B0604020202020204" pitchFamily="34" charset="0"/>
                <a:cs typeface="Arial" panose="020B0604020202020204" pitchFamily="34" charset="0"/>
              </a:rPr>
              <a:t>The word that Isaiah the son of </a:t>
            </a:r>
            <a:r>
              <a:rPr lang="en-US" sz="2987" b="1" dirty="0" err="1">
                <a:solidFill>
                  <a:schemeClr val="tx1">
                    <a:lumMod val="65000"/>
                    <a:lumOff val="35000"/>
                  </a:schemeClr>
                </a:solidFill>
                <a:latin typeface="Arial" panose="020B0604020202020204" pitchFamily="34" charset="0"/>
                <a:cs typeface="Arial" panose="020B0604020202020204" pitchFamily="34" charset="0"/>
              </a:rPr>
              <a:t>Amoz</a:t>
            </a:r>
            <a:r>
              <a:rPr lang="en-US" sz="2987" b="1" dirty="0">
                <a:solidFill>
                  <a:schemeClr val="tx1">
                    <a:lumMod val="65000"/>
                    <a:lumOff val="35000"/>
                  </a:schemeClr>
                </a:solidFill>
                <a:latin typeface="Arial" panose="020B0604020202020204" pitchFamily="34" charset="0"/>
                <a:cs typeface="Arial" panose="020B0604020202020204" pitchFamily="34" charset="0"/>
              </a:rPr>
              <a:t> saw concerning Judah and Jerusalem.                           (Isaiah 2:1)</a:t>
            </a:r>
          </a:p>
          <a:p>
            <a:endParaRPr lang="en-US" sz="2987" b="1" dirty="0">
              <a:solidFill>
                <a:schemeClr val="tx1">
                  <a:lumMod val="65000"/>
                  <a:lumOff val="3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987" b="1" dirty="0">
                <a:solidFill>
                  <a:schemeClr val="tx1">
                    <a:lumMod val="65000"/>
                    <a:lumOff val="35000"/>
                  </a:schemeClr>
                </a:solidFill>
                <a:latin typeface="Arial" panose="020B0604020202020204" pitchFamily="34" charset="0"/>
                <a:cs typeface="Arial" panose="020B0604020202020204" pitchFamily="34" charset="0"/>
              </a:rPr>
              <a:t>This is very similar to 1:1 except for the kings</a:t>
            </a:r>
          </a:p>
          <a:p>
            <a:pPr marL="457200" indent="-457200">
              <a:buFont typeface="Arial" panose="020B0604020202020204" pitchFamily="34" charset="0"/>
              <a:buChar char="•"/>
            </a:pPr>
            <a:endParaRPr lang="en-US" sz="2987" b="1" dirty="0">
              <a:solidFill>
                <a:schemeClr val="tx1">
                  <a:lumMod val="65000"/>
                  <a:lumOff val="3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987" b="1" dirty="0">
                <a:solidFill>
                  <a:schemeClr val="tx1">
                    <a:lumMod val="65000"/>
                    <a:lumOff val="35000"/>
                  </a:schemeClr>
                </a:solidFill>
                <a:latin typeface="Arial" panose="020B0604020202020204" pitchFamily="34" charset="0"/>
                <a:cs typeface="Arial" panose="020B0604020202020204" pitchFamily="34" charset="0"/>
              </a:rPr>
              <a:t>This is unusual to have two intros like this causing some to feel that this section, Ch. 2-4 was a separate section (book?) at one time (</a:t>
            </a:r>
            <a:r>
              <a:rPr lang="en-US" sz="2987" b="1" dirty="0" err="1">
                <a:solidFill>
                  <a:schemeClr val="tx1">
                    <a:lumMod val="65000"/>
                    <a:lumOff val="35000"/>
                  </a:schemeClr>
                </a:solidFill>
                <a:latin typeface="Arial" panose="020B0604020202020204" pitchFamily="34" charset="0"/>
                <a:cs typeface="Arial" panose="020B0604020202020204" pitchFamily="34" charset="0"/>
              </a:rPr>
              <a:t>Motyer</a:t>
            </a:r>
            <a:r>
              <a:rPr lang="en-US" sz="2987" b="1" dirty="0">
                <a:solidFill>
                  <a:schemeClr val="tx1">
                    <a:lumMod val="65000"/>
                    <a:lumOff val="35000"/>
                  </a:schemeClr>
                </a:solidFill>
                <a:latin typeface="Arial" panose="020B0604020202020204" pitchFamily="34" charset="0"/>
                <a:cs typeface="Arial" panose="020B0604020202020204" pitchFamily="34" charset="0"/>
              </a:rPr>
              <a:t>)</a:t>
            </a:r>
          </a:p>
          <a:p>
            <a:endParaRPr lang="en-US"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95B98A4-9776-9B88-7380-672544A255A2}"/>
              </a:ext>
            </a:extLst>
          </p:cNvPr>
          <p:cNvSpPr txBox="1"/>
          <p:nvPr/>
        </p:nvSpPr>
        <p:spPr>
          <a:xfrm>
            <a:off x="10200429" y="1587929"/>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9" name="TextBox 8">
            <a:extLst>
              <a:ext uri="{FF2B5EF4-FFF2-40B4-BE49-F238E27FC236}">
                <a16:creationId xmlns:a16="http://schemas.microsoft.com/office/drawing/2014/main" id="{583EA987-3A12-998D-BC1A-FE032EAA9FFC}"/>
              </a:ext>
            </a:extLst>
          </p:cNvPr>
          <p:cNvSpPr txBox="1"/>
          <p:nvPr/>
        </p:nvSpPr>
        <p:spPr>
          <a:xfrm>
            <a:off x="10200426" y="2665752"/>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10" name="TextBox 9">
            <a:extLst>
              <a:ext uri="{FF2B5EF4-FFF2-40B4-BE49-F238E27FC236}">
                <a16:creationId xmlns:a16="http://schemas.microsoft.com/office/drawing/2014/main" id="{2D37F233-BE28-EA9F-C488-395BD90FF184}"/>
              </a:ext>
            </a:extLst>
          </p:cNvPr>
          <p:cNvSpPr txBox="1"/>
          <p:nvPr/>
        </p:nvSpPr>
        <p:spPr>
          <a:xfrm>
            <a:off x="10200427" y="4155909"/>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11" name="TextBox 10">
            <a:extLst>
              <a:ext uri="{FF2B5EF4-FFF2-40B4-BE49-F238E27FC236}">
                <a16:creationId xmlns:a16="http://schemas.microsoft.com/office/drawing/2014/main" id="{C75EC82B-0CC0-9382-15CC-9F6501F9013D}"/>
              </a:ext>
            </a:extLst>
          </p:cNvPr>
          <p:cNvSpPr txBox="1"/>
          <p:nvPr/>
        </p:nvSpPr>
        <p:spPr>
          <a:xfrm>
            <a:off x="10206044" y="5780219"/>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sp>
        <p:nvSpPr>
          <p:cNvPr id="12" name="TextBox 11">
            <a:extLst>
              <a:ext uri="{FF2B5EF4-FFF2-40B4-BE49-F238E27FC236}">
                <a16:creationId xmlns:a16="http://schemas.microsoft.com/office/drawing/2014/main" id="{F37F9A61-1C13-E81D-7E76-4E9223CF0BA1}"/>
              </a:ext>
            </a:extLst>
          </p:cNvPr>
          <p:cNvSpPr txBox="1"/>
          <p:nvPr/>
        </p:nvSpPr>
        <p:spPr>
          <a:xfrm>
            <a:off x="10601025" y="2125829"/>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3" name="TextBox 12">
            <a:extLst>
              <a:ext uri="{FF2B5EF4-FFF2-40B4-BE49-F238E27FC236}">
                <a16:creationId xmlns:a16="http://schemas.microsoft.com/office/drawing/2014/main" id="{8E17FD2A-0A3F-802D-6AA3-997F385CB510}"/>
              </a:ext>
            </a:extLst>
          </p:cNvPr>
          <p:cNvSpPr txBox="1"/>
          <p:nvPr/>
        </p:nvSpPr>
        <p:spPr>
          <a:xfrm>
            <a:off x="10571046" y="3172220"/>
            <a:ext cx="2079415"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Judah &amp;</a:t>
            </a:r>
            <a:br>
              <a:rPr lang="en-US" sz="2987" b="1" dirty="0">
                <a:solidFill>
                  <a:schemeClr val="accent2">
                    <a:lumMod val="75000"/>
                  </a:schemeClr>
                </a:solidFill>
                <a:latin typeface="Arial" panose="020B0604020202020204" pitchFamily="34" charset="0"/>
                <a:cs typeface="Arial" panose="020B0604020202020204" pitchFamily="34" charset="0"/>
              </a:rPr>
            </a:br>
            <a:r>
              <a:rPr lang="en-US" sz="2987" b="1" dirty="0">
                <a:solidFill>
                  <a:schemeClr val="accent2">
                    <a:lumMod val="75000"/>
                  </a:schemeClr>
                </a:solidFill>
                <a:latin typeface="Arial" panose="020B0604020202020204" pitchFamily="34" charset="0"/>
                <a:cs typeface="Arial" panose="020B0604020202020204" pitchFamily="34" charset="0"/>
              </a:rPr>
              <a:t>Jerusalem</a:t>
            </a:r>
          </a:p>
        </p:txBody>
      </p:sp>
      <p:sp>
        <p:nvSpPr>
          <p:cNvPr id="14" name="TextBox 13">
            <a:extLst>
              <a:ext uri="{FF2B5EF4-FFF2-40B4-BE49-F238E27FC236}">
                <a16:creationId xmlns:a16="http://schemas.microsoft.com/office/drawing/2014/main" id="{806F9897-CC7A-D7DA-3FA7-FB7F7F751076}"/>
              </a:ext>
            </a:extLst>
          </p:cNvPr>
          <p:cNvSpPr txBox="1"/>
          <p:nvPr/>
        </p:nvSpPr>
        <p:spPr>
          <a:xfrm>
            <a:off x="10601025" y="4653083"/>
            <a:ext cx="2231701"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Kings</a:t>
            </a:r>
          </a:p>
          <a:p>
            <a:r>
              <a:rPr lang="en-US" sz="2987" b="1" dirty="0">
                <a:solidFill>
                  <a:schemeClr val="accent2">
                    <a:lumMod val="75000"/>
                  </a:schemeClr>
                </a:solidFill>
                <a:latin typeface="Arial" panose="020B0604020202020204" pitchFamily="34" charset="0"/>
                <a:cs typeface="Arial" panose="020B0604020202020204" pitchFamily="34" charset="0"/>
              </a:rPr>
              <a:t>740–680BC</a:t>
            </a:r>
          </a:p>
        </p:txBody>
      </p:sp>
      <p:sp>
        <p:nvSpPr>
          <p:cNvPr id="15" name="TextBox 14">
            <a:extLst>
              <a:ext uri="{FF2B5EF4-FFF2-40B4-BE49-F238E27FC236}">
                <a16:creationId xmlns:a16="http://schemas.microsoft.com/office/drawing/2014/main" id="{6A613F34-3869-D4DF-785D-34B692815ABB}"/>
              </a:ext>
            </a:extLst>
          </p:cNvPr>
          <p:cNvSpPr txBox="1"/>
          <p:nvPr/>
        </p:nvSpPr>
        <p:spPr>
          <a:xfrm>
            <a:off x="10625141" y="6205759"/>
            <a:ext cx="1845377"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Abraham</a:t>
            </a:r>
          </a:p>
        </p:txBody>
      </p:sp>
      <p:sp>
        <p:nvSpPr>
          <p:cNvPr id="16" name="TextBox 15">
            <a:extLst>
              <a:ext uri="{FF2B5EF4-FFF2-40B4-BE49-F238E27FC236}">
                <a16:creationId xmlns:a16="http://schemas.microsoft.com/office/drawing/2014/main" id="{CD12638F-CB42-128E-E30F-5FF45FDF922A}"/>
              </a:ext>
            </a:extLst>
          </p:cNvPr>
          <p:cNvSpPr txBox="1"/>
          <p:nvPr/>
        </p:nvSpPr>
        <p:spPr>
          <a:xfrm>
            <a:off x="3331399" y="6400800"/>
            <a:ext cx="4314001" cy="369332"/>
          </a:xfrm>
          <a:prstGeom prst="rect">
            <a:avLst/>
          </a:prstGeom>
          <a:noFill/>
        </p:spPr>
        <p:txBody>
          <a:bodyPr wrap="none" rtlCol="0">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All Scripture quotations are from ESV</a:t>
            </a:r>
          </a:p>
        </p:txBody>
      </p:sp>
      <p:sp>
        <p:nvSpPr>
          <p:cNvPr id="3" name="Date Placeholder 2">
            <a:extLst>
              <a:ext uri="{FF2B5EF4-FFF2-40B4-BE49-F238E27FC236}">
                <a16:creationId xmlns:a16="http://schemas.microsoft.com/office/drawing/2014/main" id="{F55DF966-8348-ED8C-E8D9-5BAC8860158D}"/>
              </a:ext>
            </a:extLst>
          </p:cNvPr>
          <p:cNvSpPr>
            <a:spLocks noGrp="1"/>
          </p:cNvSpPr>
          <p:nvPr>
            <p:ph type="dt" sz="half" idx="10"/>
          </p:nvPr>
        </p:nvSpPr>
        <p:spPr/>
        <p:txBody>
          <a:bodyPr/>
          <a:lstStyle/>
          <a:p>
            <a:r>
              <a:rPr lang="en-US" altLang="en-US" dirty="0"/>
              <a:t>September 27, 2022</a:t>
            </a:r>
          </a:p>
        </p:txBody>
      </p:sp>
      <p:sp>
        <p:nvSpPr>
          <p:cNvPr id="4" name="Footer Placeholder 3">
            <a:extLst>
              <a:ext uri="{FF2B5EF4-FFF2-40B4-BE49-F238E27FC236}">
                <a16:creationId xmlns:a16="http://schemas.microsoft.com/office/drawing/2014/main" id="{48AE1B2E-AD0E-E007-C254-7F849E583957}"/>
              </a:ext>
            </a:extLst>
          </p:cNvPr>
          <p:cNvSpPr>
            <a:spLocks noGrp="1"/>
          </p:cNvSpPr>
          <p:nvPr>
            <p:ph type="ftr" sz="quarter" idx="11"/>
          </p:nvPr>
        </p:nvSpPr>
        <p:spPr/>
        <p:txBody>
          <a:bodyPr/>
          <a:lstStyle/>
          <a:p>
            <a:r>
              <a:rPr lang="en-US" altLang="en-US" dirty="0"/>
              <a:t>Isaiah 2: The Mountain and Day of the LORD</a:t>
            </a:r>
          </a:p>
        </p:txBody>
      </p:sp>
      <p:sp>
        <p:nvSpPr>
          <p:cNvPr id="17" name="Slide Number Placeholder 16">
            <a:extLst>
              <a:ext uri="{FF2B5EF4-FFF2-40B4-BE49-F238E27FC236}">
                <a16:creationId xmlns:a16="http://schemas.microsoft.com/office/drawing/2014/main" id="{17D091A1-7F02-7037-6D1B-AB0AEEE5B5A2}"/>
              </a:ext>
            </a:extLst>
          </p:cNvPr>
          <p:cNvSpPr>
            <a:spLocks noGrp="1"/>
          </p:cNvSpPr>
          <p:nvPr>
            <p:ph type="sldNum" sz="quarter" idx="12"/>
          </p:nvPr>
        </p:nvSpPr>
        <p:spPr/>
        <p:txBody>
          <a:bodyPr/>
          <a:lstStyle/>
          <a:p>
            <a:fld id="{94BC33E0-110E-435F-9BD3-B0E65100DECC}" type="slidenum">
              <a:rPr lang="en-US" altLang="en-US" smtClean="0"/>
              <a:pPr/>
              <a:t>13</a:t>
            </a:fld>
            <a:endParaRPr lang="en-US" altLang="en-US"/>
          </a:p>
        </p:txBody>
      </p:sp>
    </p:spTree>
    <p:extLst>
      <p:ext uri="{BB962C8B-B14F-4D97-AF65-F5344CB8AC3E}">
        <p14:creationId xmlns:p14="http://schemas.microsoft.com/office/powerpoint/2010/main" val="285273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E95C1-BA83-0876-5722-B080CA7D6F4F}"/>
              </a:ext>
            </a:extLst>
          </p:cNvPr>
          <p:cNvSpPr>
            <a:spLocks noGrp="1"/>
          </p:cNvSpPr>
          <p:nvPr>
            <p:ph type="title"/>
          </p:nvPr>
        </p:nvSpPr>
        <p:spPr>
          <a:xfrm>
            <a:off x="2181847" y="296867"/>
            <a:ext cx="7673353" cy="892957"/>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God’s Desire for Israel</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dirty="0"/>
          </a:p>
        </p:txBody>
      </p:sp>
      <p:sp>
        <p:nvSpPr>
          <p:cNvPr id="5" name="Rectangle 4">
            <a:extLst>
              <a:ext uri="{FF2B5EF4-FFF2-40B4-BE49-F238E27FC236}">
                <a16:creationId xmlns:a16="http://schemas.microsoft.com/office/drawing/2014/main" id="{63B61848-22CC-AA8F-AE18-199A63A8DF1A}"/>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D71A013-4DED-B9CE-4034-5FBE8BEEBC26}"/>
              </a:ext>
            </a:extLst>
          </p:cNvPr>
          <p:cNvSpPr txBox="1"/>
          <p:nvPr/>
        </p:nvSpPr>
        <p:spPr>
          <a:xfrm>
            <a:off x="10165610" y="1564452"/>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7" name="TextBox 6">
            <a:extLst>
              <a:ext uri="{FF2B5EF4-FFF2-40B4-BE49-F238E27FC236}">
                <a16:creationId xmlns:a16="http://schemas.microsoft.com/office/drawing/2014/main" id="{B65FAD7F-2FD0-1E8F-A132-7CA8DDC18881}"/>
              </a:ext>
            </a:extLst>
          </p:cNvPr>
          <p:cNvSpPr txBox="1"/>
          <p:nvPr/>
        </p:nvSpPr>
        <p:spPr>
          <a:xfrm>
            <a:off x="10165607" y="2642275"/>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8" name="TextBox 7">
            <a:extLst>
              <a:ext uri="{FF2B5EF4-FFF2-40B4-BE49-F238E27FC236}">
                <a16:creationId xmlns:a16="http://schemas.microsoft.com/office/drawing/2014/main" id="{80C8B920-4A30-261E-E9EC-D2B202B96C2A}"/>
              </a:ext>
            </a:extLst>
          </p:cNvPr>
          <p:cNvSpPr txBox="1"/>
          <p:nvPr/>
        </p:nvSpPr>
        <p:spPr>
          <a:xfrm>
            <a:off x="10165608" y="4132431"/>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9" name="TextBox 8">
            <a:extLst>
              <a:ext uri="{FF2B5EF4-FFF2-40B4-BE49-F238E27FC236}">
                <a16:creationId xmlns:a16="http://schemas.microsoft.com/office/drawing/2014/main" id="{6CA3A61F-4BED-4AB8-D812-83972D9E481B}"/>
              </a:ext>
            </a:extLst>
          </p:cNvPr>
          <p:cNvSpPr txBox="1"/>
          <p:nvPr/>
        </p:nvSpPr>
        <p:spPr>
          <a:xfrm>
            <a:off x="10171225" y="5330013"/>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cxnSp>
        <p:nvCxnSpPr>
          <p:cNvPr id="10" name="Straight Connector 9">
            <a:extLst>
              <a:ext uri="{FF2B5EF4-FFF2-40B4-BE49-F238E27FC236}">
                <a16:creationId xmlns:a16="http://schemas.microsoft.com/office/drawing/2014/main" id="{BAD9379F-065C-8F8A-04C8-B80AAA48E3D0}"/>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C0777AF1-6358-806E-9903-877B1324CFAD}"/>
              </a:ext>
            </a:extLst>
          </p:cNvPr>
          <p:cNvSpPr txBox="1"/>
          <p:nvPr/>
        </p:nvSpPr>
        <p:spPr>
          <a:xfrm>
            <a:off x="1966446" y="1600200"/>
            <a:ext cx="7964954" cy="5866286"/>
          </a:xfrm>
          <a:prstGeom prst="rect">
            <a:avLst/>
          </a:prstGeom>
          <a:noFill/>
        </p:spPr>
        <p:txBody>
          <a:bodyPr wrap="square" rtlCol="0">
            <a:spAutoFit/>
          </a:bodyPr>
          <a:lstStyle/>
          <a:p>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2 It shall come to pass in the </a:t>
            </a:r>
            <a:r>
              <a:rPr lang="en-US" sz="2800" b="1" u="sng" baseline="30000" dirty="0">
                <a:solidFill>
                  <a:schemeClr val="tx1">
                    <a:lumMod val="65000"/>
                    <a:lumOff val="35000"/>
                  </a:schemeClr>
                </a:solidFill>
                <a:latin typeface="Arial" panose="020B0604020202020204" pitchFamily="34" charset="0"/>
                <a:cs typeface="Arial" panose="020B0604020202020204" pitchFamily="34" charset="0"/>
              </a:rPr>
              <a:t>latter days</a:t>
            </a: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    that the mountain of the house of the Lord</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shall be established as the highest of the mountains,</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    and shall be lifted up above the hills;</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and all the nations shall flow to it,</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3     and many peoples shall come, and say:</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“Come, let us go up to the </a:t>
            </a:r>
            <a:r>
              <a:rPr lang="en-US" sz="2800" b="1" u="sng" baseline="30000" dirty="0">
                <a:latin typeface="Arial" panose="020B0604020202020204" pitchFamily="34" charset="0"/>
                <a:cs typeface="Arial" panose="020B0604020202020204" pitchFamily="34" charset="0"/>
              </a:rPr>
              <a:t>mountain of the Lord</a:t>
            </a: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    to the house of the God of Jacob,</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that he may teach us his ways</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    and that we may walk in his paths.”</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For out of Zion shall go forth the law,</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    and the word of the Lord from Jerusalem.</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4 </a:t>
            </a:r>
            <a:r>
              <a:rPr lang="en-US" sz="2800" b="1" u="sng" baseline="30000" dirty="0">
                <a:solidFill>
                  <a:schemeClr val="tx1">
                    <a:lumMod val="65000"/>
                    <a:lumOff val="35000"/>
                  </a:schemeClr>
                </a:solidFill>
                <a:latin typeface="Arial" panose="020B0604020202020204" pitchFamily="34" charset="0"/>
                <a:cs typeface="Arial" panose="020B0604020202020204" pitchFamily="34" charset="0"/>
              </a:rPr>
              <a:t>He shall judge between the nations</a:t>
            </a: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    and shall decide disputes for many peoples;</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and they shall beat their swords into plowshares,</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    and their spears into pruning hooks;</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nation shall not lift up sword against nation,</a:t>
            </a:r>
            <a:br>
              <a:rPr lang="en-US" sz="2800" b="1" baseline="30000" dirty="0">
                <a:solidFill>
                  <a:schemeClr val="tx1">
                    <a:lumMod val="65000"/>
                    <a:lumOff val="35000"/>
                  </a:schemeClr>
                </a:solidFill>
                <a:latin typeface="Arial" panose="020B0604020202020204" pitchFamily="34" charset="0"/>
                <a:cs typeface="Arial" panose="020B0604020202020204" pitchFamily="34" charset="0"/>
              </a:rPr>
            </a:br>
            <a:r>
              <a:rPr lang="en-US" sz="2800" b="1" baseline="30000" dirty="0">
                <a:solidFill>
                  <a:schemeClr val="tx1">
                    <a:lumMod val="65000"/>
                    <a:lumOff val="35000"/>
                  </a:schemeClr>
                </a:solidFill>
                <a:latin typeface="Arial" panose="020B0604020202020204" pitchFamily="34" charset="0"/>
                <a:cs typeface="Arial" panose="020B0604020202020204" pitchFamily="34" charset="0"/>
              </a:rPr>
              <a:t>    neither shall they learn war anymore.                       (Isaiah 2:2-4)</a:t>
            </a:r>
          </a:p>
          <a:p>
            <a:r>
              <a:rPr lang="en-US" sz="2987" b="1" dirty="0">
                <a:solidFill>
                  <a:schemeClr val="tx1">
                    <a:lumMod val="65000"/>
                    <a:lumOff val="35000"/>
                  </a:schemeClr>
                </a:solidFill>
                <a:latin typeface="Arial" panose="020B0604020202020204" pitchFamily="34" charset="0"/>
                <a:cs typeface="Arial" panose="020B0604020202020204" pitchFamily="34" charset="0"/>
              </a:rPr>
              <a:t> </a:t>
            </a:r>
          </a:p>
        </p:txBody>
      </p:sp>
      <p:sp>
        <p:nvSpPr>
          <p:cNvPr id="12" name="TextBox 11">
            <a:extLst>
              <a:ext uri="{FF2B5EF4-FFF2-40B4-BE49-F238E27FC236}">
                <a16:creationId xmlns:a16="http://schemas.microsoft.com/office/drawing/2014/main" id="{CDC43E03-1A19-FC5D-8732-A8AA887A94E6}"/>
              </a:ext>
            </a:extLst>
          </p:cNvPr>
          <p:cNvSpPr txBox="1"/>
          <p:nvPr/>
        </p:nvSpPr>
        <p:spPr>
          <a:xfrm>
            <a:off x="10566205" y="2102351"/>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3" name="TextBox 12">
            <a:extLst>
              <a:ext uri="{FF2B5EF4-FFF2-40B4-BE49-F238E27FC236}">
                <a16:creationId xmlns:a16="http://schemas.microsoft.com/office/drawing/2014/main" id="{3357CD67-5684-5FD2-DE18-BCF8DFE529CA}"/>
              </a:ext>
            </a:extLst>
          </p:cNvPr>
          <p:cNvSpPr txBox="1"/>
          <p:nvPr/>
        </p:nvSpPr>
        <p:spPr>
          <a:xfrm>
            <a:off x="10536227" y="3148743"/>
            <a:ext cx="2079415"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Judah &amp;</a:t>
            </a:r>
          </a:p>
          <a:p>
            <a:r>
              <a:rPr lang="en-US" sz="2987" b="1" dirty="0">
                <a:solidFill>
                  <a:schemeClr val="accent2">
                    <a:lumMod val="75000"/>
                  </a:schemeClr>
                </a:solidFill>
                <a:latin typeface="Arial" panose="020B0604020202020204" pitchFamily="34" charset="0"/>
                <a:cs typeface="Arial" panose="020B0604020202020204" pitchFamily="34" charset="0"/>
              </a:rPr>
              <a:t>Jerusalem</a:t>
            </a:r>
          </a:p>
        </p:txBody>
      </p:sp>
      <p:sp>
        <p:nvSpPr>
          <p:cNvPr id="14" name="TextBox 13">
            <a:extLst>
              <a:ext uri="{FF2B5EF4-FFF2-40B4-BE49-F238E27FC236}">
                <a16:creationId xmlns:a16="http://schemas.microsoft.com/office/drawing/2014/main" id="{7012844F-4F8D-26B5-812E-5D2F6BF0EE0E}"/>
              </a:ext>
            </a:extLst>
          </p:cNvPr>
          <p:cNvSpPr txBox="1"/>
          <p:nvPr/>
        </p:nvSpPr>
        <p:spPr>
          <a:xfrm>
            <a:off x="10566205" y="4495800"/>
            <a:ext cx="2182008"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Millennium</a:t>
            </a:r>
          </a:p>
        </p:txBody>
      </p:sp>
      <p:sp>
        <p:nvSpPr>
          <p:cNvPr id="15" name="TextBox 14">
            <a:extLst>
              <a:ext uri="{FF2B5EF4-FFF2-40B4-BE49-F238E27FC236}">
                <a16:creationId xmlns:a16="http://schemas.microsoft.com/office/drawing/2014/main" id="{AA78F5D4-A11B-9376-8BD6-B722DE944D6E}"/>
              </a:ext>
            </a:extLst>
          </p:cNvPr>
          <p:cNvSpPr txBox="1"/>
          <p:nvPr/>
        </p:nvSpPr>
        <p:spPr>
          <a:xfrm>
            <a:off x="10590322" y="5755554"/>
            <a:ext cx="1845377"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Abraham</a:t>
            </a:r>
            <a:br>
              <a:rPr lang="en-US" sz="2987" b="1" dirty="0">
                <a:solidFill>
                  <a:schemeClr val="accent2">
                    <a:lumMod val="75000"/>
                  </a:schemeClr>
                </a:solidFill>
                <a:latin typeface="Arial" panose="020B0604020202020204" pitchFamily="34" charset="0"/>
                <a:cs typeface="Arial" panose="020B0604020202020204" pitchFamily="34" charset="0"/>
              </a:rPr>
            </a:br>
            <a:r>
              <a:rPr lang="en-US" sz="2987" b="1" dirty="0">
                <a:solidFill>
                  <a:schemeClr val="accent2">
                    <a:lumMod val="75000"/>
                  </a:schemeClr>
                </a:solidFill>
                <a:latin typeface="Arial" panose="020B0604020202020204" pitchFamily="34" charset="0"/>
                <a:cs typeface="Arial" panose="020B0604020202020204" pitchFamily="34" charset="0"/>
              </a:rPr>
              <a:t>David</a:t>
            </a:r>
          </a:p>
        </p:txBody>
      </p:sp>
      <p:sp>
        <p:nvSpPr>
          <p:cNvPr id="4" name="Date Placeholder 3">
            <a:extLst>
              <a:ext uri="{FF2B5EF4-FFF2-40B4-BE49-F238E27FC236}">
                <a16:creationId xmlns:a16="http://schemas.microsoft.com/office/drawing/2014/main" id="{5F0F4554-04E3-7AE1-A813-3605D09DCB7B}"/>
              </a:ext>
            </a:extLst>
          </p:cNvPr>
          <p:cNvSpPr>
            <a:spLocks noGrp="1"/>
          </p:cNvSpPr>
          <p:nvPr>
            <p:ph type="dt" sz="half" idx="10"/>
          </p:nvPr>
        </p:nvSpPr>
        <p:spPr/>
        <p:txBody>
          <a:bodyPr/>
          <a:lstStyle/>
          <a:p>
            <a:r>
              <a:rPr lang="en-US" altLang="en-US" dirty="0"/>
              <a:t>September 27, 2022</a:t>
            </a:r>
          </a:p>
        </p:txBody>
      </p:sp>
      <p:sp>
        <p:nvSpPr>
          <p:cNvPr id="17" name="Footer Placeholder 16">
            <a:extLst>
              <a:ext uri="{FF2B5EF4-FFF2-40B4-BE49-F238E27FC236}">
                <a16:creationId xmlns:a16="http://schemas.microsoft.com/office/drawing/2014/main" id="{273DB252-46FC-10F0-2F8F-BFED759D15DA}"/>
              </a:ext>
            </a:extLst>
          </p:cNvPr>
          <p:cNvSpPr>
            <a:spLocks noGrp="1"/>
          </p:cNvSpPr>
          <p:nvPr>
            <p:ph type="ftr" sz="quarter" idx="11"/>
          </p:nvPr>
        </p:nvSpPr>
        <p:spPr/>
        <p:txBody>
          <a:bodyPr/>
          <a:lstStyle/>
          <a:p>
            <a:r>
              <a:rPr lang="en-US" altLang="en-US" dirty="0"/>
              <a:t>Isaiah 2: The Mountain and Day of the LORD</a:t>
            </a:r>
          </a:p>
        </p:txBody>
      </p:sp>
      <p:sp>
        <p:nvSpPr>
          <p:cNvPr id="20" name="Slide Number Placeholder 19">
            <a:extLst>
              <a:ext uri="{FF2B5EF4-FFF2-40B4-BE49-F238E27FC236}">
                <a16:creationId xmlns:a16="http://schemas.microsoft.com/office/drawing/2014/main" id="{DE457F12-8AAA-9F5F-A84D-E0B1E343AF70}"/>
              </a:ext>
            </a:extLst>
          </p:cNvPr>
          <p:cNvSpPr>
            <a:spLocks noGrp="1"/>
          </p:cNvSpPr>
          <p:nvPr>
            <p:ph type="sldNum" sz="quarter" idx="12"/>
          </p:nvPr>
        </p:nvSpPr>
        <p:spPr/>
        <p:txBody>
          <a:bodyPr/>
          <a:lstStyle/>
          <a:p>
            <a:fld id="{94BC33E0-110E-435F-9BD3-B0E65100DECC}" type="slidenum">
              <a:rPr lang="en-US" altLang="en-US" smtClean="0"/>
              <a:pPr/>
              <a:t>14</a:t>
            </a:fld>
            <a:endParaRPr lang="en-US" altLang="en-US" dirty="0"/>
          </a:p>
        </p:txBody>
      </p:sp>
    </p:spTree>
    <p:extLst>
      <p:ext uri="{BB962C8B-B14F-4D97-AF65-F5344CB8AC3E}">
        <p14:creationId xmlns:p14="http://schemas.microsoft.com/office/powerpoint/2010/main" val="3120951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E95C1-BA83-0876-5722-B080CA7D6F4F}"/>
              </a:ext>
            </a:extLst>
          </p:cNvPr>
          <p:cNvSpPr>
            <a:spLocks noGrp="1"/>
          </p:cNvSpPr>
          <p:nvPr>
            <p:ph type="title"/>
          </p:nvPr>
        </p:nvSpPr>
        <p:spPr>
          <a:xfrm>
            <a:off x="2181847" y="296867"/>
            <a:ext cx="7673353" cy="892957"/>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God’s Desire for Israel</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dirty="0"/>
          </a:p>
        </p:txBody>
      </p:sp>
      <p:sp>
        <p:nvSpPr>
          <p:cNvPr id="5" name="Rectangle 4">
            <a:extLst>
              <a:ext uri="{FF2B5EF4-FFF2-40B4-BE49-F238E27FC236}">
                <a16:creationId xmlns:a16="http://schemas.microsoft.com/office/drawing/2014/main" id="{63B61848-22CC-AA8F-AE18-199A63A8DF1A}"/>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0777AF1-6358-806E-9903-877B1324CFAD}"/>
              </a:ext>
            </a:extLst>
          </p:cNvPr>
          <p:cNvSpPr txBox="1"/>
          <p:nvPr/>
        </p:nvSpPr>
        <p:spPr>
          <a:xfrm>
            <a:off x="649379" y="1676400"/>
            <a:ext cx="11872821" cy="4689104"/>
          </a:xfrm>
          <a:prstGeom prst="rect">
            <a:avLst/>
          </a:prstGeom>
          <a:noFill/>
        </p:spPr>
        <p:txBody>
          <a:bodyPr wrap="square" rtlCol="0">
            <a:spAutoFit/>
          </a:bodyPr>
          <a:lstStyle/>
          <a:p>
            <a:pPr marL="457200" indent="-457200">
              <a:buFont typeface="Arial" panose="020B0604020202020204" pitchFamily="34" charset="0"/>
              <a:buChar char="•"/>
            </a:pPr>
            <a:r>
              <a:rPr lang="en-US" sz="2987" dirty="0">
                <a:latin typeface="Arial" panose="020B0604020202020204" pitchFamily="34" charset="0"/>
                <a:cs typeface="Arial" panose="020B0604020202020204" pitchFamily="34" charset="0"/>
              </a:rPr>
              <a:t>This section is also contained in Micah 4:1-4</a:t>
            </a:r>
          </a:p>
          <a:p>
            <a:pPr marL="457200" indent="-457200">
              <a:buFont typeface="Arial" panose="020B0604020202020204" pitchFamily="34" charset="0"/>
              <a:buChar char="•"/>
            </a:pPr>
            <a:endParaRPr lang="en-US" sz="2987"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987" dirty="0">
                <a:latin typeface="Arial" panose="020B0604020202020204" pitchFamily="34" charset="0"/>
                <a:cs typeface="Arial" panose="020B0604020202020204" pitchFamily="34" charset="0"/>
              </a:rPr>
              <a:t>The “latter days” or last days (day of the Lord) has always been viewed in prophesy as a future judgement day for God, close or far out in the future for either Israel or their enemies, Amos 5:18-20.  In this case it is during the Millennium, Rev 20.</a:t>
            </a:r>
          </a:p>
          <a:p>
            <a:pPr marL="457200" indent="-457200">
              <a:buFont typeface="Arial" panose="020B0604020202020204" pitchFamily="34" charset="0"/>
              <a:buChar char="•"/>
            </a:pPr>
            <a:endParaRPr lang="en-US" sz="2987"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987" dirty="0">
                <a:latin typeface="Arial" panose="020B0604020202020204" pitchFamily="34" charset="0"/>
                <a:cs typeface="Arial" panose="020B0604020202020204" pitchFamily="34" charset="0"/>
              </a:rPr>
              <a:t> The “mountain of the Lord” was always thought of as an important place of God’s authority (Constable) and in this case it appears that this is talking about the New Jerusalem, Rev 21:2.</a:t>
            </a:r>
          </a:p>
        </p:txBody>
      </p:sp>
      <p:sp>
        <p:nvSpPr>
          <p:cNvPr id="4" name="Date Placeholder 3">
            <a:extLst>
              <a:ext uri="{FF2B5EF4-FFF2-40B4-BE49-F238E27FC236}">
                <a16:creationId xmlns:a16="http://schemas.microsoft.com/office/drawing/2014/main" id="{5F0F4554-04E3-7AE1-A813-3605D09DCB7B}"/>
              </a:ext>
            </a:extLst>
          </p:cNvPr>
          <p:cNvSpPr>
            <a:spLocks noGrp="1"/>
          </p:cNvSpPr>
          <p:nvPr>
            <p:ph type="dt" sz="half" idx="10"/>
          </p:nvPr>
        </p:nvSpPr>
        <p:spPr/>
        <p:txBody>
          <a:bodyPr/>
          <a:lstStyle/>
          <a:p>
            <a:r>
              <a:rPr lang="en-US" altLang="en-US" dirty="0"/>
              <a:t>September 27, 2022</a:t>
            </a:r>
          </a:p>
        </p:txBody>
      </p:sp>
      <p:sp>
        <p:nvSpPr>
          <p:cNvPr id="17" name="Footer Placeholder 16">
            <a:extLst>
              <a:ext uri="{FF2B5EF4-FFF2-40B4-BE49-F238E27FC236}">
                <a16:creationId xmlns:a16="http://schemas.microsoft.com/office/drawing/2014/main" id="{273DB252-46FC-10F0-2F8F-BFED759D15DA}"/>
              </a:ext>
            </a:extLst>
          </p:cNvPr>
          <p:cNvSpPr>
            <a:spLocks noGrp="1"/>
          </p:cNvSpPr>
          <p:nvPr>
            <p:ph type="ftr" sz="quarter" idx="11"/>
          </p:nvPr>
        </p:nvSpPr>
        <p:spPr/>
        <p:txBody>
          <a:bodyPr/>
          <a:lstStyle/>
          <a:p>
            <a:r>
              <a:rPr lang="en-US" altLang="en-US" dirty="0"/>
              <a:t>Isaiah 2: The Mountain and Day of the LORD</a:t>
            </a:r>
          </a:p>
        </p:txBody>
      </p:sp>
      <p:sp>
        <p:nvSpPr>
          <p:cNvPr id="20" name="Slide Number Placeholder 19">
            <a:extLst>
              <a:ext uri="{FF2B5EF4-FFF2-40B4-BE49-F238E27FC236}">
                <a16:creationId xmlns:a16="http://schemas.microsoft.com/office/drawing/2014/main" id="{DE457F12-8AAA-9F5F-A84D-E0B1E343AF70}"/>
              </a:ext>
            </a:extLst>
          </p:cNvPr>
          <p:cNvSpPr>
            <a:spLocks noGrp="1"/>
          </p:cNvSpPr>
          <p:nvPr>
            <p:ph type="sldNum" sz="quarter" idx="12"/>
          </p:nvPr>
        </p:nvSpPr>
        <p:spPr/>
        <p:txBody>
          <a:bodyPr/>
          <a:lstStyle/>
          <a:p>
            <a:fld id="{94BC33E0-110E-435F-9BD3-B0E65100DECC}" type="slidenum">
              <a:rPr lang="en-US" altLang="en-US" smtClean="0"/>
              <a:pPr/>
              <a:t>15</a:t>
            </a:fld>
            <a:endParaRPr lang="en-US" altLang="en-US" dirty="0"/>
          </a:p>
        </p:txBody>
      </p:sp>
    </p:spTree>
    <p:extLst>
      <p:ext uri="{BB962C8B-B14F-4D97-AF65-F5344CB8AC3E}">
        <p14:creationId xmlns:p14="http://schemas.microsoft.com/office/powerpoint/2010/main" val="2181103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E95C1-BA83-0876-5722-B080CA7D6F4F}"/>
              </a:ext>
            </a:extLst>
          </p:cNvPr>
          <p:cNvSpPr>
            <a:spLocks noGrp="1"/>
          </p:cNvSpPr>
          <p:nvPr>
            <p:ph type="title"/>
          </p:nvPr>
        </p:nvSpPr>
        <p:spPr>
          <a:xfrm>
            <a:off x="2181847" y="296867"/>
            <a:ext cx="7673353" cy="892957"/>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Isaiah’s Exhortation</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dirty="0"/>
          </a:p>
        </p:txBody>
      </p:sp>
      <p:sp>
        <p:nvSpPr>
          <p:cNvPr id="5" name="Rectangle 4">
            <a:extLst>
              <a:ext uri="{FF2B5EF4-FFF2-40B4-BE49-F238E27FC236}">
                <a16:creationId xmlns:a16="http://schemas.microsoft.com/office/drawing/2014/main" id="{63B61848-22CC-AA8F-AE18-199A63A8DF1A}"/>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D71A013-4DED-B9CE-4034-5FBE8BEEBC26}"/>
              </a:ext>
            </a:extLst>
          </p:cNvPr>
          <p:cNvSpPr txBox="1"/>
          <p:nvPr/>
        </p:nvSpPr>
        <p:spPr>
          <a:xfrm>
            <a:off x="10165610" y="1564452"/>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7" name="TextBox 6">
            <a:extLst>
              <a:ext uri="{FF2B5EF4-FFF2-40B4-BE49-F238E27FC236}">
                <a16:creationId xmlns:a16="http://schemas.microsoft.com/office/drawing/2014/main" id="{B65FAD7F-2FD0-1E8F-A132-7CA8DDC18881}"/>
              </a:ext>
            </a:extLst>
          </p:cNvPr>
          <p:cNvSpPr txBox="1"/>
          <p:nvPr/>
        </p:nvSpPr>
        <p:spPr>
          <a:xfrm>
            <a:off x="10165607" y="2642275"/>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8" name="TextBox 7">
            <a:extLst>
              <a:ext uri="{FF2B5EF4-FFF2-40B4-BE49-F238E27FC236}">
                <a16:creationId xmlns:a16="http://schemas.microsoft.com/office/drawing/2014/main" id="{80C8B920-4A30-261E-E9EC-D2B202B96C2A}"/>
              </a:ext>
            </a:extLst>
          </p:cNvPr>
          <p:cNvSpPr txBox="1"/>
          <p:nvPr/>
        </p:nvSpPr>
        <p:spPr>
          <a:xfrm>
            <a:off x="10165608" y="4132431"/>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9" name="TextBox 8">
            <a:extLst>
              <a:ext uri="{FF2B5EF4-FFF2-40B4-BE49-F238E27FC236}">
                <a16:creationId xmlns:a16="http://schemas.microsoft.com/office/drawing/2014/main" id="{6CA3A61F-4BED-4AB8-D812-83972D9E481B}"/>
              </a:ext>
            </a:extLst>
          </p:cNvPr>
          <p:cNvSpPr txBox="1"/>
          <p:nvPr/>
        </p:nvSpPr>
        <p:spPr>
          <a:xfrm>
            <a:off x="10171225" y="5330013"/>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cxnSp>
        <p:nvCxnSpPr>
          <p:cNvPr id="10" name="Straight Connector 9">
            <a:extLst>
              <a:ext uri="{FF2B5EF4-FFF2-40B4-BE49-F238E27FC236}">
                <a16:creationId xmlns:a16="http://schemas.microsoft.com/office/drawing/2014/main" id="{BAD9379F-065C-8F8A-04C8-B80AAA48E3D0}"/>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C0777AF1-6358-806E-9903-877B1324CFAD}"/>
              </a:ext>
            </a:extLst>
          </p:cNvPr>
          <p:cNvSpPr txBox="1"/>
          <p:nvPr/>
        </p:nvSpPr>
        <p:spPr>
          <a:xfrm>
            <a:off x="1966446" y="1600200"/>
            <a:ext cx="7964954" cy="1569660"/>
          </a:xfrm>
          <a:prstGeom prst="rect">
            <a:avLst/>
          </a:prstGeom>
          <a:noFill/>
        </p:spPr>
        <p:txBody>
          <a:bodyPr wrap="square" rtlCol="0">
            <a:spAutoFit/>
          </a:bodyPr>
          <a:lstStyle/>
          <a:p>
            <a:r>
              <a:rPr lang="en-US" sz="3200" baseline="30000" dirty="0"/>
              <a:t>5 </a:t>
            </a:r>
            <a:r>
              <a:rPr lang="en-US" sz="3200" dirty="0"/>
              <a:t>O house of Jacob,</a:t>
            </a:r>
            <a:br>
              <a:rPr lang="en-US" sz="3200" dirty="0"/>
            </a:br>
            <a:r>
              <a:rPr lang="en-US" sz="3200" dirty="0"/>
              <a:t>    come, let us walk</a:t>
            </a:r>
            <a:br>
              <a:rPr lang="en-US" sz="3200" dirty="0"/>
            </a:br>
            <a:r>
              <a:rPr lang="en-US" sz="3200" dirty="0"/>
              <a:t>    in the light of the </a:t>
            </a:r>
            <a:r>
              <a:rPr lang="en-US" sz="3200" cap="small" dirty="0"/>
              <a:t>Lord</a:t>
            </a:r>
            <a:r>
              <a:rPr lang="en-US" sz="3200" dirty="0"/>
              <a:t>.  (Isaiah 2:5)</a:t>
            </a:r>
          </a:p>
        </p:txBody>
      </p:sp>
      <p:sp>
        <p:nvSpPr>
          <p:cNvPr id="12" name="TextBox 11">
            <a:extLst>
              <a:ext uri="{FF2B5EF4-FFF2-40B4-BE49-F238E27FC236}">
                <a16:creationId xmlns:a16="http://schemas.microsoft.com/office/drawing/2014/main" id="{CDC43E03-1A19-FC5D-8732-A8AA887A94E6}"/>
              </a:ext>
            </a:extLst>
          </p:cNvPr>
          <p:cNvSpPr txBox="1"/>
          <p:nvPr/>
        </p:nvSpPr>
        <p:spPr>
          <a:xfrm>
            <a:off x="10566205" y="2102351"/>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3" name="TextBox 12">
            <a:extLst>
              <a:ext uri="{FF2B5EF4-FFF2-40B4-BE49-F238E27FC236}">
                <a16:creationId xmlns:a16="http://schemas.microsoft.com/office/drawing/2014/main" id="{3357CD67-5684-5FD2-DE18-BCF8DFE529CA}"/>
              </a:ext>
            </a:extLst>
          </p:cNvPr>
          <p:cNvSpPr txBox="1"/>
          <p:nvPr/>
        </p:nvSpPr>
        <p:spPr>
          <a:xfrm>
            <a:off x="10536227" y="3148743"/>
            <a:ext cx="2079415"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Judah &amp;</a:t>
            </a:r>
          </a:p>
          <a:p>
            <a:r>
              <a:rPr lang="en-US" sz="2987" b="1" dirty="0">
                <a:solidFill>
                  <a:schemeClr val="accent2">
                    <a:lumMod val="75000"/>
                  </a:schemeClr>
                </a:solidFill>
                <a:latin typeface="Arial" panose="020B0604020202020204" pitchFamily="34" charset="0"/>
                <a:cs typeface="Arial" panose="020B0604020202020204" pitchFamily="34" charset="0"/>
              </a:rPr>
              <a:t>Jerusalem</a:t>
            </a:r>
          </a:p>
        </p:txBody>
      </p:sp>
      <p:sp>
        <p:nvSpPr>
          <p:cNvPr id="14" name="TextBox 13">
            <a:extLst>
              <a:ext uri="{FF2B5EF4-FFF2-40B4-BE49-F238E27FC236}">
                <a16:creationId xmlns:a16="http://schemas.microsoft.com/office/drawing/2014/main" id="{7012844F-4F8D-26B5-812E-5D2F6BF0EE0E}"/>
              </a:ext>
            </a:extLst>
          </p:cNvPr>
          <p:cNvSpPr txBox="1"/>
          <p:nvPr/>
        </p:nvSpPr>
        <p:spPr>
          <a:xfrm>
            <a:off x="10566205" y="4495800"/>
            <a:ext cx="2146742"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Kings</a:t>
            </a:r>
          </a:p>
          <a:p>
            <a:r>
              <a:rPr lang="en-US" sz="2987" b="1" dirty="0">
                <a:solidFill>
                  <a:schemeClr val="accent2">
                    <a:lumMod val="75000"/>
                  </a:schemeClr>
                </a:solidFill>
                <a:latin typeface="Arial" panose="020B0604020202020204" pitchFamily="34" charset="0"/>
                <a:cs typeface="Arial" panose="020B0604020202020204" pitchFamily="34" charset="0"/>
              </a:rPr>
              <a:t>740-680BC</a:t>
            </a:r>
          </a:p>
        </p:txBody>
      </p:sp>
      <p:sp>
        <p:nvSpPr>
          <p:cNvPr id="15" name="TextBox 14">
            <a:extLst>
              <a:ext uri="{FF2B5EF4-FFF2-40B4-BE49-F238E27FC236}">
                <a16:creationId xmlns:a16="http://schemas.microsoft.com/office/drawing/2014/main" id="{AA78F5D4-A11B-9376-8BD6-B722DE944D6E}"/>
              </a:ext>
            </a:extLst>
          </p:cNvPr>
          <p:cNvSpPr txBox="1"/>
          <p:nvPr/>
        </p:nvSpPr>
        <p:spPr>
          <a:xfrm>
            <a:off x="10590322" y="5755554"/>
            <a:ext cx="1845377" cy="1471365"/>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Abraham</a:t>
            </a:r>
          </a:p>
          <a:p>
            <a:r>
              <a:rPr lang="en-US" sz="2987" b="1" dirty="0">
                <a:solidFill>
                  <a:schemeClr val="accent2">
                    <a:lumMod val="75000"/>
                  </a:schemeClr>
                </a:solidFill>
                <a:latin typeface="Arial" panose="020B0604020202020204" pitchFamily="34" charset="0"/>
                <a:cs typeface="Arial" panose="020B0604020202020204" pitchFamily="34" charset="0"/>
              </a:rPr>
              <a:t>Moses</a:t>
            </a:r>
            <a:br>
              <a:rPr lang="en-US" sz="2987" b="1" dirty="0">
                <a:solidFill>
                  <a:schemeClr val="accent2">
                    <a:lumMod val="75000"/>
                  </a:schemeClr>
                </a:solidFill>
                <a:latin typeface="Arial" panose="020B0604020202020204" pitchFamily="34" charset="0"/>
                <a:cs typeface="Arial" panose="020B0604020202020204" pitchFamily="34" charset="0"/>
              </a:rPr>
            </a:br>
            <a:r>
              <a:rPr lang="en-US" sz="2987" b="1" dirty="0">
                <a:solidFill>
                  <a:schemeClr val="accent2">
                    <a:lumMod val="75000"/>
                  </a:schemeClr>
                </a:solidFill>
                <a:latin typeface="Arial" panose="020B0604020202020204" pitchFamily="34" charset="0"/>
                <a:cs typeface="Arial" panose="020B0604020202020204" pitchFamily="34" charset="0"/>
              </a:rPr>
              <a:t>David</a:t>
            </a:r>
          </a:p>
        </p:txBody>
      </p:sp>
      <p:sp>
        <p:nvSpPr>
          <p:cNvPr id="4" name="Date Placeholder 3">
            <a:extLst>
              <a:ext uri="{FF2B5EF4-FFF2-40B4-BE49-F238E27FC236}">
                <a16:creationId xmlns:a16="http://schemas.microsoft.com/office/drawing/2014/main" id="{5F0F4554-04E3-7AE1-A813-3605D09DCB7B}"/>
              </a:ext>
            </a:extLst>
          </p:cNvPr>
          <p:cNvSpPr>
            <a:spLocks noGrp="1"/>
          </p:cNvSpPr>
          <p:nvPr>
            <p:ph type="dt" sz="half" idx="10"/>
          </p:nvPr>
        </p:nvSpPr>
        <p:spPr/>
        <p:txBody>
          <a:bodyPr/>
          <a:lstStyle/>
          <a:p>
            <a:r>
              <a:rPr lang="en-US" altLang="en-US" dirty="0"/>
              <a:t>September 27, 2022</a:t>
            </a:r>
          </a:p>
        </p:txBody>
      </p:sp>
      <p:sp>
        <p:nvSpPr>
          <p:cNvPr id="17" name="Footer Placeholder 16">
            <a:extLst>
              <a:ext uri="{FF2B5EF4-FFF2-40B4-BE49-F238E27FC236}">
                <a16:creationId xmlns:a16="http://schemas.microsoft.com/office/drawing/2014/main" id="{273DB252-46FC-10F0-2F8F-BFED759D15DA}"/>
              </a:ext>
            </a:extLst>
          </p:cNvPr>
          <p:cNvSpPr>
            <a:spLocks noGrp="1"/>
          </p:cNvSpPr>
          <p:nvPr>
            <p:ph type="ftr" sz="quarter" idx="11"/>
          </p:nvPr>
        </p:nvSpPr>
        <p:spPr/>
        <p:txBody>
          <a:bodyPr/>
          <a:lstStyle/>
          <a:p>
            <a:r>
              <a:rPr lang="en-US" altLang="en-US" dirty="0"/>
              <a:t>Isaiah 2: The Mountain and Day of the LORD</a:t>
            </a:r>
          </a:p>
        </p:txBody>
      </p:sp>
      <p:sp>
        <p:nvSpPr>
          <p:cNvPr id="20" name="Slide Number Placeholder 19">
            <a:extLst>
              <a:ext uri="{FF2B5EF4-FFF2-40B4-BE49-F238E27FC236}">
                <a16:creationId xmlns:a16="http://schemas.microsoft.com/office/drawing/2014/main" id="{DE457F12-8AAA-9F5F-A84D-E0B1E343AF70}"/>
              </a:ext>
            </a:extLst>
          </p:cNvPr>
          <p:cNvSpPr>
            <a:spLocks noGrp="1"/>
          </p:cNvSpPr>
          <p:nvPr>
            <p:ph type="sldNum" sz="quarter" idx="12"/>
          </p:nvPr>
        </p:nvSpPr>
        <p:spPr/>
        <p:txBody>
          <a:bodyPr/>
          <a:lstStyle/>
          <a:p>
            <a:fld id="{94BC33E0-110E-435F-9BD3-B0E65100DECC}" type="slidenum">
              <a:rPr lang="en-US" altLang="en-US" smtClean="0"/>
              <a:pPr/>
              <a:t>16</a:t>
            </a:fld>
            <a:endParaRPr lang="en-US" altLang="en-US" dirty="0"/>
          </a:p>
        </p:txBody>
      </p:sp>
      <p:sp>
        <p:nvSpPr>
          <p:cNvPr id="16" name="TextBox 15">
            <a:extLst>
              <a:ext uri="{FF2B5EF4-FFF2-40B4-BE49-F238E27FC236}">
                <a16:creationId xmlns:a16="http://schemas.microsoft.com/office/drawing/2014/main" id="{6B8721FF-42F9-24F2-941B-3AAC0562D64C}"/>
              </a:ext>
            </a:extLst>
          </p:cNvPr>
          <p:cNvSpPr txBox="1"/>
          <p:nvPr/>
        </p:nvSpPr>
        <p:spPr>
          <a:xfrm>
            <a:off x="569102" y="3352800"/>
            <a:ext cx="9224650"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t>The is the first time that Isaiah uses the “house of Jacob” for Israel but won’t be the last</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This exhortation is really for all of us but he had no knowledge about how long this would take</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He has one more exhortation at the end of the chapter</a:t>
            </a:r>
          </a:p>
        </p:txBody>
      </p:sp>
    </p:spTree>
    <p:extLst>
      <p:ext uri="{BB962C8B-B14F-4D97-AF65-F5344CB8AC3E}">
        <p14:creationId xmlns:p14="http://schemas.microsoft.com/office/powerpoint/2010/main" val="3895162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B1217-7CBA-5E5E-0F50-6EFDB53041E6}"/>
              </a:ext>
            </a:extLst>
          </p:cNvPr>
          <p:cNvSpPr>
            <a:spLocks noGrp="1"/>
          </p:cNvSpPr>
          <p:nvPr>
            <p:ph type="title"/>
          </p:nvPr>
        </p:nvSpPr>
        <p:spPr>
          <a:xfrm>
            <a:off x="2104596" y="296867"/>
            <a:ext cx="7904053" cy="6937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Israel’s Self-sufficiency </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dirty="0"/>
          </a:p>
        </p:txBody>
      </p:sp>
      <p:sp>
        <p:nvSpPr>
          <p:cNvPr id="5" name="TextBox 4">
            <a:extLst>
              <a:ext uri="{FF2B5EF4-FFF2-40B4-BE49-F238E27FC236}">
                <a16:creationId xmlns:a16="http://schemas.microsoft.com/office/drawing/2014/main" id="{A102872F-AE5A-CE42-5C2E-7E6FAE653D62}"/>
              </a:ext>
            </a:extLst>
          </p:cNvPr>
          <p:cNvSpPr txBox="1"/>
          <p:nvPr/>
        </p:nvSpPr>
        <p:spPr>
          <a:xfrm>
            <a:off x="10165610" y="1564452"/>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6" name="TextBox 5">
            <a:extLst>
              <a:ext uri="{FF2B5EF4-FFF2-40B4-BE49-F238E27FC236}">
                <a16:creationId xmlns:a16="http://schemas.microsoft.com/office/drawing/2014/main" id="{363B51B0-4E1E-FF7D-E498-74E65A05AB77}"/>
              </a:ext>
            </a:extLst>
          </p:cNvPr>
          <p:cNvSpPr txBox="1"/>
          <p:nvPr/>
        </p:nvSpPr>
        <p:spPr>
          <a:xfrm>
            <a:off x="10165607" y="2642275"/>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7" name="TextBox 6">
            <a:extLst>
              <a:ext uri="{FF2B5EF4-FFF2-40B4-BE49-F238E27FC236}">
                <a16:creationId xmlns:a16="http://schemas.microsoft.com/office/drawing/2014/main" id="{80A8C675-7A4E-5BA0-41E6-4D90E21EBF04}"/>
              </a:ext>
            </a:extLst>
          </p:cNvPr>
          <p:cNvSpPr txBox="1"/>
          <p:nvPr/>
        </p:nvSpPr>
        <p:spPr>
          <a:xfrm>
            <a:off x="10165608" y="4132431"/>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8" name="TextBox 7">
            <a:extLst>
              <a:ext uri="{FF2B5EF4-FFF2-40B4-BE49-F238E27FC236}">
                <a16:creationId xmlns:a16="http://schemas.microsoft.com/office/drawing/2014/main" id="{03495C1E-F1EC-DD06-A3E2-4C59422AE4FB}"/>
              </a:ext>
            </a:extLst>
          </p:cNvPr>
          <p:cNvSpPr txBox="1"/>
          <p:nvPr/>
        </p:nvSpPr>
        <p:spPr>
          <a:xfrm>
            <a:off x="10171225" y="5330013"/>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cxnSp>
        <p:nvCxnSpPr>
          <p:cNvPr id="9" name="Straight Connector 8">
            <a:extLst>
              <a:ext uri="{FF2B5EF4-FFF2-40B4-BE49-F238E27FC236}">
                <a16:creationId xmlns:a16="http://schemas.microsoft.com/office/drawing/2014/main" id="{41339A74-8717-8948-9950-E48554F8DBC2}"/>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B118CB1A-18EC-C680-F144-A5AC709CE549}"/>
              </a:ext>
            </a:extLst>
          </p:cNvPr>
          <p:cNvSpPr txBox="1"/>
          <p:nvPr/>
        </p:nvSpPr>
        <p:spPr>
          <a:xfrm>
            <a:off x="704914" y="1895948"/>
            <a:ext cx="8900193" cy="4401205"/>
          </a:xfrm>
          <a:prstGeom prst="rect">
            <a:avLst/>
          </a:prstGeom>
          <a:noFill/>
        </p:spPr>
        <p:txBody>
          <a:bodyPr wrap="none" rtlCol="0">
            <a:spAutoFit/>
          </a:bodyPr>
          <a:lstStyle/>
          <a:p>
            <a:r>
              <a:rPr lang="en-US" sz="2800" baseline="30000" dirty="0"/>
              <a:t>6 </a:t>
            </a:r>
            <a:r>
              <a:rPr lang="en-US" sz="2800" dirty="0"/>
              <a:t>For you have rejected your people,</a:t>
            </a:r>
            <a:br>
              <a:rPr lang="en-US" sz="2800" dirty="0"/>
            </a:br>
            <a:r>
              <a:rPr lang="en-US" sz="2800" dirty="0"/>
              <a:t>    the house of Jacob,</a:t>
            </a:r>
            <a:br>
              <a:rPr lang="en-US" sz="2800" dirty="0"/>
            </a:br>
            <a:r>
              <a:rPr lang="en-US" sz="2800" dirty="0"/>
              <a:t>because they are full of things from the east</a:t>
            </a:r>
            <a:br>
              <a:rPr lang="en-US" sz="2800" dirty="0"/>
            </a:br>
            <a:r>
              <a:rPr lang="en-US" sz="2800" dirty="0"/>
              <a:t>    and of fortune-tellers like the Philistines,</a:t>
            </a:r>
            <a:br>
              <a:rPr lang="en-US" sz="2800" dirty="0"/>
            </a:br>
            <a:r>
              <a:rPr lang="en-US" sz="2800" dirty="0"/>
              <a:t>    and they strike hands with the children of foreigners.</a:t>
            </a:r>
            <a:br>
              <a:rPr lang="en-US" sz="2800" dirty="0"/>
            </a:br>
            <a:r>
              <a:rPr lang="en-US" sz="2800" baseline="30000" dirty="0"/>
              <a:t>7 </a:t>
            </a:r>
            <a:r>
              <a:rPr lang="en-US" sz="2800" dirty="0"/>
              <a:t>Their land is filled with silver and gold,</a:t>
            </a:r>
            <a:br>
              <a:rPr lang="en-US" sz="2800" dirty="0"/>
            </a:br>
            <a:r>
              <a:rPr lang="en-US" sz="2800" dirty="0"/>
              <a:t>    and there is no end to their treasures;</a:t>
            </a:r>
            <a:br>
              <a:rPr lang="en-US" sz="2800" dirty="0"/>
            </a:br>
            <a:r>
              <a:rPr lang="en-US" sz="2800" dirty="0"/>
              <a:t>their land is filled with horses,</a:t>
            </a:r>
            <a:br>
              <a:rPr lang="en-US" sz="2800" dirty="0"/>
            </a:br>
            <a:r>
              <a:rPr lang="en-US" sz="2800" dirty="0"/>
              <a:t>    and there is no end to their chariots.</a:t>
            </a:r>
          </a:p>
          <a:p>
            <a:r>
              <a:rPr lang="en-US" sz="2800" b="1" dirty="0">
                <a:solidFill>
                  <a:schemeClr val="tx1">
                    <a:lumMod val="65000"/>
                    <a:lumOff val="35000"/>
                  </a:schemeClr>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(Isaiah 2:6-7)</a:t>
            </a:r>
          </a:p>
        </p:txBody>
      </p:sp>
      <p:sp>
        <p:nvSpPr>
          <p:cNvPr id="11" name="TextBox 10">
            <a:extLst>
              <a:ext uri="{FF2B5EF4-FFF2-40B4-BE49-F238E27FC236}">
                <a16:creationId xmlns:a16="http://schemas.microsoft.com/office/drawing/2014/main" id="{D3011115-2BA1-1DCD-AE0C-098C7D3A08B8}"/>
              </a:ext>
            </a:extLst>
          </p:cNvPr>
          <p:cNvSpPr txBox="1"/>
          <p:nvPr/>
        </p:nvSpPr>
        <p:spPr>
          <a:xfrm>
            <a:off x="10566205" y="2102351"/>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2" name="TextBox 11">
            <a:extLst>
              <a:ext uri="{FF2B5EF4-FFF2-40B4-BE49-F238E27FC236}">
                <a16:creationId xmlns:a16="http://schemas.microsoft.com/office/drawing/2014/main" id="{2F2EDFD8-BD9F-7DC2-B78D-E34EDE3EDDE5}"/>
              </a:ext>
            </a:extLst>
          </p:cNvPr>
          <p:cNvSpPr txBox="1"/>
          <p:nvPr/>
        </p:nvSpPr>
        <p:spPr>
          <a:xfrm>
            <a:off x="10536227" y="3148743"/>
            <a:ext cx="1334020"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God &amp;</a:t>
            </a:r>
          </a:p>
          <a:p>
            <a:r>
              <a:rPr lang="en-US" sz="2987" b="1" dirty="0">
                <a:solidFill>
                  <a:schemeClr val="accent2">
                    <a:lumMod val="75000"/>
                  </a:schemeClr>
                </a:solidFill>
                <a:latin typeface="Arial" panose="020B0604020202020204" pitchFamily="34" charset="0"/>
                <a:cs typeface="Arial" panose="020B0604020202020204" pitchFamily="34" charset="0"/>
              </a:rPr>
              <a:t>Judah</a:t>
            </a:r>
          </a:p>
        </p:txBody>
      </p:sp>
      <p:sp>
        <p:nvSpPr>
          <p:cNvPr id="13" name="TextBox 12">
            <a:extLst>
              <a:ext uri="{FF2B5EF4-FFF2-40B4-BE49-F238E27FC236}">
                <a16:creationId xmlns:a16="http://schemas.microsoft.com/office/drawing/2014/main" id="{E4AE0D77-5CC5-7AAE-C510-D4A56C724155}"/>
              </a:ext>
            </a:extLst>
          </p:cNvPr>
          <p:cNvSpPr txBox="1"/>
          <p:nvPr/>
        </p:nvSpPr>
        <p:spPr>
          <a:xfrm>
            <a:off x="10566205" y="4495800"/>
            <a:ext cx="2231701"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Kings</a:t>
            </a:r>
          </a:p>
          <a:p>
            <a:r>
              <a:rPr lang="en-US" sz="2987" b="1" dirty="0">
                <a:solidFill>
                  <a:schemeClr val="accent2">
                    <a:lumMod val="75000"/>
                  </a:schemeClr>
                </a:solidFill>
                <a:latin typeface="Arial" panose="020B0604020202020204" pitchFamily="34" charset="0"/>
                <a:cs typeface="Arial" panose="020B0604020202020204" pitchFamily="34" charset="0"/>
              </a:rPr>
              <a:t>740–680BC</a:t>
            </a:r>
          </a:p>
        </p:txBody>
      </p:sp>
      <p:sp>
        <p:nvSpPr>
          <p:cNvPr id="14" name="TextBox 13">
            <a:extLst>
              <a:ext uri="{FF2B5EF4-FFF2-40B4-BE49-F238E27FC236}">
                <a16:creationId xmlns:a16="http://schemas.microsoft.com/office/drawing/2014/main" id="{57B60EC0-E32E-A69C-4B43-D7328107FDBC}"/>
              </a:ext>
            </a:extLst>
          </p:cNvPr>
          <p:cNvSpPr txBox="1"/>
          <p:nvPr/>
        </p:nvSpPr>
        <p:spPr>
          <a:xfrm>
            <a:off x="10590322" y="5755554"/>
            <a:ext cx="1845377" cy="1471365"/>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Abraham</a:t>
            </a:r>
          </a:p>
          <a:p>
            <a:r>
              <a:rPr lang="en-US" sz="2987" b="1" dirty="0">
                <a:solidFill>
                  <a:schemeClr val="accent2">
                    <a:lumMod val="75000"/>
                  </a:schemeClr>
                </a:solidFill>
                <a:latin typeface="Arial" panose="020B0604020202020204" pitchFamily="34" charset="0"/>
                <a:cs typeface="Arial" panose="020B0604020202020204" pitchFamily="34" charset="0"/>
              </a:rPr>
              <a:t>Moses</a:t>
            </a:r>
          </a:p>
          <a:p>
            <a:r>
              <a:rPr lang="en-US" sz="2987" b="1" dirty="0">
                <a:solidFill>
                  <a:schemeClr val="accent2">
                    <a:lumMod val="75000"/>
                  </a:schemeClr>
                </a:solidFill>
                <a:latin typeface="Arial" panose="020B0604020202020204" pitchFamily="34" charset="0"/>
                <a:cs typeface="Arial" panose="020B0604020202020204" pitchFamily="34" charset="0"/>
              </a:rPr>
              <a:t>David</a:t>
            </a:r>
          </a:p>
        </p:txBody>
      </p:sp>
      <p:sp>
        <p:nvSpPr>
          <p:cNvPr id="4" name="Date Placeholder 3">
            <a:extLst>
              <a:ext uri="{FF2B5EF4-FFF2-40B4-BE49-F238E27FC236}">
                <a16:creationId xmlns:a16="http://schemas.microsoft.com/office/drawing/2014/main" id="{A71549F8-6BA4-3ADD-0E87-9325F5A5D4E3}"/>
              </a:ext>
            </a:extLst>
          </p:cNvPr>
          <p:cNvSpPr>
            <a:spLocks noGrp="1"/>
          </p:cNvSpPr>
          <p:nvPr>
            <p:ph type="dt" sz="half" idx="10"/>
          </p:nvPr>
        </p:nvSpPr>
        <p:spPr/>
        <p:txBody>
          <a:bodyPr/>
          <a:lstStyle/>
          <a:p>
            <a:r>
              <a:rPr lang="en-US" altLang="en-US"/>
              <a:t>September 27, 2022</a:t>
            </a:r>
          </a:p>
        </p:txBody>
      </p:sp>
      <p:sp>
        <p:nvSpPr>
          <p:cNvPr id="15" name="Footer Placeholder 14">
            <a:extLst>
              <a:ext uri="{FF2B5EF4-FFF2-40B4-BE49-F238E27FC236}">
                <a16:creationId xmlns:a16="http://schemas.microsoft.com/office/drawing/2014/main" id="{93173B07-E1FA-9692-894A-B963D0C94738}"/>
              </a:ext>
            </a:extLst>
          </p:cNvPr>
          <p:cNvSpPr>
            <a:spLocks noGrp="1"/>
          </p:cNvSpPr>
          <p:nvPr>
            <p:ph type="ftr" sz="quarter" idx="11"/>
          </p:nvPr>
        </p:nvSpPr>
        <p:spPr/>
        <p:txBody>
          <a:bodyPr/>
          <a:lstStyle/>
          <a:p>
            <a:r>
              <a:rPr lang="en-US" altLang="en-US"/>
              <a:t>Isaiah 2: The Mountain and Day of the LORD</a:t>
            </a:r>
          </a:p>
        </p:txBody>
      </p:sp>
      <p:sp>
        <p:nvSpPr>
          <p:cNvPr id="16" name="Slide Number Placeholder 15">
            <a:extLst>
              <a:ext uri="{FF2B5EF4-FFF2-40B4-BE49-F238E27FC236}">
                <a16:creationId xmlns:a16="http://schemas.microsoft.com/office/drawing/2014/main" id="{3616436B-581C-DDE8-9B97-7E0FD00960AD}"/>
              </a:ext>
            </a:extLst>
          </p:cNvPr>
          <p:cNvSpPr>
            <a:spLocks noGrp="1"/>
          </p:cNvSpPr>
          <p:nvPr>
            <p:ph type="sldNum" sz="quarter" idx="12"/>
          </p:nvPr>
        </p:nvSpPr>
        <p:spPr/>
        <p:txBody>
          <a:bodyPr/>
          <a:lstStyle/>
          <a:p>
            <a:fld id="{94BC33E0-110E-435F-9BD3-B0E65100DECC}" type="slidenum">
              <a:rPr lang="en-US" altLang="en-US" smtClean="0"/>
              <a:pPr/>
              <a:t>17</a:t>
            </a:fld>
            <a:endParaRPr lang="en-US" altLang="en-US"/>
          </a:p>
        </p:txBody>
      </p:sp>
    </p:spTree>
    <p:extLst>
      <p:ext uri="{BB962C8B-B14F-4D97-AF65-F5344CB8AC3E}">
        <p14:creationId xmlns:p14="http://schemas.microsoft.com/office/powerpoint/2010/main" val="3873459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B1217-7CBA-5E5E-0F50-6EFDB53041E6}"/>
              </a:ext>
            </a:extLst>
          </p:cNvPr>
          <p:cNvSpPr>
            <a:spLocks noGrp="1"/>
          </p:cNvSpPr>
          <p:nvPr>
            <p:ph type="title"/>
          </p:nvPr>
        </p:nvSpPr>
        <p:spPr>
          <a:xfrm>
            <a:off x="2104596" y="296867"/>
            <a:ext cx="7904053" cy="6937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Israel’s Self-sufficiency </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dirty="0"/>
          </a:p>
        </p:txBody>
      </p:sp>
      <p:sp>
        <p:nvSpPr>
          <p:cNvPr id="5" name="TextBox 4">
            <a:extLst>
              <a:ext uri="{FF2B5EF4-FFF2-40B4-BE49-F238E27FC236}">
                <a16:creationId xmlns:a16="http://schemas.microsoft.com/office/drawing/2014/main" id="{A102872F-AE5A-CE42-5C2E-7E6FAE653D62}"/>
              </a:ext>
            </a:extLst>
          </p:cNvPr>
          <p:cNvSpPr txBox="1"/>
          <p:nvPr/>
        </p:nvSpPr>
        <p:spPr>
          <a:xfrm>
            <a:off x="10165610" y="1564452"/>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6" name="TextBox 5">
            <a:extLst>
              <a:ext uri="{FF2B5EF4-FFF2-40B4-BE49-F238E27FC236}">
                <a16:creationId xmlns:a16="http://schemas.microsoft.com/office/drawing/2014/main" id="{363B51B0-4E1E-FF7D-E498-74E65A05AB77}"/>
              </a:ext>
            </a:extLst>
          </p:cNvPr>
          <p:cNvSpPr txBox="1"/>
          <p:nvPr/>
        </p:nvSpPr>
        <p:spPr>
          <a:xfrm>
            <a:off x="10165607" y="2642275"/>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7" name="TextBox 6">
            <a:extLst>
              <a:ext uri="{FF2B5EF4-FFF2-40B4-BE49-F238E27FC236}">
                <a16:creationId xmlns:a16="http://schemas.microsoft.com/office/drawing/2014/main" id="{80A8C675-7A4E-5BA0-41E6-4D90E21EBF04}"/>
              </a:ext>
            </a:extLst>
          </p:cNvPr>
          <p:cNvSpPr txBox="1"/>
          <p:nvPr/>
        </p:nvSpPr>
        <p:spPr>
          <a:xfrm>
            <a:off x="10165608" y="4132431"/>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8" name="TextBox 7">
            <a:extLst>
              <a:ext uri="{FF2B5EF4-FFF2-40B4-BE49-F238E27FC236}">
                <a16:creationId xmlns:a16="http://schemas.microsoft.com/office/drawing/2014/main" id="{03495C1E-F1EC-DD06-A3E2-4C59422AE4FB}"/>
              </a:ext>
            </a:extLst>
          </p:cNvPr>
          <p:cNvSpPr txBox="1"/>
          <p:nvPr/>
        </p:nvSpPr>
        <p:spPr>
          <a:xfrm>
            <a:off x="10171225" y="5330013"/>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cxnSp>
        <p:nvCxnSpPr>
          <p:cNvPr id="9" name="Straight Connector 8">
            <a:extLst>
              <a:ext uri="{FF2B5EF4-FFF2-40B4-BE49-F238E27FC236}">
                <a16:creationId xmlns:a16="http://schemas.microsoft.com/office/drawing/2014/main" id="{41339A74-8717-8948-9950-E48554F8DBC2}"/>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B118CB1A-18EC-C680-F144-A5AC709CE549}"/>
              </a:ext>
            </a:extLst>
          </p:cNvPr>
          <p:cNvSpPr txBox="1"/>
          <p:nvPr/>
        </p:nvSpPr>
        <p:spPr>
          <a:xfrm>
            <a:off x="704914" y="1895948"/>
            <a:ext cx="7218643" cy="3108543"/>
          </a:xfrm>
          <a:prstGeom prst="rect">
            <a:avLst/>
          </a:prstGeom>
          <a:noFill/>
        </p:spPr>
        <p:txBody>
          <a:bodyPr wrap="none" rtlCol="0">
            <a:spAutoFit/>
          </a:bodyPr>
          <a:lstStyle/>
          <a:p>
            <a:r>
              <a:rPr lang="en-US" sz="2800" baseline="30000" dirty="0"/>
              <a:t>8 </a:t>
            </a:r>
            <a:r>
              <a:rPr lang="en-US" sz="2800" dirty="0"/>
              <a:t>Their land is filled with idols;</a:t>
            </a:r>
            <a:br>
              <a:rPr lang="en-US" sz="2800" dirty="0"/>
            </a:br>
            <a:r>
              <a:rPr lang="en-US" sz="2800" dirty="0"/>
              <a:t>    they bow down to the work of their hands,</a:t>
            </a:r>
            <a:br>
              <a:rPr lang="en-US" sz="2800" dirty="0"/>
            </a:br>
            <a:r>
              <a:rPr lang="en-US" sz="2800" dirty="0"/>
              <a:t>    to what their own fingers have made.</a:t>
            </a:r>
            <a:br>
              <a:rPr lang="en-US" sz="2800" dirty="0"/>
            </a:br>
            <a:r>
              <a:rPr lang="en-US" sz="2800" baseline="30000" dirty="0"/>
              <a:t>9 </a:t>
            </a:r>
            <a:r>
              <a:rPr lang="en-US" sz="2800" dirty="0"/>
              <a:t>So man is humbled,</a:t>
            </a:r>
            <a:br>
              <a:rPr lang="en-US" sz="2800" dirty="0"/>
            </a:br>
            <a:r>
              <a:rPr lang="en-US" sz="2800" dirty="0"/>
              <a:t>    and each one is brought low—</a:t>
            </a:r>
            <a:br>
              <a:rPr lang="en-US" sz="2800" dirty="0"/>
            </a:br>
            <a:r>
              <a:rPr lang="en-US" sz="2800" dirty="0"/>
              <a:t>    do not forgive them!</a:t>
            </a:r>
          </a:p>
          <a:p>
            <a:r>
              <a:rPr lang="en-US" sz="2800" b="1" dirty="0">
                <a:solidFill>
                  <a:schemeClr val="tx1">
                    <a:lumMod val="65000"/>
                    <a:lumOff val="35000"/>
                  </a:schemeClr>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Isaiah 2:8-9)</a:t>
            </a:r>
            <a:endParaRPr lang="en-US" sz="2800" b="1"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D3011115-2BA1-1DCD-AE0C-098C7D3A08B8}"/>
              </a:ext>
            </a:extLst>
          </p:cNvPr>
          <p:cNvSpPr txBox="1"/>
          <p:nvPr/>
        </p:nvSpPr>
        <p:spPr>
          <a:xfrm>
            <a:off x="10566205" y="2102351"/>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2" name="TextBox 11">
            <a:extLst>
              <a:ext uri="{FF2B5EF4-FFF2-40B4-BE49-F238E27FC236}">
                <a16:creationId xmlns:a16="http://schemas.microsoft.com/office/drawing/2014/main" id="{2F2EDFD8-BD9F-7DC2-B78D-E34EDE3EDDE5}"/>
              </a:ext>
            </a:extLst>
          </p:cNvPr>
          <p:cNvSpPr txBox="1"/>
          <p:nvPr/>
        </p:nvSpPr>
        <p:spPr>
          <a:xfrm>
            <a:off x="10536227" y="3148743"/>
            <a:ext cx="2079415"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Judah &amp;</a:t>
            </a:r>
          </a:p>
          <a:p>
            <a:r>
              <a:rPr lang="en-US" sz="2987" b="1" dirty="0">
                <a:solidFill>
                  <a:schemeClr val="accent2">
                    <a:lumMod val="75000"/>
                  </a:schemeClr>
                </a:solidFill>
                <a:latin typeface="Arial" panose="020B0604020202020204" pitchFamily="34" charset="0"/>
                <a:cs typeface="Arial" panose="020B0604020202020204" pitchFamily="34" charset="0"/>
              </a:rPr>
              <a:t>Jerusalem</a:t>
            </a:r>
          </a:p>
        </p:txBody>
      </p:sp>
      <p:sp>
        <p:nvSpPr>
          <p:cNvPr id="13" name="TextBox 12">
            <a:extLst>
              <a:ext uri="{FF2B5EF4-FFF2-40B4-BE49-F238E27FC236}">
                <a16:creationId xmlns:a16="http://schemas.microsoft.com/office/drawing/2014/main" id="{E4AE0D77-5CC5-7AAE-C510-D4A56C724155}"/>
              </a:ext>
            </a:extLst>
          </p:cNvPr>
          <p:cNvSpPr txBox="1"/>
          <p:nvPr/>
        </p:nvSpPr>
        <p:spPr>
          <a:xfrm>
            <a:off x="10566205" y="4495800"/>
            <a:ext cx="2231701"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Kings</a:t>
            </a:r>
          </a:p>
          <a:p>
            <a:r>
              <a:rPr lang="en-US" sz="2987" b="1" dirty="0">
                <a:solidFill>
                  <a:schemeClr val="accent2">
                    <a:lumMod val="75000"/>
                  </a:schemeClr>
                </a:solidFill>
                <a:latin typeface="Arial" panose="020B0604020202020204" pitchFamily="34" charset="0"/>
                <a:cs typeface="Arial" panose="020B0604020202020204" pitchFamily="34" charset="0"/>
              </a:rPr>
              <a:t>740–680BC</a:t>
            </a:r>
          </a:p>
        </p:txBody>
      </p:sp>
      <p:sp>
        <p:nvSpPr>
          <p:cNvPr id="14" name="TextBox 13">
            <a:extLst>
              <a:ext uri="{FF2B5EF4-FFF2-40B4-BE49-F238E27FC236}">
                <a16:creationId xmlns:a16="http://schemas.microsoft.com/office/drawing/2014/main" id="{57B60EC0-E32E-A69C-4B43-D7328107FDBC}"/>
              </a:ext>
            </a:extLst>
          </p:cNvPr>
          <p:cNvSpPr txBox="1"/>
          <p:nvPr/>
        </p:nvSpPr>
        <p:spPr>
          <a:xfrm>
            <a:off x="10590322" y="5755554"/>
            <a:ext cx="1845377" cy="1471365"/>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Abraham</a:t>
            </a:r>
          </a:p>
          <a:p>
            <a:r>
              <a:rPr lang="en-US" sz="2987" b="1" dirty="0">
                <a:solidFill>
                  <a:schemeClr val="accent2">
                    <a:lumMod val="75000"/>
                  </a:schemeClr>
                </a:solidFill>
                <a:latin typeface="Arial" panose="020B0604020202020204" pitchFamily="34" charset="0"/>
                <a:cs typeface="Arial" panose="020B0604020202020204" pitchFamily="34" charset="0"/>
              </a:rPr>
              <a:t>Moses</a:t>
            </a:r>
          </a:p>
          <a:p>
            <a:r>
              <a:rPr lang="en-US" sz="2987" b="1" dirty="0">
                <a:solidFill>
                  <a:schemeClr val="accent2">
                    <a:lumMod val="75000"/>
                  </a:schemeClr>
                </a:solidFill>
                <a:latin typeface="Arial" panose="020B0604020202020204" pitchFamily="34" charset="0"/>
                <a:cs typeface="Arial" panose="020B0604020202020204" pitchFamily="34" charset="0"/>
              </a:rPr>
              <a:t>David</a:t>
            </a:r>
          </a:p>
        </p:txBody>
      </p:sp>
      <p:sp>
        <p:nvSpPr>
          <p:cNvPr id="4" name="Date Placeholder 3">
            <a:extLst>
              <a:ext uri="{FF2B5EF4-FFF2-40B4-BE49-F238E27FC236}">
                <a16:creationId xmlns:a16="http://schemas.microsoft.com/office/drawing/2014/main" id="{A71549F8-6BA4-3ADD-0E87-9325F5A5D4E3}"/>
              </a:ext>
            </a:extLst>
          </p:cNvPr>
          <p:cNvSpPr>
            <a:spLocks noGrp="1"/>
          </p:cNvSpPr>
          <p:nvPr>
            <p:ph type="dt" sz="half" idx="10"/>
          </p:nvPr>
        </p:nvSpPr>
        <p:spPr/>
        <p:txBody>
          <a:bodyPr/>
          <a:lstStyle/>
          <a:p>
            <a:r>
              <a:rPr lang="en-US" altLang="en-US"/>
              <a:t>September 27, 2022</a:t>
            </a:r>
          </a:p>
        </p:txBody>
      </p:sp>
      <p:sp>
        <p:nvSpPr>
          <p:cNvPr id="15" name="Footer Placeholder 14">
            <a:extLst>
              <a:ext uri="{FF2B5EF4-FFF2-40B4-BE49-F238E27FC236}">
                <a16:creationId xmlns:a16="http://schemas.microsoft.com/office/drawing/2014/main" id="{93173B07-E1FA-9692-894A-B963D0C94738}"/>
              </a:ext>
            </a:extLst>
          </p:cNvPr>
          <p:cNvSpPr>
            <a:spLocks noGrp="1"/>
          </p:cNvSpPr>
          <p:nvPr>
            <p:ph type="ftr" sz="quarter" idx="11"/>
          </p:nvPr>
        </p:nvSpPr>
        <p:spPr/>
        <p:txBody>
          <a:bodyPr/>
          <a:lstStyle/>
          <a:p>
            <a:r>
              <a:rPr lang="en-US" altLang="en-US"/>
              <a:t>Isaiah 2: The Mountain and Day of the LORD</a:t>
            </a:r>
          </a:p>
        </p:txBody>
      </p:sp>
      <p:sp>
        <p:nvSpPr>
          <p:cNvPr id="16" name="Slide Number Placeholder 15">
            <a:extLst>
              <a:ext uri="{FF2B5EF4-FFF2-40B4-BE49-F238E27FC236}">
                <a16:creationId xmlns:a16="http://schemas.microsoft.com/office/drawing/2014/main" id="{3616436B-581C-DDE8-9B97-7E0FD00960AD}"/>
              </a:ext>
            </a:extLst>
          </p:cNvPr>
          <p:cNvSpPr>
            <a:spLocks noGrp="1"/>
          </p:cNvSpPr>
          <p:nvPr>
            <p:ph type="sldNum" sz="quarter" idx="12"/>
          </p:nvPr>
        </p:nvSpPr>
        <p:spPr/>
        <p:txBody>
          <a:bodyPr/>
          <a:lstStyle/>
          <a:p>
            <a:fld id="{94BC33E0-110E-435F-9BD3-B0E65100DECC}" type="slidenum">
              <a:rPr lang="en-US" altLang="en-US" smtClean="0"/>
              <a:pPr/>
              <a:t>18</a:t>
            </a:fld>
            <a:endParaRPr lang="en-US" altLang="en-US"/>
          </a:p>
        </p:txBody>
      </p:sp>
      <p:sp>
        <p:nvSpPr>
          <p:cNvPr id="17" name="TextBox 16">
            <a:extLst>
              <a:ext uri="{FF2B5EF4-FFF2-40B4-BE49-F238E27FC236}">
                <a16:creationId xmlns:a16="http://schemas.microsoft.com/office/drawing/2014/main" id="{CB515775-6917-D148-213D-875CFD69785D}"/>
              </a:ext>
            </a:extLst>
          </p:cNvPr>
          <p:cNvSpPr txBox="1"/>
          <p:nvPr/>
        </p:nvSpPr>
        <p:spPr>
          <a:xfrm>
            <a:off x="801456" y="4953000"/>
            <a:ext cx="8901344"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t>Israel has become like the surrounding nations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Isaiah in v.9 asks God not to forgive them!</a:t>
            </a:r>
          </a:p>
        </p:txBody>
      </p:sp>
    </p:spTree>
    <p:extLst>
      <p:ext uri="{BB962C8B-B14F-4D97-AF65-F5344CB8AC3E}">
        <p14:creationId xmlns:p14="http://schemas.microsoft.com/office/powerpoint/2010/main" val="931250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8872-17E8-F2C5-835F-9EC50B180FA8}"/>
              </a:ext>
            </a:extLst>
          </p:cNvPr>
          <p:cNvSpPr>
            <a:spLocks noGrp="1"/>
          </p:cNvSpPr>
          <p:nvPr>
            <p:ph type="title"/>
          </p:nvPr>
        </p:nvSpPr>
        <p:spPr>
          <a:xfrm>
            <a:off x="1953247" y="296868"/>
            <a:ext cx="7673353" cy="835908"/>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Israel’s Problem - Humiliation</a:t>
            </a:r>
            <a:r>
              <a:rPr lang="en-US" b="1" dirty="0">
                <a:solidFill>
                  <a:schemeClr val="tx1">
                    <a:lumMod val="75000"/>
                    <a:lumOff val="25000"/>
                  </a:schemeClr>
                </a:solidFill>
                <a:latin typeface="Arial" panose="020B0604020202020204" pitchFamily="34" charset="0"/>
                <a:cs typeface="Arial" panose="020B0604020202020204" pitchFamily="34" charset="0"/>
              </a:rPr>
              <a:t/>
            </a:r>
            <a:br>
              <a:rPr lang="en-US" b="1" dirty="0">
                <a:solidFill>
                  <a:schemeClr val="tx1">
                    <a:lumMod val="75000"/>
                    <a:lumOff val="25000"/>
                  </a:schemeClr>
                </a:solidFill>
                <a:latin typeface="Arial" panose="020B0604020202020204" pitchFamily="34" charset="0"/>
                <a:cs typeface="Arial" panose="020B0604020202020204" pitchFamily="34" charset="0"/>
              </a:rPr>
            </a:br>
            <a:endParaRPr lang="en-US" dirty="0">
              <a:solidFill>
                <a:schemeClr val="tx1">
                  <a:lumMod val="75000"/>
                  <a:lumOff val="25000"/>
                </a:schemeClr>
              </a:solidFill>
            </a:endParaRPr>
          </a:p>
        </p:txBody>
      </p:sp>
      <p:sp>
        <p:nvSpPr>
          <p:cNvPr id="5" name="Rectangle 4">
            <a:extLst>
              <a:ext uri="{FF2B5EF4-FFF2-40B4-BE49-F238E27FC236}">
                <a16:creationId xmlns:a16="http://schemas.microsoft.com/office/drawing/2014/main" id="{8FAEE7C8-DD73-B0BC-FA60-E57CF48C3005}"/>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6635787D-8638-8A95-9F1C-FBA592523BDA}"/>
              </a:ext>
            </a:extLst>
          </p:cNvPr>
          <p:cNvSpPr txBox="1"/>
          <p:nvPr/>
        </p:nvSpPr>
        <p:spPr>
          <a:xfrm>
            <a:off x="10165610" y="1564452"/>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7" name="TextBox 6">
            <a:extLst>
              <a:ext uri="{FF2B5EF4-FFF2-40B4-BE49-F238E27FC236}">
                <a16:creationId xmlns:a16="http://schemas.microsoft.com/office/drawing/2014/main" id="{A11580DF-E45E-54FE-269D-7C4D57FAD1C6}"/>
              </a:ext>
            </a:extLst>
          </p:cNvPr>
          <p:cNvSpPr txBox="1"/>
          <p:nvPr/>
        </p:nvSpPr>
        <p:spPr>
          <a:xfrm>
            <a:off x="10165607" y="2642275"/>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8" name="TextBox 7">
            <a:extLst>
              <a:ext uri="{FF2B5EF4-FFF2-40B4-BE49-F238E27FC236}">
                <a16:creationId xmlns:a16="http://schemas.microsoft.com/office/drawing/2014/main" id="{AE2D3202-0EF8-1613-4EFE-0E4E99B9497A}"/>
              </a:ext>
            </a:extLst>
          </p:cNvPr>
          <p:cNvSpPr txBox="1"/>
          <p:nvPr/>
        </p:nvSpPr>
        <p:spPr>
          <a:xfrm>
            <a:off x="10165608" y="4132431"/>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9" name="TextBox 8">
            <a:extLst>
              <a:ext uri="{FF2B5EF4-FFF2-40B4-BE49-F238E27FC236}">
                <a16:creationId xmlns:a16="http://schemas.microsoft.com/office/drawing/2014/main" id="{16C87051-0B15-78B1-3B23-3ADA9D93942D}"/>
              </a:ext>
            </a:extLst>
          </p:cNvPr>
          <p:cNvSpPr txBox="1"/>
          <p:nvPr/>
        </p:nvSpPr>
        <p:spPr>
          <a:xfrm>
            <a:off x="10171225" y="5330013"/>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cxnSp>
        <p:nvCxnSpPr>
          <p:cNvPr id="10" name="Straight Connector 9">
            <a:extLst>
              <a:ext uri="{FF2B5EF4-FFF2-40B4-BE49-F238E27FC236}">
                <a16:creationId xmlns:a16="http://schemas.microsoft.com/office/drawing/2014/main" id="{A64E7D7A-5FBF-B924-87F4-56BAFAA44DF5}"/>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8EBB0EE5-01EA-DEB8-B29D-F88E1E1DB683}"/>
              </a:ext>
            </a:extLst>
          </p:cNvPr>
          <p:cNvSpPr txBox="1"/>
          <p:nvPr/>
        </p:nvSpPr>
        <p:spPr>
          <a:xfrm>
            <a:off x="704913" y="1944492"/>
            <a:ext cx="9023057" cy="4491551"/>
          </a:xfrm>
          <a:prstGeom prst="rect">
            <a:avLst/>
          </a:prstGeom>
          <a:noFill/>
        </p:spPr>
        <p:txBody>
          <a:bodyPr wrap="square" rtlCol="0">
            <a:spAutoFit/>
          </a:bodyPr>
          <a:lstStyle/>
          <a:p>
            <a:r>
              <a:rPr lang="en-US" sz="3200" baseline="30000" dirty="0"/>
              <a:t>10 </a:t>
            </a:r>
            <a:r>
              <a:rPr lang="en-US" sz="3200" dirty="0"/>
              <a:t>Enter into the rock</a:t>
            </a:r>
            <a:br>
              <a:rPr lang="en-US" sz="3200" dirty="0"/>
            </a:br>
            <a:r>
              <a:rPr lang="en-US" sz="3200" dirty="0"/>
              <a:t>    and hide in the dust</a:t>
            </a:r>
            <a:br>
              <a:rPr lang="en-US" sz="3200" dirty="0"/>
            </a:br>
            <a:r>
              <a:rPr lang="en-US" sz="3200" dirty="0"/>
              <a:t>from before the terror of the </a:t>
            </a:r>
            <a:r>
              <a:rPr lang="en-US" sz="3200" cap="small" dirty="0"/>
              <a:t>Lord</a:t>
            </a:r>
            <a:r>
              <a:rPr lang="en-US" sz="3200" dirty="0"/>
              <a:t>,</a:t>
            </a:r>
            <a:br>
              <a:rPr lang="en-US" sz="3200" dirty="0"/>
            </a:br>
            <a:r>
              <a:rPr lang="en-US" sz="3200" dirty="0"/>
              <a:t>    and from the splendor of his majesty.</a:t>
            </a:r>
            <a:br>
              <a:rPr lang="en-US" sz="3200" dirty="0"/>
            </a:br>
            <a:r>
              <a:rPr lang="en-US" sz="3200" baseline="30000" dirty="0"/>
              <a:t>11 </a:t>
            </a:r>
            <a:r>
              <a:rPr lang="en-US" sz="3200" dirty="0"/>
              <a:t>The haughty looks of man shall be brought low,</a:t>
            </a:r>
            <a:br>
              <a:rPr lang="en-US" sz="3200" dirty="0"/>
            </a:br>
            <a:r>
              <a:rPr lang="en-US" sz="3200" dirty="0"/>
              <a:t>    and the lofty pride of men shall be humbled,</a:t>
            </a:r>
            <a:br>
              <a:rPr lang="en-US" sz="3200" dirty="0"/>
            </a:br>
            <a:r>
              <a:rPr lang="en-US" sz="3200" dirty="0"/>
              <a:t>and the </a:t>
            </a:r>
            <a:r>
              <a:rPr lang="en-US" sz="3200" cap="small" dirty="0"/>
              <a:t>Lord</a:t>
            </a:r>
            <a:r>
              <a:rPr lang="en-US" sz="3200" dirty="0"/>
              <a:t> alone will be exalted in that day.</a:t>
            </a:r>
          </a:p>
          <a:p>
            <a:r>
              <a:rPr lang="en-US" sz="3200" dirty="0"/>
              <a:t>						(Isaiah 2:10-11)</a:t>
            </a:r>
          </a:p>
          <a:p>
            <a:endParaRPr lang="en-US" sz="2987" b="1" dirty="0">
              <a:solidFill>
                <a:schemeClr val="accent2">
                  <a:lumMod val="75000"/>
                </a:schemeClr>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1F51DDF3-50C1-031B-E93E-170AC05C6D80}"/>
              </a:ext>
            </a:extLst>
          </p:cNvPr>
          <p:cNvSpPr txBox="1"/>
          <p:nvPr/>
        </p:nvSpPr>
        <p:spPr>
          <a:xfrm>
            <a:off x="10566205" y="2102351"/>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3" name="TextBox 12">
            <a:extLst>
              <a:ext uri="{FF2B5EF4-FFF2-40B4-BE49-F238E27FC236}">
                <a16:creationId xmlns:a16="http://schemas.microsoft.com/office/drawing/2014/main" id="{85C07CA0-2F17-7B9D-73F3-3C24D8788B46}"/>
              </a:ext>
            </a:extLst>
          </p:cNvPr>
          <p:cNvSpPr txBox="1"/>
          <p:nvPr/>
        </p:nvSpPr>
        <p:spPr>
          <a:xfrm>
            <a:off x="10536226" y="3148743"/>
            <a:ext cx="2079415"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Judah &amp;</a:t>
            </a:r>
          </a:p>
          <a:p>
            <a:r>
              <a:rPr lang="en-US" sz="2987" b="1" dirty="0">
                <a:solidFill>
                  <a:schemeClr val="accent2">
                    <a:lumMod val="75000"/>
                  </a:schemeClr>
                </a:solidFill>
                <a:latin typeface="Arial" panose="020B0604020202020204" pitchFamily="34" charset="0"/>
                <a:cs typeface="Arial" panose="020B0604020202020204" pitchFamily="34" charset="0"/>
              </a:rPr>
              <a:t>Jerusalem</a:t>
            </a:r>
          </a:p>
        </p:txBody>
      </p:sp>
      <p:sp>
        <p:nvSpPr>
          <p:cNvPr id="14" name="TextBox 13">
            <a:extLst>
              <a:ext uri="{FF2B5EF4-FFF2-40B4-BE49-F238E27FC236}">
                <a16:creationId xmlns:a16="http://schemas.microsoft.com/office/drawing/2014/main" id="{D8B14CD4-305B-FB6A-6C45-7064A1A6B1AA}"/>
              </a:ext>
            </a:extLst>
          </p:cNvPr>
          <p:cNvSpPr txBox="1"/>
          <p:nvPr/>
        </p:nvSpPr>
        <p:spPr>
          <a:xfrm>
            <a:off x="10566205" y="4495800"/>
            <a:ext cx="2141612"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Tribulation</a:t>
            </a:r>
          </a:p>
        </p:txBody>
      </p:sp>
      <p:sp>
        <p:nvSpPr>
          <p:cNvPr id="15" name="TextBox 14">
            <a:extLst>
              <a:ext uri="{FF2B5EF4-FFF2-40B4-BE49-F238E27FC236}">
                <a16:creationId xmlns:a16="http://schemas.microsoft.com/office/drawing/2014/main" id="{B1CEFCBA-ADF4-A021-2F4B-EF22189A081A}"/>
              </a:ext>
            </a:extLst>
          </p:cNvPr>
          <p:cNvSpPr txBox="1"/>
          <p:nvPr/>
        </p:nvSpPr>
        <p:spPr>
          <a:xfrm>
            <a:off x="10590322" y="5755554"/>
            <a:ext cx="1845377"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Abraham</a:t>
            </a:r>
          </a:p>
          <a:p>
            <a:r>
              <a:rPr lang="en-US" sz="2987" b="1" dirty="0">
                <a:solidFill>
                  <a:schemeClr val="accent2">
                    <a:lumMod val="75000"/>
                  </a:schemeClr>
                </a:solidFill>
                <a:latin typeface="Arial" panose="020B0604020202020204" pitchFamily="34" charset="0"/>
                <a:cs typeface="Arial" panose="020B0604020202020204" pitchFamily="34" charset="0"/>
              </a:rPr>
              <a:t>Moses</a:t>
            </a:r>
          </a:p>
        </p:txBody>
      </p:sp>
      <p:sp>
        <p:nvSpPr>
          <p:cNvPr id="3" name="Date Placeholder 2">
            <a:extLst>
              <a:ext uri="{FF2B5EF4-FFF2-40B4-BE49-F238E27FC236}">
                <a16:creationId xmlns:a16="http://schemas.microsoft.com/office/drawing/2014/main" id="{1CD8DEE7-1181-8929-B81C-BAFEF0891E1B}"/>
              </a:ext>
            </a:extLst>
          </p:cNvPr>
          <p:cNvSpPr>
            <a:spLocks noGrp="1"/>
          </p:cNvSpPr>
          <p:nvPr>
            <p:ph type="dt" sz="half" idx="10"/>
          </p:nvPr>
        </p:nvSpPr>
        <p:spPr/>
        <p:txBody>
          <a:bodyPr/>
          <a:lstStyle/>
          <a:p>
            <a:r>
              <a:rPr lang="en-US" altLang="en-US"/>
              <a:t>September 27, 2022</a:t>
            </a:r>
          </a:p>
        </p:txBody>
      </p:sp>
      <p:sp>
        <p:nvSpPr>
          <p:cNvPr id="4" name="Footer Placeholder 3">
            <a:extLst>
              <a:ext uri="{FF2B5EF4-FFF2-40B4-BE49-F238E27FC236}">
                <a16:creationId xmlns:a16="http://schemas.microsoft.com/office/drawing/2014/main" id="{F1B24257-7247-583A-DCCF-FA296AD2C1BC}"/>
              </a:ext>
            </a:extLst>
          </p:cNvPr>
          <p:cNvSpPr>
            <a:spLocks noGrp="1"/>
          </p:cNvSpPr>
          <p:nvPr>
            <p:ph type="ftr" sz="quarter" idx="11"/>
          </p:nvPr>
        </p:nvSpPr>
        <p:spPr/>
        <p:txBody>
          <a:bodyPr/>
          <a:lstStyle/>
          <a:p>
            <a:r>
              <a:rPr lang="en-US" altLang="en-US"/>
              <a:t>Isaiah 2: The Mountain and Day of the LORD</a:t>
            </a:r>
          </a:p>
        </p:txBody>
      </p:sp>
      <p:sp>
        <p:nvSpPr>
          <p:cNvPr id="17" name="Slide Number Placeholder 16">
            <a:extLst>
              <a:ext uri="{FF2B5EF4-FFF2-40B4-BE49-F238E27FC236}">
                <a16:creationId xmlns:a16="http://schemas.microsoft.com/office/drawing/2014/main" id="{DE192649-440A-F309-B805-2CEBFAFD42DA}"/>
              </a:ext>
            </a:extLst>
          </p:cNvPr>
          <p:cNvSpPr>
            <a:spLocks noGrp="1"/>
          </p:cNvSpPr>
          <p:nvPr>
            <p:ph type="sldNum" sz="quarter" idx="12"/>
          </p:nvPr>
        </p:nvSpPr>
        <p:spPr/>
        <p:txBody>
          <a:bodyPr/>
          <a:lstStyle/>
          <a:p>
            <a:fld id="{94BC33E0-110E-435F-9BD3-B0E65100DECC}" type="slidenum">
              <a:rPr lang="en-US" altLang="en-US" smtClean="0"/>
              <a:pPr/>
              <a:t>19</a:t>
            </a:fld>
            <a:endParaRPr lang="en-US" altLang="en-US"/>
          </a:p>
        </p:txBody>
      </p:sp>
    </p:spTree>
    <p:extLst>
      <p:ext uri="{BB962C8B-B14F-4D97-AF65-F5344CB8AC3E}">
        <p14:creationId xmlns:p14="http://schemas.microsoft.com/office/powerpoint/2010/main" val="110673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b="1" dirty="0">
                <a:solidFill>
                  <a:schemeClr val="tx1">
                    <a:lumMod val="75000"/>
                    <a:lumOff val="25000"/>
                  </a:schemeClr>
                </a:solidFill>
                <a:latin typeface="+mn-lt"/>
              </a:rPr>
              <a:t>Announcements</a:t>
            </a:r>
          </a:p>
        </p:txBody>
      </p:sp>
      <p:sp>
        <p:nvSpPr>
          <p:cNvPr id="21507" name="Content Placeholder 2"/>
          <p:cNvSpPr>
            <a:spLocks noGrp="1"/>
          </p:cNvSpPr>
          <p:nvPr>
            <p:ph idx="1"/>
          </p:nvPr>
        </p:nvSpPr>
        <p:spPr>
          <a:xfrm>
            <a:off x="619276" y="2057400"/>
            <a:ext cx="12055324" cy="4724400"/>
          </a:xfrm>
        </p:spPr>
        <p:txBody>
          <a:bodyPr anchor="t"/>
          <a:lstStyle/>
          <a:p>
            <a:pPr>
              <a:spcAft>
                <a:spcPts val="640"/>
              </a:spcAft>
            </a:pPr>
            <a:r>
              <a:rPr lang="en-US" altLang="en-US" sz="3800" b="1" dirty="0">
                <a:solidFill>
                  <a:schemeClr val="tx1">
                    <a:lumMod val="75000"/>
                    <a:lumOff val="25000"/>
                  </a:schemeClr>
                </a:solidFill>
                <a:latin typeface="+mn-lt"/>
              </a:rPr>
              <a:t>MOB Website &amp; Resources:  </a:t>
            </a:r>
            <a:r>
              <a:rPr lang="en-US" altLang="en-US" sz="3800" b="1" dirty="0">
                <a:solidFill>
                  <a:schemeClr val="accent2">
                    <a:lumMod val="75000"/>
                  </a:schemeClr>
                </a:solidFill>
                <a:latin typeface="+mn-lt"/>
                <a:hlinkClick r:id="rId3">
                  <a:extLst>
                    <a:ext uri="{A12FA001-AC4F-418D-AE19-62706E023703}">
                      <ahyp:hlinkClr xmlns:ahyp="http://schemas.microsoft.com/office/drawing/2018/hyperlinkcolor" xmlns="" val="tx"/>
                    </a:ext>
                  </a:extLst>
                </a:hlinkClick>
              </a:rPr>
              <a:t>www.ibcmob.net</a:t>
            </a:r>
            <a:endParaRPr lang="en-US" altLang="en-US" sz="3800" b="1" dirty="0">
              <a:solidFill>
                <a:schemeClr val="accent2">
                  <a:lumMod val="75000"/>
                </a:schemeClr>
              </a:solidFill>
              <a:latin typeface="+mn-lt"/>
            </a:endParaRPr>
          </a:p>
          <a:p>
            <a:pPr marL="0" indent="0">
              <a:spcAft>
                <a:spcPts val="640"/>
              </a:spcAft>
              <a:buNone/>
            </a:pPr>
            <a:r>
              <a:rPr lang="en-US" altLang="en-US" sz="3800" b="1" dirty="0">
                <a:solidFill>
                  <a:schemeClr val="tx1">
                    <a:lumMod val="75000"/>
                    <a:lumOff val="25000"/>
                  </a:schemeClr>
                </a:solidFill>
                <a:latin typeface="+mn-lt"/>
              </a:rPr>
              <a:t> </a:t>
            </a:r>
          </a:p>
          <a:p>
            <a:pPr>
              <a:spcAft>
                <a:spcPts val="640"/>
              </a:spcAft>
            </a:pPr>
            <a:r>
              <a:rPr lang="en-US" sz="3800" b="1" dirty="0">
                <a:solidFill>
                  <a:schemeClr val="tx1">
                    <a:lumMod val="75000"/>
                    <a:lumOff val="25000"/>
                  </a:schemeClr>
                </a:solidFill>
                <a:latin typeface="+mn-lt"/>
              </a:rPr>
              <a:t>Keith &amp; Kristyn Getty Concert – Sep 30</a:t>
            </a:r>
            <a:r>
              <a:rPr lang="en-US" sz="3800" b="1" baseline="30000" dirty="0">
                <a:solidFill>
                  <a:schemeClr val="tx1">
                    <a:lumMod val="75000"/>
                    <a:lumOff val="25000"/>
                  </a:schemeClr>
                </a:solidFill>
                <a:latin typeface="+mn-lt"/>
              </a:rPr>
              <a:t>th</a:t>
            </a:r>
            <a:r>
              <a:rPr lang="en-US" sz="3800" b="1" dirty="0">
                <a:solidFill>
                  <a:schemeClr val="tx1">
                    <a:lumMod val="75000"/>
                    <a:lumOff val="25000"/>
                  </a:schemeClr>
                </a:solidFill>
                <a:latin typeface="+mn-lt"/>
              </a:rPr>
              <a:t> </a:t>
            </a:r>
          </a:p>
          <a:p>
            <a:pPr>
              <a:spcAft>
                <a:spcPts val="640"/>
              </a:spcAft>
            </a:pPr>
            <a:r>
              <a:rPr lang="en-US" altLang="en-US" sz="3800" b="1" dirty="0">
                <a:solidFill>
                  <a:schemeClr val="tx1">
                    <a:lumMod val="75000"/>
                    <a:lumOff val="25000"/>
                  </a:schemeClr>
                </a:solidFill>
                <a:latin typeface="+mn-lt"/>
              </a:rPr>
              <a:t>Mid-Atlantic Regional WACCM Conference </a:t>
            </a:r>
            <a:br>
              <a:rPr lang="en-US" altLang="en-US" sz="3800" b="1" dirty="0">
                <a:solidFill>
                  <a:schemeClr val="tx1">
                    <a:lumMod val="75000"/>
                    <a:lumOff val="25000"/>
                  </a:schemeClr>
                </a:solidFill>
                <a:latin typeface="+mn-lt"/>
              </a:rPr>
            </a:br>
            <a:r>
              <a:rPr lang="en-US" altLang="en-US" sz="3800" b="1" dirty="0">
                <a:solidFill>
                  <a:schemeClr val="tx1">
                    <a:lumMod val="75000"/>
                    <a:lumOff val="25000"/>
                  </a:schemeClr>
                </a:solidFill>
                <a:latin typeface="+mn-lt"/>
              </a:rPr>
              <a:t>– Nov 5</a:t>
            </a:r>
            <a:r>
              <a:rPr lang="en-US" altLang="en-US" sz="3800" b="1" baseline="30000" dirty="0">
                <a:solidFill>
                  <a:schemeClr val="tx1">
                    <a:lumMod val="75000"/>
                    <a:lumOff val="25000"/>
                  </a:schemeClr>
                </a:solidFill>
                <a:latin typeface="+mn-lt"/>
              </a:rPr>
              <a:t>th</a:t>
            </a:r>
            <a:r>
              <a:rPr lang="en-US" altLang="en-US" sz="3800" b="1" dirty="0">
                <a:solidFill>
                  <a:schemeClr val="tx1">
                    <a:lumMod val="75000"/>
                    <a:lumOff val="25000"/>
                  </a:schemeClr>
                </a:solidFill>
                <a:latin typeface="+mn-lt"/>
              </a:rPr>
              <a:t> </a:t>
            </a:r>
          </a:p>
          <a:p>
            <a:pPr>
              <a:spcAft>
                <a:spcPts val="640"/>
              </a:spcAft>
            </a:pPr>
            <a:endParaRPr lang="en-US" altLang="en-US" sz="3800" b="1" u="sng" dirty="0">
              <a:solidFill>
                <a:schemeClr val="tx1">
                  <a:lumMod val="75000"/>
                  <a:lumOff val="25000"/>
                </a:schemeClr>
              </a:solidFill>
              <a:latin typeface="+mn-lt"/>
            </a:endParaRPr>
          </a:p>
        </p:txBody>
      </p:sp>
      <p:sp>
        <p:nvSpPr>
          <p:cNvPr id="2151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B5EE791-D10D-43E1-8F75-0B15EFAA8F6D}" type="slidenum">
              <a:rPr lang="en-US" altLang="en-US"/>
              <a:pPr/>
              <a:t>2</a:t>
            </a:fld>
            <a:endParaRPr lang="en-US" altLang="en-US"/>
          </a:p>
        </p:txBody>
      </p:sp>
      <p:sp>
        <p:nvSpPr>
          <p:cNvPr id="2" name="Date Placeholder 1">
            <a:extLst>
              <a:ext uri="{FF2B5EF4-FFF2-40B4-BE49-F238E27FC236}">
                <a16:creationId xmlns:a16="http://schemas.microsoft.com/office/drawing/2014/main" id="{F77BDF7C-FA08-CC16-75EE-AE310B6EC033}"/>
              </a:ext>
            </a:extLst>
          </p:cNvPr>
          <p:cNvSpPr>
            <a:spLocks noGrp="1"/>
          </p:cNvSpPr>
          <p:nvPr>
            <p:ph type="dt" sz="half" idx="10"/>
          </p:nvPr>
        </p:nvSpPr>
        <p:spPr/>
        <p:txBody>
          <a:bodyPr/>
          <a:lstStyle/>
          <a:p>
            <a:r>
              <a:rPr lang="en-US" altLang="en-US"/>
              <a:t>September 27, 2022</a:t>
            </a:r>
          </a:p>
        </p:txBody>
      </p:sp>
      <p:sp>
        <p:nvSpPr>
          <p:cNvPr id="3" name="Footer Placeholder 2">
            <a:extLst>
              <a:ext uri="{FF2B5EF4-FFF2-40B4-BE49-F238E27FC236}">
                <a16:creationId xmlns:a16="http://schemas.microsoft.com/office/drawing/2014/main" id="{C089BC01-BC98-BBE6-D61A-48341DA724D5}"/>
              </a:ext>
            </a:extLst>
          </p:cNvPr>
          <p:cNvSpPr>
            <a:spLocks noGrp="1"/>
          </p:cNvSpPr>
          <p:nvPr>
            <p:ph type="ftr" sz="quarter" idx="11"/>
          </p:nvPr>
        </p:nvSpPr>
        <p:spPr/>
        <p:txBody>
          <a:bodyPr/>
          <a:lstStyle/>
          <a:p>
            <a:r>
              <a:rPr lang="en-US" altLang="en-US"/>
              <a:t>Isaiah 2: The Mountain and Day of the LORD</a:t>
            </a:r>
          </a:p>
        </p:txBody>
      </p:sp>
    </p:spTree>
    <p:extLst>
      <p:ext uri="{BB962C8B-B14F-4D97-AF65-F5344CB8AC3E}">
        <p14:creationId xmlns:p14="http://schemas.microsoft.com/office/powerpoint/2010/main" val="2251284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8872-17E8-F2C5-835F-9EC50B180FA8}"/>
              </a:ext>
            </a:extLst>
          </p:cNvPr>
          <p:cNvSpPr>
            <a:spLocks noGrp="1"/>
          </p:cNvSpPr>
          <p:nvPr>
            <p:ph type="title"/>
          </p:nvPr>
        </p:nvSpPr>
        <p:spPr>
          <a:xfrm>
            <a:off x="1953247" y="296868"/>
            <a:ext cx="7673353" cy="835908"/>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Israel’s Problem - Humiliation</a:t>
            </a:r>
            <a:r>
              <a:rPr lang="en-US" b="1" dirty="0">
                <a:solidFill>
                  <a:schemeClr val="tx1">
                    <a:lumMod val="75000"/>
                    <a:lumOff val="25000"/>
                  </a:schemeClr>
                </a:solidFill>
                <a:latin typeface="Arial" panose="020B0604020202020204" pitchFamily="34" charset="0"/>
                <a:cs typeface="Arial" panose="020B0604020202020204" pitchFamily="34" charset="0"/>
              </a:rPr>
              <a:t/>
            </a:r>
            <a:br>
              <a:rPr lang="en-US" b="1" dirty="0">
                <a:solidFill>
                  <a:schemeClr val="tx1">
                    <a:lumMod val="75000"/>
                    <a:lumOff val="25000"/>
                  </a:schemeClr>
                </a:solidFill>
                <a:latin typeface="Arial" panose="020B0604020202020204" pitchFamily="34" charset="0"/>
                <a:cs typeface="Arial" panose="020B0604020202020204" pitchFamily="34" charset="0"/>
              </a:rPr>
            </a:br>
            <a:endParaRPr lang="en-US" dirty="0">
              <a:solidFill>
                <a:schemeClr val="tx1">
                  <a:lumMod val="75000"/>
                  <a:lumOff val="25000"/>
                </a:schemeClr>
              </a:solidFill>
            </a:endParaRPr>
          </a:p>
        </p:txBody>
      </p:sp>
      <p:sp>
        <p:nvSpPr>
          <p:cNvPr id="5" name="Rectangle 4">
            <a:extLst>
              <a:ext uri="{FF2B5EF4-FFF2-40B4-BE49-F238E27FC236}">
                <a16:creationId xmlns:a16="http://schemas.microsoft.com/office/drawing/2014/main" id="{8FAEE7C8-DD73-B0BC-FA60-E57CF48C3005}"/>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6635787D-8638-8A95-9F1C-FBA592523BDA}"/>
              </a:ext>
            </a:extLst>
          </p:cNvPr>
          <p:cNvSpPr txBox="1"/>
          <p:nvPr/>
        </p:nvSpPr>
        <p:spPr>
          <a:xfrm>
            <a:off x="10165610" y="1564452"/>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7" name="TextBox 6">
            <a:extLst>
              <a:ext uri="{FF2B5EF4-FFF2-40B4-BE49-F238E27FC236}">
                <a16:creationId xmlns:a16="http://schemas.microsoft.com/office/drawing/2014/main" id="{A11580DF-E45E-54FE-269D-7C4D57FAD1C6}"/>
              </a:ext>
            </a:extLst>
          </p:cNvPr>
          <p:cNvSpPr txBox="1"/>
          <p:nvPr/>
        </p:nvSpPr>
        <p:spPr>
          <a:xfrm>
            <a:off x="10165607" y="2642275"/>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8" name="TextBox 7">
            <a:extLst>
              <a:ext uri="{FF2B5EF4-FFF2-40B4-BE49-F238E27FC236}">
                <a16:creationId xmlns:a16="http://schemas.microsoft.com/office/drawing/2014/main" id="{AE2D3202-0EF8-1613-4EFE-0E4E99B9497A}"/>
              </a:ext>
            </a:extLst>
          </p:cNvPr>
          <p:cNvSpPr txBox="1"/>
          <p:nvPr/>
        </p:nvSpPr>
        <p:spPr>
          <a:xfrm>
            <a:off x="10165608" y="4132431"/>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9" name="TextBox 8">
            <a:extLst>
              <a:ext uri="{FF2B5EF4-FFF2-40B4-BE49-F238E27FC236}">
                <a16:creationId xmlns:a16="http://schemas.microsoft.com/office/drawing/2014/main" id="{16C87051-0B15-78B1-3B23-3ADA9D93942D}"/>
              </a:ext>
            </a:extLst>
          </p:cNvPr>
          <p:cNvSpPr txBox="1"/>
          <p:nvPr/>
        </p:nvSpPr>
        <p:spPr>
          <a:xfrm>
            <a:off x="10171225" y="5330013"/>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cxnSp>
        <p:nvCxnSpPr>
          <p:cNvPr id="10" name="Straight Connector 9">
            <a:extLst>
              <a:ext uri="{FF2B5EF4-FFF2-40B4-BE49-F238E27FC236}">
                <a16:creationId xmlns:a16="http://schemas.microsoft.com/office/drawing/2014/main" id="{A64E7D7A-5FBF-B924-87F4-56BAFAA44DF5}"/>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8EBB0EE5-01EA-DEB8-B29D-F88E1E1DB683}"/>
              </a:ext>
            </a:extLst>
          </p:cNvPr>
          <p:cNvSpPr txBox="1"/>
          <p:nvPr/>
        </p:nvSpPr>
        <p:spPr>
          <a:xfrm>
            <a:off x="1953247" y="1298846"/>
            <a:ext cx="8245718" cy="5693866"/>
          </a:xfrm>
          <a:prstGeom prst="rect">
            <a:avLst/>
          </a:prstGeom>
          <a:noFill/>
        </p:spPr>
        <p:txBody>
          <a:bodyPr wrap="square" rtlCol="0">
            <a:spAutoFit/>
          </a:bodyPr>
          <a:lstStyle/>
          <a:p>
            <a:r>
              <a:rPr lang="en-US" sz="2800" baseline="30000" dirty="0"/>
              <a:t>12 </a:t>
            </a:r>
            <a:r>
              <a:rPr lang="en-US" sz="2800" dirty="0"/>
              <a:t>For the </a:t>
            </a:r>
            <a:r>
              <a:rPr lang="en-US" sz="2800" cap="small" dirty="0">
                <a:effectLst/>
              </a:rPr>
              <a:t>Lord</a:t>
            </a:r>
            <a:r>
              <a:rPr lang="en-US" sz="2800" dirty="0"/>
              <a:t> of hosts has a day</a:t>
            </a:r>
            <a:br>
              <a:rPr lang="en-US" sz="2800" dirty="0"/>
            </a:br>
            <a:r>
              <a:rPr lang="en-US" sz="2800" dirty="0"/>
              <a:t>    against all that is proud and lofty,</a:t>
            </a:r>
            <a:br>
              <a:rPr lang="en-US" sz="2800" dirty="0"/>
            </a:br>
            <a:r>
              <a:rPr lang="en-US" sz="2800" dirty="0"/>
              <a:t>    against all that is lifted up—and it shall be brought low;</a:t>
            </a:r>
            <a:br>
              <a:rPr lang="en-US" sz="2800" dirty="0"/>
            </a:br>
            <a:r>
              <a:rPr lang="en-US" sz="2800" baseline="30000" dirty="0"/>
              <a:t>13 </a:t>
            </a:r>
            <a:r>
              <a:rPr lang="en-US" sz="2800" dirty="0"/>
              <a:t>against all the cedars of Lebanon,</a:t>
            </a:r>
            <a:br>
              <a:rPr lang="en-US" sz="2800" dirty="0"/>
            </a:br>
            <a:r>
              <a:rPr lang="en-US" sz="2800" dirty="0"/>
              <a:t>    lofty and lifted up;</a:t>
            </a:r>
            <a:br>
              <a:rPr lang="en-US" sz="2800" dirty="0"/>
            </a:br>
            <a:r>
              <a:rPr lang="en-US" sz="2800" dirty="0"/>
              <a:t>    and against all the oaks of Bashan;</a:t>
            </a:r>
            <a:br>
              <a:rPr lang="en-US" sz="2800" dirty="0"/>
            </a:br>
            <a:r>
              <a:rPr lang="en-US" sz="2800" baseline="30000" dirty="0"/>
              <a:t>14 </a:t>
            </a:r>
            <a:r>
              <a:rPr lang="en-US" sz="2800" dirty="0"/>
              <a:t>against all the lofty mountains,</a:t>
            </a:r>
            <a:br>
              <a:rPr lang="en-US" sz="2800" dirty="0"/>
            </a:br>
            <a:r>
              <a:rPr lang="en-US" sz="2800" dirty="0"/>
              <a:t>    and against all the uplifted hills;</a:t>
            </a:r>
            <a:br>
              <a:rPr lang="en-US" sz="2800" dirty="0"/>
            </a:br>
            <a:r>
              <a:rPr lang="en-US" sz="2800" baseline="30000" dirty="0"/>
              <a:t>15 </a:t>
            </a:r>
            <a:r>
              <a:rPr lang="en-US" sz="2800" dirty="0"/>
              <a:t>against every high tower,</a:t>
            </a:r>
            <a:br>
              <a:rPr lang="en-US" sz="2800" dirty="0"/>
            </a:br>
            <a:r>
              <a:rPr lang="en-US" sz="2800" dirty="0"/>
              <a:t>    and against every fortified wall;</a:t>
            </a:r>
            <a:br>
              <a:rPr lang="en-US" sz="2800" dirty="0"/>
            </a:br>
            <a:r>
              <a:rPr lang="en-US" sz="2800" baseline="30000" dirty="0"/>
              <a:t>16 </a:t>
            </a:r>
            <a:r>
              <a:rPr lang="en-US" sz="2800" dirty="0"/>
              <a:t>against all the ships of Tarshish,</a:t>
            </a:r>
            <a:br>
              <a:rPr lang="en-US" sz="2800" dirty="0"/>
            </a:br>
            <a:r>
              <a:rPr lang="en-US" sz="2800" dirty="0"/>
              <a:t>    and against all the beautiful craft.  </a:t>
            </a:r>
            <a:r>
              <a:rPr lang="en-US" sz="2400" b="1" dirty="0"/>
              <a:t>(Isaiah 2:12-16)</a:t>
            </a:r>
            <a:endParaRPr lang="en-US" sz="2400" b="1" dirty="0">
              <a:solidFill>
                <a:schemeClr val="accent2">
                  <a:lumMod val="75000"/>
                </a:schemeClr>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1F51DDF3-50C1-031B-E93E-170AC05C6D80}"/>
              </a:ext>
            </a:extLst>
          </p:cNvPr>
          <p:cNvSpPr txBox="1"/>
          <p:nvPr/>
        </p:nvSpPr>
        <p:spPr>
          <a:xfrm>
            <a:off x="10566205" y="2102351"/>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3" name="TextBox 12">
            <a:extLst>
              <a:ext uri="{FF2B5EF4-FFF2-40B4-BE49-F238E27FC236}">
                <a16:creationId xmlns:a16="http://schemas.microsoft.com/office/drawing/2014/main" id="{85C07CA0-2F17-7B9D-73F3-3C24D8788B46}"/>
              </a:ext>
            </a:extLst>
          </p:cNvPr>
          <p:cNvSpPr txBox="1"/>
          <p:nvPr/>
        </p:nvSpPr>
        <p:spPr>
          <a:xfrm>
            <a:off x="10536226" y="3148743"/>
            <a:ext cx="2079415"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Judah &amp;</a:t>
            </a:r>
          </a:p>
          <a:p>
            <a:r>
              <a:rPr lang="en-US" sz="2987" b="1" dirty="0">
                <a:solidFill>
                  <a:schemeClr val="accent2">
                    <a:lumMod val="75000"/>
                  </a:schemeClr>
                </a:solidFill>
                <a:latin typeface="Arial" panose="020B0604020202020204" pitchFamily="34" charset="0"/>
                <a:cs typeface="Arial" panose="020B0604020202020204" pitchFamily="34" charset="0"/>
              </a:rPr>
              <a:t>Jerusalem</a:t>
            </a:r>
          </a:p>
        </p:txBody>
      </p:sp>
      <p:sp>
        <p:nvSpPr>
          <p:cNvPr id="14" name="TextBox 13">
            <a:extLst>
              <a:ext uri="{FF2B5EF4-FFF2-40B4-BE49-F238E27FC236}">
                <a16:creationId xmlns:a16="http://schemas.microsoft.com/office/drawing/2014/main" id="{D8B14CD4-305B-FB6A-6C45-7064A1A6B1AA}"/>
              </a:ext>
            </a:extLst>
          </p:cNvPr>
          <p:cNvSpPr txBox="1"/>
          <p:nvPr/>
        </p:nvSpPr>
        <p:spPr>
          <a:xfrm>
            <a:off x="10566205" y="4495800"/>
            <a:ext cx="2141612"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Tribulation</a:t>
            </a:r>
          </a:p>
        </p:txBody>
      </p:sp>
      <p:sp>
        <p:nvSpPr>
          <p:cNvPr id="15" name="TextBox 14">
            <a:extLst>
              <a:ext uri="{FF2B5EF4-FFF2-40B4-BE49-F238E27FC236}">
                <a16:creationId xmlns:a16="http://schemas.microsoft.com/office/drawing/2014/main" id="{B1CEFCBA-ADF4-A021-2F4B-EF22189A081A}"/>
              </a:ext>
            </a:extLst>
          </p:cNvPr>
          <p:cNvSpPr txBox="1"/>
          <p:nvPr/>
        </p:nvSpPr>
        <p:spPr>
          <a:xfrm>
            <a:off x="10590322" y="5755554"/>
            <a:ext cx="1845377"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Abraham</a:t>
            </a:r>
          </a:p>
          <a:p>
            <a:r>
              <a:rPr lang="en-US" sz="2987" b="1" dirty="0">
                <a:solidFill>
                  <a:schemeClr val="accent2">
                    <a:lumMod val="75000"/>
                  </a:schemeClr>
                </a:solidFill>
                <a:latin typeface="Arial" panose="020B0604020202020204" pitchFamily="34" charset="0"/>
                <a:cs typeface="Arial" panose="020B0604020202020204" pitchFamily="34" charset="0"/>
              </a:rPr>
              <a:t>Moses</a:t>
            </a:r>
          </a:p>
        </p:txBody>
      </p:sp>
      <p:sp>
        <p:nvSpPr>
          <p:cNvPr id="3" name="Date Placeholder 2">
            <a:extLst>
              <a:ext uri="{FF2B5EF4-FFF2-40B4-BE49-F238E27FC236}">
                <a16:creationId xmlns:a16="http://schemas.microsoft.com/office/drawing/2014/main" id="{1CD8DEE7-1181-8929-B81C-BAFEF0891E1B}"/>
              </a:ext>
            </a:extLst>
          </p:cNvPr>
          <p:cNvSpPr>
            <a:spLocks noGrp="1"/>
          </p:cNvSpPr>
          <p:nvPr>
            <p:ph type="dt" sz="half" idx="10"/>
          </p:nvPr>
        </p:nvSpPr>
        <p:spPr/>
        <p:txBody>
          <a:bodyPr/>
          <a:lstStyle/>
          <a:p>
            <a:r>
              <a:rPr lang="en-US" altLang="en-US" dirty="0"/>
              <a:t>September 27, 2022</a:t>
            </a:r>
          </a:p>
        </p:txBody>
      </p:sp>
      <p:sp>
        <p:nvSpPr>
          <p:cNvPr id="4" name="Footer Placeholder 3">
            <a:extLst>
              <a:ext uri="{FF2B5EF4-FFF2-40B4-BE49-F238E27FC236}">
                <a16:creationId xmlns:a16="http://schemas.microsoft.com/office/drawing/2014/main" id="{F1B24257-7247-583A-DCCF-FA296AD2C1BC}"/>
              </a:ext>
            </a:extLst>
          </p:cNvPr>
          <p:cNvSpPr>
            <a:spLocks noGrp="1"/>
          </p:cNvSpPr>
          <p:nvPr>
            <p:ph type="ftr" sz="quarter" idx="11"/>
          </p:nvPr>
        </p:nvSpPr>
        <p:spPr/>
        <p:txBody>
          <a:bodyPr/>
          <a:lstStyle/>
          <a:p>
            <a:r>
              <a:rPr lang="en-US" altLang="en-US"/>
              <a:t>Isaiah 2: The Mountain and Day of the LORD</a:t>
            </a:r>
          </a:p>
        </p:txBody>
      </p:sp>
      <p:sp>
        <p:nvSpPr>
          <p:cNvPr id="17" name="Slide Number Placeholder 16">
            <a:extLst>
              <a:ext uri="{FF2B5EF4-FFF2-40B4-BE49-F238E27FC236}">
                <a16:creationId xmlns:a16="http://schemas.microsoft.com/office/drawing/2014/main" id="{DE192649-440A-F309-B805-2CEBFAFD42DA}"/>
              </a:ext>
            </a:extLst>
          </p:cNvPr>
          <p:cNvSpPr>
            <a:spLocks noGrp="1"/>
          </p:cNvSpPr>
          <p:nvPr>
            <p:ph type="sldNum" sz="quarter" idx="12"/>
          </p:nvPr>
        </p:nvSpPr>
        <p:spPr/>
        <p:txBody>
          <a:bodyPr/>
          <a:lstStyle/>
          <a:p>
            <a:fld id="{94BC33E0-110E-435F-9BD3-B0E65100DECC}" type="slidenum">
              <a:rPr lang="en-US" altLang="en-US" smtClean="0"/>
              <a:pPr/>
              <a:t>20</a:t>
            </a:fld>
            <a:endParaRPr lang="en-US" altLang="en-US"/>
          </a:p>
        </p:txBody>
      </p:sp>
    </p:spTree>
    <p:extLst>
      <p:ext uri="{BB962C8B-B14F-4D97-AF65-F5344CB8AC3E}">
        <p14:creationId xmlns:p14="http://schemas.microsoft.com/office/powerpoint/2010/main" val="1466941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8872-17E8-F2C5-835F-9EC50B180FA8}"/>
              </a:ext>
            </a:extLst>
          </p:cNvPr>
          <p:cNvSpPr>
            <a:spLocks noGrp="1"/>
          </p:cNvSpPr>
          <p:nvPr>
            <p:ph type="title"/>
          </p:nvPr>
        </p:nvSpPr>
        <p:spPr>
          <a:xfrm>
            <a:off x="1953247" y="296868"/>
            <a:ext cx="7673353" cy="835908"/>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Israel’s Problem - Humiliation</a:t>
            </a:r>
            <a:r>
              <a:rPr lang="en-US" b="1" dirty="0">
                <a:solidFill>
                  <a:schemeClr val="tx1">
                    <a:lumMod val="75000"/>
                    <a:lumOff val="25000"/>
                  </a:schemeClr>
                </a:solidFill>
                <a:latin typeface="Arial" panose="020B0604020202020204" pitchFamily="34" charset="0"/>
                <a:cs typeface="Arial" panose="020B0604020202020204" pitchFamily="34" charset="0"/>
              </a:rPr>
              <a:t/>
            </a:r>
            <a:br>
              <a:rPr lang="en-US" b="1" dirty="0">
                <a:solidFill>
                  <a:schemeClr val="tx1">
                    <a:lumMod val="75000"/>
                    <a:lumOff val="25000"/>
                  </a:schemeClr>
                </a:solidFill>
                <a:latin typeface="Arial" panose="020B0604020202020204" pitchFamily="34" charset="0"/>
                <a:cs typeface="Arial" panose="020B0604020202020204" pitchFamily="34" charset="0"/>
              </a:rPr>
            </a:br>
            <a:endParaRPr lang="en-US" dirty="0">
              <a:solidFill>
                <a:schemeClr val="tx1">
                  <a:lumMod val="75000"/>
                  <a:lumOff val="25000"/>
                </a:schemeClr>
              </a:solidFill>
            </a:endParaRPr>
          </a:p>
        </p:txBody>
      </p:sp>
      <p:sp>
        <p:nvSpPr>
          <p:cNvPr id="5" name="Rectangle 4">
            <a:extLst>
              <a:ext uri="{FF2B5EF4-FFF2-40B4-BE49-F238E27FC236}">
                <a16:creationId xmlns:a16="http://schemas.microsoft.com/office/drawing/2014/main" id="{8FAEE7C8-DD73-B0BC-FA60-E57CF48C3005}"/>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6635787D-8638-8A95-9F1C-FBA592523BDA}"/>
              </a:ext>
            </a:extLst>
          </p:cNvPr>
          <p:cNvSpPr txBox="1"/>
          <p:nvPr/>
        </p:nvSpPr>
        <p:spPr>
          <a:xfrm>
            <a:off x="10165610" y="1564452"/>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7" name="TextBox 6">
            <a:extLst>
              <a:ext uri="{FF2B5EF4-FFF2-40B4-BE49-F238E27FC236}">
                <a16:creationId xmlns:a16="http://schemas.microsoft.com/office/drawing/2014/main" id="{A11580DF-E45E-54FE-269D-7C4D57FAD1C6}"/>
              </a:ext>
            </a:extLst>
          </p:cNvPr>
          <p:cNvSpPr txBox="1"/>
          <p:nvPr/>
        </p:nvSpPr>
        <p:spPr>
          <a:xfrm>
            <a:off x="10165607" y="2642275"/>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8" name="TextBox 7">
            <a:extLst>
              <a:ext uri="{FF2B5EF4-FFF2-40B4-BE49-F238E27FC236}">
                <a16:creationId xmlns:a16="http://schemas.microsoft.com/office/drawing/2014/main" id="{AE2D3202-0EF8-1613-4EFE-0E4E99B9497A}"/>
              </a:ext>
            </a:extLst>
          </p:cNvPr>
          <p:cNvSpPr txBox="1"/>
          <p:nvPr/>
        </p:nvSpPr>
        <p:spPr>
          <a:xfrm>
            <a:off x="10165608" y="4132431"/>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9" name="TextBox 8">
            <a:extLst>
              <a:ext uri="{FF2B5EF4-FFF2-40B4-BE49-F238E27FC236}">
                <a16:creationId xmlns:a16="http://schemas.microsoft.com/office/drawing/2014/main" id="{16C87051-0B15-78B1-3B23-3ADA9D93942D}"/>
              </a:ext>
            </a:extLst>
          </p:cNvPr>
          <p:cNvSpPr txBox="1"/>
          <p:nvPr/>
        </p:nvSpPr>
        <p:spPr>
          <a:xfrm>
            <a:off x="10171225" y="5330013"/>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cxnSp>
        <p:nvCxnSpPr>
          <p:cNvPr id="10" name="Straight Connector 9">
            <a:extLst>
              <a:ext uri="{FF2B5EF4-FFF2-40B4-BE49-F238E27FC236}">
                <a16:creationId xmlns:a16="http://schemas.microsoft.com/office/drawing/2014/main" id="{A64E7D7A-5FBF-B924-87F4-56BAFAA44DF5}"/>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8EBB0EE5-01EA-DEB8-B29D-F88E1E1DB683}"/>
              </a:ext>
            </a:extLst>
          </p:cNvPr>
          <p:cNvSpPr txBox="1"/>
          <p:nvPr/>
        </p:nvSpPr>
        <p:spPr>
          <a:xfrm>
            <a:off x="2156165" y="1298846"/>
            <a:ext cx="7730681" cy="5693866"/>
          </a:xfrm>
          <a:prstGeom prst="rect">
            <a:avLst/>
          </a:prstGeom>
          <a:noFill/>
        </p:spPr>
        <p:txBody>
          <a:bodyPr wrap="square" rtlCol="0">
            <a:spAutoFit/>
          </a:bodyPr>
          <a:lstStyle/>
          <a:p>
            <a:r>
              <a:rPr lang="en-US" sz="2800" baseline="30000" dirty="0"/>
              <a:t>17 </a:t>
            </a:r>
            <a:r>
              <a:rPr lang="en-US" sz="2800" dirty="0"/>
              <a:t>And the haughtiness of man shall be humbled,</a:t>
            </a:r>
            <a:br>
              <a:rPr lang="en-US" sz="2800" dirty="0"/>
            </a:br>
            <a:r>
              <a:rPr lang="en-US" sz="2800" dirty="0"/>
              <a:t>    and the lofty pride of men shall be brought low,</a:t>
            </a:r>
            <a:br>
              <a:rPr lang="en-US" sz="2800" dirty="0"/>
            </a:br>
            <a:r>
              <a:rPr lang="en-US" sz="2800" dirty="0"/>
              <a:t>    and the </a:t>
            </a:r>
            <a:r>
              <a:rPr lang="en-US" sz="2800" cap="small" dirty="0">
                <a:effectLst/>
              </a:rPr>
              <a:t>Lord</a:t>
            </a:r>
            <a:r>
              <a:rPr lang="en-US" sz="2800" dirty="0"/>
              <a:t> alone will be exalted in that day.</a:t>
            </a:r>
            <a:br>
              <a:rPr lang="en-US" sz="2800" dirty="0"/>
            </a:br>
            <a:r>
              <a:rPr lang="en-US" sz="2800" baseline="30000" dirty="0"/>
              <a:t>18 </a:t>
            </a:r>
            <a:r>
              <a:rPr lang="en-US" sz="2800" dirty="0"/>
              <a:t>And the idols shall utterly pass away.</a:t>
            </a:r>
            <a:br>
              <a:rPr lang="en-US" sz="2800" dirty="0"/>
            </a:br>
            <a:r>
              <a:rPr lang="en-US" sz="2800" baseline="30000" dirty="0"/>
              <a:t>19 </a:t>
            </a:r>
            <a:r>
              <a:rPr lang="en-US" sz="2800" dirty="0"/>
              <a:t>And people shall enter the caves of the rocks</a:t>
            </a:r>
            <a:br>
              <a:rPr lang="en-US" sz="2800" dirty="0"/>
            </a:br>
            <a:r>
              <a:rPr lang="en-US" sz="2800" dirty="0"/>
              <a:t>    and the holes of the ground,</a:t>
            </a:r>
            <a:br>
              <a:rPr lang="en-US" sz="2800" dirty="0"/>
            </a:br>
            <a:r>
              <a:rPr lang="en-US" sz="2800" dirty="0"/>
              <a:t>from before the terror of the </a:t>
            </a:r>
            <a:r>
              <a:rPr lang="en-US" sz="2800" cap="small" dirty="0">
                <a:effectLst/>
              </a:rPr>
              <a:t>Lord</a:t>
            </a:r>
            <a:r>
              <a:rPr lang="en-US" sz="2800" dirty="0"/>
              <a:t>,</a:t>
            </a:r>
            <a:br>
              <a:rPr lang="en-US" sz="2800" dirty="0"/>
            </a:br>
            <a:r>
              <a:rPr lang="en-US" sz="2800" dirty="0"/>
              <a:t>    and from the splendor of his majesty,</a:t>
            </a:r>
            <a:br>
              <a:rPr lang="en-US" sz="2800" dirty="0"/>
            </a:br>
            <a:r>
              <a:rPr lang="en-US" sz="2800" dirty="0"/>
              <a:t>    when he rises to terrify the earth.</a:t>
            </a:r>
          </a:p>
          <a:p>
            <a:r>
              <a:rPr lang="en-US" sz="2800" b="1" dirty="0">
                <a:solidFill>
                  <a:schemeClr val="accent2">
                    <a:lumMod val="75000"/>
                  </a:schemeClr>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(Isaiah 2:17-19)</a:t>
            </a:r>
            <a:endParaRPr lang="en-US" sz="2800" b="1"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1F51DDF3-50C1-031B-E93E-170AC05C6D80}"/>
              </a:ext>
            </a:extLst>
          </p:cNvPr>
          <p:cNvSpPr txBox="1"/>
          <p:nvPr/>
        </p:nvSpPr>
        <p:spPr>
          <a:xfrm>
            <a:off x="10566205" y="2102351"/>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3" name="TextBox 12">
            <a:extLst>
              <a:ext uri="{FF2B5EF4-FFF2-40B4-BE49-F238E27FC236}">
                <a16:creationId xmlns:a16="http://schemas.microsoft.com/office/drawing/2014/main" id="{85C07CA0-2F17-7B9D-73F3-3C24D8788B46}"/>
              </a:ext>
            </a:extLst>
          </p:cNvPr>
          <p:cNvSpPr txBox="1"/>
          <p:nvPr/>
        </p:nvSpPr>
        <p:spPr>
          <a:xfrm>
            <a:off x="10536226" y="3148743"/>
            <a:ext cx="2079415"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Judah &amp;</a:t>
            </a:r>
          </a:p>
          <a:p>
            <a:r>
              <a:rPr lang="en-US" sz="2987" b="1" dirty="0">
                <a:solidFill>
                  <a:schemeClr val="accent2">
                    <a:lumMod val="75000"/>
                  </a:schemeClr>
                </a:solidFill>
                <a:latin typeface="Arial" panose="020B0604020202020204" pitchFamily="34" charset="0"/>
                <a:cs typeface="Arial" panose="020B0604020202020204" pitchFamily="34" charset="0"/>
              </a:rPr>
              <a:t>Jerusalem</a:t>
            </a:r>
          </a:p>
        </p:txBody>
      </p:sp>
      <p:sp>
        <p:nvSpPr>
          <p:cNvPr id="14" name="TextBox 13">
            <a:extLst>
              <a:ext uri="{FF2B5EF4-FFF2-40B4-BE49-F238E27FC236}">
                <a16:creationId xmlns:a16="http://schemas.microsoft.com/office/drawing/2014/main" id="{D8B14CD4-305B-FB6A-6C45-7064A1A6B1AA}"/>
              </a:ext>
            </a:extLst>
          </p:cNvPr>
          <p:cNvSpPr txBox="1"/>
          <p:nvPr/>
        </p:nvSpPr>
        <p:spPr>
          <a:xfrm>
            <a:off x="10566205" y="4495800"/>
            <a:ext cx="2141612"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Tribulation</a:t>
            </a:r>
          </a:p>
        </p:txBody>
      </p:sp>
      <p:sp>
        <p:nvSpPr>
          <p:cNvPr id="15" name="TextBox 14">
            <a:extLst>
              <a:ext uri="{FF2B5EF4-FFF2-40B4-BE49-F238E27FC236}">
                <a16:creationId xmlns:a16="http://schemas.microsoft.com/office/drawing/2014/main" id="{B1CEFCBA-ADF4-A021-2F4B-EF22189A081A}"/>
              </a:ext>
            </a:extLst>
          </p:cNvPr>
          <p:cNvSpPr txBox="1"/>
          <p:nvPr/>
        </p:nvSpPr>
        <p:spPr>
          <a:xfrm>
            <a:off x="10590322" y="5755554"/>
            <a:ext cx="1845377"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Abraham</a:t>
            </a:r>
          </a:p>
          <a:p>
            <a:r>
              <a:rPr lang="en-US" sz="2987" b="1" dirty="0">
                <a:solidFill>
                  <a:schemeClr val="accent2">
                    <a:lumMod val="75000"/>
                  </a:schemeClr>
                </a:solidFill>
                <a:latin typeface="Arial" panose="020B0604020202020204" pitchFamily="34" charset="0"/>
                <a:cs typeface="Arial" panose="020B0604020202020204" pitchFamily="34" charset="0"/>
              </a:rPr>
              <a:t>Moses</a:t>
            </a:r>
          </a:p>
        </p:txBody>
      </p:sp>
      <p:sp>
        <p:nvSpPr>
          <p:cNvPr id="3" name="Date Placeholder 2">
            <a:extLst>
              <a:ext uri="{FF2B5EF4-FFF2-40B4-BE49-F238E27FC236}">
                <a16:creationId xmlns:a16="http://schemas.microsoft.com/office/drawing/2014/main" id="{1CD8DEE7-1181-8929-B81C-BAFEF0891E1B}"/>
              </a:ext>
            </a:extLst>
          </p:cNvPr>
          <p:cNvSpPr>
            <a:spLocks noGrp="1"/>
          </p:cNvSpPr>
          <p:nvPr>
            <p:ph type="dt" sz="half" idx="10"/>
          </p:nvPr>
        </p:nvSpPr>
        <p:spPr/>
        <p:txBody>
          <a:bodyPr/>
          <a:lstStyle/>
          <a:p>
            <a:r>
              <a:rPr lang="en-US" altLang="en-US"/>
              <a:t>September 27, 2022</a:t>
            </a:r>
          </a:p>
        </p:txBody>
      </p:sp>
      <p:sp>
        <p:nvSpPr>
          <p:cNvPr id="4" name="Footer Placeholder 3">
            <a:extLst>
              <a:ext uri="{FF2B5EF4-FFF2-40B4-BE49-F238E27FC236}">
                <a16:creationId xmlns:a16="http://schemas.microsoft.com/office/drawing/2014/main" id="{F1B24257-7247-583A-DCCF-FA296AD2C1BC}"/>
              </a:ext>
            </a:extLst>
          </p:cNvPr>
          <p:cNvSpPr>
            <a:spLocks noGrp="1"/>
          </p:cNvSpPr>
          <p:nvPr>
            <p:ph type="ftr" sz="quarter" idx="11"/>
          </p:nvPr>
        </p:nvSpPr>
        <p:spPr/>
        <p:txBody>
          <a:bodyPr/>
          <a:lstStyle/>
          <a:p>
            <a:r>
              <a:rPr lang="en-US" altLang="en-US"/>
              <a:t>Isaiah 2: The Mountain and Day of the LORD</a:t>
            </a:r>
          </a:p>
        </p:txBody>
      </p:sp>
      <p:sp>
        <p:nvSpPr>
          <p:cNvPr id="17" name="Slide Number Placeholder 16">
            <a:extLst>
              <a:ext uri="{FF2B5EF4-FFF2-40B4-BE49-F238E27FC236}">
                <a16:creationId xmlns:a16="http://schemas.microsoft.com/office/drawing/2014/main" id="{DE192649-440A-F309-B805-2CEBFAFD42DA}"/>
              </a:ext>
            </a:extLst>
          </p:cNvPr>
          <p:cNvSpPr>
            <a:spLocks noGrp="1"/>
          </p:cNvSpPr>
          <p:nvPr>
            <p:ph type="sldNum" sz="quarter" idx="12"/>
          </p:nvPr>
        </p:nvSpPr>
        <p:spPr/>
        <p:txBody>
          <a:bodyPr/>
          <a:lstStyle/>
          <a:p>
            <a:fld id="{94BC33E0-110E-435F-9BD3-B0E65100DECC}" type="slidenum">
              <a:rPr lang="en-US" altLang="en-US" smtClean="0"/>
              <a:pPr/>
              <a:t>21</a:t>
            </a:fld>
            <a:endParaRPr lang="en-US" altLang="en-US" dirty="0"/>
          </a:p>
        </p:txBody>
      </p:sp>
    </p:spTree>
    <p:extLst>
      <p:ext uri="{BB962C8B-B14F-4D97-AF65-F5344CB8AC3E}">
        <p14:creationId xmlns:p14="http://schemas.microsoft.com/office/powerpoint/2010/main" val="2817526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8872-17E8-F2C5-835F-9EC50B180FA8}"/>
              </a:ext>
            </a:extLst>
          </p:cNvPr>
          <p:cNvSpPr>
            <a:spLocks noGrp="1"/>
          </p:cNvSpPr>
          <p:nvPr>
            <p:ph type="title"/>
          </p:nvPr>
        </p:nvSpPr>
        <p:spPr>
          <a:xfrm>
            <a:off x="1953247" y="296868"/>
            <a:ext cx="7673353" cy="835908"/>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Israel’s Problem - Humiliation</a:t>
            </a:r>
            <a:r>
              <a:rPr lang="en-US" b="1" dirty="0">
                <a:solidFill>
                  <a:schemeClr val="tx1">
                    <a:lumMod val="75000"/>
                    <a:lumOff val="25000"/>
                  </a:schemeClr>
                </a:solidFill>
                <a:latin typeface="Arial" panose="020B0604020202020204" pitchFamily="34" charset="0"/>
                <a:cs typeface="Arial" panose="020B0604020202020204" pitchFamily="34" charset="0"/>
              </a:rPr>
              <a:t/>
            </a:r>
            <a:br>
              <a:rPr lang="en-US" b="1" dirty="0">
                <a:solidFill>
                  <a:schemeClr val="tx1">
                    <a:lumMod val="75000"/>
                    <a:lumOff val="25000"/>
                  </a:schemeClr>
                </a:solidFill>
                <a:latin typeface="Arial" panose="020B0604020202020204" pitchFamily="34" charset="0"/>
                <a:cs typeface="Arial" panose="020B0604020202020204" pitchFamily="34" charset="0"/>
              </a:rPr>
            </a:br>
            <a:endParaRPr lang="en-US" dirty="0">
              <a:solidFill>
                <a:schemeClr val="tx1">
                  <a:lumMod val="75000"/>
                  <a:lumOff val="25000"/>
                </a:schemeClr>
              </a:solidFill>
            </a:endParaRPr>
          </a:p>
        </p:txBody>
      </p:sp>
      <p:sp>
        <p:nvSpPr>
          <p:cNvPr id="5" name="Rectangle 4">
            <a:extLst>
              <a:ext uri="{FF2B5EF4-FFF2-40B4-BE49-F238E27FC236}">
                <a16:creationId xmlns:a16="http://schemas.microsoft.com/office/drawing/2014/main" id="{8FAEE7C8-DD73-B0BC-FA60-E57CF48C3005}"/>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6635787D-8638-8A95-9F1C-FBA592523BDA}"/>
              </a:ext>
            </a:extLst>
          </p:cNvPr>
          <p:cNvSpPr txBox="1"/>
          <p:nvPr/>
        </p:nvSpPr>
        <p:spPr>
          <a:xfrm>
            <a:off x="10165610" y="1564452"/>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7" name="TextBox 6">
            <a:extLst>
              <a:ext uri="{FF2B5EF4-FFF2-40B4-BE49-F238E27FC236}">
                <a16:creationId xmlns:a16="http://schemas.microsoft.com/office/drawing/2014/main" id="{A11580DF-E45E-54FE-269D-7C4D57FAD1C6}"/>
              </a:ext>
            </a:extLst>
          </p:cNvPr>
          <p:cNvSpPr txBox="1"/>
          <p:nvPr/>
        </p:nvSpPr>
        <p:spPr>
          <a:xfrm>
            <a:off x="10165607" y="2642275"/>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8" name="TextBox 7">
            <a:extLst>
              <a:ext uri="{FF2B5EF4-FFF2-40B4-BE49-F238E27FC236}">
                <a16:creationId xmlns:a16="http://schemas.microsoft.com/office/drawing/2014/main" id="{AE2D3202-0EF8-1613-4EFE-0E4E99B9497A}"/>
              </a:ext>
            </a:extLst>
          </p:cNvPr>
          <p:cNvSpPr txBox="1"/>
          <p:nvPr/>
        </p:nvSpPr>
        <p:spPr>
          <a:xfrm>
            <a:off x="10165608" y="4132431"/>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9" name="TextBox 8">
            <a:extLst>
              <a:ext uri="{FF2B5EF4-FFF2-40B4-BE49-F238E27FC236}">
                <a16:creationId xmlns:a16="http://schemas.microsoft.com/office/drawing/2014/main" id="{16C87051-0B15-78B1-3B23-3ADA9D93942D}"/>
              </a:ext>
            </a:extLst>
          </p:cNvPr>
          <p:cNvSpPr txBox="1"/>
          <p:nvPr/>
        </p:nvSpPr>
        <p:spPr>
          <a:xfrm>
            <a:off x="10171225" y="5330013"/>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cxnSp>
        <p:nvCxnSpPr>
          <p:cNvPr id="10" name="Straight Connector 9">
            <a:extLst>
              <a:ext uri="{FF2B5EF4-FFF2-40B4-BE49-F238E27FC236}">
                <a16:creationId xmlns:a16="http://schemas.microsoft.com/office/drawing/2014/main" id="{A64E7D7A-5FBF-B924-87F4-56BAFAA44DF5}"/>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8EBB0EE5-01EA-DEB8-B29D-F88E1E1DB683}"/>
              </a:ext>
            </a:extLst>
          </p:cNvPr>
          <p:cNvSpPr txBox="1"/>
          <p:nvPr/>
        </p:nvSpPr>
        <p:spPr>
          <a:xfrm>
            <a:off x="2156165" y="1298846"/>
            <a:ext cx="7730681" cy="4401205"/>
          </a:xfrm>
          <a:prstGeom prst="rect">
            <a:avLst/>
          </a:prstGeom>
          <a:noFill/>
        </p:spPr>
        <p:txBody>
          <a:bodyPr wrap="square" rtlCol="0">
            <a:spAutoFit/>
          </a:bodyPr>
          <a:lstStyle/>
          <a:p>
            <a:r>
              <a:rPr lang="en-US" sz="2800" baseline="30000" dirty="0"/>
              <a:t>20 </a:t>
            </a:r>
            <a:r>
              <a:rPr lang="en-US" sz="2800" dirty="0"/>
              <a:t>In that day mankind will cast away</a:t>
            </a:r>
            <a:br>
              <a:rPr lang="en-US" sz="2800" dirty="0"/>
            </a:br>
            <a:r>
              <a:rPr lang="en-US" sz="2800" dirty="0"/>
              <a:t>    their idols of silver and their idols of gold,</a:t>
            </a:r>
            <a:br>
              <a:rPr lang="en-US" sz="2800" dirty="0"/>
            </a:br>
            <a:r>
              <a:rPr lang="en-US" sz="2800" dirty="0"/>
              <a:t>which they made for themselves to worship,</a:t>
            </a:r>
            <a:br>
              <a:rPr lang="en-US" sz="2800" dirty="0"/>
            </a:br>
            <a:r>
              <a:rPr lang="en-US" sz="2800" dirty="0"/>
              <a:t>    to the moles and to the bats,</a:t>
            </a:r>
            <a:br>
              <a:rPr lang="en-US" sz="2800" dirty="0"/>
            </a:br>
            <a:r>
              <a:rPr lang="en-US" sz="2800" baseline="30000" dirty="0"/>
              <a:t>21 </a:t>
            </a:r>
            <a:r>
              <a:rPr lang="en-US" sz="2800" dirty="0"/>
              <a:t>to enter the caverns of the rocks</a:t>
            </a:r>
            <a:br>
              <a:rPr lang="en-US" sz="2800" dirty="0"/>
            </a:br>
            <a:r>
              <a:rPr lang="en-US" sz="2800" dirty="0"/>
              <a:t>    and the clefts of the cliffs,</a:t>
            </a:r>
            <a:br>
              <a:rPr lang="en-US" sz="2800" dirty="0"/>
            </a:br>
            <a:r>
              <a:rPr lang="en-US" sz="2800" dirty="0"/>
              <a:t>from before the terror of the </a:t>
            </a:r>
            <a:r>
              <a:rPr lang="en-US" sz="2800" cap="small" dirty="0">
                <a:effectLst/>
              </a:rPr>
              <a:t>Lord</a:t>
            </a:r>
            <a:r>
              <a:rPr lang="en-US" sz="2800" dirty="0"/>
              <a:t>,</a:t>
            </a:r>
            <a:br>
              <a:rPr lang="en-US" sz="2800" dirty="0"/>
            </a:br>
            <a:r>
              <a:rPr lang="en-US" sz="2800" dirty="0"/>
              <a:t>    and from the splendor of his majesty,</a:t>
            </a:r>
            <a:br>
              <a:rPr lang="en-US" sz="2800" dirty="0"/>
            </a:br>
            <a:r>
              <a:rPr lang="en-US" sz="2800" dirty="0"/>
              <a:t>    when he rises to terrify the earth.</a:t>
            </a:r>
          </a:p>
          <a:p>
            <a:r>
              <a:rPr lang="en-US" sz="2800" b="1" dirty="0">
                <a:solidFill>
                  <a:schemeClr val="accent2">
                    <a:lumMod val="75000"/>
                  </a:schemeClr>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(Isaiah 2:20-21)</a:t>
            </a:r>
          </a:p>
        </p:txBody>
      </p:sp>
      <p:sp>
        <p:nvSpPr>
          <p:cNvPr id="12" name="TextBox 11">
            <a:extLst>
              <a:ext uri="{FF2B5EF4-FFF2-40B4-BE49-F238E27FC236}">
                <a16:creationId xmlns:a16="http://schemas.microsoft.com/office/drawing/2014/main" id="{1F51DDF3-50C1-031B-E93E-170AC05C6D80}"/>
              </a:ext>
            </a:extLst>
          </p:cNvPr>
          <p:cNvSpPr txBox="1"/>
          <p:nvPr/>
        </p:nvSpPr>
        <p:spPr>
          <a:xfrm>
            <a:off x="10566205" y="2102351"/>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3" name="TextBox 12">
            <a:extLst>
              <a:ext uri="{FF2B5EF4-FFF2-40B4-BE49-F238E27FC236}">
                <a16:creationId xmlns:a16="http://schemas.microsoft.com/office/drawing/2014/main" id="{85C07CA0-2F17-7B9D-73F3-3C24D8788B46}"/>
              </a:ext>
            </a:extLst>
          </p:cNvPr>
          <p:cNvSpPr txBox="1"/>
          <p:nvPr/>
        </p:nvSpPr>
        <p:spPr>
          <a:xfrm>
            <a:off x="10536226" y="3148743"/>
            <a:ext cx="2079415"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Judah &amp;</a:t>
            </a:r>
          </a:p>
          <a:p>
            <a:r>
              <a:rPr lang="en-US" sz="2987" b="1" dirty="0">
                <a:solidFill>
                  <a:schemeClr val="accent2">
                    <a:lumMod val="75000"/>
                  </a:schemeClr>
                </a:solidFill>
                <a:latin typeface="Arial" panose="020B0604020202020204" pitchFamily="34" charset="0"/>
                <a:cs typeface="Arial" panose="020B0604020202020204" pitchFamily="34" charset="0"/>
              </a:rPr>
              <a:t>Jerusalem</a:t>
            </a:r>
          </a:p>
        </p:txBody>
      </p:sp>
      <p:sp>
        <p:nvSpPr>
          <p:cNvPr id="14" name="TextBox 13">
            <a:extLst>
              <a:ext uri="{FF2B5EF4-FFF2-40B4-BE49-F238E27FC236}">
                <a16:creationId xmlns:a16="http://schemas.microsoft.com/office/drawing/2014/main" id="{D8B14CD4-305B-FB6A-6C45-7064A1A6B1AA}"/>
              </a:ext>
            </a:extLst>
          </p:cNvPr>
          <p:cNvSpPr txBox="1"/>
          <p:nvPr/>
        </p:nvSpPr>
        <p:spPr>
          <a:xfrm>
            <a:off x="10566205" y="4495800"/>
            <a:ext cx="2141612"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Tribulation</a:t>
            </a:r>
          </a:p>
        </p:txBody>
      </p:sp>
      <p:sp>
        <p:nvSpPr>
          <p:cNvPr id="15" name="TextBox 14">
            <a:extLst>
              <a:ext uri="{FF2B5EF4-FFF2-40B4-BE49-F238E27FC236}">
                <a16:creationId xmlns:a16="http://schemas.microsoft.com/office/drawing/2014/main" id="{B1CEFCBA-ADF4-A021-2F4B-EF22189A081A}"/>
              </a:ext>
            </a:extLst>
          </p:cNvPr>
          <p:cNvSpPr txBox="1"/>
          <p:nvPr/>
        </p:nvSpPr>
        <p:spPr>
          <a:xfrm>
            <a:off x="10590322" y="5755554"/>
            <a:ext cx="1845377"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Abraham</a:t>
            </a:r>
          </a:p>
          <a:p>
            <a:r>
              <a:rPr lang="en-US" sz="2987" b="1" dirty="0">
                <a:solidFill>
                  <a:schemeClr val="accent2">
                    <a:lumMod val="75000"/>
                  </a:schemeClr>
                </a:solidFill>
                <a:latin typeface="Arial" panose="020B0604020202020204" pitchFamily="34" charset="0"/>
                <a:cs typeface="Arial" panose="020B0604020202020204" pitchFamily="34" charset="0"/>
              </a:rPr>
              <a:t>Moses</a:t>
            </a:r>
          </a:p>
        </p:txBody>
      </p:sp>
      <p:sp>
        <p:nvSpPr>
          <p:cNvPr id="3" name="Date Placeholder 2">
            <a:extLst>
              <a:ext uri="{FF2B5EF4-FFF2-40B4-BE49-F238E27FC236}">
                <a16:creationId xmlns:a16="http://schemas.microsoft.com/office/drawing/2014/main" id="{1CD8DEE7-1181-8929-B81C-BAFEF0891E1B}"/>
              </a:ext>
            </a:extLst>
          </p:cNvPr>
          <p:cNvSpPr>
            <a:spLocks noGrp="1"/>
          </p:cNvSpPr>
          <p:nvPr>
            <p:ph type="dt" sz="half" idx="10"/>
          </p:nvPr>
        </p:nvSpPr>
        <p:spPr/>
        <p:txBody>
          <a:bodyPr/>
          <a:lstStyle/>
          <a:p>
            <a:r>
              <a:rPr lang="en-US" altLang="en-US"/>
              <a:t>September 27, 2022</a:t>
            </a:r>
          </a:p>
        </p:txBody>
      </p:sp>
      <p:sp>
        <p:nvSpPr>
          <p:cNvPr id="4" name="Footer Placeholder 3">
            <a:extLst>
              <a:ext uri="{FF2B5EF4-FFF2-40B4-BE49-F238E27FC236}">
                <a16:creationId xmlns:a16="http://schemas.microsoft.com/office/drawing/2014/main" id="{F1B24257-7247-583A-DCCF-FA296AD2C1BC}"/>
              </a:ext>
            </a:extLst>
          </p:cNvPr>
          <p:cNvSpPr>
            <a:spLocks noGrp="1"/>
          </p:cNvSpPr>
          <p:nvPr>
            <p:ph type="ftr" sz="quarter" idx="11"/>
          </p:nvPr>
        </p:nvSpPr>
        <p:spPr/>
        <p:txBody>
          <a:bodyPr/>
          <a:lstStyle/>
          <a:p>
            <a:r>
              <a:rPr lang="en-US" altLang="en-US"/>
              <a:t>Isaiah 2: The Mountain and Day of the LORD</a:t>
            </a:r>
          </a:p>
        </p:txBody>
      </p:sp>
      <p:sp>
        <p:nvSpPr>
          <p:cNvPr id="17" name="Slide Number Placeholder 16">
            <a:extLst>
              <a:ext uri="{FF2B5EF4-FFF2-40B4-BE49-F238E27FC236}">
                <a16:creationId xmlns:a16="http://schemas.microsoft.com/office/drawing/2014/main" id="{DE192649-440A-F309-B805-2CEBFAFD42DA}"/>
              </a:ext>
            </a:extLst>
          </p:cNvPr>
          <p:cNvSpPr>
            <a:spLocks noGrp="1"/>
          </p:cNvSpPr>
          <p:nvPr>
            <p:ph type="sldNum" sz="quarter" idx="12"/>
          </p:nvPr>
        </p:nvSpPr>
        <p:spPr/>
        <p:txBody>
          <a:bodyPr/>
          <a:lstStyle/>
          <a:p>
            <a:fld id="{94BC33E0-110E-435F-9BD3-B0E65100DECC}" type="slidenum">
              <a:rPr lang="en-US" altLang="en-US" smtClean="0"/>
              <a:pPr/>
              <a:t>22</a:t>
            </a:fld>
            <a:endParaRPr lang="en-US" altLang="en-US"/>
          </a:p>
        </p:txBody>
      </p:sp>
      <p:sp>
        <p:nvSpPr>
          <p:cNvPr id="16" name="TextBox 15">
            <a:extLst>
              <a:ext uri="{FF2B5EF4-FFF2-40B4-BE49-F238E27FC236}">
                <a16:creationId xmlns:a16="http://schemas.microsoft.com/office/drawing/2014/main" id="{BBB8899D-A3EC-1DE5-FFC8-5355B640ACE5}"/>
              </a:ext>
            </a:extLst>
          </p:cNvPr>
          <p:cNvSpPr txBox="1"/>
          <p:nvPr/>
        </p:nvSpPr>
        <p:spPr>
          <a:xfrm>
            <a:off x="801456" y="5801380"/>
            <a:ext cx="8977544" cy="553998"/>
          </a:xfrm>
          <a:prstGeom prst="rect">
            <a:avLst/>
          </a:prstGeom>
          <a:noFill/>
        </p:spPr>
        <p:txBody>
          <a:bodyPr wrap="square" rtlCol="0">
            <a:spAutoFit/>
          </a:bodyPr>
          <a:lstStyle/>
          <a:p>
            <a:pPr marL="285750" indent="-285750">
              <a:buFont typeface="Arial" panose="020B0604020202020204" pitchFamily="34" charset="0"/>
              <a:buChar char="•"/>
            </a:pPr>
            <a:r>
              <a:rPr lang="en-US" sz="3000" b="1" dirty="0"/>
              <a:t>No one can stand against God’s Judgements</a:t>
            </a:r>
          </a:p>
        </p:txBody>
      </p:sp>
    </p:spTree>
    <p:extLst>
      <p:ext uri="{BB962C8B-B14F-4D97-AF65-F5344CB8AC3E}">
        <p14:creationId xmlns:p14="http://schemas.microsoft.com/office/powerpoint/2010/main" val="3105530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8872-17E8-F2C5-835F-9EC50B180FA8}"/>
              </a:ext>
            </a:extLst>
          </p:cNvPr>
          <p:cNvSpPr>
            <a:spLocks noGrp="1"/>
          </p:cNvSpPr>
          <p:nvPr>
            <p:ph type="title"/>
          </p:nvPr>
        </p:nvSpPr>
        <p:spPr>
          <a:xfrm>
            <a:off x="1953247" y="296868"/>
            <a:ext cx="7673353" cy="835908"/>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Isaiah’s 2</a:t>
            </a:r>
            <a:r>
              <a:rPr lang="en-US" sz="4000" b="1" baseline="30000" dirty="0">
                <a:solidFill>
                  <a:schemeClr val="tx1">
                    <a:lumMod val="75000"/>
                    <a:lumOff val="25000"/>
                  </a:schemeClr>
                </a:solidFill>
                <a:latin typeface="Arial" panose="020B0604020202020204" pitchFamily="34" charset="0"/>
                <a:cs typeface="Arial" panose="020B0604020202020204" pitchFamily="34" charset="0"/>
              </a:rPr>
              <a:t>nd</a:t>
            </a:r>
            <a:r>
              <a:rPr lang="en-US" sz="4000" b="1" dirty="0">
                <a:solidFill>
                  <a:schemeClr val="tx1">
                    <a:lumMod val="75000"/>
                    <a:lumOff val="25000"/>
                  </a:schemeClr>
                </a:solidFill>
                <a:latin typeface="Arial" panose="020B0604020202020204" pitchFamily="34" charset="0"/>
                <a:cs typeface="Arial" panose="020B0604020202020204" pitchFamily="34" charset="0"/>
              </a:rPr>
              <a:t> Exhortation</a:t>
            </a:r>
            <a:r>
              <a:rPr lang="en-US" b="1" dirty="0">
                <a:solidFill>
                  <a:schemeClr val="tx1">
                    <a:lumMod val="75000"/>
                    <a:lumOff val="25000"/>
                  </a:schemeClr>
                </a:solidFill>
                <a:latin typeface="Arial" panose="020B0604020202020204" pitchFamily="34" charset="0"/>
                <a:cs typeface="Arial" panose="020B0604020202020204" pitchFamily="34" charset="0"/>
              </a:rPr>
              <a:t/>
            </a:r>
            <a:br>
              <a:rPr lang="en-US" b="1" dirty="0">
                <a:solidFill>
                  <a:schemeClr val="tx1">
                    <a:lumMod val="75000"/>
                    <a:lumOff val="25000"/>
                  </a:schemeClr>
                </a:solidFill>
                <a:latin typeface="Arial" panose="020B0604020202020204" pitchFamily="34" charset="0"/>
                <a:cs typeface="Arial" panose="020B0604020202020204" pitchFamily="34" charset="0"/>
              </a:rPr>
            </a:br>
            <a:endParaRPr lang="en-US" dirty="0">
              <a:solidFill>
                <a:schemeClr val="tx1">
                  <a:lumMod val="75000"/>
                  <a:lumOff val="25000"/>
                </a:schemeClr>
              </a:solidFill>
            </a:endParaRPr>
          </a:p>
        </p:txBody>
      </p:sp>
      <p:sp>
        <p:nvSpPr>
          <p:cNvPr id="5" name="Rectangle 4">
            <a:extLst>
              <a:ext uri="{FF2B5EF4-FFF2-40B4-BE49-F238E27FC236}">
                <a16:creationId xmlns:a16="http://schemas.microsoft.com/office/drawing/2014/main" id="{8FAEE7C8-DD73-B0BC-FA60-E57CF48C3005}"/>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6635787D-8638-8A95-9F1C-FBA592523BDA}"/>
              </a:ext>
            </a:extLst>
          </p:cNvPr>
          <p:cNvSpPr txBox="1"/>
          <p:nvPr/>
        </p:nvSpPr>
        <p:spPr>
          <a:xfrm>
            <a:off x="10165610" y="1564452"/>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7" name="TextBox 6">
            <a:extLst>
              <a:ext uri="{FF2B5EF4-FFF2-40B4-BE49-F238E27FC236}">
                <a16:creationId xmlns:a16="http://schemas.microsoft.com/office/drawing/2014/main" id="{A11580DF-E45E-54FE-269D-7C4D57FAD1C6}"/>
              </a:ext>
            </a:extLst>
          </p:cNvPr>
          <p:cNvSpPr txBox="1"/>
          <p:nvPr/>
        </p:nvSpPr>
        <p:spPr>
          <a:xfrm>
            <a:off x="10165607" y="2642275"/>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8" name="TextBox 7">
            <a:extLst>
              <a:ext uri="{FF2B5EF4-FFF2-40B4-BE49-F238E27FC236}">
                <a16:creationId xmlns:a16="http://schemas.microsoft.com/office/drawing/2014/main" id="{AE2D3202-0EF8-1613-4EFE-0E4E99B9497A}"/>
              </a:ext>
            </a:extLst>
          </p:cNvPr>
          <p:cNvSpPr txBox="1"/>
          <p:nvPr/>
        </p:nvSpPr>
        <p:spPr>
          <a:xfrm>
            <a:off x="10165608" y="4132431"/>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9" name="TextBox 8">
            <a:extLst>
              <a:ext uri="{FF2B5EF4-FFF2-40B4-BE49-F238E27FC236}">
                <a16:creationId xmlns:a16="http://schemas.microsoft.com/office/drawing/2014/main" id="{16C87051-0B15-78B1-3B23-3ADA9D93942D}"/>
              </a:ext>
            </a:extLst>
          </p:cNvPr>
          <p:cNvSpPr txBox="1"/>
          <p:nvPr/>
        </p:nvSpPr>
        <p:spPr>
          <a:xfrm>
            <a:off x="10171225" y="5330013"/>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cxnSp>
        <p:nvCxnSpPr>
          <p:cNvPr id="10" name="Straight Connector 9">
            <a:extLst>
              <a:ext uri="{FF2B5EF4-FFF2-40B4-BE49-F238E27FC236}">
                <a16:creationId xmlns:a16="http://schemas.microsoft.com/office/drawing/2014/main" id="{A64E7D7A-5FBF-B924-87F4-56BAFAA44DF5}"/>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8EBB0EE5-01EA-DEB8-B29D-F88E1E1DB683}"/>
              </a:ext>
            </a:extLst>
          </p:cNvPr>
          <p:cNvSpPr txBox="1"/>
          <p:nvPr/>
        </p:nvSpPr>
        <p:spPr>
          <a:xfrm>
            <a:off x="2156165" y="1298846"/>
            <a:ext cx="7730681" cy="2062103"/>
          </a:xfrm>
          <a:prstGeom prst="rect">
            <a:avLst/>
          </a:prstGeom>
          <a:noFill/>
        </p:spPr>
        <p:txBody>
          <a:bodyPr wrap="square" rtlCol="0">
            <a:spAutoFit/>
          </a:bodyPr>
          <a:lstStyle/>
          <a:p>
            <a:r>
              <a:rPr lang="en-US" sz="3200" baseline="30000" dirty="0"/>
              <a:t>22 </a:t>
            </a:r>
            <a:r>
              <a:rPr lang="en-US" sz="3200" dirty="0"/>
              <a:t>Stop regarding man</a:t>
            </a:r>
            <a:br>
              <a:rPr lang="en-US" sz="3200" dirty="0"/>
            </a:br>
            <a:r>
              <a:rPr lang="en-US" sz="3200" dirty="0"/>
              <a:t>    in whose nostrils is breath,</a:t>
            </a:r>
            <a:br>
              <a:rPr lang="en-US" sz="3200" dirty="0"/>
            </a:br>
            <a:r>
              <a:rPr lang="en-US" sz="3200" dirty="0"/>
              <a:t>    for of what account is he?</a:t>
            </a:r>
          </a:p>
          <a:p>
            <a:r>
              <a:rPr lang="en-US" sz="3200" b="1" dirty="0">
                <a:solidFill>
                  <a:schemeClr val="accent2">
                    <a:lumMod val="75000"/>
                  </a:schemeClr>
                </a:solidFill>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(Isaiah 2:22)</a:t>
            </a:r>
          </a:p>
        </p:txBody>
      </p:sp>
      <p:sp>
        <p:nvSpPr>
          <p:cNvPr id="12" name="TextBox 11">
            <a:extLst>
              <a:ext uri="{FF2B5EF4-FFF2-40B4-BE49-F238E27FC236}">
                <a16:creationId xmlns:a16="http://schemas.microsoft.com/office/drawing/2014/main" id="{1F51DDF3-50C1-031B-E93E-170AC05C6D80}"/>
              </a:ext>
            </a:extLst>
          </p:cNvPr>
          <p:cNvSpPr txBox="1"/>
          <p:nvPr/>
        </p:nvSpPr>
        <p:spPr>
          <a:xfrm>
            <a:off x="10566205" y="2102351"/>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3" name="TextBox 12">
            <a:extLst>
              <a:ext uri="{FF2B5EF4-FFF2-40B4-BE49-F238E27FC236}">
                <a16:creationId xmlns:a16="http://schemas.microsoft.com/office/drawing/2014/main" id="{85C07CA0-2F17-7B9D-73F3-3C24D8788B46}"/>
              </a:ext>
            </a:extLst>
          </p:cNvPr>
          <p:cNvSpPr txBox="1"/>
          <p:nvPr/>
        </p:nvSpPr>
        <p:spPr>
          <a:xfrm>
            <a:off x="10536226" y="3148743"/>
            <a:ext cx="2079415"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Judah &amp;</a:t>
            </a:r>
          </a:p>
          <a:p>
            <a:r>
              <a:rPr lang="en-US" sz="2987" b="1" dirty="0">
                <a:solidFill>
                  <a:schemeClr val="accent2">
                    <a:lumMod val="75000"/>
                  </a:schemeClr>
                </a:solidFill>
                <a:latin typeface="Arial" panose="020B0604020202020204" pitchFamily="34" charset="0"/>
                <a:cs typeface="Arial" panose="020B0604020202020204" pitchFamily="34" charset="0"/>
              </a:rPr>
              <a:t>Jerusalem</a:t>
            </a:r>
          </a:p>
        </p:txBody>
      </p:sp>
      <p:sp>
        <p:nvSpPr>
          <p:cNvPr id="14" name="TextBox 13">
            <a:extLst>
              <a:ext uri="{FF2B5EF4-FFF2-40B4-BE49-F238E27FC236}">
                <a16:creationId xmlns:a16="http://schemas.microsoft.com/office/drawing/2014/main" id="{D8B14CD4-305B-FB6A-6C45-7064A1A6B1AA}"/>
              </a:ext>
            </a:extLst>
          </p:cNvPr>
          <p:cNvSpPr txBox="1"/>
          <p:nvPr/>
        </p:nvSpPr>
        <p:spPr>
          <a:xfrm>
            <a:off x="10566205" y="4495800"/>
            <a:ext cx="2146742"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Kings</a:t>
            </a:r>
          </a:p>
          <a:p>
            <a:r>
              <a:rPr lang="en-US" sz="2987" b="1" dirty="0">
                <a:solidFill>
                  <a:schemeClr val="accent2">
                    <a:lumMod val="75000"/>
                  </a:schemeClr>
                </a:solidFill>
                <a:latin typeface="Arial" panose="020B0604020202020204" pitchFamily="34" charset="0"/>
                <a:cs typeface="Arial" panose="020B0604020202020204" pitchFamily="34" charset="0"/>
              </a:rPr>
              <a:t>740-680BC</a:t>
            </a:r>
          </a:p>
        </p:txBody>
      </p:sp>
      <p:sp>
        <p:nvSpPr>
          <p:cNvPr id="15" name="TextBox 14">
            <a:extLst>
              <a:ext uri="{FF2B5EF4-FFF2-40B4-BE49-F238E27FC236}">
                <a16:creationId xmlns:a16="http://schemas.microsoft.com/office/drawing/2014/main" id="{B1CEFCBA-ADF4-A021-2F4B-EF22189A081A}"/>
              </a:ext>
            </a:extLst>
          </p:cNvPr>
          <p:cNvSpPr txBox="1"/>
          <p:nvPr/>
        </p:nvSpPr>
        <p:spPr>
          <a:xfrm>
            <a:off x="10590322" y="5755554"/>
            <a:ext cx="1845377"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Abraham</a:t>
            </a:r>
          </a:p>
          <a:p>
            <a:r>
              <a:rPr lang="en-US" sz="2987" b="1" dirty="0">
                <a:solidFill>
                  <a:schemeClr val="accent2">
                    <a:lumMod val="75000"/>
                  </a:schemeClr>
                </a:solidFill>
                <a:latin typeface="Arial" panose="020B0604020202020204" pitchFamily="34" charset="0"/>
                <a:cs typeface="Arial" panose="020B0604020202020204" pitchFamily="34" charset="0"/>
              </a:rPr>
              <a:t>Moses</a:t>
            </a:r>
          </a:p>
        </p:txBody>
      </p:sp>
      <p:sp>
        <p:nvSpPr>
          <p:cNvPr id="3" name="Date Placeholder 2">
            <a:extLst>
              <a:ext uri="{FF2B5EF4-FFF2-40B4-BE49-F238E27FC236}">
                <a16:creationId xmlns:a16="http://schemas.microsoft.com/office/drawing/2014/main" id="{1CD8DEE7-1181-8929-B81C-BAFEF0891E1B}"/>
              </a:ext>
            </a:extLst>
          </p:cNvPr>
          <p:cNvSpPr>
            <a:spLocks noGrp="1"/>
          </p:cNvSpPr>
          <p:nvPr>
            <p:ph type="dt" sz="half" idx="10"/>
          </p:nvPr>
        </p:nvSpPr>
        <p:spPr/>
        <p:txBody>
          <a:bodyPr/>
          <a:lstStyle/>
          <a:p>
            <a:r>
              <a:rPr lang="en-US" altLang="en-US"/>
              <a:t>September 27, 2022</a:t>
            </a:r>
          </a:p>
        </p:txBody>
      </p:sp>
      <p:sp>
        <p:nvSpPr>
          <p:cNvPr id="4" name="Footer Placeholder 3">
            <a:extLst>
              <a:ext uri="{FF2B5EF4-FFF2-40B4-BE49-F238E27FC236}">
                <a16:creationId xmlns:a16="http://schemas.microsoft.com/office/drawing/2014/main" id="{F1B24257-7247-583A-DCCF-FA296AD2C1BC}"/>
              </a:ext>
            </a:extLst>
          </p:cNvPr>
          <p:cNvSpPr>
            <a:spLocks noGrp="1"/>
          </p:cNvSpPr>
          <p:nvPr>
            <p:ph type="ftr" sz="quarter" idx="11"/>
          </p:nvPr>
        </p:nvSpPr>
        <p:spPr/>
        <p:txBody>
          <a:bodyPr/>
          <a:lstStyle/>
          <a:p>
            <a:r>
              <a:rPr lang="en-US" altLang="en-US"/>
              <a:t>Isaiah 2: The Mountain and Day of the LORD</a:t>
            </a:r>
          </a:p>
        </p:txBody>
      </p:sp>
      <p:sp>
        <p:nvSpPr>
          <p:cNvPr id="17" name="Slide Number Placeholder 16">
            <a:extLst>
              <a:ext uri="{FF2B5EF4-FFF2-40B4-BE49-F238E27FC236}">
                <a16:creationId xmlns:a16="http://schemas.microsoft.com/office/drawing/2014/main" id="{DE192649-440A-F309-B805-2CEBFAFD42DA}"/>
              </a:ext>
            </a:extLst>
          </p:cNvPr>
          <p:cNvSpPr>
            <a:spLocks noGrp="1"/>
          </p:cNvSpPr>
          <p:nvPr>
            <p:ph type="sldNum" sz="quarter" idx="12"/>
          </p:nvPr>
        </p:nvSpPr>
        <p:spPr/>
        <p:txBody>
          <a:bodyPr/>
          <a:lstStyle/>
          <a:p>
            <a:fld id="{94BC33E0-110E-435F-9BD3-B0E65100DECC}" type="slidenum">
              <a:rPr lang="en-US" altLang="en-US" smtClean="0"/>
              <a:pPr/>
              <a:t>23</a:t>
            </a:fld>
            <a:endParaRPr lang="en-US" altLang="en-US"/>
          </a:p>
        </p:txBody>
      </p:sp>
      <p:sp>
        <p:nvSpPr>
          <p:cNvPr id="16" name="TextBox 15">
            <a:extLst>
              <a:ext uri="{FF2B5EF4-FFF2-40B4-BE49-F238E27FC236}">
                <a16:creationId xmlns:a16="http://schemas.microsoft.com/office/drawing/2014/main" id="{BBB8899D-A3EC-1DE5-FFC8-5355B640ACE5}"/>
              </a:ext>
            </a:extLst>
          </p:cNvPr>
          <p:cNvSpPr txBox="1"/>
          <p:nvPr/>
        </p:nvSpPr>
        <p:spPr>
          <a:xfrm>
            <a:off x="801456" y="3962400"/>
            <a:ext cx="8977544"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t>After saying all this, Isaiah says two important things:</a:t>
            </a:r>
          </a:p>
          <a:p>
            <a:pPr marL="914400" lvl="1" indent="-457200">
              <a:buFontTx/>
              <a:buChar char="-"/>
            </a:pPr>
            <a:r>
              <a:rPr lang="en-US" sz="2800" dirty="0"/>
              <a:t>Stop following after humans</a:t>
            </a:r>
          </a:p>
          <a:p>
            <a:pPr marL="914400" lvl="1" indent="-457200">
              <a:buFontTx/>
              <a:buChar char="-"/>
            </a:pPr>
            <a:r>
              <a:rPr lang="en-US" sz="2800" dirty="0"/>
              <a:t>Since Isaiah does not know how long this will last, he is calling the present Israelites back into their covenant relationship with the whole chapter</a:t>
            </a:r>
          </a:p>
        </p:txBody>
      </p:sp>
    </p:spTree>
    <p:extLst>
      <p:ext uri="{BB962C8B-B14F-4D97-AF65-F5344CB8AC3E}">
        <p14:creationId xmlns:p14="http://schemas.microsoft.com/office/powerpoint/2010/main" val="406843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For Discussion and Application</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704913" y="1981200"/>
            <a:ext cx="12278169" cy="5324535"/>
          </a:xfrm>
          <a:prstGeom prst="rect">
            <a:avLst/>
          </a:prstGeom>
          <a:noFill/>
        </p:spPr>
        <p:txBody>
          <a:bodyPr wrap="none" rtlCol="0">
            <a:spAutoFit/>
          </a:bodyPr>
          <a:lstStyle/>
          <a:p>
            <a:pPr marL="457200" lvl="0" indent="-457200">
              <a:buFont typeface="Arial" panose="020B0604020202020204" pitchFamily="34" charset="0"/>
              <a:buChar char="•"/>
            </a:pPr>
            <a:r>
              <a:rPr lang="en-US" sz="2600" b="1" dirty="0">
                <a:solidFill>
                  <a:schemeClr val="tx1">
                    <a:lumMod val="65000"/>
                    <a:lumOff val="35000"/>
                  </a:schemeClr>
                </a:solidFill>
              </a:rPr>
              <a:t>What’s your understanding from this passage, and others perhaps, of the</a:t>
            </a:r>
          </a:p>
          <a:p>
            <a:pPr lvl="0"/>
            <a:r>
              <a:rPr lang="en-US" sz="2600" b="1" dirty="0">
                <a:solidFill>
                  <a:schemeClr val="tx1">
                    <a:lumMod val="65000"/>
                    <a:lumOff val="35000"/>
                  </a:schemeClr>
                </a:solidFill>
              </a:rPr>
              <a:t>     future of Zion (Jerusalem)—and when will this future spoken of take</a:t>
            </a:r>
          </a:p>
          <a:p>
            <a:pPr lvl="0"/>
            <a:r>
              <a:rPr lang="en-US" sz="2600" b="1" dirty="0">
                <a:solidFill>
                  <a:schemeClr val="tx1">
                    <a:lumMod val="65000"/>
                    <a:lumOff val="35000"/>
                  </a:schemeClr>
                </a:solidFill>
              </a:rPr>
              <a:t>     place?</a:t>
            </a:r>
          </a:p>
          <a:p>
            <a:pPr lvl="0"/>
            <a:endParaRPr lang="en-US" sz="2600" b="1" dirty="0">
              <a:solidFill>
                <a:schemeClr val="tx1">
                  <a:lumMod val="65000"/>
                  <a:lumOff val="35000"/>
                </a:schemeClr>
              </a:solidFill>
            </a:endParaRPr>
          </a:p>
          <a:p>
            <a:pPr marL="457200" lvl="0" indent="-457200">
              <a:buFont typeface="Arial" panose="020B0604020202020204" pitchFamily="34" charset="0"/>
              <a:buChar char="•"/>
            </a:pPr>
            <a:r>
              <a:rPr lang="en-US" sz="2600" b="1" dirty="0">
                <a:solidFill>
                  <a:schemeClr val="tx1">
                    <a:lumMod val="65000"/>
                    <a:lumOff val="35000"/>
                  </a:schemeClr>
                </a:solidFill>
              </a:rPr>
              <a:t>Why will “swords be turned into plowshares and spears into pruning</a:t>
            </a:r>
          </a:p>
          <a:p>
            <a:pPr lvl="0"/>
            <a:r>
              <a:rPr lang="en-US" sz="2600" b="1" dirty="0">
                <a:solidFill>
                  <a:schemeClr val="tx1">
                    <a:lumMod val="65000"/>
                    <a:lumOff val="35000"/>
                  </a:schemeClr>
                </a:solidFill>
              </a:rPr>
              <a:t>     hooks”? When will this occur—and where else in the Bible can you see </a:t>
            </a:r>
          </a:p>
          <a:p>
            <a:pPr lvl="0"/>
            <a:r>
              <a:rPr lang="en-US" sz="2600" b="1" dirty="0">
                <a:solidFill>
                  <a:schemeClr val="tx1">
                    <a:lumMod val="65000"/>
                    <a:lumOff val="35000"/>
                  </a:schemeClr>
                </a:solidFill>
              </a:rPr>
              <a:t>     this prophesied?</a:t>
            </a:r>
          </a:p>
          <a:p>
            <a:pPr lvl="0"/>
            <a:endParaRPr lang="en-US" sz="2600" b="1" dirty="0">
              <a:solidFill>
                <a:schemeClr val="tx1">
                  <a:lumMod val="65000"/>
                  <a:lumOff val="35000"/>
                </a:schemeClr>
              </a:solidFill>
            </a:endParaRPr>
          </a:p>
          <a:p>
            <a:pPr marL="457200" lvl="0" indent="-457200">
              <a:buFont typeface="Arial" panose="020B0604020202020204" pitchFamily="34" charset="0"/>
              <a:buChar char="•"/>
            </a:pPr>
            <a:r>
              <a:rPr lang="en-US" sz="2600" b="1" dirty="0">
                <a:solidFill>
                  <a:schemeClr val="tx1">
                    <a:lumMod val="65000"/>
                    <a:lumOff val="35000"/>
                  </a:schemeClr>
                </a:solidFill>
              </a:rPr>
              <a:t>How can you explain the sudden change in tone, beginning with verse 6, </a:t>
            </a:r>
          </a:p>
          <a:p>
            <a:pPr lvl="0"/>
            <a:r>
              <a:rPr lang="en-US" sz="2600" b="1" dirty="0">
                <a:solidFill>
                  <a:schemeClr val="tx1">
                    <a:lumMod val="65000"/>
                    <a:lumOff val="35000"/>
                  </a:schemeClr>
                </a:solidFill>
              </a:rPr>
              <a:t>     and the “day of reckoning” beginning with verse 12? When will this</a:t>
            </a:r>
          </a:p>
          <a:p>
            <a:pPr lvl="0"/>
            <a:r>
              <a:rPr lang="en-US" sz="2600" b="1" dirty="0">
                <a:solidFill>
                  <a:schemeClr val="tx1">
                    <a:lumMod val="65000"/>
                    <a:lumOff val="35000"/>
                  </a:schemeClr>
                </a:solidFill>
              </a:rPr>
              <a:t>     occur, and can you support your answer with other Scripture?</a:t>
            </a:r>
            <a:br>
              <a:rPr lang="en-US" sz="2600" b="1" dirty="0">
                <a:solidFill>
                  <a:schemeClr val="tx1">
                    <a:lumMod val="65000"/>
                    <a:lumOff val="35000"/>
                  </a:schemeClr>
                </a:solidFill>
              </a:rPr>
            </a:br>
            <a:endParaRPr lang="en-US" sz="2600" b="1" dirty="0">
              <a:solidFill>
                <a:schemeClr val="tx1">
                  <a:lumMod val="65000"/>
                  <a:lumOff val="35000"/>
                </a:schemeClr>
              </a:solidFill>
            </a:endParaRPr>
          </a:p>
          <a:p>
            <a:pPr marL="457200" indent="-457200">
              <a:buFont typeface="Arial" panose="020B0604020202020204" pitchFamily="34" charset="0"/>
              <a:buChar char="•"/>
            </a:pPr>
            <a:endParaRPr lang="en-US" sz="2800" b="1" dirty="0">
              <a:solidFill>
                <a:schemeClr val="tx1">
                  <a:lumMod val="65000"/>
                  <a:lumOff val="35000"/>
                </a:schemeClr>
              </a:solidFill>
            </a:endParaRPr>
          </a:p>
        </p:txBody>
      </p:sp>
      <p:sp>
        <p:nvSpPr>
          <p:cNvPr id="3" name="Date Placeholder 2">
            <a:extLst>
              <a:ext uri="{FF2B5EF4-FFF2-40B4-BE49-F238E27FC236}">
                <a16:creationId xmlns:a16="http://schemas.microsoft.com/office/drawing/2014/main" id="{0036333C-CB66-F166-D274-21721C89D0F4}"/>
              </a:ext>
            </a:extLst>
          </p:cNvPr>
          <p:cNvSpPr>
            <a:spLocks noGrp="1"/>
          </p:cNvSpPr>
          <p:nvPr>
            <p:ph type="dt" sz="half" idx="10"/>
          </p:nvPr>
        </p:nvSpPr>
        <p:spPr/>
        <p:txBody>
          <a:bodyPr/>
          <a:lstStyle/>
          <a:p>
            <a:r>
              <a:rPr lang="en-US" altLang="en-US"/>
              <a:t>September 27, 2022</a:t>
            </a:r>
          </a:p>
        </p:txBody>
      </p:sp>
      <p:sp>
        <p:nvSpPr>
          <p:cNvPr id="4" name="Footer Placeholder 3">
            <a:extLst>
              <a:ext uri="{FF2B5EF4-FFF2-40B4-BE49-F238E27FC236}">
                <a16:creationId xmlns:a16="http://schemas.microsoft.com/office/drawing/2014/main" id="{F109A842-46DA-4656-4CC0-17133DD02AF2}"/>
              </a:ext>
            </a:extLst>
          </p:cNvPr>
          <p:cNvSpPr>
            <a:spLocks noGrp="1"/>
          </p:cNvSpPr>
          <p:nvPr>
            <p:ph type="ftr" sz="quarter" idx="11"/>
          </p:nvPr>
        </p:nvSpPr>
        <p:spPr/>
        <p:txBody>
          <a:bodyPr/>
          <a:lstStyle/>
          <a:p>
            <a:r>
              <a:rPr lang="en-US" altLang="en-US"/>
              <a:t>Isaiah 2: The Mountain and Day of the LORD</a:t>
            </a:r>
          </a:p>
        </p:txBody>
      </p:sp>
      <p:sp>
        <p:nvSpPr>
          <p:cNvPr id="6" name="Slide Number Placeholder 5">
            <a:extLst>
              <a:ext uri="{FF2B5EF4-FFF2-40B4-BE49-F238E27FC236}">
                <a16:creationId xmlns:a16="http://schemas.microsoft.com/office/drawing/2014/main" id="{2BBE29B0-E582-8F05-BBB1-633674EF2B27}"/>
              </a:ext>
            </a:extLst>
          </p:cNvPr>
          <p:cNvSpPr>
            <a:spLocks noGrp="1"/>
          </p:cNvSpPr>
          <p:nvPr>
            <p:ph type="sldNum" sz="quarter" idx="12"/>
          </p:nvPr>
        </p:nvSpPr>
        <p:spPr/>
        <p:txBody>
          <a:bodyPr/>
          <a:lstStyle/>
          <a:p>
            <a:fld id="{94BC33E0-110E-435F-9BD3-B0E65100DECC}" type="slidenum">
              <a:rPr lang="en-US" altLang="en-US" smtClean="0"/>
              <a:pPr/>
              <a:t>24</a:t>
            </a:fld>
            <a:endParaRPr lang="en-US" altLang="en-US"/>
          </a:p>
        </p:txBody>
      </p:sp>
    </p:spTree>
    <p:extLst>
      <p:ext uri="{BB962C8B-B14F-4D97-AF65-F5344CB8AC3E}">
        <p14:creationId xmlns:p14="http://schemas.microsoft.com/office/powerpoint/2010/main" val="1686407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For Discussion and Application</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704913" y="2057400"/>
            <a:ext cx="11995592" cy="4154984"/>
          </a:xfrm>
          <a:prstGeom prst="rect">
            <a:avLst/>
          </a:prstGeom>
          <a:noFill/>
        </p:spPr>
        <p:txBody>
          <a:bodyPr wrap="none" rtlCol="0">
            <a:spAutoFit/>
          </a:bodyPr>
          <a:lstStyle/>
          <a:p>
            <a:pPr marL="457200" lvl="0" indent="-457200">
              <a:buFont typeface="Arial" panose="020B0604020202020204" pitchFamily="34" charset="0"/>
              <a:buChar char="•"/>
            </a:pPr>
            <a:r>
              <a:rPr lang="en-US" sz="2600" b="1" dirty="0">
                <a:solidFill>
                  <a:schemeClr val="tx1">
                    <a:lumMod val="65000"/>
                    <a:lumOff val="35000"/>
                  </a:schemeClr>
                </a:solidFill>
              </a:rPr>
              <a:t>What do you make of reference to “influence from the east” in verse 8,</a:t>
            </a:r>
          </a:p>
          <a:p>
            <a:pPr lvl="0"/>
            <a:r>
              <a:rPr lang="en-US" sz="2600" b="1" dirty="0">
                <a:solidFill>
                  <a:schemeClr val="tx1">
                    <a:lumMod val="65000"/>
                    <a:lumOff val="35000"/>
                  </a:schemeClr>
                </a:solidFill>
              </a:rPr>
              <a:t>      and how might that apply to our world today?</a:t>
            </a:r>
          </a:p>
          <a:p>
            <a:pPr lvl="0"/>
            <a:endParaRPr lang="en-US" sz="2600" b="1" dirty="0">
              <a:solidFill>
                <a:schemeClr val="tx1">
                  <a:lumMod val="65000"/>
                  <a:lumOff val="35000"/>
                </a:schemeClr>
              </a:solidFill>
            </a:endParaRPr>
          </a:p>
          <a:p>
            <a:pPr marL="457200" lvl="0" indent="-457200">
              <a:buFont typeface="Arial" panose="020B0604020202020204" pitchFamily="34" charset="0"/>
              <a:buChar char="•"/>
            </a:pPr>
            <a:r>
              <a:rPr lang="en-US" sz="2600" b="1" dirty="0">
                <a:solidFill>
                  <a:schemeClr val="tx1">
                    <a:lumMod val="65000"/>
                    <a:lumOff val="35000"/>
                  </a:schemeClr>
                </a:solidFill>
              </a:rPr>
              <a:t>What are the implications of the cedars of Lebanon and oaks of Bashan</a:t>
            </a:r>
          </a:p>
          <a:p>
            <a:pPr lvl="0"/>
            <a:r>
              <a:rPr lang="en-US" sz="2600" b="1" dirty="0">
                <a:solidFill>
                  <a:schemeClr val="tx1">
                    <a:lumMod val="65000"/>
                    <a:lumOff val="35000"/>
                  </a:schemeClr>
                </a:solidFill>
              </a:rPr>
              <a:t>      being affected by the “terror of God”?</a:t>
            </a:r>
          </a:p>
          <a:p>
            <a:pPr lvl="0"/>
            <a:endParaRPr lang="en-US" sz="2600" b="1" dirty="0">
              <a:solidFill>
                <a:schemeClr val="tx1">
                  <a:lumMod val="65000"/>
                  <a:lumOff val="35000"/>
                </a:schemeClr>
              </a:solidFill>
            </a:endParaRPr>
          </a:p>
          <a:p>
            <a:pPr marL="457200" lvl="0" indent="-457200">
              <a:buFont typeface="Arial" panose="020B0604020202020204" pitchFamily="34" charset="0"/>
              <a:buChar char="•"/>
            </a:pPr>
            <a:r>
              <a:rPr lang="en-US" sz="2600" b="1" dirty="0">
                <a:solidFill>
                  <a:schemeClr val="tx1">
                    <a:lumMod val="65000"/>
                    <a:lumOff val="35000"/>
                  </a:schemeClr>
                </a:solidFill>
              </a:rPr>
              <a:t>What does Isaiah 2:22 mean when it says we should “stop regarding</a:t>
            </a:r>
          </a:p>
          <a:p>
            <a:pPr lvl="0"/>
            <a:r>
              <a:rPr lang="en-US" sz="2600" b="1" dirty="0">
                <a:solidFill>
                  <a:schemeClr val="tx1">
                    <a:lumMod val="65000"/>
                    <a:lumOff val="35000"/>
                  </a:schemeClr>
                </a:solidFill>
              </a:rPr>
              <a:t>      man”—and why is this the case?</a:t>
            </a:r>
            <a:r>
              <a:rPr lang="en-US" sz="2800" b="1" dirty="0">
                <a:solidFill>
                  <a:schemeClr val="tx1">
                    <a:lumMod val="65000"/>
                    <a:lumOff val="35000"/>
                  </a:schemeClr>
                </a:solidFill>
              </a:rPr>
              <a:t/>
            </a:r>
            <a:br>
              <a:rPr lang="en-US" sz="2800" b="1" dirty="0">
                <a:solidFill>
                  <a:schemeClr val="tx1">
                    <a:lumMod val="65000"/>
                    <a:lumOff val="35000"/>
                  </a:schemeClr>
                </a:solidFill>
              </a:rPr>
            </a:br>
            <a:endParaRPr lang="en-US" sz="2800" b="1" dirty="0">
              <a:solidFill>
                <a:schemeClr val="tx1">
                  <a:lumMod val="65000"/>
                  <a:lumOff val="35000"/>
                </a:schemeClr>
              </a:solidFill>
            </a:endParaRPr>
          </a:p>
          <a:p>
            <a:pPr marL="457200" indent="-457200">
              <a:buFont typeface="Arial" panose="020B0604020202020204" pitchFamily="34" charset="0"/>
              <a:buChar char="•"/>
            </a:pPr>
            <a:endParaRPr lang="en-US" sz="2800" b="1" dirty="0">
              <a:solidFill>
                <a:schemeClr val="tx1">
                  <a:lumMod val="65000"/>
                  <a:lumOff val="35000"/>
                </a:schemeClr>
              </a:solidFill>
            </a:endParaRPr>
          </a:p>
        </p:txBody>
      </p:sp>
      <p:sp>
        <p:nvSpPr>
          <p:cNvPr id="3" name="Date Placeholder 2">
            <a:extLst>
              <a:ext uri="{FF2B5EF4-FFF2-40B4-BE49-F238E27FC236}">
                <a16:creationId xmlns:a16="http://schemas.microsoft.com/office/drawing/2014/main" id="{2F53972C-4BED-006B-181D-A3889617EF5D}"/>
              </a:ext>
            </a:extLst>
          </p:cNvPr>
          <p:cNvSpPr>
            <a:spLocks noGrp="1"/>
          </p:cNvSpPr>
          <p:nvPr>
            <p:ph type="dt" sz="half" idx="10"/>
          </p:nvPr>
        </p:nvSpPr>
        <p:spPr/>
        <p:txBody>
          <a:bodyPr/>
          <a:lstStyle/>
          <a:p>
            <a:r>
              <a:rPr lang="en-US" altLang="en-US"/>
              <a:t>September 27, 2022</a:t>
            </a:r>
          </a:p>
        </p:txBody>
      </p:sp>
      <p:sp>
        <p:nvSpPr>
          <p:cNvPr id="4" name="Footer Placeholder 3">
            <a:extLst>
              <a:ext uri="{FF2B5EF4-FFF2-40B4-BE49-F238E27FC236}">
                <a16:creationId xmlns:a16="http://schemas.microsoft.com/office/drawing/2014/main" id="{1F966FE8-1912-364D-ADC9-2E349E804F9B}"/>
              </a:ext>
            </a:extLst>
          </p:cNvPr>
          <p:cNvSpPr>
            <a:spLocks noGrp="1"/>
          </p:cNvSpPr>
          <p:nvPr>
            <p:ph type="ftr" sz="quarter" idx="11"/>
          </p:nvPr>
        </p:nvSpPr>
        <p:spPr/>
        <p:txBody>
          <a:bodyPr/>
          <a:lstStyle/>
          <a:p>
            <a:r>
              <a:rPr lang="en-US" altLang="en-US"/>
              <a:t>Isaiah 2: The Mountain and Day of the LORD</a:t>
            </a:r>
          </a:p>
        </p:txBody>
      </p:sp>
      <p:sp>
        <p:nvSpPr>
          <p:cNvPr id="6" name="Slide Number Placeholder 5">
            <a:extLst>
              <a:ext uri="{FF2B5EF4-FFF2-40B4-BE49-F238E27FC236}">
                <a16:creationId xmlns:a16="http://schemas.microsoft.com/office/drawing/2014/main" id="{C4F00E13-E05A-C0C8-6A99-540A6DBBB4C1}"/>
              </a:ext>
            </a:extLst>
          </p:cNvPr>
          <p:cNvSpPr>
            <a:spLocks noGrp="1"/>
          </p:cNvSpPr>
          <p:nvPr>
            <p:ph type="sldNum" sz="quarter" idx="12"/>
          </p:nvPr>
        </p:nvSpPr>
        <p:spPr/>
        <p:txBody>
          <a:bodyPr/>
          <a:lstStyle/>
          <a:p>
            <a:fld id="{94BC33E0-110E-435F-9BD3-B0E65100DECC}" type="slidenum">
              <a:rPr lang="en-US" altLang="en-US" smtClean="0"/>
              <a:pPr/>
              <a:t>25</a:t>
            </a:fld>
            <a:endParaRPr lang="en-US" altLang="en-US"/>
          </a:p>
        </p:txBody>
      </p:sp>
    </p:spTree>
    <p:extLst>
      <p:ext uri="{BB962C8B-B14F-4D97-AF65-F5344CB8AC3E}">
        <p14:creationId xmlns:p14="http://schemas.microsoft.com/office/powerpoint/2010/main" val="3805802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For Discussion and Application</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704913" y="2057400"/>
            <a:ext cx="11817287" cy="2092881"/>
          </a:xfrm>
          <a:prstGeom prst="rect">
            <a:avLst/>
          </a:prstGeom>
          <a:noFill/>
        </p:spPr>
        <p:txBody>
          <a:bodyPr wrap="square" rtlCol="0">
            <a:spAutoFit/>
          </a:bodyPr>
          <a:lstStyle/>
          <a:p>
            <a:pPr marL="457200" indent="-457200">
              <a:buFont typeface="Arial" panose="020B0604020202020204" pitchFamily="34" charset="0"/>
              <a:buChar char="•"/>
            </a:pPr>
            <a:r>
              <a:rPr lang="en-US" sz="2600" b="1" dirty="0">
                <a:solidFill>
                  <a:schemeClr val="tx1">
                    <a:lumMod val="65000"/>
                    <a:lumOff val="35000"/>
                  </a:schemeClr>
                </a:solidFill>
              </a:rPr>
              <a:t>What does this passage reveal, overall, about Isaiah’s literary approach and pattern in prophesying, which can help as we journey through Isaiah?</a:t>
            </a:r>
          </a:p>
          <a:p>
            <a:endParaRPr lang="en-US" sz="2600" b="1" dirty="0">
              <a:solidFill>
                <a:schemeClr val="tx1">
                  <a:lumMod val="65000"/>
                  <a:lumOff val="35000"/>
                </a:schemeClr>
              </a:solidFill>
            </a:endParaRPr>
          </a:p>
          <a:p>
            <a:pPr marL="457200" indent="-457200">
              <a:buFont typeface="Arial" panose="020B0604020202020204" pitchFamily="34" charset="0"/>
              <a:buChar char="•"/>
            </a:pPr>
            <a:r>
              <a:rPr lang="en-US" sz="2600" b="1" dirty="0">
                <a:solidFill>
                  <a:schemeClr val="tx1">
                    <a:lumMod val="65000"/>
                    <a:lumOff val="35000"/>
                  </a:schemeClr>
                </a:solidFill>
              </a:rPr>
              <a:t>What key lesson (s) or thoughts will you take away from Isaiah 2?</a:t>
            </a:r>
          </a:p>
        </p:txBody>
      </p:sp>
      <p:sp>
        <p:nvSpPr>
          <p:cNvPr id="3" name="Date Placeholder 2">
            <a:extLst>
              <a:ext uri="{FF2B5EF4-FFF2-40B4-BE49-F238E27FC236}">
                <a16:creationId xmlns:a16="http://schemas.microsoft.com/office/drawing/2014/main" id="{716110E1-DA23-5FFF-009C-4165EAB637CC}"/>
              </a:ext>
            </a:extLst>
          </p:cNvPr>
          <p:cNvSpPr>
            <a:spLocks noGrp="1"/>
          </p:cNvSpPr>
          <p:nvPr>
            <p:ph type="dt" sz="half" idx="10"/>
          </p:nvPr>
        </p:nvSpPr>
        <p:spPr/>
        <p:txBody>
          <a:bodyPr/>
          <a:lstStyle/>
          <a:p>
            <a:r>
              <a:rPr lang="en-US" altLang="en-US"/>
              <a:t>September 27, 2022</a:t>
            </a:r>
          </a:p>
        </p:txBody>
      </p:sp>
      <p:sp>
        <p:nvSpPr>
          <p:cNvPr id="4" name="Footer Placeholder 3">
            <a:extLst>
              <a:ext uri="{FF2B5EF4-FFF2-40B4-BE49-F238E27FC236}">
                <a16:creationId xmlns:a16="http://schemas.microsoft.com/office/drawing/2014/main" id="{B061A136-DF5E-671B-BDF3-67D5CCD6E241}"/>
              </a:ext>
            </a:extLst>
          </p:cNvPr>
          <p:cNvSpPr>
            <a:spLocks noGrp="1"/>
          </p:cNvSpPr>
          <p:nvPr>
            <p:ph type="ftr" sz="quarter" idx="11"/>
          </p:nvPr>
        </p:nvSpPr>
        <p:spPr/>
        <p:txBody>
          <a:bodyPr/>
          <a:lstStyle/>
          <a:p>
            <a:r>
              <a:rPr lang="en-US" altLang="en-US"/>
              <a:t>Isaiah 2: The Mountain and Day of the LORD</a:t>
            </a:r>
          </a:p>
        </p:txBody>
      </p:sp>
      <p:sp>
        <p:nvSpPr>
          <p:cNvPr id="6" name="Slide Number Placeholder 5">
            <a:extLst>
              <a:ext uri="{FF2B5EF4-FFF2-40B4-BE49-F238E27FC236}">
                <a16:creationId xmlns:a16="http://schemas.microsoft.com/office/drawing/2014/main" id="{CB725BBF-727E-8DF6-47EC-7BBE9C3614F7}"/>
              </a:ext>
            </a:extLst>
          </p:cNvPr>
          <p:cNvSpPr>
            <a:spLocks noGrp="1"/>
          </p:cNvSpPr>
          <p:nvPr>
            <p:ph type="sldNum" sz="quarter" idx="12"/>
          </p:nvPr>
        </p:nvSpPr>
        <p:spPr/>
        <p:txBody>
          <a:bodyPr/>
          <a:lstStyle/>
          <a:p>
            <a:fld id="{94BC33E0-110E-435F-9BD3-B0E65100DECC}" type="slidenum">
              <a:rPr lang="en-US" altLang="en-US" smtClean="0"/>
              <a:pPr/>
              <a:t>26</a:t>
            </a:fld>
            <a:endParaRPr lang="en-US" altLang="en-US"/>
          </a:p>
        </p:txBody>
      </p:sp>
    </p:spTree>
    <p:extLst>
      <p:ext uri="{BB962C8B-B14F-4D97-AF65-F5344CB8AC3E}">
        <p14:creationId xmlns:p14="http://schemas.microsoft.com/office/powerpoint/2010/main" val="425379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z="5760" b="1" dirty="0">
                <a:solidFill>
                  <a:schemeClr val="tx1">
                    <a:lumMod val="75000"/>
                    <a:lumOff val="25000"/>
                  </a:schemeClr>
                </a:solidFill>
                <a:latin typeface="+mn-lt"/>
              </a:rPr>
              <a:t>Next Meeting</a:t>
            </a:r>
          </a:p>
        </p:txBody>
      </p:sp>
      <p:sp>
        <p:nvSpPr>
          <p:cNvPr id="3" name="Content Placeholder 2"/>
          <p:cNvSpPr>
            <a:spLocks noGrp="1"/>
          </p:cNvSpPr>
          <p:nvPr>
            <p:ph idx="1"/>
          </p:nvPr>
        </p:nvSpPr>
        <p:spPr/>
        <p:txBody>
          <a:bodyPr/>
          <a:lstStyle/>
          <a:p>
            <a:pPr>
              <a:spcBef>
                <a:spcPts val="0"/>
              </a:spcBef>
              <a:spcAft>
                <a:spcPts val="0"/>
              </a:spcAft>
              <a:defRPr/>
            </a:pPr>
            <a:r>
              <a:rPr lang="fr-FR" altLang="en-US" sz="3600" b="1" dirty="0" err="1">
                <a:solidFill>
                  <a:schemeClr val="tx1">
                    <a:lumMod val="75000"/>
                    <a:lumOff val="25000"/>
                  </a:schemeClr>
                </a:solidFill>
                <a:latin typeface="+mn-lt"/>
                <a:cs typeface="Arial" panose="020B0604020202020204" pitchFamily="34" charset="0"/>
              </a:rPr>
              <a:t>Review</a:t>
            </a:r>
            <a:r>
              <a:rPr lang="fr-FR" altLang="en-US" sz="3600" b="1" dirty="0">
                <a:solidFill>
                  <a:schemeClr val="tx1">
                    <a:lumMod val="75000"/>
                    <a:lumOff val="25000"/>
                  </a:schemeClr>
                </a:solidFill>
                <a:latin typeface="+mn-lt"/>
                <a:cs typeface="Arial" panose="020B0604020202020204" pitchFamily="34" charset="0"/>
              </a:rPr>
              <a:t>:</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Isaiah 2</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Memory Verse:  Isaiah 2:3</a:t>
            </a:r>
          </a:p>
          <a:p>
            <a:pPr marL="717340" lvl="1" indent="-365771">
              <a:spcBef>
                <a:spcPts val="0"/>
              </a:spcBef>
              <a:spcAft>
                <a:spcPts val="0"/>
              </a:spcAft>
              <a:defRPr/>
            </a:pPr>
            <a:r>
              <a:rPr lang="en-US" altLang="en-US" sz="2800" b="1" i="1" dirty="0">
                <a:solidFill>
                  <a:schemeClr val="tx1">
                    <a:lumMod val="75000"/>
                    <a:lumOff val="25000"/>
                  </a:schemeClr>
                </a:solidFill>
                <a:latin typeface="+mn-lt"/>
                <a:cs typeface="Arial" panose="020B0604020202020204" pitchFamily="34" charset="0"/>
              </a:rPr>
              <a:t>Dr. Constable’s Notes on Isaiah, 2022 Edition, pp. 33-40</a:t>
            </a:r>
          </a:p>
          <a:p>
            <a:pPr marL="717340" lvl="1" indent="-365771">
              <a:spcBef>
                <a:spcPts val="0"/>
              </a:spcBef>
              <a:spcAft>
                <a:spcPts val="0"/>
              </a:spcAft>
              <a:defRPr/>
            </a:pPr>
            <a:endParaRPr lang="en-US" altLang="en-US" sz="1600" b="1" i="1" dirty="0">
              <a:solidFill>
                <a:schemeClr val="tx1">
                  <a:lumMod val="75000"/>
                  <a:lumOff val="25000"/>
                </a:schemeClr>
              </a:solidFill>
              <a:latin typeface="+mn-lt"/>
              <a:cs typeface="Arial" panose="020B0604020202020204" pitchFamily="34" charset="0"/>
            </a:endParaRPr>
          </a:p>
          <a:p>
            <a:pPr>
              <a:spcBef>
                <a:spcPts val="0"/>
              </a:spcBef>
              <a:spcAft>
                <a:spcPts val="0"/>
              </a:spcAft>
              <a:defRPr/>
            </a:pPr>
            <a:r>
              <a:rPr lang="fr-FR" altLang="en-US" sz="3600" b="1" dirty="0" err="1">
                <a:solidFill>
                  <a:schemeClr val="tx1">
                    <a:lumMod val="75000"/>
                    <a:lumOff val="25000"/>
                  </a:schemeClr>
                </a:solidFill>
                <a:latin typeface="+mn-lt"/>
                <a:cs typeface="Arial" panose="020B0604020202020204" pitchFamily="34" charset="0"/>
              </a:rPr>
              <a:t>Study</a:t>
            </a:r>
            <a:r>
              <a:rPr lang="fr-FR" altLang="en-US" sz="3600" b="1" dirty="0">
                <a:solidFill>
                  <a:schemeClr val="tx1">
                    <a:lumMod val="75000"/>
                    <a:lumOff val="25000"/>
                  </a:schemeClr>
                </a:solidFill>
                <a:latin typeface="+mn-lt"/>
                <a:cs typeface="Arial" panose="020B0604020202020204" pitchFamily="34" charset="0"/>
              </a:rPr>
              <a:t>:</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Isaiah 3-4</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Memory Verse:  Isaiah 3:10-11</a:t>
            </a:r>
          </a:p>
          <a:p>
            <a:pPr marL="717340" lvl="1" indent="-365771">
              <a:spcBef>
                <a:spcPts val="0"/>
              </a:spcBef>
              <a:spcAft>
                <a:spcPts val="0"/>
              </a:spcAft>
              <a:defRPr/>
            </a:pPr>
            <a:r>
              <a:rPr lang="en-US" altLang="en-US" sz="2800" b="1" i="1" dirty="0">
                <a:solidFill>
                  <a:schemeClr val="tx1">
                    <a:lumMod val="75000"/>
                    <a:lumOff val="25000"/>
                  </a:schemeClr>
                </a:solidFill>
                <a:latin typeface="+mn-lt"/>
                <a:cs typeface="Arial" panose="020B0604020202020204" pitchFamily="34" charset="0"/>
              </a:rPr>
              <a:t>Dr. Constable’s Notes on Isaiah, 2022 Edition, pp. 41-49</a:t>
            </a:r>
          </a:p>
          <a:p>
            <a:pPr marL="717340" lvl="1" indent="-365771">
              <a:spcBef>
                <a:spcPts val="0"/>
              </a:spcBef>
              <a:spcAft>
                <a:spcPts val="0"/>
              </a:spcAft>
              <a:defRPr/>
            </a:pPr>
            <a:endParaRPr lang="en-US" altLang="en-US" sz="2800" b="1" i="1" dirty="0">
              <a:solidFill>
                <a:schemeClr val="tx1">
                  <a:lumMod val="75000"/>
                  <a:lumOff val="25000"/>
                </a:schemeClr>
              </a:solidFill>
              <a:latin typeface="+mn-lt"/>
              <a:cs typeface="Arial" panose="020B0604020202020204" pitchFamily="34" charset="0"/>
            </a:endParaRPr>
          </a:p>
          <a:p>
            <a:pPr marL="365771" indent="-365771">
              <a:spcBef>
                <a:spcPts val="0"/>
              </a:spcBef>
              <a:spcAft>
                <a:spcPts val="0"/>
              </a:spcAft>
              <a:defRPr/>
            </a:pPr>
            <a:r>
              <a:rPr lang="en-US" altLang="en-US" sz="3600" b="1" dirty="0">
                <a:solidFill>
                  <a:schemeClr val="tx1">
                    <a:lumMod val="75000"/>
                    <a:lumOff val="25000"/>
                  </a:schemeClr>
                </a:solidFill>
                <a:latin typeface="+mn-lt"/>
                <a:cs typeface="Arial" panose="020B0604020202020204" pitchFamily="34" charset="0"/>
              </a:rPr>
              <a:t>Refreshment Host:  Small Group G</a:t>
            </a:r>
          </a:p>
        </p:txBody>
      </p:sp>
      <p:sp>
        <p:nvSpPr>
          <p:cNvPr id="4301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A353C81-2301-4D7E-9D6D-EE28E70BCBB3}" type="slidenum">
              <a:rPr lang="en-US" altLang="en-US" smtClean="0"/>
              <a:pPr/>
              <a:t>27</a:t>
            </a:fld>
            <a:endParaRPr lang="en-US" altLang="en-US"/>
          </a:p>
        </p:txBody>
      </p:sp>
      <p:sp>
        <p:nvSpPr>
          <p:cNvPr id="2" name="Date Placeholder 1">
            <a:extLst>
              <a:ext uri="{FF2B5EF4-FFF2-40B4-BE49-F238E27FC236}">
                <a16:creationId xmlns:a16="http://schemas.microsoft.com/office/drawing/2014/main" id="{E05EAF1B-1FD7-E771-F58B-E45E16597EB4}"/>
              </a:ext>
            </a:extLst>
          </p:cNvPr>
          <p:cNvSpPr>
            <a:spLocks noGrp="1"/>
          </p:cNvSpPr>
          <p:nvPr>
            <p:ph type="dt" sz="half" idx="10"/>
          </p:nvPr>
        </p:nvSpPr>
        <p:spPr/>
        <p:txBody>
          <a:bodyPr/>
          <a:lstStyle/>
          <a:p>
            <a:r>
              <a:rPr lang="en-US" altLang="en-US"/>
              <a:t>September 27, 2022</a:t>
            </a:r>
          </a:p>
        </p:txBody>
      </p:sp>
      <p:sp>
        <p:nvSpPr>
          <p:cNvPr id="4" name="Footer Placeholder 3">
            <a:extLst>
              <a:ext uri="{FF2B5EF4-FFF2-40B4-BE49-F238E27FC236}">
                <a16:creationId xmlns:a16="http://schemas.microsoft.com/office/drawing/2014/main" id="{8616E066-4BAF-A885-5180-D727D24B1BC6}"/>
              </a:ext>
            </a:extLst>
          </p:cNvPr>
          <p:cNvSpPr>
            <a:spLocks noGrp="1"/>
          </p:cNvSpPr>
          <p:nvPr>
            <p:ph type="ftr" sz="quarter" idx="11"/>
          </p:nvPr>
        </p:nvSpPr>
        <p:spPr/>
        <p:txBody>
          <a:bodyPr/>
          <a:lstStyle/>
          <a:p>
            <a:r>
              <a:rPr lang="en-US" altLang="en-US"/>
              <a:t>Isaiah 2: The Mountain and Day of the LORD</a:t>
            </a:r>
          </a:p>
        </p:txBody>
      </p:sp>
    </p:spTree>
    <p:extLst>
      <p:ext uri="{BB962C8B-B14F-4D97-AF65-F5344CB8AC3E}">
        <p14:creationId xmlns:p14="http://schemas.microsoft.com/office/powerpoint/2010/main" val="249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FBC3EE-34C4-705F-0403-F66AC742247F}"/>
              </a:ext>
            </a:extLst>
          </p:cNvPr>
          <p:cNvSpPr>
            <a:spLocks noGrp="1"/>
          </p:cNvSpPr>
          <p:nvPr>
            <p:ph type="dt" sz="half" idx="10"/>
          </p:nvPr>
        </p:nvSpPr>
        <p:spPr/>
        <p:txBody>
          <a:bodyPr/>
          <a:lstStyle/>
          <a:p>
            <a:r>
              <a:rPr lang="en-US" altLang="en-US"/>
              <a:t>September 27, 2022</a:t>
            </a:r>
          </a:p>
        </p:txBody>
      </p:sp>
      <p:sp>
        <p:nvSpPr>
          <p:cNvPr id="3" name="Footer Placeholder 2">
            <a:extLst>
              <a:ext uri="{FF2B5EF4-FFF2-40B4-BE49-F238E27FC236}">
                <a16:creationId xmlns:a16="http://schemas.microsoft.com/office/drawing/2014/main" id="{FB07DC96-4840-FF3B-0A41-2A62D9AA8811}"/>
              </a:ext>
            </a:extLst>
          </p:cNvPr>
          <p:cNvSpPr>
            <a:spLocks noGrp="1"/>
          </p:cNvSpPr>
          <p:nvPr>
            <p:ph type="ftr" sz="quarter" idx="11"/>
          </p:nvPr>
        </p:nvSpPr>
        <p:spPr/>
        <p:txBody>
          <a:bodyPr/>
          <a:lstStyle/>
          <a:p>
            <a:r>
              <a:rPr lang="en-US" altLang="en-US"/>
              <a:t>Isaiah 2: The Mountain and Day of the LORD</a:t>
            </a:r>
          </a:p>
        </p:txBody>
      </p:sp>
      <p:sp>
        <p:nvSpPr>
          <p:cNvPr id="4" name="Slide Number Placeholder 3">
            <a:extLst>
              <a:ext uri="{FF2B5EF4-FFF2-40B4-BE49-F238E27FC236}">
                <a16:creationId xmlns:a16="http://schemas.microsoft.com/office/drawing/2014/main" id="{6228EFB5-4923-B227-F05D-DD800407D2DA}"/>
              </a:ext>
            </a:extLst>
          </p:cNvPr>
          <p:cNvSpPr>
            <a:spLocks noGrp="1"/>
          </p:cNvSpPr>
          <p:nvPr>
            <p:ph type="sldNum" sz="quarter" idx="12"/>
          </p:nvPr>
        </p:nvSpPr>
        <p:spPr/>
        <p:txBody>
          <a:bodyPr/>
          <a:lstStyle/>
          <a:p>
            <a:fld id="{79B663FC-48E2-4696-831B-9C14E8FF4014}" type="slidenum">
              <a:rPr lang="en-US" altLang="en-US" smtClean="0"/>
              <a:pPr/>
              <a:t>28</a:t>
            </a:fld>
            <a:endParaRPr lang="en-US" altLang="en-US"/>
          </a:p>
        </p:txBody>
      </p:sp>
    </p:spTree>
    <p:extLst>
      <p:ext uri="{BB962C8B-B14F-4D97-AF65-F5344CB8AC3E}">
        <p14:creationId xmlns:p14="http://schemas.microsoft.com/office/powerpoint/2010/main" val="1127375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Summary of Ch. 1 and of Isaiah</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704913" y="2242999"/>
            <a:ext cx="11923457" cy="4401205"/>
          </a:xfrm>
          <a:prstGeom prst="rect">
            <a:avLst/>
          </a:prstGeom>
          <a:noFill/>
        </p:spPr>
        <p:txBody>
          <a:bodyPr wrap="none" rtlCol="0">
            <a:spAutoFit/>
          </a:bodyPr>
          <a:lstStyle/>
          <a:p>
            <a:r>
              <a:rPr lang="en-US" sz="2800" b="1" dirty="0">
                <a:solidFill>
                  <a:schemeClr val="tx1">
                    <a:lumMod val="65000"/>
                    <a:lumOff val="35000"/>
                  </a:schemeClr>
                </a:solidFill>
              </a:rPr>
              <a:t>Isaiah’s primary purpose was to remind his readers of the special </a:t>
            </a:r>
          </a:p>
          <a:p>
            <a:r>
              <a:rPr lang="en-US" sz="2800" b="1" dirty="0">
                <a:solidFill>
                  <a:schemeClr val="tx1">
                    <a:lumMod val="65000"/>
                    <a:lumOff val="35000"/>
                  </a:schemeClr>
                </a:solidFill>
              </a:rPr>
              <a:t>relationship they had with God as members of the nation of Israel, </a:t>
            </a:r>
          </a:p>
          <a:p>
            <a:r>
              <a:rPr lang="en-US" sz="2800" b="1" dirty="0">
                <a:solidFill>
                  <a:schemeClr val="tx1">
                    <a:lumMod val="65000"/>
                    <a:lumOff val="35000"/>
                  </a:schemeClr>
                </a:solidFill>
              </a:rPr>
              <a:t>His special covenant community. . . . </a:t>
            </a:r>
          </a:p>
          <a:p>
            <a:r>
              <a:rPr lang="en-US" sz="2800" b="1" dirty="0">
                <a:solidFill>
                  <a:schemeClr val="tx1">
                    <a:lumMod val="65000"/>
                    <a:lumOff val="35000"/>
                  </a:schemeClr>
                </a:solidFill>
              </a:rPr>
              <a:t>Isaiah was calling the people of Judah back to a proper covenantal </a:t>
            </a:r>
          </a:p>
          <a:p>
            <a:r>
              <a:rPr lang="en-US" sz="2800" b="1" dirty="0">
                <a:solidFill>
                  <a:schemeClr val="tx1">
                    <a:lumMod val="65000"/>
                    <a:lumOff val="35000"/>
                  </a:schemeClr>
                </a:solidFill>
              </a:rPr>
              <a:t>relationship with God. He was reminding his generation of the sinful </a:t>
            </a:r>
          </a:p>
          <a:p>
            <a:r>
              <a:rPr lang="en-US" sz="2800" b="1" dirty="0">
                <a:solidFill>
                  <a:schemeClr val="tx1">
                    <a:lumMod val="65000"/>
                    <a:lumOff val="35000"/>
                  </a:schemeClr>
                </a:solidFill>
              </a:rPr>
              <a:t>condition in which they were living and of its consequences. </a:t>
            </a:r>
          </a:p>
          <a:p>
            <a:r>
              <a:rPr lang="en-US" sz="2800" b="1" dirty="0">
                <a:solidFill>
                  <a:schemeClr val="tx1">
                    <a:lumMod val="65000"/>
                    <a:lumOff val="35000"/>
                  </a:schemeClr>
                </a:solidFill>
              </a:rPr>
              <a:t>God would judge the nation, but He would also eventually restore </a:t>
            </a:r>
          </a:p>
          <a:p>
            <a:r>
              <a:rPr lang="en-US" sz="2800" b="1" dirty="0">
                <a:solidFill>
                  <a:schemeClr val="tx1">
                    <a:lumMod val="65000"/>
                    <a:lumOff val="35000"/>
                  </a:schemeClr>
                </a:solidFill>
              </a:rPr>
              <a:t>them to the land (cf. Deut. 30:1–5) with full kingdom blessings </a:t>
            </a:r>
          </a:p>
          <a:p>
            <a:r>
              <a:rPr lang="en-US" sz="2800" b="1" dirty="0">
                <a:solidFill>
                  <a:schemeClr val="tx1">
                    <a:lumMod val="65000"/>
                    <a:lumOff val="35000"/>
                  </a:schemeClr>
                </a:solidFill>
              </a:rPr>
              <a:t>because of His promises to Abraham. </a:t>
            </a:r>
          </a:p>
          <a:p>
            <a:r>
              <a:rPr lang="en-US" sz="2800" b="1" dirty="0">
                <a:solidFill>
                  <a:schemeClr val="tx1">
                    <a:lumMod val="65000"/>
                    <a:lumOff val="35000"/>
                  </a:schemeClr>
                </a:solidFill>
              </a:rPr>
              <a:t>			(Bible Knowledge Commentary)</a:t>
            </a:r>
          </a:p>
        </p:txBody>
      </p:sp>
      <p:cxnSp>
        <p:nvCxnSpPr>
          <p:cNvPr id="3" name="Straight Connector 2">
            <a:extLst>
              <a:ext uri="{FF2B5EF4-FFF2-40B4-BE49-F238E27FC236}">
                <a16:creationId xmlns:a16="http://schemas.microsoft.com/office/drawing/2014/main" id="{287E59A5-3E1A-4F69-AF56-C36FE57BD4F8}"/>
              </a:ext>
            </a:extLst>
          </p:cNvPr>
          <p:cNvCxnSpPr>
            <a:cxnSpLocks/>
          </p:cNvCxnSpPr>
          <p:nvPr/>
        </p:nvCxnSpPr>
        <p:spPr>
          <a:xfrm>
            <a:off x="10617200" y="2743200"/>
            <a:ext cx="123952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F8AF601-677A-A253-CE8C-D69F9C56053B}"/>
              </a:ext>
            </a:extLst>
          </p:cNvPr>
          <p:cNvCxnSpPr>
            <a:cxnSpLocks/>
          </p:cNvCxnSpPr>
          <p:nvPr/>
        </p:nvCxnSpPr>
        <p:spPr>
          <a:xfrm>
            <a:off x="787400" y="3124200"/>
            <a:ext cx="20574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8BB03E5-D0E2-7644-7A90-22FCBDFA5116}"/>
              </a:ext>
            </a:extLst>
          </p:cNvPr>
          <p:cNvCxnSpPr>
            <a:cxnSpLocks/>
          </p:cNvCxnSpPr>
          <p:nvPr/>
        </p:nvCxnSpPr>
        <p:spPr>
          <a:xfrm>
            <a:off x="2616200" y="4038600"/>
            <a:ext cx="4648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77B65A6-7828-3FBE-5715-9024DF07B2BA}"/>
              </a:ext>
            </a:extLst>
          </p:cNvPr>
          <p:cNvCxnSpPr>
            <a:cxnSpLocks/>
          </p:cNvCxnSpPr>
          <p:nvPr/>
        </p:nvCxnSpPr>
        <p:spPr>
          <a:xfrm>
            <a:off x="2692400" y="5334000"/>
            <a:ext cx="1066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ECCCB99-8593-07A1-3C12-7B5519D17D16}"/>
              </a:ext>
            </a:extLst>
          </p:cNvPr>
          <p:cNvCxnSpPr>
            <a:cxnSpLocks/>
          </p:cNvCxnSpPr>
          <p:nvPr/>
        </p:nvCxnSpPr>
        <p:spPr>
          <a:xfrm>
            <a:off x="10673079" y="5257800"/>
            <a:ext cx="123952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78D2EF8-9675-17F4-D562-500DEEACD9E6}"/>
              </a:ext>
            </a:extLst>
          </p:cNvPr>
          <p:cNvCxnSpPr>
            <a:cxnSpLocks/>
          </p:cNvCxnSpPr>
          <p:nvPr/>
        </p:nvCxnSpPr>
        <p:spPr>
          <a:xfrm flipV="1">
            <a:off x="787400" y="6096000"/>
            <a:ext cx="6248400" cy="2042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75C4CC18-7199-5299-E149-1003909A67EC}"/>
              </a:ext>
            </a:extLst>
          </p:cNvPr>
          <p:cNvSpPr>
            <a:spLocks noGrp="1"/>
          </p:cNvSpPr>
          <p:nvPr>
            <p:ph type="dt" sz="half" idx="10"/>
          </p:nvPr>
        </p:nvSpPr>
        <p:spPr/>
        <p:txBody>
          <a:bodyPr/>
          <a:lstStyle/>
          <a:p>
            <a:r>
              <a:rPr lang="en-US" altLang="en-US"/>
              <a:t>September 27, 2022</a:t>
            </a:r>
          </a:p>
        </p:txBody>
      </p:sp>
      <p:sp>
        <p:nvSpPr>
          <p:cNvPr id="6" name="Footer Placeholder 5">
            <a:extLst>
              <a:ext uri="{FF2B5EF4-FFF2-40B4-BE49-F238E27FC236}">
                <a16:creationId xmlns:a16="http://schemas.microsoft.com/office/drawing/2014/main" id="{D62D383F-9856-E03B-778F-5450F2A5A8FD}"/>
              </a:ext>
            </a:extLst>
          </p:cNvPr>
          <p:cNvSpPr>
            <a:spLocks noGrp="1"/>
          </p:cNvSpPr>
          <p:nvPr>
            <p:ph type="ftr" sz="quarter" idx="11"/>
          </p:nvPr>
        </p:nvSpPr>
        <p:spPr/>
        <p:txBody>
          <a:bodyPr/>
          <a:lstStyle/>
          <a:p>
            <a:r>
              <a:rPr lang="en-US" altLang="en-US"/>
              <a:t>Isaiah 2: The Mountain and Day of the LORD</a:t>
            </a:r>
          </a:p>
        </p:txBody>
      </p:sp>
      <p:sp>
        <p:nvSpPr>
          <p:cNvPr id="7" name="Slide Number Placeholder 6">
            <a:extLst>
              <a:ext uri="{FF2B5EF4-FFF2-40B4-BE49-F238E27FC236}">
                <a16:creationId xmlns:a16="http://schemas.microsoft.com/office/drawing/2014/main" id="{98E1D0A2-4ED1-5E57-EB99-ED7FD4EFDDFF}"/>
              </a:ext>
            </a:extLst>
          </p:cNvPr>
          <p:cNvSpPr>
            <a:spLocks noGrp="1"/>
          </p:cNvSpPr>
          <p:nvPr>
            <p:ph type="sldNum" sz="quarter" idx="12"/>
          </p:nvPr>
        </p:nvSpPr>
        <p:spPr/>
        <p:txBody>
          <a:bodyPr/>
          <a:lstStyle/>
          <a:p>
            <a:fld id="{94BC33E0-110E-435F-9BD3-B0E65100DECC}" type="slidenum">
              <a:rPr lang="en-US" altLang="en-US" smtClean="0"/>
              <a:pPr/>
              <a:t>29</a:t>
            </a:fld>
            <a:endParaRPr lang="en-US" altLang="en-US"/>
          </a:p>
        </p:txBody>
      </p:sp>
    </p:spTree>
    <p:extLst>
      <p:ext uri="{BB962C8B-B14F-4D97-AF65-F5344CB8AC3E}">
        <p14:creationId xmlns:p14="http://schemas.microsoft.com/office/powerpoint/2010/main" val="285905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5120" b="1" dirty="0">
                <a:solidFill>
                  <a:schemeClr val="tx1">
                    <a:lumMod val="75000"/>
                    <a:lumOff val="25000"/>
                  </a:schemeClr>
                </a:solidFill>
                <a:latin typeface="+mn-lt"/>
              </a:rPr>
              <a:t>Please Rise</a:t>
            </a:r>
          </a:p>
        </p:txBody>
      </p:sp>
      <p:sp>
        <p:nvSpPr>
          <p:cNvPr id="3" name="Content Placeholder 2"/>
          <p:cNvSpPr>
            <a:spLocks noGrp="1"/>
          </p:cNvSpPr>
          <p:nvPr>
            <p:ph idx="1"/>
          </p:nvPr>
        </p:nvSpPr>
        <p:spPr>
          <a:xfrm>
            <a:off x="619276" y="2286000"/>
            <a:ext cx="11979124" cy="3581400"/>
          </a:xfrm>
        </p:spPr>
        <p:txBody>
          <a:bodyPr/>
          <a:lstStyle/>
          <a:p>
            <a:pPr>
              <a:spcAft>
                <a:spcPts val="640"/>
              </a:spcAft>
              <a:defRPr/>
            </a:pPr>
            <a:r>
              <a:rPr lang="en-US" altLang="en-US" sz="4800" b="1" dirty="0">
                <a:solidFill>
                  <a:schemeClr val="tx1">
                    <a:lumMod val="75000"/>
                    <a:lumOff val="25000"/>
                  </a:schemeClr>
                </a:solidFill>
                <a:latin typeface="+mn-lt"/>
              </a:rPr>
              <a:t>Invocation/Prayer.</a:t>
            </a:r>
          </a:p>
          <a:p>
            <a:pPr>
              <a:spcAft>
                <a:spcPts val="640"/>
              </a:spcAft>
              <a:defRPr/>
            </a:pPr>
            <a:endParaRPr lang="en-US" altLang="en-US" sz="3200" b="1" dirty="0">
              <a:solidFill>
                <a:schemeClr val="tx1">
                  <a:lumMod val="75000"/>
                  <a:lumOff val="25000"/>
                </a:schemeClr>
              </a:solidFill>
              <a:latin typeface="+mn-lt"/>
            </a:endParaRPr>
          </a:p>
          <a:p>
            <a:pPr>
              <a:spcAft>
                <a:spcPts val="640"/>
              </a:spcAft>
              <a:defRPr/>
            </a:pPr>
            <a:r>
              <a:rPr lang="en-US" altLang="en-US" sz="4800" b="1" dirty="0">
                <a:solidFill>
                  <a:schemeClr val="tx1">
                    <a:lumMod val="75000"/>
                    <a:lumOff val="25000"/>
                  </a:schemeClr>
                </a:solidFill>
                <a:latin typeface="+mn-lt"/>
              </a:rPr>
              <a:t>Song: On Christ the Solid Rock I Stand</a:t>
            </a:r>
          </a:p>
          <a:p>
            <a:pPr>
              <a:spcAft>
                <a:spcPts val="640"/>
              </a:spcAft>
              <a:defRPr/>
            </a:pPr>
            <a:endParaRPr lang="en-US" altLang="en-US" sz="500" b="1" dirty="0">
              <a:latin typeface="+mn-lt"/>
            </a:endParaRPr>
          </a:p>
        </p:txBody>
      </p:sp>
      <p:sp>
        <p:nvSpPr>
          <p:cNvPr id="2253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3B97DB6-B669-40D3-ADAE-5E4EAA179F76}" type="slidenum">
              <a:rPr lang="en-US" altLang="en-US"/>
              <a:pPr/>
              <a:t>3</a:t>
            </a:fld>
            <a:endParaRPr lang="en-US" altLang="en-US"/>
          </a:p>
        </p:txBody>
      </p:sp>
      <p:sp>
        <p:nvSpPr>
          <p:cNvPr id="2" name="Date Placeholder 1">
            <a:extLst>
              <a:ext uri="{FF2B5EF4-FFF2-40B4-BE49-F238E27FC236}">
                <a16:creationId xmlns:a16="http://schemas.microsoft.com/office/drawing/2014/main" id="{4412E00C-AC25-3EA1-C44A-2824D1DD0625}"/>
              </a:ext>
            </a:extLst>
          </p:cNvPr>
          <p:cNvSpPr>
            <a:spLocks noGrp="1"/>
          </p:cNvSpPr>
          <p:nvPr>
            <p:ph type="dt" sz="half" idx="10"/>
          </p:nvPr>
        </p:nvSpPr>
        <p:spPr/>
        <p:txBody>
          <a:bodyPr/>
          <a:lstStyle/>
          <a:p>
            <a:r>
              <a:rPr lang="en-US" altLang="en-US"/>
              <a:t>September 27, 2022</a:t>
            </a:r>
          </a:p>
        </p:txBody>
      </p:sp>
      <p:sp>
        <p:nvSpPr>
          <p:cNvPr id="4" name="Footer Placeholder 3">
            <a:extLst>
              <a:ext uri="{FF2B5EF4-FFF2-40B4-BE49-F238E27FC236}">
                <a16:creationId xmlns:a16="http://schemas.microsoft.com/office/drawing/2014/main" id="{60F44D84-CE21-0391-DEE7-F2B2C4399214}"/>
              </a:ext>
            </a:extLst>
          </p:cNvPr>
          <p:cNvSpPr>
            <a:spLocks noGrp="1"/>
          </p:cNvSpPr>
          <p:nvPr>
            <p:ph type="ftr" sz="quarter" idx="11"/>
          </p:nvPr>
        </p:nvSpPr>
        <p:spPr/>
        <p:txBody>
          <a:bodyPr/>
          <a:lstStyle/>
          <a:p>
            <a:r>
              <a:rPr lang="en-US" altLang="en-US"/>
              <a:t>Isaiah 2: The Mountain and Day of the LORD</a:t>
            </a:r>
          </a:p>
        </p:txBody>
      </p:sp>
    </p:spTree>
    <p:extLst>
      <p:ext uri="{BB962C8B-B14F-4D97-AF65-F5344CB8AC3E}">
        <p14:creationId xmlns:p14="http://schemas.microsoft.com/office/powerpoint/2010/main" val="1876741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Slide Number Placeholder 1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4138F16-D235-481E-8AF8-E7C7E93FBCBD}" type="slidenum">
              <a:rPr lang="en-US" altLang="en-US"/>
              <a:pPr/>
              <a:t>4</a:t>
            </a:fld>
            <a:endParaRPr lang="en-US" altLang="en-US"/>
          </a:p>
        </p:txBody>
      </p:sp>
      <p:sp>
        <p:nvSpPr>
          <p:cNvPr id="2" name="Rectangle 4">
            <a:extLst>
              <a:ext uri="{FF2B5EF4-FFF2-40B4-BE49-F238E27FC236}">
                <a16:creationId xmlns:a16="http://schemas.microsoft.com/office/drawing/2014/main" id="{883C4A5F-5EF4-C2D0-918A-51878C17E812}"/>
              </a:ext>
            </a:extLst>
          </p:cNvPr>
          <p:cNvSpPr>
            <a:spLocks noChangeArrowheads="1"/>
          </p:cNvSpPr>
          <p:nvPr/>
        </p:nvSpPr>
        <p:spPr bwMode="auto">
          <a:xfrm>
            <a:off x="2159000" y="377614"/>
            <a:ext cx="8076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4000" b="1" dirty="0"/>
              <a:t>On Christ the Solid Rock I Stand</a:t>
            </a:r>
          </a:p>
          <a:p>
            <a:pPr algn="ctr"/>
            <a:r>
              <a:rPr lang="en-US" altLang="en-US" sz="1200" b="1" dirty="0"/>
              <a:t>V.1 of 3</a:t>
            </a:r>
          </a:p>
        </p:txBody>
      </p:sp>
      <p:sp>
        <p:nvSpPr>
          <p:cNvPr id="5" name="Date Placeholder 4">
            <a:extLst>
              <a:ext uri="{FF2B5EF4-FFF2-40B4-BE49-F238E27FC236}">
                <a16:creationId xmlns:a16="http://schemas.microsoft.com/office/drawing/2014/main" id="{AD33C793-BC4C-B3D6-AB78-9BD8EF2AD117}"/>
              </a:ext>
            </a:extLst>
          </p:cNvPr>
          <p:cNvSpPr>
            <a:spLocks noGrp="1"/>
          </p:cNvSpPr>
          <p:nvPr>
            <p:ph type="dt" sz="half" idx="10"/>
          </p:nvPr>
        </p:nvSpPr>
        <p:spPr/>
        <p:txBody>
          <a:bodyPr/>
          <a:lstStyle/>
          <a:p>
            <a:r>
              <a:rPr lang="en-US" altLang="en-US"/>
              <a:t>September 27, 2022</a:t>
            </a:r>
          </a:p>
        </p:txBody>
      </p:sp>
      <p:sp>
        <p:nvSpPr>
          <p:cNvPr id="6" name="Footer Placeholder 5">
            <a:extLst>
              <a:ext uri="{FF2B5EF4-FFF2-40B4-BE49-F238E27FC236}">
                <a16:creationId xmlns:a16="http://schemas.microsoft.com/office/drawing/2014/main" id="{8185D01E-B7AE-DCC8-48F9-F0EB89B59BB9}"/>
              </a:ext>
            </a:extLst>
          </p:cNvPr>
          <p:cNvSpPr>
            <a:spLocks noGrp="1"/>
          </p:cNvSpPr>
          <p:nvPr>
            <p:ph type="ftr" sz="quarter" idx="11"/>
          </p:nvPr>
        </p:nvSpPr>
        <p:spPr/>
        <p:txBody>
          <a:bodyPr/>
          <a:lstStyle/>
          <a:p>
            <a:r>
              <a:rPr lang="en-US" altLang="en-US"/>
              <a:t>Isaiah 2: The Mountain and Day of the LORD</a:t>
            </a:r>
          </a:p>
        </p:txBody>
      </p:sp>
      <p:sp>
        <p:nvSpPr>
          <p:cNvPr id="7" name="TextBox 6">
            <a:extLst>
              <a:ext uri="{FF2B5EF4-FFF2-40B4-BE49-F238E27FC236}">
                <a16:creationId xmlns:a16="http://schemas.microsoft.com/office/drawing/2014/main" id="{2F80B1DB-76F9-8969-BBBC-059017A23590}"/>
              </a:ext>
            </a:extLst>
          </p:cNvPr>
          <p:cNvSpPr txBox="1"/>
          <p:nvPr/>
        </p:nvSpPr>
        <p:spPr>
          <a:xfrm>
            <a:off x="649380" y="1981200"/>
            <a:ext cx="11706041" cy="4801314"/>
          </a:xfrm>
          <a:prstGeom prst="rect">
            <a:avLst/>
          </a:prstGeom>
          <a:noFill/>
        </p:spPr>
        <p:txBody>
          <a:bodyPr wrap="square" rtlCol="0">
            <a:spAutoFit/>
          </a:bodyPr>
          <a:lstStyle/>
          <a:p>
            <a:r>
              <a:rPr lang="en-US" sz="3200" b="1" dirty="0"/>
              <a:t>My hope is built on nothing less</a:t>
            </a:r>
            <a:br>
              <a:rPr lang="en-US" sz="3200" b="1" dirty="0"/>
            </a:br>
            <a:r>
              <a:rPr lang="en-US" sz="3200" b="1" dirty="0"/>
              <a:t>than Jesus’ blood and righteousness;</a:t>
            </a:r>
            <a:br>
              <a:rPr lang="en-US" sz="3200" b="1" dirty="0"/>
            </a:br>
            <a:r>
              <a:rPr lang="en-US" sz="3200" b="1" dirty="0"/>
              <a:t>I dare not trust the sweetest frame,</a:t>
            </a:r>
            <a:br>
              <a:rPr lang="en-US" sz="3200" b="1" dirty="0"/>
            </a:br>
            <a:r>
              <a:rPr lang="en-US" sz="3200" b="1" dirty="0"/>
              <a:t>but wholly lean on Jesus’ name.</a:t>
            </a:r>
          </a:p>
          <a:p>
            <a:endParaRPr lang="en-US" sz="3200" dirty="0"/>
          </a:p>
          <a:p>
            <a:r>
              <a:rPr lang="en-US" sz="3200" b="1" dirty="0"/>
              <a:t>	Refrain:</a:t>
            </a:r>
            <a:br>
              <a:rPr lang="en-US" sz="3200" b="1" dirty="0"/>
            </a:br>
            <a:r>
              <a:rPr lang="en-US" sz="3200" b="1" dirty="0"/>
              <a:t>			On Christ, the solid rock, I stand;</a:t>
            </a:r>
            <a:br>
              <a:rPr lang="en-US" sz="3200" b="1" dirty="0"/>
            </a:br>
            <a:r>
              <a:rPr lang="en-US" sz="3200" b="1" dirty="0"/>
              <a:t>			all other ground is sinking sand,</a:t>
            </a:r>
            <a:br>
              <a:rPr lang="en-US" sz="3200" b="1" dirty="0"/>
            </a:br>
            <a:r>
              <a:rPr lang="en-US" sz="3200" b="1" dirty="0"/>
              <a:t>			all other ground is sinking sand.</a:t>
            </a:r>
            <a:endParaRPr lang="en-US" sz="3200" dirty="0"/>
          </a:p>
          <a:p>
            <a:endParaRPr lang="en-US" dirty="0"/>
          </a:p>
        </p:txBody>
      </p:sp>
    </p:spTree>
    <p:extLst>
      <p:ext uri="{BB962C8B-B14F-4D97-AF65-F5344CB8AC3E}">
        <p14:creationId xmlns:p14="http://schemas.microsoft.com/office/powerpoint/2010/main" val="128333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Slide Number Placeholder 1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4138F16-D235-481E-8AF8-E7C7E93FBCBD}" type="slidenum">
              <a:rPr lang="en-US" altLang="en-US"/>
              <a:pPr/>
              <a:t>5</a:t>
            </a:fld>
            <a:endParaRPr lang="en-US" altLang="en-US"/>
          </a:p>
        </p:txBody>
      </p:sp>
      <p:sp>
        <p:nvSpPr>
          <p:cNvPr id="2" name="Rectangle 4">
            <a:extLst>
              <a:ext uri="{FF2B5EF4-FFF2-40B4-BE49-F238E27FC236}">
                <a16:creationId xmlns:a16="http://schemas.microsoft.com/office/drawing/2014/main" id="{883C4A5F-5EF4-C2D0-918A-51878C17E812}"/>
              </a:ext>
            </a:extLst>
          </p:cNvPr>
          <p:cNvSpPr>
            <a:spLocks noChangeArrowheads="1"/>
          </p:cNvSpPr>
          <p:nvPr/>
        </p:nvSpPr>
        <p:spPr bwMode="auto">
          <a:xfrm>
            <a:off x="2159000" y="377614"/>
            <a:ext cx="8076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4000" b="1" dirty="0"/>
              <a:t>On Christ the Solid Rock I Stand</a:t>
            </a:r>
          </a:p>
          <a:p>
            <a:pPr algn="ctr"/>
            <a:r>
              <a:rPr lang="en-US" altLang="en-US" sz="1200" b="1" dirty="0"/>
              <a:t>V.2 of 3</a:t>
            </a:r>
          </a:p>
        </p:txBody>
      </p:sp>
      <p:sp>
        <p:nvSpPr>
          <p:cNvPr id="5" name="Date Placeholder 4">
            <a:extLst>
              <a:ext uri="{FF2B5EF4-FFF2-40B4-BE49-F238E27FC236}">
                <a16:creationId xmlns:a16="http://schemas.microsoft.com/office/drawing/2014/main" id="{AD33C793-BC4C-B3D6-AB78-9BD8EF2AD117}"/>
              </a:ext>
            </a:extLst>
          </p:cNvPr>
          <p:cNvSpPr>
            <a:spLocks noGrp="1"/>
          </p:cNvSpPr>
          <p:nvPr>
            <p:ph type="dt" sz="half" idx="10"/>
          </p:nvPr>
        </p:nvSpPr>
        <p:spPr/>
        <p:txBody>
          <a:bodyPr/>
          <a:lstStyle/>
          <a:p>
            <a:r>
              <a:rPr lang="en-US" altLang="en-US"/>
              <a:t>September 27, 2022</a:t>
            </a:r>
          </a:p>
        </p:txBody>
      </p:sp>
      <p:sp>
        <p:nvSpPr>
          <p:cNvPr id="6" name="Footer Placeholder 5">
            <a:extLst>
              <a:ext uri="{FF2B5EF4-FFF2-40B4-BE49-F238E27FC236}">
                <a16:creationId xmlns:a16="http://schemas.microsoft.com/office/drawing/2014/main" id="{8185D01E-B7AE-DCC8-48F9-F0EB89B59BB9}"/>
              </a:ext>
            </a:extLst>
          </p:cNvPr>
          <p:cNvSpPr>
            <a:spLocks noGrp="1"/>
          </p:cNvSpPr>
          <p:nvPr>
            <p:ph type="ftr" sz="quarter" idx="11"/>
          </p:nvPr>
        </p:nvSpPr>
        <p:spPr/>
        <p:txBody>
          <a:bodyPr/>
          <a:lstStyle/>
          <a:p>
            <a:r>
              <a:rPr lang="en-US" altLang="en-US"/>
              <a:t>Isaiah 2: The Mountain and Day of the LORD</a:t>
            </a:r>
          </a:p>
        </p:txBody>
      </p:sp>
      <p:sp>
        <p:nvSpPr>
          <p:cNvPr id="7" name="TextBox 6">
            <a:extLst>
              <a:ext uri="{FF2B5EF4-FFF2-40B4-BE49-F238E27FC236}">
                <a16:creationId xmlns:a16="http://schemas.microsoft.com/office/drawing/2014/main" id="{2F80B1DB-76F9-8969-BBBC-059017A23590}"/>
              </a:ext>
            </a:extLst>
          </p:cNvPr>
          <p:cNvSpPr txBox="1"/>
          <p:nvPr/>
        </p:nvSpPr>
        <p:spPr>
          <a:xfrm>
            <a:off x="649380" y="1981200"/>
            <a:ext cx="11706041" cy="4801314"/>
          </a:xfrm>
          <a:prstGeom prst="rect">
            <a:avLst/>
          </a:prstGeom>
          <a:noFill/>
        </p:spPr>
        <p:txBody>
          <a:bodyPr wrap="square" rtlCol="0">
            <a:spAutoFit/>
          </a:bodyPr>
          <a:lstStyle/>
          <a:p>
            <a:r>
              <a:rPr lang="en-US" sz="3200" b="1" dirty="0"/>
              <a:t>When darkness veils his lovely face,</a:t>
            </a:r>
            <a:br>
              <a:rPr lang="en-US" sz="3200" b="1" dirty="0"/>
            </a:br>
            <a:r>
              <a:rPr lang="en-US" sz="3200" b="1" dirty="0"/>
              <a:t>I rest on His unchanging grace;</a:t>
            </a:r>
            <a:br>
              <a:rPr lang="en-US" sz="3200" b="1" dirty="0"/>
            </a:br>
            <a:r>
              <a:rPr lang="en-US" sz="3200" b="1" dirty="0"/>
              <a:t>in every high and stormy gale,</a:t>
            </a:r>
            <a:br>
              <a:rPr lang="en-US" sz="3200" b="1" dirty="0"/>
            </a:br>
            <a:r>
              <a:rPr lang="en-US" sz="3200" b="1" dirty="0"/>
              <a:t>my anchor holds within the veil.</a:t>
            </a:r>
          </a:p>
          <a:p>
            <a:endParaRPr lang="en-US" sz="3200" dirty="0"/>
          </a:p>
          <a:p>
            <a:r>
              <a:rPr lang="en-US" sz="3200" b="1" dirty="0"/>
              <a:t>	Refrain:</a:t>
            </a:r>
            <a:br>
              <a:rPr lang="en-US" sz="3200" b="1" dirty="0"/>
            </a:br>
            <a:r>
              <a:rPr lang="en-US" sz="3200" b="1" dirty="0"/>
              <a:t>			On Christ, the solid rock, I stand;</a:t>
            </a:r>
            <a:br>
              <a:rPr lang="en-US" sz="3200" b="1" dirty="0"/>
            </a:br>
            <a:r>
              <a:rPr lang="en-US" sz="3200" b="1" dirty="0"/>
              <a:t>			all other ground is sinking sand,</a:t>
            </a:r>
            <a:br>
              <a:rPr lang="en-US" sz="3200" b="1" dirty="0"/>
            </a:br>
            <a:r>
              <a:rPr lang="en-US" sz="3200" b="1" dirty="0"/>
              <a:t>			all other ground is sinking sand.</a:t>
            </a:r>
            <a:endParaRPr lang="en-US" sz="3200" dirty="0"/>
          </a:p>
          <a:p>
            <a:endParaRPr lang="en-US" dirty="0"/>
          </a:p>
        </p:txBody>
      </p:sp>
    </p:spTree>
    <p:extLst>
      <p:ext uri="{BB962C8B-B14F-4D97-AF65-F5344CB8AC3E}">
        <p14:creationId xmlns:p14="http://schemas.microsoft.com/office/powerpoint/2010/main" val="2762514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Slide Number Placeholder 1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4138F16-D235-481E-8AF8-E7C7E93FBCBD}" type="slidenum">
              <a:rPr lang="en-US" altLang="en-US"/>
              <a:pPr/>
              <a:t>6</a:t>
            </a:fld>
            <a:endParaRPr lang="en-US" altLang="en-US"/>
          </a:p>
        </p:txBody>
      </p:sp>
      <p:sp>
        <p:nvSpPr>
          <p:cNvPr id="2" name="Rectangle 4">
            <a:extLst>
              <a:ext uri="{FF2B5EF4-FFF2-40B4-BE49-F238E27FC236}">
                <a16:creationId xmlns:a16="http://schemas.microsoft.com/office/drawing/2014/main" id="{883C4A5F-5EF4-C2D0-918A-51878C17E812}"/>
              </a:ext>
            </a:extLst>
          </p:cNvPr>
          <p:cNvSpPr>
            <a:spLocks noChangeArrowheads="1"/>
          </p:cNvSpPr>
          <p:nvPr/>
        </p:nvSpPr>
        <p:spPr bwMode="auto">
          <a:xfrm>
            <a:off x="2159000" y="377614"/>
            <a:ext cx="8076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4000" b="1" dirty="0"/>
              <a:t>On Christ the Solid Rock I Stand</a:t>
            </a:r>
          </a:p>
          <a:p>
            <a:pPr algn="ctr"/>
            <a:r>
              <a:rPr lang="en-US" altLang="en-US" sz="1200" b="1" dirty="0"/>
              <a:t>V.3 of 3</a:t>
            </a:r>
          </a:p>
        </p:txBody>
      </p:sp>
      <p:sp>
        <p:nvSpPr>
          <p:cNvPr id="5" name="Date Placeholder 4">
            <a:extLst>
              <a:ext uri="{FF2B5EF4-FFF2-40B4-BE49-F238E27FC236}">
                <a16:creationId xmlns:a16="http://schemas.microsoft.com/office/drawing/2014/main" id="{AD33C793-BC4C-B3D6-AB78-9BD8EF2AD117}"/>
              </a:ext>
            </a:extLst>
          </p:cNvPr>
          <p:cNvSpPr>
            <a:spLocks noGrp="1"/>
          </p:cNvSpPr>
          <p:nvPr>
            <p:ph type="dt" sz="half" idx="10"/>
          </p:nvPr>
        </p:nvSpPr>
        <p:spPr/>
        <p:txBody>
          <a:bodyPr/>
          <a:lstStyle/>
          <a:p>
            <a:r>
              <a:rPr lang="en-US" altLang="en-US"/>
              <a:t>September 27, 2022</a:t>
            </a:r>
          </a:p>
        </p:txBody>
      </p:sp>
      <p:sp>
        <p:nvSpPr>
          <p:cNvPr id="6" name="Footer Placeholder 5">
            <a:extLst>
              <a:ext uri="{FF2B5EF4-FFF2-40B4-BE49-F238E27FC236}">
                <a16:creationId xmlns:a16="http://schemas.microsoft.com/office/drawing/2014/main" id="{8185D01E-B7AE-DCC8-48F9-F0EB89B59BB9}"/>
              </a:ext>
            </a:extLst>
          </p:cNvPr>
          <p:cNvSpPr>
            <a:spLocks noGrp="1"/>
          </p:cNvSpPr>
          <p:nvPr>
            <p:ph type="ftr" sz="quarter" idx="11"/>
          </p:nvPr>
        </p:nvSpPr>
        <p:spPr/>
        <p:txBody>
          <a:bodyPr/>
          <a:lstStyle/>
          <a:p>
            <a:r>
              <a:rPr lang="en-US" altLang="en-US"/>
              <a:t>Isaiah 2: The Mountain and Day of the LORD</a:t>
            </a:r>
          </a:p>
        </p:txBody>
      </p:sp>
      <p:sp>
        <p:nvSpPr>
          <p:cNvPr id="7" name="TextBox 6">
            <a:extLst>
              <a:ext uri="{FF2B5EF4-FFF2-40B4-BE49-F238E27FC236}">
                <a16:creationId xmlns:a16="http://schemas.microsoft.com/office/drawing/2014/main" id="{2F80B1DB-76F9-8969-BBBC-059017A23590}"/>
              </a:ext>
            </a:extLst>
          </p:cNvPr>
          <p:cNvSpPr txBox="1"/>
          <p:nvPr/>
        </p:nvSpPr>
        <p:spPr>
          <a:xfrm>
            <a:off x="649380" y="1981200"/>
            <a:ext cx="11706041" cy="4801314"/>
          </a:xfrm>
          <a:prstGeom prst="rect">
            <a:avLst/>
          </a:prstGeom>
          <a:noFill/>
        </p:spPr>
        <p:txBody>
          <a:bodyPr wrap="square" rtlCol="0">
            <a:spAutoFit/>
          </a:bodyPr>
          <a:lstStyle/>
          <a:p>
            <a:r>
              <a:rPr lang="en-US" sz="3200" b="1" dirty="0"/>
              <a:t>His oath, his covenant, his blood</a:t>
            </a:r>
            <a:br>
              <a:rPr lang="en-US" sz="3200" b="1" dirty="0"/>
            </a:br>
            <a:r>
              <a:rPr lang="en-US" sz="3200" b="1" dirty="0"/>
              <a:t>support me in the whelming flood;</a:t>
            </a:r>
            <a:br>
              <a:rPr lang="en-US" sz="3200" b="1" dirty="0"/>
            </a:br>
            <a:r>
              <a:rPr lang="en-US" sz="3200" b="1" dirty="0"/>
              <a:t>when all around my soul gives way,</a:t>
            </a:r>
            <a:br>
              <a:rPr lang="en-US" sz="3200" b="1" dirty="0"/>
            </a:br>
            <a:r>
              <a:rPr lang="en-US" sz="3200" b="1" dirty="0"/>
              <a:t>He then is all my hope and stay.</a:t>
            </a:r>
          </a:p>
          <a:p>
            <a:endParaRPr lang="en-US" sz="3200" dirty="0"/>
          </a:p>
          <a:p>
            <a:r>
              <a:rPr lang="en-US" sz="3200" b="1" dirty="0"/>
              <a:t>	Refrain:</a:t>
            </a:r>
            <a:br>
              <a:rPr lang="en-US" sz="3200" b="1" dirty="0"/>
            </a:br>
            <a:r>
              <a:rPr lang="en-US" sz="3200" b="1" dirty="0"/>
              <a:t>			On Christ, the solid rock, I stand;</a:t>
            </a:r>
            <a:br>
              <a:rPr lang="en-US" sz="3200" b="1" dirty="0"/>
            </a:br>
            <a:r>
              <a:rPr lang="en-US" sz="3200" b="1" dirty="0"/>
              <a:t>			all other ground is sinking sand,</a:t>
            </a:r>
            <a:br>
              <a:rPr lang="en-US" sz="3200" b="1" dirty="0"/>
            </a:br>
            <a:r>
              <a:rPr lang="en-US" sz="3200" b="1" dirty="0"/>
              <a:t>			all other ground is sinking sand.</a:t>
            </a:r>
            <a:endParaRPr lang="en-US" sz="3200" dirty="0"/>
          </a:p>
          <a:p>
            <a:endParaRPr lang="en-US" dirty="0"/>
          </a:p>
        </p:txBody>
      </p:sp>
    </p:spTree>
    <p:extLst>
      <p:ext uri="{BB962C8B-B14F-4D97-AF65-F5344CB8AC3E}">
        <p14:creationId xmlns:p14="http://schemas.microsoft.com/office/powerpoint/2010/main" val="315384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b="1" dirty="0">
                <a:solidFill>
                  <a:schemeClr val="tx1">
                    <a:lumMod val="75000"/>
                    <a:lumOff val="25000"/>
                  </a:schemeClr>
                </a:solidFill>
                <a:latin typeface="+mn-lt"/>
              </a:rPr>
              <a:t>Our Study of Isaiah</a:t>
            </a:r>
          </a:p>
        </p:txBody>
      </p:sp>
      <p:sp>
        <p:nvSpPr>
          <p:cNvPr id="3" name="Content Placeholder 2"/>
          <p:cNvSpPr>
            <a:spLocks noGrp="1"/>
          </p:cNvSpPr>
          <p:nvPr>
            <p:ph idx="1"/>
          </p:nvPr>
        </p:nvSpPr>
        <p:spPr>
          <a:xfrm>
            <a:off x="619276" y="1676400"/>
            <a:ext cx="11706040" cy="4800600"/>
          </a:xfrm>
        </p:spPr>
        <p:txBody>
          <a:bodyPr/>
          <a:lstStyle/>
          <a:p>
            <a:pPr>
              <a:spcBef>
                <a:spcPts val="0"/>
              </a:spcBef>
              <a:spcAft>
                <a:spcPts val="0"/>
              </a:spcAft>
              <a:defRPr/>
            </a:pPr>
            <a:r>
              <a:rPr lang="fr-FR" altLang="en-US" sz="3200" b="1" dirty="0">
                <a:solidFill>
                  <a:schemeClr val="tx1">
                    <a:lumMod val="75000"/>
                    <a:lumOff val="25000"/>
                  </a:schemeClr>
                </a:solidFill>
                <a:latin typeface="+mn-lt"/>
                <a:cs typeface="Arial" panose="020B0604020202020204" pitchFamily="34" charset="0"/>
              </a:rPr>
              <a:t>Last Meeting:</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Isaiah 1</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Memory Verse: Isaiah 1:18</a:t>
            </a:r>
          </a:p>
          <a:p>
            <a:pPr marL="717340" lvl="1" indent="-365771">
              <a:spcBef>
                <a:spcPts val="0"/>
              </a:spcBef>
              <a:spcAft>
                <a:spcPts val="0"/>
              </a:spcAft>
              <a:defRPr/>
            </a:pPr>
            <a:r>
              <a:rPr lang="en-US" altLang="en-US" sz="2800" b="1" i="1" dirty="0">
                <a:solidFill>
                  <a:schemeClr val="tx1">
                    <a:lumMod val="75000"/>
                    <a:lumOff val="25000"/>
                  </a:schemeClr>
                </a:solidFill>
                <a:latin typeface="+mn-lt"/>
                <a:cs typeface="Arial" panose="020B0604020202020204" pitchFamily="34" charset="0"/>
              </a:rPr>
              <a:t>Dr. Constable’s Notes, 2022 Ed., pp. 26-33</a:t>
            </a:r>
          </a:p>
          <a:p>
            <a:pPr marL="365771" indent="-365771">
              <a:spcBef>
                <a:spcPts val="0"/>
              </a:spcBef>
              <a:spcAft>
                <a:spcPts val="0"/>
              </a:spcAft>
              <a:defRPr/>
            </a:pPr>
            <a:endParaRPr lang="fr-FR" altLang="en-US" sz="1600" b="1" dirty="0">
              <a:latin typeface="+mn-lt"/>
              <a:cs typeface="Arial" panose="020B0604020202020204" pitchFamily="34" charset="0"/>
            </a:endParaRPr>
          </a:p>
          <a:p>
            <a:pPr>
              <a:spcBef>
                <a:spcPts val="0"/>
              </a:spcBef>
              <a:spcAft>
                <a:spcPts val="0"/>
              </a:spcAft>
              <a:defRPr/>
            </a:pPr>
            <a:r>
              <a:rPr lang="fr-FR" altLang="en-US" sz="3200" b="1" dirty="0">
                <a:solidFill>
                  <a:schemeClr val="tx1">
                    <a:lumMod val="75000"/>
                    <a:lumOff val="25000"/>
                  </a:schemeClr>
                </a:solidFill>
                <a:latin typeface="+mn-lt"/>
                <a:cs typeface="Arial" panose="020B0604020202020204" pitchFamily="34" charset="0"/>
              </a:rPr>
              <a:t>This Meeting:</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Isaiah 2</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Memory Verse:  Isaiah 2:3</a:t>
            </a:r>
          </a:p>
          <a:p>
            <a:pPr marL="717340" lvl="1" indent="-365771">
              <a:spcBef>
                <a:spcPts val="0"/>
              </a:spcBef>
              <a:spcAft>
                <a:spcPts val="0"/>
              </a:spcAft>
              <a:defRPr/>
            </a:pPr>
            <a:r>
              <a:rPr lang="en-US" altLang="en-US" sz="2800" b="1" i="1" dirty="0">
                <a:solidFill>
                  <a:schemeClr val="tx1">
                    <a:lumMod val="75000"/>
                    <a:lumOff val="25000"/>
                  </a:schemeClr>
                </a:solidFill>
                <a:latin typeface="+mn-lt"/>
                <a:cs typeface="Arial" panose="020B0604020202020204" pitchFamily="34" charset="0"/>
              </a:rPr>
              <a:t>Dr. Constable’s Notes on Isaiah, 2022 Edition, pp. 33-40</a:t>
            </a:r>
          </a:p>
          <a:p>
            <a:pPr marL="717340" lvl="1" indent="-365771">
              <a:spcBef>
                <a:spcPts val="0"/>
              </a:spcBef>
              <a:spcAft>
                <a:spcPts val="0"/>
              </a:spcAft>
              <a:defRPr/>
            </a:pPr>
            <a:endParaRPr lang="en-US" altLang="en-US" sz="2800" b="1" i="1" dirty="0">
              <a:solidFill>
                <a:schemeClr val="tx1">
                  <a:lumMod val="75000"/>
                  <a:lumOff val="25000"/>
                </a:schemeClr>
              </a:solidFill>
              <a:latin typeface="+mn-lt"/>
              <a:cs typeface="Arial" panose="020B0604020202020204" pitchFamily="34" charset="0"/>
            </a:endParaRP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Refreshment Host:  Small Group F</a:t>
            </a:r>
          </a:p>
        </p:txBody>
      </p:sp>
      <p:sp>
        <p:nvSpPr>
          <p:cNvPr id="2765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06994E-5FDD-4F8B-8F28-6054427B3D31}" type="slidenum">
              <a:rPr lang="en-US" altLang="en-US"/>
              <a:pPr/>
              <a:t>7</a:t>
            </a:fld>
            <a:endParaRPr lang="en-US" altLang="en-US"/>
          </a:p>
        </p:txBody>
      </p:sp>
      <p:sp>
        <p:nvSpPr>
          <p:cNvPr id="2" name="Date Placeholder 1">
            <a:extLst>
              <a:ext uri="{FF2B5EF4-FFF2-40B4-BE49-F238E27FC236}">
                <a16:creationId xmlns:a16="http://schemas.microsoft.com/office/drawing/2014/main" id="{CEDDA290-7509-122A-E028-1634C697025A}"/>
              </a:ext>
            </a:extLst>
          </p:cNvPr>
          <p:cNvSpPr>
            <a:spLocks noGrp="1"/>
          </p:cNvSpPr>
          <p:nvPr>
            <p:ph type="dt" sz="half" idx="10"/>
          </p:nvPr>
        </p:nvSpPr>
        <p:spPr/>
        <p:txBody>
          <a:bodyPr/>
          <a:lstStyle/>
          <a:p>
            <a:r>
              <a:rPr lang="en-US" altLang="en-US"/>
              <a:t>September 27, 2022</a:t>
            </a:r>
          </a:p>
        </p:txBody>
      </p:sp>
      <p:sp>
        <p:nvSpPr>
          <p:cNvPr id="4" name="Footer Placeholder 3">
            <a:extLst>
              <a:ext uri="{FF2B5EF4-FFF2-40B4-BE49-F238E27FC236}">
                <a16:creationId xmlns:a16="http://schemas.microsoft.com/office/drawing/2014/main" id="{10BB0068-EDC9-F52D-FE95-8F1033FA7F0A}"/>
              </a:ext>
            </a:extLst>
          </p:cNvPr>
          <p:cNvSpPr>
            <a:spLocks noGrp="1"/>
          </p:cNvSpPr>
          <p:nvPr>
            <p:ph type="ftr" sz="quarter" idx="11"/>
          </p:nvPr>
        </p:nvSpPr>
        <p:spPr/>
        <p:txBody>
          <a:bodyPr/>
          <a:lstStyle/>
          <a:p>
            <a:r>
              <a:rPr lang="en-US" altLang="en-US"/>
              <a:t>Isaiah 2: The Mountain and Day of the LORD</a:t>
            </a:r>
          </a:p>
        </p:txBody>
      </p:sp>
    </p:spTree>
    <p:extLst>
      <p:ext uri="{BB962C8B-B14F-4D97-AF65-F5344CB8AC3E}">
        <p14:creationId xmlns:p14="http://schemas.microsoft.com/office/powerpoint/2010/main" val="1376077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5120" b="1" dirty="0">
                <a:solidFill>
                  <a:schemeClr val="tx1">
                    <a:lumMod val="75000"/>
                    <a:lumOff val="25000"/>
                  </a:schemeClr>
                </a:solidFill>
                <a:latin typeface="+mn-lt"/>
              </a:rPr>
              <a:t>Memory Verse</a:t>
            </a:r>
          </a:p>
        </p:txBody>
      </p:sp>
      <p:sp>
        <p:nvSpPr>
          <p:cNvPr id="3" name="Content Placeholder 2"/>
          <p:cNvSpPr>
            <a:spLocks noGrp="1"/>
          </p:cNvSpPr>
          <p:nvPr>
            <p:ph idx="1"/>
          </p:nvPr>
        </p:nvSpPr>
        <p:spPr>
          <a:xfrm>
            <a:off x="619276" y="990600"/>
            <a:ext cx="11706040" cy="4527550"/>
          </a:xfrm>
        </p:spPr>
        <p:txBody>
          <a:bodyPr/>
          <a:lstStyle/>
          <a:p>
            <a:pPr marL="0" indent="0">
              <a:spcAft>
                <a:spcPts val="640"/>
              </a:spcAft>
              <a:buNone/>
              <a:defRPr/>
            </a:pPr>
            <a:endParaRPr lang="en-US" altLang="en-US" sz="3840" b="1" dirty="0">
              <a:solidFill>
                <a:schemeClr val="tx1">
                  <a:lumMod val="75000"/>
                  <a:lumOff val="25000"/>
                </a:schemeClr>
              </a:solidFill>
            </a:endParaRPr>
          </a:p>
          <a:p>
            <a:pPr marL="0" indent="0">
              <a:spcAft>
                <a:spcPts val="640"/>
              </a:spcAft>
              <a:buNone/>
              <a:defRPr/>
            </a:pPr>
            <a:r>
              <a:rPr lang="en-US" altLang="en-US" sz="3840" b="1" dirty="0">
                <a:solidFill>
                  <a:schemeClr val="tx1">
                    <a:lumMod val="75000"/>
                    <a:lumOff val="25000"/>
                  </a:schemeClr>
                </a:solidFill>
                <a:latin typeface="+mn-lt"/>
              </a:rPr>
              <a:t>Isaiah 2:3 (ESV)</a:t>
            </a:r>
          </a:p>
          <a:p>
            <a:pPr marL="0" indent="0" algn="ctr">
              <a:spcAft>
                <a:spcPts val="640"/>
              </a:spcAft>
              <a:buNone/>
              <a:defRPr/>
            </a:pPr>
            <a:r>
              <a:rPr lang="en-US" sz="3600" b="1" dirty="0">
                <a:solidFill>
                  <a:schemeClr val="accent2">
                    <a:lumMod val="75000"/>
                  </a:schemeClr>
                </a:solidFill>
                <a:latin typeface="+mn-lt"/>
              </a:rPr>
              <a:t>“ And many peoples shall come, and say: “Come,</a:t>
            </a:r>
            <a:br>
              <a:rPr lang="en-US" sz="3600" b="1" dirty="0">
                <a:solidFill>
                  <a:schemeClr val="accent2">
                    <a:lumMod val="75000"/>
                  </a:schemeClr>
                </a:solidFill>
                <a:latin typeface="+mn-lt"/>
              </a:rPr>
            </a:br>
            <a:r>
              <a:rPr lang="en-US" sz="3600" b="1" dirty="0">
                <a:solidFill>
                  <a:schemeClr val="accent2">
                    <a:lumMod val="75000"/>
                  </a:schemeClr>
                </a:solidFill>
                <a:latin typeface="+mn-lt"/>
              </a:rPr>
              <a:t>let us go up to the mountain of the Lord, to the house of the God of Jacob, that</a:t>
            </a:r>
            <a:br>
              <a:rPr lang="en-US" sz="3600" b="1" dirty="0">
                <a:solidFill>
                  <a:schemeClr val="accent2">
                    <a:lumMod val="75000"/>
                  </a:schemeClr>
                </a:solidFill>
                <a:latin typeface="+mn-lt"/>
              </a:rPr>
            </a:br>
            <a:r>
              <a:rPr lang="en-US" sz="3600" b="1" dirty="0">
                <a:solidFill>
                  <a:schemeClr val="accent2">
                    <a:lumMod val="75000"/>
                  </a:schemeClr>
                </a:solidFill>
                <a:latin typeface="+mn-lt"/>
              </a:rPr>
              <a:t>he may teach us his ways and that we may walk in his paths.” For out of Zion</a:t>
            </a:r>
            <a:br>
              <a:rPr lang="en-US" sz="3600" b="1" dirty="0">
                <a:solidFill>
                  <a:schemeClr val="accent2">
                    <a:lumMod val="75000"/>
                  </a:schemeClr>
                </a:solidFill>
                <a:latin typeface="+mn-lt"/>
              </a:rPr>
            </a:br>
            <a:r>
              <a:rPr lang="en-US" sz="3600" b="1" dirty="0">
                <a:solidFill>
                  <a:schemeClr val="accent2">
                    <a:lumMod val="75000"/>
                  </a:schemeClr>
                </a:solidFill>
                <a:latin typeface="+mn-lt"/>
              </a:rPr>
              <a:t>shall go forth the law, and the word of the Lord from Jerusalem.”</a:t>
            </a:r>
            <a:r>
              <a:rPr lang="en-US" b="1" dirty="0">
                <a:solidFill>
                  <a:schemeClr val="accent2">
                    <a:lumMod val="75000"/>
                  </a:schemeClr>
                </a:solidFill>
                <a:latin typeface="+mn-lt"/>
              </a:rPr>
              <a:t> </a:t>
            </a:r>
            <a:endParaRPr lang="en-US" altLang="en-US" sz="3840" b="1" dirty="0">
              <a:solidFill>
                <a:schemeClr val="accent2">
                  <a:lumMod val="75000"/>
                </a:schemeClr>
              </a:solidFill>
              <a:latin typeface="+mn-lt"/>
            </a:endParaRPr>
          </a:p>
        </p:txBody>
      </p:sp>
      <p:sp>
        <p:nvSpPr>
          <p:cNvPr id="4" name="Date Placeholder 3"/>
          <p:cNvSpPr>
            <a:spLocks noGrp="1"/>
          </p:cNvSpPr>
          <p:nvPr>
            <p:ph type="dt" sz="quarter" idx="10"/>
          </p:nvPr>
        </p:nvSpPr>
        <p:spPr/>
        <p:txBody>
          <a:bodyPr/>
          <a:lstStyle/>
          <a:p>
            <a:pPr>
              <a:defRPr/>
            </a:pPr>
            <a:r>
              <a:rPr lang="en-US"/>
              <a:t>September 27, 2022</a:t>
            </a:r>
            <a:endParaRPr lang="en-US" dirty="0"/>
          </a:p>
        </p:txBody>
      </p:sp>
      <p:sp>
        <p:nvSpPr>
          <p:cNvPr id="24582"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  </a:t>
            </a:r>
            <a:fld id="{3A24ABF4-061B-4220-AA0E-1415D11888CE}" type="slidenum">
              <a:rPr lang="en-US" altLang="en-US" smtClean="0"/>
              <a:pPr/>
              <a:t>8</a:t>
            </a:fld>
            <a:endParaRPr lang="en-US" altLang="en-US" dirty="0"/>
          </a:p>
        </p:txBody>
      </p:sp>
      <p:sp>
        <p:nvSpPr>
          <p:cNvPr id="2" name="Footer Placeholder 1">
            <a:extLst>
              <a:ext uri="{FF2B5EF4-FFF2-40B4-BE49-F238E27FC236}">
                <a16:creationId xmlns:a16="http://schemas.microsoft.com/office/drawing/2014/main" id="{8502E942-F543-9064-B20F-7B0A7160A075}"/>
              </a:ext>
            </a:extLst>
          </p:cNvPr>
          <p:cNvSpPr>
            <a:spLocks noGrp="1"/>
          </p:cNvSpPr>
          <p:nvPr>
            <p:ph type="ftr" sz="quarter" idx="11"/>
          </p:nvPr>
        </p:nvSpPr>
        <p:spPr/>
        <p:txBody>
          <a:bodyPr/>
          <a:lstStyle/>
          <a:p>
            <a:r>
              <a:rPr lang="en-US" altLang="en-US"/>
              <a:t>Isaiah 2: The Mountain and Day of the LORD</a:t>
            </a:r>
          </a:p>
        </p:txBody>
      </p:sp>
    </p:spTree>
    <p:extLst>
      <p:ext uri="{BB962C8B-B14F-4D97-AF65-F5344CB8AC3E}">
        <p14:creationId xmlns:p14="http://schemas.microsoft.com/office/powerpoint/2010/main" val="3400259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5"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F64D18E-9F42-4B73-959A-5029A0F5C239}" type="slidenum">
              <a:rPr lang="en-US" altLang="en-US"/>
              <a:pPr/>
              <a:t>9</a:t>
            </a:fld>
            <a:endParaRPr lang="en-US" altLang="en-US"/>
          </a:p>
        </p:txBody>
      </p:sp>
      <p:grpSp>
        <p:nvGrpSpPr>
          <p:cNvPr id="2" name="Group 1"/>
          <p:cNvGrpSpPr>
            <a:grpSpLocks/>
          </p:cNvGrpSpPr>
          <p:nvPr/>
        </p:nvGrpSpPr>
        <p:grpSpPr bwMode="auto">
          <a:xfrm>
            <a:off x="857686" y="1787019"/>
            <a:ext cx="11260667" cy="5315374"/>
            <a:chOff x="815975" y="1625600"/>
            <a:chExt cx="10556875" cy="4983163"/>
          </a:xfrm>
        </p:grpSpPr>
        <p:pic>
          <p:nvPicPr>
            <p:cNvPr id="25608" name="Picture 2"/>
            <p:cNvPicPr>
              <a:picLocks noChangeAspect="1" noChangeArrowheads="1"/>
            </p:cNvPicPr>
            <p:nvPr/>
          </p:nvPicPr>
          <p:blipFill>
            <a:blip r:embed="rId2">
              <a:extLst>
                <a:ext uri="{28A0092B-C50C-407E-A947-70E740481C1C}">
                  <a14:useLocalDpi xmlns:a14="http://schemas.microsoft.com/office/drawing/2010/main" val="0"/>
                </a:ext>
              </a:extLst>
            </a:blip>
            <a:srcRect l="2499" t="12204" r="5624" b="10652"/>
            <a:stretch>
              <a:fillRect/>
            </a:stretch>
          </p:blipFill>
          <p:spPr bwMode="auto">
            <a:xfrm>
              <a:off x="815975" y="1625600"/>
              <a:ext cx="10556875"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p:nvSpPr>
          <p:spPr>
            <a:xfrm>
              <a:off x="2107394" y="3736457"/>
              <a:ext cx="377825" cy="34925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36871" name="Title 1"/>
          <p:cNvSpPr>
            <a:spLocks noGrp="1"/>
          </p:cNvSpPr>
          <p:nvPr>
            <p:ph type="title"/>
          </p:nvPr>
        </p:nvSpPr>
        <p:spPr>
          <a:xfrm>
            <a:off x="2082800" y="220667"/>
            <a:ext cx="7901953" cy="1836733"/>
          </a:xfrm>
        </p:spPr>
        <p:txBody>
          <a:bodyPr/>
          <a:lstStyle/>
          <a:p>
            <a:pPr algn="ctr"/>
            <a:r>
              <a:rPr lang="en-US" altLang="en-US" sz="4400" b="1" dirty="0">
                <a:solidFill>
                  <a:schemeClr val="tx1">
                    <a:lumMod val="75000"/>
                    <a:lumOff val="25000"/>
                  </a:schemeClr>
                </a:solidFill>
                <a:latin typeface="+mn-lt"/>
                <a:cs typeface="Calibri" panose="020F0502020204030204" pitchFamily="34" charset="0"/>
              </a:rPr>
              <a:t>Isaiah Bible Study Schedule </a:t>
            </a:r>
            <a:br>
              <a:rPr lang="en-US" altLang="en-US" sz="4400" b="1" dirty="0">
                <a:solidFill>
                  <a:schemeClr val="tx1">
                    <a:lumMod val="75000"/>
                    <a:lumOff val="25000"/>
                  </a:schemeClr>
                </a:solidFill>
                <a:latin typeface="+mn-lt"/>
                <a:cs typeface="Calibri" panose="020F0502020204030204" pitchFamily="34" charset="0"/>
              </a:rPr>
            </a:br>
            <a:r>
              <a:rPr lang="en-US" altLang="en-US" sz="4400" b="1" dirty="0">
                <a:solidFill>
                  <a:schemeClr val="tx1">
                    <a:lumMod val="75000"/>
                    <a:lumOff val="25000"/>
                  </a:schemeClr>
                </a:solidFill>
                <a:latin typeface="+mn-lt"/>
                <a:cs typeface="Calibri" panose="020F0502020204030204" pitchFamily="34" charset="0"/>
              </a:rPr>
              <a:t>for Fall 2022 – Spring 2023</a:t>
            </a:r>
            <a:r>
              <a:rPr lang="en-US" altLang="en-US" sz="4400" b="1" dirty="0">
                <a:latin typeface="Times New Roman" panose="02020603050405020304" pitchFamily="18" charset="0"/>
                <a:cs typeface="Calibri" panose="020F0502020204030204" pitchFamily="34" charset="0"/>
              </a:rPr>
              <a:t/>
            </a:r>
            <a:br>
              <a:rPr lang="en-US" altLang="en-US" sz="4400" b="1" dirty="0">
                <a:latin typeface="Times New Roman" panose="02020603050405020304" pitchFamily="18" charset="0"/>
                <a:cs typeface="Calibri" panose="020F0502020204030204" pitchFamily="34" charset="0"/>
              </a:rPr>
            </a:br>
            <a:r>
              <a:rPr lang="en-US" altLang="en-US" sz="1600" b="1" i="1" dirty="0">
                <a:solidFill>
                  <a:srgbClr val="0000FF"/>
                </a:solidFill>
                <a:latin typeface="Times New Roman" panose="02020603050405020304" pitchFamily="18" charset="0"/>
                <a:cs typeface="Calibri" panose="020F0502020204030204" pitchFamily="34" charset="0"/>
              </a:rPr>
              <a:t>as of September 6, 2022</a:t>
            </a:r>
            <a:endParaRPr lang="en-US" altLang="en-US" sz="1100" i="1" dirty="0">
              <a:solidFill>
                <a:srgbClr val="0000FF"/>
              </a:solidFill>
            </a:endParaRPr>
          </a:p>
        </p:txBody>
      </p:sp>
      <p:sp>
        <p:nvSpPr>
          <p:cNvPr id="3" name="Date Placeholder 2">
            <a:extLst>
              <a:ext uri="{FF2B5EF4-FFF2-40B4-BE49-F238E27FC236}">
                <a16:creationId xmlns:a16="http://schemas.microsoft.com/office/drawing/2014/main" id="{DA1BE3A6-74F8-F6C2-646B-F6B5468668FA}"/>
              </a:ext>
            </a:extLst>
          </p:cNvPr>
          <p:cNvSpPr>
            <a:spLocks noGrp="1"/>
          </p:cNvSpPr>
          <p:nvPr>
            <p:ph type="dt" sz="half" idx="10"/>
          </p:nvPr>
        </p:nvSpPr>
        <p:spPr/>
        <p:txBody>
          <a:bodyPr/>
          <a:lstStyle/>
          <a:p>
            <a:r>
              <a:rPr lang="en-US" altLang="en-US"/>
              <a:t>September 27, 2022</a:t>
            </a:r>
          </a:p>
        </p:txBody>
      </p:sp>
      <p:sp>
        <p:nvSpPr>
          <p:cNvPr id="4" name="Footer Placeholder 3">
            <a:extLst>
              <a:ext uri="{FF2B5EF4-FFF2-40B4-BE49-F238E27FC236}">
                <a16:creationId xmlns:a16="http://schemas.microsoft.com/office/drawing/2014/main" id="{F1B71737-4891-88C0-3A2A-3AEC74067DDA}"/>
              </a:ext>
            </a:extLst>
          </p:cNvPr>
          <p:cNvSpPr>
            <a:spLocks noGrp="1"/>
          </p:cNvSpPr>
          <p:nvPr>
            <p:ph type="ftr" sz="quarter" idx="11"/>
          </p:nvPr>
        </p:nvSpPr>
        <p:spPr/>
        <p:txBody>
          <a:bodyPr/>
          <a:lstStyle/>
          <a:p>
            <a:r>
              <a:rPr lang="en-US" altLang="en-US"/>
              <a:t>Isaiah 2: The Mountain and Day of the LORD</a:t>
            </a:r>
          </a:p>
        </p:txBody>
      </p:sp>
    </p:spTree>
    <p:extLst>
      <p:ext uri="{BB962C8B-B14F-4D97-AF65-F5344CB8AC3E}">
        <p14:creationId xmlns:p14="http://schemas.microsoft.com/office/powerpoint/2010/main" val="12875759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Edg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30751</TotalTime>
  <Words>1983</Words>
  <Application>Microsoft Office PowerPoint</Application>
  <PresentationFormat>Custom</PresentationFormat>
  <Paragraphs>467</Paragraphs>
  <Slides>29</Slides>
  <Notes>23</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MS PGothic</vt:lpstr>
      <vt:lpstr>Arial</vt:lpstr>
      <vt:lpstr>Calibri</vt:lpstr>
      <vt:lpstr>Cambria</vt:lpstr>
      <vt:lpstr>Courier New</vt:lpstr>
      <vt:lpstr>Garamond</vt:lpstr>
      <vt:lpstr>Symbol</vt:lpstr>
      <vt:lpstr>Times New Roman</vt:lpstr>
      <vt:lpstr>Wingdings</vt:lpstr>
      <vt:lpstr>Edge</vt:lpstr>
      <vt:lpstr>WELCOME  TO  THE  MOB!</vt:lpstr>
      <vt:lpstr>Announcements</vt:lpstr>
      <vt:lpstr>Please Rise</vt:lpstr>
      <vt:lpstr>PowerPoint Presentation</vt:lpstr>
      <vt:lpstr>PowerPoint Presentation</vt:lpstr>
      <vt:lpstr>PowerPoint Presentation</vt:lpstr>
      <vt:lpstr>Our Study of Isaiah</vt:lpstr>
      <vt:lpstr>Memory Verse</vt:lpstr>
      <vt:lpstr>Isaiah Bible Study Schedule  for Fall 2022 – Spring 2023 as of September 6, 2022</vt:lpstr>
      <vt:lpstr>Isaiah Outline</vt:lpstr>
      <vt:lpstr>PowerPoint Presentation</vt:lpstr>
      <vt:lpstr>Isaiah’s Context:  Three Covenants</vt:lpstr>
      <vt:lpstr>Isaiah’s Vision</vt:lpstr>
      <vt:lpstr>God’s Desire for Israel </vt:lpstr>
      <vt:lpstr>God’s Desire for Israel </vt:lpstr>
      <vt:lpstr>Isaiah’s Exhortation </vt:lpstr>
      <vt:lpstr>Israel’s Self-sufficiency  </vt:lpstr>
      <vt:lpstr>Israel’s Self-sufficiency  </vt:lpstr>
      <vt:lpstr>Israel’s Problem - Humiliation </vt:lpstr>
      <vt:lpstr>Israel’s Problem - Humiliation </vt:lpstr>
      <vt:lpstr>Israel’s Problem - Humiliation </vt:lpstr>
      <vt:lpstr>Israel’s Problem - Humiliation </vt:lpstr>
      <vt:lpstr>Isaiah’s 2nd Exhortation </vt:lpstr>
      <vt:lpstr>For Discussion and Application</vt:lpstr>
      <vt:lpstr>For Discussion and Application</vt:lpstr>
      <vt:lpstr>For Discussion and Application</vt:lpstr>
      <vt:lpstr>Next Meeting</vt:lpstr>
      <vt:lpstr>PowerPoint Presentation</vt:lpstr>
      <vt:lpstr>Summary of Ch. 1 and of Isaiah</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Kirk Streitmater</dc:creator>
  <cp:lastModifiedBy>streitmaterk</cp:lastModifiedBy>
  <cp:revision>441</cp:revision>
  <cp:lastPrinted>2022-06-26T02:09:40Z</cp:lastPrinted>
  <dcterms:created xsi:type="dcterms:W3CDTF">2006-08-27T02:03:17Z</dcterms:created>
  <dcterms:modified xsi:type="dcterms:W3CDTF">2022-09-23T02:12:26Z</dcterms:modified>
</cp:coreProperties>
</file>