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0"/>
  </p:notesMasterIdLst>
  <p:handoutMasterIdLst>
    <p:handoutMasterId r:id="rId41"/>
  </p:handoutMasterIdLst>
  <p:sldIdLst>
    <p:sldId id="474" r:id="rId2"/>
    <p:sldId id="467" r:id="rId3"/>
    <p:sldId id="468" r:id="rId4"/>
    <p:sldId id="501" r:id="rId5"/>
    <p:sldId id="681" r:id="rId6"/>
    <p:sldId id="682" r:id="rId7"/>
    <p:sldId id="683" r:id="rId8"/>
    <p:sldId id="684" r:id="rId9"/>
    <p:sldId id="505" r:id="rId10"/>
    <p:sldId id="677" r:id="rId11"/>
    <p:sldId id="660" r:id="rId12"/>
    <p:sldId id="664" r:id="rId13"/>
    <p:sldId id="708" r:id="rId14"/>
    <p:sldId id="709" r:id="rId15"/>
    <p:sldId id="710" r:id="rId16"/>
    <p:sldId id="711" r:id="rId17"/>
    <p:sldId id="657" r:id="rId18"/>
    <p:sldId id="639" r:id="rId19"/>
    <p:sldId id="694" r:id="rId20"/>
    <p:sldId id="689" r:id="rId21"/>
    <p:sldId id="698" r:id="rId22"/>
    <p:sldId id="712" r:id="rId23"/>
    <p:sldId id="713" r:id="rId24"/>
    <p:sldId id="714" r:id="rId25"/>
    <p:sldId id="699" r:id="rId26"/>
    <p:sldId id="700" r:id="rId27"/>
    <p:sldId id="701" r:id="rId28"/>
    <p:sldId id="702" r:id="rId29"/>
    <p:sldId id="692" r:id="rId30"/>
    <p:sldId id="704" r:id="rId31"/>
    <p:sldId id="705" r:id="rId32"/>
    <p:sldId id="706" r:id="rId33"/>
    <p:sldId id="707" r:id="rId34"/>
    <p:sldId id="697" r:id="rId35"/>
    <p:sldId id="654" r:id="rId36"/>
    <p:sldId id="695" r:id="rId37"/>
    <p:sldId id="696" r:id="rId38"/>
    <p:sldId id="506" r:id="rId39"/>
  </p:sldIdLst>
  <p:sldSz cx="13004800" cy="7315200"/>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304" userDrawn="1">
          <p15:clr>
            <a:srgbClr val="A4A3A4"/>
          </p15:clr>
        </p15:guide>
        <p15:guide id="2" pos="4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9902"/>
    <a:srgbClr val="0432FF"/>
    <a:srgbClr val="FFCC66"/>
    <a:srgbClr val="FF7C80"/>
    <a:srgbClr val="CCECFF"/>
    <a:srgbClr val="00CC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09" autoAdjust="0"/>
    <p:restoredTop sz="71429" autoAdjust="0"/>
  </p:normalViewPr>
  <p:slideViewPr>
    <p:cSldViewPr>
      <p:cViewPr varScale="1">
        <p:scale>
          <a:sx n="62" d="100"/>
          <a:sy n="62" d="100"/>
        </p:scale>
        <p:origin x="1218" y="78"/>
      </p:cViewPr>
      <p:guideLst>
        <p:guide orient="horz" pos="2304"/>
        <p:guide pos="4096"/>
      </p:guideLst>
    </p:cSldViewPr>
  </p:slideViewPr>
  <p:notesTextViewPr>
    <p:cViewPr>
      <p:scale>
        <a:sx n="3" d="2"/>
        <a:sy n="3" d="2"/>
      </p:scale>
      <p:origin x="0" y="0"/>
    </p:cViewPr>
  </p:notesTextViewPr>
  <p:sorterViewPr>
    <p:cViewPr>
      <p:scale>
        <a:sx n="75" d="100"/>
        <a:sy n="75" d="100"/>
      </p:scale>
      <p:origin x="0" y="-701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sz="quarter" idx="1"/>
          </p:nvPr>
        </p:nvSpPr>
        <p:spPr bwMode="auto">
          <a:xfrm>
            <a:off x="4008705"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18436" name="Rectangle 4"/>
          <p:cNvSpPr>
            <a:spLocks noGrp="1" noChangeArrowheads="1"/>
          </p:cNvSpPr>
          <p:nvPr>
            <p:ph type="ftr" sz="quarter" idx="2"/>
          </p:nvPr>
        </p:nvSpPr>
        <p:spPr bwMode="auto">
          <a:xfrm>
            <a:off x="0"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18437" name="Rectangle 5"/>
          <p:cNvSpPr>
            <a:spLocks noGrp="1" noChangeArrowheads="1"/>
          </p:cNvSpPr>
          <p:nvPr>
            <p:ph type="sldNum" sz="quarter" idx="3"/>
          </p:nvPr>
        </p:nvSpPr>
        <p:spPr bwMode="auto">
          <a:xfrm>
            <a:off x="4008705"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D7CD459D-E2F3-4FE0-BAEB-5D23A90BE640}" type="slidenum">
              <a:rPr lang="en-US"/>
              <a:pPr/>
              <a:t>‹#›</a:t>
            </a:fld>
            <a:endParaRPr lang="en-US"/>
          </a:p>
        </p:txBody>
      </p:sp>
    </p:spTree>
    <p:extLst>
      <p:ext uri="{BB962C8B-B14F-4D97-AF65-F5344CB8AC3E}">
        <p14:creationId xmlns:p14="http://schemas.microsoft.com/office/powerpoint/2010/main" val="3909394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idx="1"/>
          </p:nvPr>
        </p:nvSpPr>
        <p:spPr bwMode="auto">
          <a:xfrm>
            <a:off x="4008705"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45060" name="Rectangle 4"/>
          <p:cNvSpPr>
            <a:spLocks noGrp="1" noRot="1" noChangeAspect="1" noChangeArrowheads="1" noTextEdit="1"/>
          </p:cNvSpPr>
          <p:nvPr>
            <p:ph type="sldImg" idx="2"/>
          </p:nvPr>
        </p:nvSpPr>
        <p:spPr bwMode="auto">
          <a:xfrm>
            <a:off x="417513" y="701675"/>
            <a:ext cx="6242050" cy="351155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707708" y="4447461"/>
            <a:ext cx="5661660" cy="421338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062" name="Rectangle 6"/>
          <p:cNvSpPr>
            <a:spLocks noGrp="1" noChangeArrowheads="1"/>
          </p:cNvSpPr>
          <p:nvPr>
            <p:ph type="ftr" sz="quarter" idx="4"/>
          </p:nvPr>
        </p:nvSpPr>
        <p:spPr bwMode="auto">
          <a:xfrm>
            <a:off x="0"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45063" name="Rectangle 7"/>
          <p:cNvSpPr>
            <a:spLocks noGrp="1" noChangeArrowheads="1"/>
          </p:cNvSpPr>
          <p:nvPr>
            <p:ph type="sldNum" sz="quarter" idx="5"/>
          </p:nvPr>
        </p:nvSpPr>
        <p:spPr bwMode="auto">
          <a:xfrm>
            <a:off x="4008705"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4D2B7343-4559-4655-B0BC-11E2F39BB687}" type="slidenum">
              <a:rPr lang="en-US"/>
              <a:pPr/>
              <a:t>‹#›</a:t>
            </a:fld>
            <a:endParaRPr lang="en-US"/>
          </a:p>
        </p:txBody>
      </p:sp>
    </p:spTree>
    <p:extLst>
      <p:ext uri="{BB962C8B-B14F-4D97-AF65-F5344CB8AC3E}">
        <p14:creationId xmlns:p14="http://schemas.microsoft.com/office/powerpoint/2010/main" val="20201839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a:t>
            </a:fld>
            <a:endParaRPr lang="en-US"/>
          </a:p>
        </p:txBody>
      </p:sp>
    </p:spTree>
    <p:extLst>
      <p:ext uri="{BB962C8B-B14F-4D97-AF65-F5344CB8AC3E}">
        <p14:creationId xmlns:p14="http://schemas.microsoft.com/office/powerpoint/2010/main" val="21878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Isaiah’s consecration for service to the Lord – confession and cleansing</a:t>
            </a:r>
          </a:p>
          <a:p>
            <a:endParaRPr lang="en-US" b="1" dirty="0"/>
          </a:p>
          <a:p>
            <a:r>
              <a:rPr lang="en-US" b="1" dirty="0"/>
              <a:t>This chapter makes a clear break between the summary message of chapters 1-5 and the more specific information that follows. For example, there are no dateable references in chapters 1-5, but there are in what follows.</a:t>
            </a:r>
          </a:p>
        </p:txBody>
      </p:sp>
      <p:sp>
        <p:nvSpPr>
          <p:cNvPr id="4" name="Slide Number Placeholder 3"/>
          <p:cNvSpPr>
            <a:spLocks noGrp="1"/>
          </p:cNvSpPr>
          <p:nvPr>
            <p:ph type="sldNum" sz="quarter" idx="5"/>
          </p:nvPr>
        </p:nvSpPr>
        <p:spPr/>
        <p:txBody>
          <a:bodyPr/>
          <a:lstStyle/>
          <a:p>
            <a:fld id="{4D2B7343-4559-4655-B0BC-11E2F39BB687}" type="slidenum">
              <a:rPr lang="en-US" smtClean="0"/>
              <a:pPr/>
              <a:t>13</a:t>
            </a:fld>
            <a:endParaRPr lang="en-US"/>
          </a:p>
        </p:txBody>
      </p:sp>
    </p:spTree>
    <p:extLst>
      <p:ext uri="{BB962C8B-B14F-4D97-AF65-F5344CB8AC3E}">
        <p14:creationId xmlns:p14="http://schemas.microsoft.com/office/powerpoint/2010/main" val="3652966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14</a:t>
            </a:fld>
            <a:endParaRPr lang="en-US"/>
          </a:p>
        </p:txBody>
      </p:sp>
    </p:spTree>
    <p:extLst>
      <p:ext uri="{BB962C8B-B14F-4D97-AF65-F5344CB8AC3E}">
        <p14:creationId xmlns:p14="http://schemas.microsoft.com/office/powerpoint/2010/main" val="121306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15</a:t>
            </a:fld>
            <a:endParaRPr lang="en-US"/>
          </a:p>
        </p:txBody>
      </p:sp>
    </p:spTree>
    <p:extLst>
      <p:ext uri="{BB962C8B-B14F-4D97-AF65-F5344CB8AC3E}">
        <p14:creationId xmlns:p14="http://schemas.microsoft.com/office/powerpoint/2010/main" val="2907096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historical reference from 2 Kings 16 parallel’s Isaiah 7 from last week.</a:t>
            </a:r>
          </a:p>
          <a:p>
            <a:endParaRPr lang="en-US" b="1" dirty="0"/>
          </a:p>
          <a:p>
            <a:r>
              <a:rPr lang="en-US" b="1" dirty="0"/>
              <a:t>Imagine! The audacity to take “the silver and gold that was found in the </a:t>
            </a:r>
            <a:r>
              <a:rPr lang="en-US" sz="1200" b="1" dirty="0">
                <a:solidFill>
                  <a:schemeClr val="accent6"/>
                </a:solidFill>
                <a:effectLst/>
                <a:latin typeface="+mn-lt"/>
              </a:rPr>
              <a:t>house of the </a:t>
            </a:r>
            <a:r>
              <a:rPr lang="en-US" sz="1200" b="1" cap="small" dirty="0">
                <a:solidFill>
                  <a:schemeClr val="accent6"/>
                </a:solidFill>
                <a:effectLst/>
                <a:latin typeface="+mn-lt"/>
              </a:rPr>
              <a:t>Lord” </a:t>
            </a:r>
            <a:r>
              <a:rPr lang="en-US" b="1" dirty="0"/>
              <a:t>to pay off a heathen foreign king! Talk about DISRESPECT for YHWH, the creator of heaven and earth, the sovereign of the universe, including over Judah and the throne of David.</a:t>
            </a:r>
          </a:p>
          <a:p>
            <a:endParaRPr lang="en-US" b="1" dirty="0"/>
          </a:p>
          <a:p>
            <a:endParaRPr lang="en-US" b="1"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16</a:t>
            </a:fld>
            <a:endParaRPr lang="en-US"/>
          </a:p>
        </p:txBody>
      </p:sp>
    </p:spTree>
    <p:extLst>
      <p:ext uri="{BB962C8B-B14F-4D97-AF65-F5344CB8AC3E}">
        <p14:creationId xmlns:p14="http://schemas.microsoft.com/office/powerpoint/2010/main" val="2752700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17</a:t>
            </a:fld>
            <a:endParaRPr lang="en-US"/>
          </a:p>
        </p:txBody>
      </p:sp>
    </p:spTree>
    <p:extLst>
      <p:ext uri="{BB962C8B-B14F-4D97-AF65-F5344CB8AC3E}">
        <p14:creationId xmlns:p14="http://schemas.microsoft.com/office/powerpoint/2010/main" val="2714991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1" dirty="0">
                <a:latin typeface="Arial" panose="020B0604020202020204" pitchFamily="34" charset="0"/>
                <a:ea typeface="Times New Roman" panose="02020603050405020304" pitchFamily="18" charset="0"/>
              </a:rPr>
              <a:t>BTW, we are talking about God’s chosen people and God’s promised land – what about His covenant with Abraham?</a:t>
            </a:r>
          </a:p>
          <a:p>
            <a:pPr algn="just"/>
            <a:endParaRPr lang="en-US" sz="1200" b="1" dirty="0">
              <a:latin typeface="Arial" panose="020B0604020202020204" pitchFamily="34" charset="0"/>
              <a:ea typeface="Times New Roman" panose="02020603050405020304" pitchFamily="18" charset="0"/>
            </a:endParaRPr>
          </a:p>
          <a:p>
            <a:pPr algn="just"/>
            <a:r>
              <a:rPr lang="en-US" sz="1200" b="1" dirty="0">
                <a:latin typeface="Arial" panose="020B0604020202020204" pitchFamily="34" charset="0"/>
                <a:ea typeface="Times New Roman" panose="02020603050405020304" pitchFamily="18" charset="0"/>
              </a:rPr>
              <a:t>Isaiah had an iPad in 730 BC! Steve Jobs should have researched it!</a:t>
            </a:r>
          </a:p>
          <a:p>
            <a:pPr algn="just"/>
            <a:r>
              <a:rPr lang="en-US" sz="1200" b="1" dirty="0">
                <a:latin typeface="Arial" panose="020B0604020202020204" pitchFamily="34" charset="0"/>
                <a:ea typeface="Times New Roman" panose="02020603050405020304" pitchFamily="18" charset="0"/>
              </a:rPr>
              <a:t>Not only that, but the purpose of the writing was to spread the message far and wide – so he probably used Facebook to do it! Or maybe he used Twitter!   (Just kidding, of course!)</a:t>
            </a:r>
          </a:p>
          <a:p>
            <a:pPr algn="just"/>
            <a:endParaRPr lang="en-US" sz="1200" b="1" dirty="0">
              <a:latin typeface="Arial" panose="020B0604020202020204" pitchFamily="34" charset="0"/>
              <a:ea typeface="Times New Roman" panose="02020603050405020304" pitchFamily="18" charset="0"/>
            </a:endParaRPr>
          </a:p>
          <a:p>
            <a:pPr marL="0" marR="0" lvl="0" indent="0" algn="just" defTabSz="914400" rtl="0" eaLnBrk="1" fontAlgn="base" latinLnBrk="0" hangingPunct="1">
              <a:lnSpc>
                <a:spcPct val="100000"/>
              </a:lnSpc>
              <a:spcBef>
                <a:spcPct val="30000"/>
              </a:spcBef>
              <a:spcAft>
                <a:spcPct val="0"/>
              </a:spcAft>
              <a:buClrTx/>
              <a:buSzTx/>
              <a:buFontTx/>
              <a:buNone/>
              <a:tabLst/>
              <a:defRPr/>
            </a:pPr>
            <a:r>
              <a:rPr lang="en-US" sz="1200" b="1" dirty="0">
                <a:latin typeface="Arial" panose="020B0604020202020204" pitchFamily="34" charset="0"/>
                <a:ea typeface="Times New Roman" panose="02020603050405020304" pitchFamily="18" charset="0"/>
              </a:rPr>
              <a:t>Maher-</a:t>
            </a:r>
            <a:r>
              <a:rPr lang="en-US" sz="1200" b="1" dirty="0" err="1">
                <a:latin typeface="Arial" panose="020B0604020202020204" pitchFamily="34" charset="0"/>
                <a:ea typeface="Times New Roman" panose="02020603050405020304" pitchFamily="18" charset="0"/>
              </a:rPr>
              <a:t>shalal</a:t>
            </a:r>
            <a:r>
              <a:rPr lang="en-US" sz="1200" b="1" dirty="0">
                <a:latin typeface="Arial" panose="020B0604020202020204" pitchFamily="34" charset="0"/>
                <a:ea typeface="Times New Roman" panose="02020603050405020304" pitchFamily="18" charset="0"/>
              </a:rPr>
              <a:t>-hash-</a:t>
            </a:r>
            <a:r>
              <a:rPr lang="en-US" sz="1200" b="1" dirty="0" err="1">
                <a:latin typeface="Arial" panose="020B0604020202020204" pitchFamily="34" charset="0"/>
                <a:ea typeface="Times New Roman" panose="02020603050405020304" pitchFamily="18" charset="0"/>
              </a:rPr>
              <a:t>baz</a:t>
            </a:r>
            <a:r>
              <a:rPr lang="en-US" sz="1200" b="1" dirty="0">
                <a:latin typeface="Arial" panose="020B0604020202020204" pitchFamily="34" charset="0"/>
                <a:ea typeface="Times New Roman" panose="02020603050405020304" pitchFamily="18" charset="0"/>
              </a:rPr>
              <a:t>  -  Say that name fast three times! All-together now!</a:t>
            </a:r>
          </a:p>
          <a:p>
            <a:endParaRPr lang="en-US" b="1" dirty="0"/>
          </a:p>
          <a:p>
            <a:endParaRPr lang="en-US" b="1"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18</a:t>
            </a:fld>
            <a:endParaRPr lang="en-US"/>
          </a:p>
        </p:txBody>
      </p:sp>
    </p:spTree>
    <p:extLst>
      <p:ext uri="{BB962C8B-B14F-4D97-AF65-F5344CB8AC3E}">
        <p14:creationId xmlns:p14="http://schemas.microsoft.com/office/powerpoint/2010/main" val="3057781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dirty="0">
                <a:effectLst/>
                <a:highlight>
                  <a:srgbClr val="FFFF00"/>
                </a:highlight>
                <a:latin typeface="Calibri" panose="020F0502020204030204" pitchFamily="34" charset="0"/>
                <a:ea typeface="Times New Roman" panose="02020603050405020304" pitchFamily="18" charset="0"/>
              </a:rPr>
              <a:t>“</a:t>
            </a:r>
            <a:r>
              <a:rPr lang="en-US" sz="1200" b="1" dirty="0"/>
              <a:t>Swift is the booty, speedy is the prey</a:t>
            </a:r>
            <a:r>
              <a:rPr lang="en-US" sz="1200" b="1" dirty="0">
                <a:effectLst/>
                <a:highlight>
                  <a:srgbClr val="FFFF00"/>
                </a:highlight>
                <a:latin typeface="Calibri" panose="020F0502020204030204" pitchFamily="34" charset="0"/>
              </a:rPr>
              <a:t>”</a:t>
            </a:r>
            <a:r>
              <a:rPr lang="en-US" sz="1200" dirty="0">
                <a:effectLst/>
                <a:highlight>
                  <a:srgbClr val="FFFF00"/>
                </a:highlight>
                <a:latin typeface="Calibri" panose="020F0502020204030204" pitchFamily="34" charset="0"/>
                <a:ea typeface="Times New Roman" panose="02020603050405020304" pitchFamily="18" charset="0"/>
              </a:rPr>
              <a:t> is God’s response to 5:19 when the taunting unbelievers said, “Where is the judgment of which you have spoken, Isaiah? Bring it on. We will believe it when we see it.” </a:t>
            </a:r>
            <a:endParaRPr lang="en-US" b="1" dirty="0"/>
          </a:p>
          <a:p>
            <a:endParaRPr lang="en-US" b="1"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19</a:t>
            </a:fld>
            <a:endParaRPr lang="en-US"/>
          </a:p>
        </p:txBody>
      </p:sp>
    </p:spTree>
    <p:extLst>
      <p:ext uri="{BB962C8B-B14F-4D97-AF65-F5344CB8AC3E}">
        <p14:creationId xmlns:p14="http://schemas.microsoft.com/office/powerpoint/2010/main" val="2759276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solidFill>
                  <a:srgbClr val="9709C3"/>
                </a:solidFill>
                <a:effectLst/>
                <a:latin typeface="Arial" panose="020B0604020202020204" pitchFamily="34" charset="0"/>
                <a:ea typeface="Times New Roman" panose="02020603050405020304" pitchFamily="18" charset="0"/>
              </a:rPr>
              <a:t>faithful witnesses.</a:t>
            </a:r>
            <a:r>
              <a:rPr lang="en-US" sz="1800" dirty="0">
                <a:solidFill>
                  <a:srgbClr val="9709C3"/>
                </a:solidFill>
                <a:effectLst/>
                <a:latin typeface="Arial" panose="020B0604020202020204" pitchFamily="34" charset="0"/>
                <a:ea typeface="Times New Roman" panose="02020603050405020304" pitchFamily="18" charset="0"/>
              </a:rPr>
              <a:t> After the prophecy’s fulfillment, the respected leaders Uriah and Zechariah verified to the people that Isaiah had spoken it on a given date before the Assyrian invasion. This verification accredited the Lord’s word and upheld His honor  - MacArthur Study Bible</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solidFill>
                <a:srgbClr val="9709C3"/>
              </a:solidFill>
              <a:effectLst/>
              <a:latin typeface="Arial" panose="020B060402020202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solidFill>
                  <a:srgbClr val="9709C3"/>
                </a:solidFill>
                <a:effectLst/>
                <a:latin typeface="Arial" panose="020B0604020202020204" pitchFamily="34" charset="0"/>
              </a:rPr>
              <a:t>The function of the witnesses here was a little like that of a Notary Public today.</a:t>
            </a:r>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20</a:t>
            </a:fld>
            <a:endParaRPr lang="en-US"/>
          </a:p>
        </p:txBody>
      </p:sp>
    </p:spTree>
    <p:extLst>
      <p:ext uri="{BB962C8B-B14F-4D97-AF65-F5344CB8AC3E}">
        <p14:creationId xmlns:p14="http://schemas.microsoft.com/office/powerpoint/2010/main" val="9431433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latin typeface="Arial" panose="020B0604020202020204" pitchFamily="34" charset="0"/>
                <a:ea typeface="Times New Roman" panose="02020603050405020304" pitchFamily="18" charset="0"/>
              </a:rPr>
              <a:t>Imagine carrying that name around with you! You would be a walking witness – or at least you would raise a lot of questions!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b="1" dirty="0">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latin typeface="Arial" panose="020B0604020202020204" pitchFamily="34" charset="0"/>
                <a:ea typeface="Times New Roman" panose="02020603050405020304" pitchFamily="18" charset="0"/>
              </a:rPr>
              <a:t>The kid’s backpack weighed down by all those letters in his name!</a:t>
            </a:r>
            <a:endParaRPr lang="en-US" sz="1800" b="1" dirty="0">
              <a:effectLst/>
              <a:latin typeface="Calibri" panose="020F050202020403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21</a:t>
            </a:fld>
            <a:endParaRPr lang="en-US"/>
          </a:p>
        </p:txBody>
      </p:sp>
    </p:spTree>
    <p:extLst>
      <p:ext uri="{BB962C8B-B14F-4D97-AF65-F5344CB8AC3E}">
        <p14:creationId xmlns:p14="http://schemas.microsoft.com/office/powerpoint/2010/main" val="26767927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latin typeface="Arial" panose="020B0604020202020204" pitchFamily="34" charset="0"/>
              </a:rPr>
              <a:t>This slide and the two to follow open up a deeper discussion about if and how some of the Bible pieces fit together. It is probably too detailed for our large group presentation, but it is important. So these slides are provided as a supplement for further consideration, perhaps in the small groups.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b="1" dirty="0">
              <a:latin typeface="Arial" panose="020B060402020202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b="1" dirty="0">
              <a:latin typeface="Arial" panose="020B060402020202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latin typeface="Arial" panose="020B0604020202020204" pitchFamily="34" charset="0"/>
              </a:rPr>
              <a:t>Think about the context. Last week, Kirk told about an amazing sign: the virgin and her son, Immanuel</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b="1" dirty="0">
              <a:latin typeface="Arial" panose="020B060402020202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effectLst/>
                <a:latin typeface="Calibri" panose="020F0502020204030204" pitchFamily="34" charset="0"/>
              </a:rPr>
              <a:t>How old is that? Perhaps as young as 3 or 4. Certainly by 13, the age of the Jewish bar mitzvah.</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effectLst/>
                <a:latin typeface="Calibri" panose="020F0502020204030204" pitchFamily="34" charset="0"/>
              </a:rPr>
              <a:t>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effectLst/>
                <a:latin typeface="Calibri" panose="020F0502020204030204" pitchFamily="34" charset="0"/>
              </a:rPr>
              <a:t>So you have to ask – is this child “Immanuel”? Do they connect? And if so, how?</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effectLst/>
                <a:latin typeface="Calibri" panose="020F0502020204030204" pitchFamily="34" charset="0"/>
              </a:rPr>
              <a:t>Related to that, what about the “virgin”?</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b="1" dirty="0">
              <a:effectLst/>
              <a:latin typeface="Calibri" panose="020F050202020403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effectLst/>
                <a:latin typeface="Calibri" panose="020F0502020204030204" pitchFamily="34" charset="0"/>
              </a:rPr>
              <a:t>Remember, in Bible prophecy there is often a near-term fulfillment for verification purposes and as a precursor to the later ultimate fulfillment.</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b="1" dirty="0">
              <a:effectLst/>
              <a:latin typeface="Calibri" panose="020F050202020403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effectLst/>
                <a:latin typeface="Calibri" panose="020F0502020204030204" pitchFamily="34" charset="0"/>
              </a:rPr>
              <a:t>Maher-</a:t>
            </a:r>
            <a:r>
              <a:rPr lang="en-US" sz="1800" b="1" dirty="0" err="1">
                <a:effectLst/>
                <a:latin typeface="Calibri" panose="020F0502020204030204" pitchFamily="34" charset="0"/>
              </a:rPr>
              <a:t>shalal</a:t>
            </a:r>
            <a:r>
              <a:rPr lang="en-US" sz="1800" b="1" dirty="0">
                <a:effectLst/>
                <a:latin typeface="Calibri" panose="020F0502020204030204" pitchFamily="34" charset="0"/>
              </a:rPr>
              <a:t>-hash-</a:t>
            </a:r>
            <a:r>
              <a:rPr lang="en-US" sz="1800" b="1" dirty="0" err="1">
                <a:effectLst/>
                <a:latin typeface="Calibri" panose="020F0502020204030204" pitchFamily="34" charset="0"/>
              </a:rPr>
              <a:t>baz</a:t>
            </a:r>
            <a:r>
              <a:rPr lang="en-US" sz="1800" b="1" dirty="0">
                <a:effectLst/>
                <a:latin typeface="Calibri" panose="020F0502020204030204" pitchFamily="34" charset="0"/>
              </a:rPr>
              <a:t> was Isaiah’s second son, so if his mother was the “virgin”, she was not the mother of Isaiah’s first son, Shear-</a:t>
            </a:r>
            <a:r>
              <a:rPr lang="en-US" sz="1800" b="1" dirty="0" err="1">
                <a:effectLst/>
                <a:latin typeface="Calibri" panose="020F0502020204030204" pitchFamily="34" charset="0"/>
              </a:rPr>
              <a:t>jashub</a:t>
            </a:r>
            <a:r>
              <a:rPr lang="en-US" sz="1800" b="1" dirty="0">
                <a:effectLst/>
                <a:latin typeface="Calibri" panose="020F0502020204030204" pitchFamily="34" charset="0"/>
              </a:rPr>
              <a:t>. We do not know the explanation for that. One suggestion is that Isaiah’s first wife had died. That would allow for her to have been a virgin, not yet married to Isaiah, at the time of the earlier prophecy. But this is only speculation.</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b="1" dirty="0">
              <a:effectLst/>
              <a:latin typeface="Calibri" panose="020F050202020403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effectLst/>
                <a:latin typeface="Calibri" panose="020F0502020204030204" pitchFamily="34" charset="0"/>
              </a:rPr>
              <a:t>What about the name, Immanuel? The only biblical citation is in Matthew 1:21-23, identifying Mary as the virgin and connecting Jesus to the name Immanuel. But we have no biblical indication that Jesus was actually called Immanuel. Back to the near-term question of the name, Isaiah 7:14 says the mother will call him Immanuel, while here in Isaiah 8:3, the Lord instructed Isaiah to call him Maher-</a:t>
            </a:r>
            <a:r>
              <a:rPr lang="en-US" sz="1800" b="1" dirty="0" err="1">
                <a:effectLst/>
                <a:latin typeface="Calibri" panose="020F0502020204030204" pitchFamily="34" charset="0"/>
              </a:rPr>
              <a:t>shalel</a:t>
            </a:r>
            <a:r>
              <a:rPr lang="en-US" sz="1800" b="1" dirty="0">
                <a:effectLst/>
                <a:latin typeface="Calibri" panose="020F0502020204030204" pitchFamily="34" charset="0"/>
              </a:rPr>
              <a:t>-hash-</a:t>
            </a:r>
            <a:r>
              <a:rPr lang="en-US" sz="1800" b="1" dirty="0" err="1">
                <a:effectLst/>
                <a:latin typeface="Calibri" panose="020F0502020204030204" pitchFamily="34" charset="0"/>
              </a:rPr>
              <a:t>baz</a:t>
            </a:r>
            <a:r>
              <a:rPr lang="en-US" sz="1800" b="1" dirty="0">
                <a:effectLst/>
                <a:latin typeface="Calibri" panose="020F0502020204030204" pitchFamily="34" charset="0"/>
              </a:rPr>
              <a:t>. So again we have to conclude that we do not know.</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b="1" dirty="0">
              <a:effectLst/>
              <a:latin typeface="Calibri" panose="020F050202020403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effectLst/>
                <a:latin typeface="Calibri" panose="020F0502020204030204" pitchFamily="34" charset="0"/>
              </a:rPr>
              <a:t>These questions are on my list for when I get to heaven!</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22</a:t>
            </a:fld>
            <a:endParaRPr lang="en-US"/>
          </a:p>
        </p:txBody>
      </p:sp>
    </p:spTree>
    <p:extLst>
      <p:ext uri="{BB962C8B-B14F-4D97-AF65-F5344CB8AC3E}">
        <p14:creationId xmlns:p14="http://schemas.microsoft.com/office/powerpoint/2010/main" val="1149571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4</a:t>
            </a:fld>
            <a:endParaRPr lang="en-US" dirty="0"/>
          </a:p>
        </p:txBody>
      </p:sp>
    </p:spTree>
    <p:extLst>
      <p:ext uri="{BB962C8B-B14F-4D97-AF65-F5344CB8AC3E}">
        <p14:creationId xmlns:p14="http://schemas.microsoft.com/office/powerpoint/2010/main" val="16007850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effectLst/>
                <a:latin typeface="Calibri" panose="020F0502020204030204" pitchFamily="34" charset="0"/>
              </a:rPr>
              <a:t>Remember, in Bible prophecy there is often a near-term fulfillment for verification purposes and as a precursor to the later ultimate fulfillment.</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b="1" dirty="0">
              <a:effectLst/>
              <a:latin typeface="Calibri" panose="020F050202020403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effectLst/>
                <a:latin typeface="Calibri" panose="020F0502020204030204" pitchFamily="34" charset="0"/>
              </a:rPr>
              <a:t>Maher-</a:t>
            </a:r>
            <a:r>
              <a:rPr lang="en-US" sz="1800" b="1" dirty="0" err="1">
                <a:effectLst/>
                <a:latin typeface="Calibri" panose="020F0502020204030204" pitchFamily="34" charset="0"/>
              </a:rPr>
              <a:t>shalal</a:t>
            </a:r>
            <a:r>
              <a:rPr lang="en-US" sz="1800" b="1" dirty="0">
                <a:effectLst/>
                <a:latin typeface="Calibri" panose="020F0502020204030204" pitchFamily="34" charset="0"/>
              </a:rPr>
              <a:t>-hash-</a:t>
            </a:r>
            <a:r>
              <a:rPr lang="en-US" sz="1800" b="1" dirty="0" err="1">
                <a:effectLst/>
                <a:latin typeface="Calibri" panose="020F0502020204030204" pitchFamily="34" charset="0"/>
              </a:rPr>
              <a:t>baz</a:t>
            </a:r>
            <a:r>
              <a:rPr lang="en-US" sz="1800" b="1" dirty="0">
                <a:effectLst/>
                <a:latin typeface="Calibri" panose="020F0502020204030204" pitchFamily="34" charset="0"/>
              </a:rPr>
              <a:t> was Isaiah’s second son, so if his mother was the “virgin”, she was not the mother of Isaiah’s first son, Shear-</a:t>
            </a:r>
            <a:r>
              <a:rPr lang="en-US" sz="1800" b="1" dirty="0" err="1">
                <a:effectLst/>
                <a:latin typeface="Calibri" panose="020F0502020204030204" pitchFamily="34" charset="0"/>
              </a:rPr>
              <a:t>jashub</a:t>
            </a:r>
            <a:r>
              <a:rPr lang="en-US" sz="1800" b="1" dirty="0">
                <a:effectLst/>
                <a:latin typeface="Calibri" panose="020F0502020204030204" pitchFamily="34" charset="0"/>
              </a:rPr>
              <a:t>. We do not know the explanation for that. One suggestion is that Isaiah’s first wife had died. That would allow for her to have been a virgin, not yet married to Isaiah, at the time of the earlier prophecy. But this is only speculation.</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b="1" dirty="0">
              <a:effectLst/>
              <a:latin typeface="Calibri" panose="020F050202020403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effectLst/>
                <a:latin typeface="Calibri" panose="020F0502020204030204" pitchFamily="34" charset="0"/>
              </a:rPr>
              <a:t>What about the name, Immanuel? The only biblical citation is in Matthew 1:21-23, identifying Mary as the virgin and connecting Jesus to the name Immanuel. But we have no biblical indication that Jesus was actually called Immanuel. Back to the near-term question of the name, Isaiah 7:14 says the mother will call him Immanuel, while here in Isaiah 8:3, the Lord instructed Isaiah to call him Maher-</a:t>
            </a:r>
            <a:r>
              <a:rPr lang="en-US" sz="1800" b="1" dirty="0" err="1">
                <a:effectLst/>
                <a:latin typeface="Calibri" panose="020F0502020204030204" pitchFamily="34" charset="0"/>
              </a:rPr>
              <a:t>shalel</a:t>
            </a:r>
            <a:r>
              <a:rPr lang="en-US" sz="1800" b="1" dirty="0">
                <a:effectLst/>
                <a:latin typeface="Calibri" panose="020F0502020204030204" pitchFamily="34" charset="0"/>
              </a:rPr>
              <a:t>-hash-</a:t>
            </a:r>
            <a:r>
              <a:rPr lang="en-US" sz="1800" b="1" dirty="0" err="1">
                <a:effectLst/>
                <a:latin typeface="Calibri" panose="020F0502020204030204" pitchFamily="34" charset="0"/>
              </a:rPr>
              <a:t>baz</a:t>
            </a:r>
            <a:r>
              <a:rPr lang="en-US" sz="1800" b="1" dirty="0">
                <a:effectLst/>
                <a:latin typeface="Calibri" panose="020F0502020204030204" pitchFamily="34" charset="0"/>
              </a:rPr>
              <a:t>. So again we have to conclude that we do not know.</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b="1" dirty="0">
              <a:effectLst/>
              <a:latin typeface="Calibri" panose="020F050202020403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effectLst/>
                <a:latin typeface="Calibri" panose="020F0502020204030204" pitchFamily="34" charset="0"/>
              </a:rPr>
              <a:t>These questions are on my list for when I get to heaven!</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23</a:t>
            </a:fld>
            <a:endParaRPr lang="en-US"/>
          </a:p>
        </p:txBody>
      </p:sp>
    </p:spTree>
    <p:extLst>
      <p:ext uri="{BB962C8B-B14F-4D97-AF65-F5344CB8AC3E}">
        <p14:creationId xmlns:p14="http://schemas.microsoft.com/office/powerpoint/2010/main" val="36825994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effectLst/>
                <a:latin typeface="Calibri" panose="020F0502020204030204" pitchFamily="34" charset="0"/>
              </a:rPr>
              <a:t>So the thought is that the mother gave the child a name, then the father (directed by God) overruled and gave a different name – maybe.</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b="1" dirty="0">
              <a:effectLst/>
              <a:latin typeface="Calibri" panose="020F050202020403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effectLst/>
                <a:latin typeface="Calibri" panose="020F0502020204030204" pitchFamily="34" charset="0"/>
              </a:rPr>
              <a:t>These questions are on my list for when I get to heaven!</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24</a:t>
            </a:fld>
            <a:endParaRPr lang="en-US"/>
          </a:p>
        </p:txBody>
      </p:sp>
    </p:spTree>
    <p:extLst>
      <p:ext uri="{BB962C8B-B14F-4D97-AF65-F5344CB8AC3E}">
        <p14:creationId xmlns:p14="http://schemas.microsoft.com/office/powerpoint/2010/main" val="8438795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Shiloah</a:t>
            </a:r>
            <a:r>
              <a:rPr lang="en-US" b="1" dirty="0"/>
              <a:t> in the OT is the same as the healing waters of the Pool of Siloam in the NT</a:t>
            </a:r>
          </a:p>
          <a:p>
            <a:endParaRPr lang="en-US" b="1"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400" b="1" dirty="0">
                <a:solidFill>
                  <a:srgbClr val="9709C3"/>
                </a:solidFill>
                <a:effectLst/>
                <a:latin typeface="Arial" panose="020B0604020202020204" pitchFamily="34" charset="0"/>
                <a:ea typeface="Times New Roman" panose="02020603050405020304" pitchFamily="18" charset="0"/>
              </a:rPr>
              <a:t>8.6-7 The motif of the two rivers </a:t>
            </a:r>
            <a:r>
              <a:rPr lang="en-US" sz="1400" b="1" dirty="0" err="1">
                <a:solidFill>
                  <a:srgbClr val="9709C3"/>
                </a:solidFill>
                <a:effectLst/>
                <a:latin typeface="Arial" panose="020B0604020202020204" pitchFamily="34" charset="0"/>
                <a:ea typeface="Times New Roman" panose="02020603050405020304" pitchFamily="18" charset="0"/>
              </a:rPr>
              <a:t>Shiloah</a:t>
            </a:r>
            <a:r>
              <a:rPr lang="en-US" sz="1400" b="1" dirty="0">
                <a:solidFill>
                  <a:srgbClr val="9709C3"/>
                </a:solidFill>
                <a:effectLst/>
                <a:latin typeface="Arial" panose="020B0604020202020204" pitchFamily="34" charset="0"/>
                <a:ea typeface="Times New Roman" panose="02020603050405020304" pitchFamily="18" charset="0"/>
              </a:rPr>
              <a:t> (6) and the Euphrates (7) offers a telling contrast between the seeming weakness of faith and the seeming power of the world. (</a:t>
            </a:r>
            <a:r>
              <a:rPr lang="en-US" sz="1400" b="1" dirty="0" err="1">
                <a:solidFill>
                  <a:srgbClr val="9709C3"/>
                </a:solidFill>
                <a:effectLst/>
                <a:latin typeface="Arial" panose="020B0604020202020204" pitchFamily="34" charset="0"/>
                <a:ea typeface="Times New Roman" panose="02020603050405020304" pitchFamily="18" charset="0"/>
              </a:rPr>
              <a:t>Motyer</a:t>
            </a:r>
            <a:r>
              <a:rPr lang="en-US" sz="1400" b="1" dirty="0">
                <a:solidFill>
                  <a:srgbClr val="9709C3"/>
                </a:solidFill>
                <a:effectLst/>
                <a:latin typeface="Arial" panose="020B0604020202020204" pitchFamily="34" charset="0"/>
                <a:ea typeface="Times New Roman" panose="02020603050405020304" pitchFamily="18" charset="0"/>
              </a:rPr>
              <a:t>) </a:t>
            </a:r>
          </a:p>
          <a:p>
            <a:endParaRPr lang="en-US" b="1"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25</a:t>
            </a:fld>
            <a:endParaRPr lang="en-US"/>
          </a:p>
        </p:txBody>
      </p:sp>
    </p:spTree>
    <p:extLst>
      <p:ext uri="{BB962C8B-B14F-4D97-AF65-F5344CB8AC3E}">
        <p14:creationId xmlns:p14="http://schemas.microsoft.com/office/powerpoint/2010/main" val="21690718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spcBef>
                <a:spcPts val="0"/>
              </a:spcBef>
              <a:spcAft>
                <a:spcPts val="0"/>
              </a:spcAft>
              <a:buFont typeface="Symbol" pitchFamily="2" charset="2"/>
              <a:buChar char=""/>
              <a:tabLst>
                <a:tab pos="228600" algn="l"/>
                <a:tab pos="457200" algn="l"/>
              </a:tabLst>
            </a:pPr>
            <a:r>
              <a:rPr lang="en-US" sz="1200" dirty="0">
                <a:solidFill>
                  <a:srgbClr val="9709C3"/>
                </a:solidFill>
                <a:effectLst/>
                <a:latin typeface="Arial" panose="020B0604020202020204" pitchFamily="34" charset="0"/>
                <a:ea typeface="Times New Roman" panose="02020603050405020304" pitchFamily="18" charset="0"/>
              </a:rPr>
              <a:t>8.7 [Judah] had rejected God (“the gentle waters”) and therefore the mighty flood (Assyria) would come and engulf them. This of course </a:t>
            </a:r>
            <a:r>
              <a:rPr lang="en-US" sz="1200" b="1" dirty="0">
                <a:solidFill>
                  <a:srgbClr val="9709C3"/>
                </a:solidFill>
                <a:effectLst/>
                <a:latin typeface="Arial" panose="020B0604020202020204" pitchFamily="34" charset="0"/>
                <a:ea typeface="Times New Roman" panose="02020603050405020304" pitchFamily="18" charset="0"/>
              </a:rPr>
              <a:t>happened in 701 </a:t>
            </a:r>
            <a:r>
              <a:rPr lang="en-US" sz="1200" b="1" cap="small" dirty="0" err="1">
                <a:solidFill>
                  <a:srgbClr val="9709C3"/>
                </a:solidFill>
                <a:effectLst/>
                <a:latin typeface="Arial" panose="020B0604020202020204" pitchFamily="34" charset="0"/>
                <a:ea typeface="Times New Roman" panose="02020603050405020304" pitchFamily="18" charset="0"/>
              </a:rPr>
              <a:t>b.c</a:t>
            </a:r>
            <a:r>
              <a:rPr lang="en-US" sz="1200" cap="small" dirty="0" err="1">
                <a:solidFill>
                  <a:srgbClr val="9709C3"/>
                </a:solidFill>
                <a:effectLst/>
                <a:latin typeface="Arial" panose="020B0604020202020204" pitchFamily="34" charset="0"/>
                <a:ea typeface="Times New Roman" panose="02020603050405020304" pitchFamily="18" charset="0"/>
              </a:rPr>
              <a:t>.</a:t>
            </a:r>
            <a:r>
              <a:rPr lang="en-US" sz="1200" dirty="0">
                <a:solidFill>
                  <a:srgbClr val="9709C3"/>
                </a:solidFill>
                <a:effectLst/>
                <a:latin typeface="Arial" panose="020B0604020202020204" pitchFamily="34" charset="0"/>
                <a:ea typeface="Times New Roman" panose="02020603050405020304" pitchFamily="18" charset="0"/>
              </a:rPr>
              <a:t> when the Assyrians invaded Judah. (Bible Knowledge Commentary)</a:t>
            </a:r>
          </a:p>
          <a:p>
            <a:pPr marL="342900" indent="-342900">
              <a:spcBef>
                <a:spcPts val="0"/>
              </a:spcBef>
              <a:spcAft>
                <a:spcPts val="0"/>
              </a:spcAft>
              <a:buFont typeface="Symbol" pitchFamily="2" charset="2"/>
              <a:buChar char=""/>
              <a:tabLst>
                <a:tab pos="228600" algn="l"/>
                <a:tab pos="457200" algn="l"/>
              </a:tabLst>
            </a:pPr>
            <a:endParaRPr lang="en-US" sz="1200" dirty="0">
              <a:solidFill>
                <a:srgbClr val="9709C3"/>
              </a:solidFill>
              <a:effectLst/>
              <a:latin typeface="Arial" panose="020B0604020202020204" pitchFamily="34" charset="0"/>
              <a:ea typeface="Times New Roman" panose="02020603050405020304" pitchFamily="18" charset="0"/>
            </a:endParaRPr>
          </a:p>
          <a:p>
            <a:pPr marL="342900" marR="0" lvl="0" indent="-342900" algn="l" defTabSz="914400" rtl="0" eaLnBrk="1" fontAlgn="base" latinLnBrk="0" hangingPunct="1">
              <a:lnSpc>
                <a:spcPct val="100000"/>
              </a:lnSpc>
              <a:spcBef>
                <a:spcPts val="0"/>
              </a:spcBef>
              <a:spcAft>
                <a:spcPts val="0"/>
              </a:spcAft>
              <a:buClrTx/>
              <a:buSzTx/>
              <a:buFont typeface="Symbol" pitchFamily="2" charset="2"/>
              <a:buChar char=""/>
              <a:tabLst>
                <a:tab pos="228600" algn="l"/>
                <a:tab pos="457200" algn="l"/>
              </a:tabLst>
              <a:defRPr/>
            </a:pPr>
            <a:r>
              <a:rPr lang="en-US" sz="1800" dirty="0">
                <a:solidFill>
                  <a:srgbClr val="2718EC"/>
                </a:solidFill>
                <a:effectLst/>
                <a:latin typeface="Arial" panose="020B0604020202020204" pitchFamily="34" charset="0"/>
                <a:ea typeface="Times New Roman" panose="02020603050405020304" pitchFamily="18" charset="0"/>
              </a:rPr>
              <a:t>8.8 The Assyrians will sweep on into Judah and reach even to the neck – as close as they can come to overwhelming Judah without actually doing it – see God’s miracle for Hezekiah in chapters 36-39</a:t>
            </a:r>
          </a:p>
          <a:p>
            <a:pPr marL="342900" indent="-342900">
              <a:spcBef>
                <a:spcPts val="0"/>
              </a:spcBef>
              <a:spcAft>
                <a:spcPts val="0"/>
              </a:spcAft>
              <a:buFont typeface="Symbol" pitchFamily="2" charset="2"/>
              <a:buChar char=""/>
              <a:tabLst>
                <a:tab pos="228600" algn="l"/>
                <a:tab pos="457200" algn="l"/>
              </a:tabLst>
            </a:pPr>
            <a:endParaRPr lang="en-US" sz="1200" dirty="0">
              <a:solidFill>
                <a:srgbClr val="9709C3"/>
              </a:solidFill>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26</a:t>
            </a:fld>
            <a:endParaRPr lang="en-US"/>
          </a:p>
        </p:txBody>
      </p:sp>
    </p:spTree>
    <p:extLst>
      <p:ext uri="{BB962C8B-B14F-4D97-AF65-F5344CB8AC3E}">
        <p14:creationId xmlns:p14="http://schemas.microsoft.com/office/powerpoint/2010/main" val="10175943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spcBef>
                <a:spcPts val="0"/>
              </a:spcBef>
              <a:spcAft>
                <a:spcPts val="0"/>
              </a:spcAft>
              <a:buFont typeface="Symbol" pitchFamily="2" charset="2"/>
              <a:buChar char=""/>
              <a:tabLst>
                <a:tab pos="228600" algn="l"/>
                <a:tab pos="457200" algn="l"/>
              </a:tabLst>
            </a:pPr>
            <a:r>
              <a:rPr lang="en-US" sz="1200" dirty="0">
                <a:solidFill>
                  <a:srgbClr val="9709C3"/>
                </a:solidFill>
                <a:effectLst/>
                <a:latin typeface="Arial" panose="020B0604020202020204" pitchFamily="34" charset="0"/>
                <a:ea typeface="Times New Roman" panose="02020603050405020304" pitchFamily="18" charset="0"/>
              </a:rPr>
              <a:t>8.7 [Judah] had rejected God (“the gentle waters”) and therefore the mighty flood (Assyria) would come and engulf them. This of course happened in 701 </a:t>
            </a:r>
            <a:r>
              <a:rPr lang="en-US" sz="1200" cap="small" dirty="0" err="1">
                <a:solidFill>
                  <a:srgbClr val="9709C3"/>
                </a:solidFill>
                <a:effectLst/>
                <a:latin typeface="Arial" panose="020B0604020202020204" pitchFamily="34" charset="0"/>
                <a:ea typeface="Times New Roman" panose="02020603050405020304" pitchFamily="18" charset="0"/>
              </a:rPr>
              <a:t>b.c.</a:t>
            </a:r>
            <a:r>
              <a:rPr lang="en-US" sz="1200" dirty="0">
                <a:solidFill>
                  <a:srgbClr val="9709C3"/>
                </a:solidFill>
                <a:effectLst/>
                <a:latin typeface="Arial" panose="020B0604020202020204" pitchFamily="34" charset="0"/>
                <a:ea typeface="Times New Roman" panose="02020603050405020304" pitchFamily="18" charset="0"/>
              </a:rPr>
              <a:t> when the Assyrians invaded Judah. (BKC)</a:t>
            </a:r>
          </a:p>
        </p:txBody>
      </p:sp>
      <p:sp>
        <p:nvSpPr>
          <p:cNvPr id="4" name="Slide Number Placeholder 3"/>
          <p:cNvSpPr>
            <a:spLocks noGrp="1"/>
          </p:cNvSpPr>
          <p:nvPr>
            <p:ph type="sldNum" sz="quarter" idx="5"/>
          </p:nvPr>
        </p:nvSpPr>
        <p:spPr/>
        <p:txBody>
          <a:bodyPr/>
          <a:lstStyle/>
          <a:p>
            <a:fld id="{4D2B7343-4559-4655-B0BC-11E2F39BB687}" type="slidenum">
              <a:rPr lang="en-US" smtClean="0"/>
              <a:pPr/>
              <a:t>27</a:t>
            </a:fld>
            <a:endParaRPr lang="en-US"/>
          </a:p>
        </p:txBody>
      </p:sp>
    </p:spTree>
    <p:extLst>
      <p:ext uri="{BB962C8B-B14F-4D97-AF65-F5344CB8AC3E}">
        <p14:creationId xmlns:p14="http://schemas.microsoft.com/office/powerpoint/2010/main" val="4102271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spcBef>
                <a:spcPts val="0"/>
              </a:spcBef>
              <a:spcAft>
                <a:spcPts val="0"/>
              </a:spcAft>
              <a:buFont typeface="Symbol" pitchFamily="2" charset="2"/>
              <a:buChar char=""/>
              <a:tabLst>
                <a:tab pos="228600" algn="l"/>
                <a:tab pos="457200" algn="l"/>
              </a:tabLst>
            </a:pPr>
            <a:r>
              <a:rPr lang="en-US" sz="1200" b="1" dirty="0">
                <a:solidFill>
                  <a:srgbClr val="9709C3"/>
                </a:solidFill>
                <a:effectLst/>
                <a:latin typeface="Arial" panose="020B0604020202020204" pitchFamily="34" charset="0"/>
                <a:ea typeface="Times New Roman" panose="02020603050405020304" pitchFamily="18" charset="0"/>
              </a:rPr>
              <a:t>The audience just changed – from Israel and Judah (“these people” in v6) to their enemies (“O peoples” and “all remote places of the earth” in v9)</a:t>
            </a:r>
          </a:p>
          <a:p>
            <a:pPr marL="342900" indent="-342900">
              <a:spcBef>
                <a:spcPts val="0"/>
              </a:spcBef>
              <a:spcAft>
                <a:spcPts val="0"/>
              </a:spcAft>
              <a:buFont typeface="Symbol" pitchFamily="2" charset="2"/>
              <a:buChar char=""/>
              <a:tabLst>
                <a:tab pos="228600" algn="l"/>
                <a:tab pos="457200" algn="l"/>
              </a:tabLst>
            </a:pPr>
            <a:endParaRPr lang="en-US" sz="1200" b="1" dirty="0">
              <a:solidFill>
                <a:srgbClr val="9709C3"/>
              </a:solidFill>
              <a:effectLst/>
              <a:latin typeface="Arial" panose="020B0604020202020204" pitchFamily="34" charset="0"/>
              <a:ea typeface="Times New Roman" panose="02020603050405020304" pitchFamily="18" charset="0"/>
            </a:endParaRPr>
          </a:p>
          <a:p>
            <a:pPr marL="342900" indent="-342900">
              <a:spcBef>
                <a:spcPts val="0"/>
              </a:spcBef>
              <a:spcAft>
                <a:spcPts val="0"/>
              </a:spcAft>
              <a:buFont typeface="Symbol" pitchFamily="2" charset="2"/>
              <a:buChar char=""/>
              <a:tabLst>
                <a:tab pos="228600" algn="l"/>
                <a:tab pos="457200" algn="l"/>
              </a:tabLst>
            </a:pPr>
            <a:r>
              <a:rPr lang="en-US" sz="1200" b="1" dirty="0">
                <a:solidFill>
                  <a:srgbClr val="9709C3"/>
                </a:solidFill>
                <a:effectLst/>
                <a:latin typeface="Arial" panose="020B0604020202020204" pitchFamily="34" charset="0"/>
                <a:ea typeface="Times New Roman" panose="02020603050405020304" pitchFamily="18" charset="0"/>
              </a:rPr>
              <a:t>“Gird yourselves, yet be shattered” 2x – Isaiah did not stutter – this was for emphasis</a:t>
            </a:r>
          </a:p>
          <a:p>
            <a:pPr marL="342900" indent="-342900">
              <a:spcBef>
                <a:spcPts val="0"/>
              </a:spcBef>
              <a:spcAft>
                <a:spcPts val="0"/>
              </a:spcAft>
              <a:buFont typeface="Symbol" pitchFamily="2" charset="2"/>
              <a:buChar char=""/>
              <a:tabLst>
                <a:tab pos="228600" algn="l"/>
                <a:tab pos="457200" algn="l"/>
              </a:tabLst>
            </a:pPr>
            <a:endParaRPr lang="en-US" sz="1200" b="1" dirty="0">
              <a:solidFill>
                <a:srgbClr val="9709C3"/>
              </a:solidFill>
              <a:effectLst/>
              <a:latin typeface="Arial" panose="020B0604020202020204" pitchFamily="34" charset="0"/>
              <a:ea typeface="Times New Roman" panose="02020603050405020304" pitchFamily="18" charset="0"/>
            </a:endParaRPr>
          </a:p>
          <a:p>
            <a:pPr marL="342900" indent="-342900">
              <a:spcBef>
                <a:spcPts val="0"/>
              </a:spcBef>
              <a:spcAft>
                <a:spcPts val="0"/>
              </a:spcAft>
              <a:buFont typeface="Symbol" pitchFamily="2" charset="2"/>
              <a:buChar char=""/>
              <a:tabLst>
                <a:tab pos="228600" algn="l"/>
                <a:tab pos="457200" algn="l"/>
              </a:tabLst>
            </a:pPr>
            <a:r>
              <a:rPr lang="en-US" sz="1200" b="1" dirty="0">
                <a:solidFill>
                  <a:srgbClr val="9709C3"/>
                </a:solidFill>
                <a:effectLst/>
                <a:latin typeface="Arial" panose="020B0604020202020204" pitchFamily="34" charset="0"/>
                <a:ea typeface="Times New Roman" panose="02020603050405020304" pitchFamily="18" charset="0"/>
              </a:rPr>
              <a:t>Note the conclusion “For God is with us” that is “Immanuel” – no nation but Judah could claim this – even amidst their sin, God would somehow show mercy - eventually</a:t>
            </a:r>
          </a:p>
          <a:p>
            <a:pPr marL="800100" lvl="1" indent="-342900">
              <a:spcBef>
                <a:spcPts val="0"/>
              </a:spcBef>
              <a:spcAft>
                <a:spcPts val="0"/>
              </a:spcAft>
              <a:buFont typeface="Symbol" pitchFamily="2" charset="2"/>
              <a:buChar char=""/>
              <a:tabLst>
                <a:tab pos="228600" algn="l"/>
                <a:tab pos="457200" algn="l"/>
              </a:tabLst>
            </a:pPr>
            <a:endParaRPr lang="en-US" sz="1200" dirty="0">
              <a:solidFill>
                <a:srgbClr val="9709C3"/>
              </a:solidFill>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28</a:t>
            </a:fld>
            <a:endParaRPr lang="en-US"/>
          </a:p>
        </p:txBody>
      </p:sp>
    </p:spTree>
    <p:extLst>
      <p:ext uri="{BB962C8B-B14F-4D97-AF65-F5344CB8AC3E}">
        <p14:creationId xmlns:p14="http://schemas.microsoft.com/office/powerpoint/2010/main" val="36093948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Today, Israel and Judah would answer that they fear the Russians and the Chinese.</a:t>
            </a: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29</a:t>
            </a:fld>
            <a:endParaRPr lang="en-US"/>
          </a:p>
        </p:txBody>
      </p:sp>
    </p:spTree>
    <p:extLst>
      <p:ext uri="{BB962C8B-B14F-4D97-AF65-F5344CB8AC3E}">
        <p14:creationId xmlns:p14="http://schemas.microsoft.com/office/powerpoint/2010/main" val="33720446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30</a:t>
            </a:fld>
            <a:endParaRPr lang="en-US"/>
          </a:p>
        </p:txBody>
      </p:sp>
    </p:spTree>
    <p:extLst>
      <p:ext uri="{BB962C8B-B14F-4D97-AF65-F5344CB8AC3E}">
        <p14:creationId xmlns:p14="http://schemas.microsoft.com/office/powerpoint/2010/main" val="41410498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Law and the testimony would be the source of all they needed to know for a proper response.</a:t>
            </a: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31</a:t>
            </a:fld>
            <a:endParaRPr lang="en-US"/>
          </a:p>
        </p:txBody>
      </p:sp>
    </p:spTree>
    <p:extLst>
      <p:ext uri="{BB962C8B-B14F-4D97-AF65-F5344CB8AC3E}">
        <p14:creationId xmlns:p14="http://schemas.microsoft.com/office/powerpoint/2010/main" val="9715445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Law and the testimony would be the source of all they needed to know for a proper response.</a:t>
            </a: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32</a:t>
            </a:fld>
            <a:endParaRPr lang="en-US"/>
          </a:p>
        </p:txBody>
      </p:sp>
    </p:spTree>
    <p:extLst>
      <p:ext uri="{BB962C8B-B14F-4D97-AF65-F5344CB8AC3E}">
        <p14:creationId xmlns:p14="http://schemas.microsoft.com/office/powerpoint/2010/main" val="610654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5</a:t>
            </a:fld>
            <a:endParaRPr lang="en-US" dirty="0"/>
          </a:p>
        </p:txBody>
      </p:sp>
    </p:spTree>
    <p:extLst>
      <p:ext uri="{BB962C8B-B14F-4D97-AF65-F5344CB8AC3E}">
        <p14:creationId xmlns:p14="http://schemas.microsoft.com/office/powerpoint/2010/main" val="40228281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Law and the testimony would be the source of all they needed to know for a proper response.</a:t>
            </a: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33</a:t>
            </a:fld>
            <a:endParaRPr lang="en-US"/>
          </a:p>
        </p:txBody>
      </p:sp>
    </p:spTree>
    <p:extLst>
      <p:ext uri="{BB962C8B-B14F-4D97-AF65-F5344CB8AC3E}">
        <p14:creationId xmlns:p14="http://schemas.microsoft.com/office/powerpoint/2010/main" val="12454994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34</a:t>
            </a:fld>
            <a:endParaRPr lang="en-US"/>
          </a:p>
        </p:txBody>
      </p:sp>
    </p:spTree>
    <p:extLst>
      <p:ext uri="{BB962C8B-B14F-4D97-AF65-F5344CB8AC3E}">
        <p14:creationId xmlns:p14="http://schemas.microsoft.com/office/powerpoint/2010/main" val="11314251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35</a:t>
            </a:fld>
            <a:endParaRPr lang="en-US"/>
          </a:p>
        </p:txBody>
      </p:sp>
    </p:spTree>
    <p:extLst>
      <p:ext uri="{BB962C8B-B14F-4D97-AF65-F5344CB8AC3E}">
        <p14:creationId xmlns:p14="http://schemas.microsoft.com/office/powerpoint/2010/main" val="17286691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36</a:t>
            </a:fld>
            <a:endParaRPr lang="en-US"/>
          </a:p>
        </p:txBody>
      </p:sp>
    </p:spTree>
    <p:extLst>
      <p:ext uri="{BB962C8B-B14F-4D97-AF65-F5344CB8AC3E}">
        <p14:creationId xmlns:p14="http://schemas.microsoft.com/office/powerpoint/2010/main" val="24061133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37</a:t>
            </a:fld>
            <a:endParaRPr lang="en-US"/>
          </a:p>
        </p:txBody>
      </p:sp>
    </p:spTree>
    <p:extLst>
      <p:ext uri="{BB962C8B-B14F-4D97-AF65-F5344CB8AC3E}">
        <p14:creationId xmlns:p14="http://schemas.microsoft.com/office/powerpoint/2010/main" val="26148463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38</a:t>
            </a:fld>
            <a:endParaRPr lang="en-US"/>
          </a:p>
        </p:txBody>
      </p:sp>
    </p:spTree>
    <p:extLst>
      <p:ext uri="{BB962C8B-B14F-4D97-AF65-F5344CB8AC3E}">
        <p14:creationId xmlns:p14="http://schemas.microsoft.com/office/powerpoint/2010/main" val="690449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6</a:t>
            </a:fld>
            <a:endParaRPr lang="en-US" dirty="0"/>
          </a:p>
        </p:txBody>
      </p:sp>
    </p:spTree>
    <p:extLst>
      <p:ext uri="{BB962C8B-B14F-4D97-AF65-F5344CB8AC3E}">
        <p14:creationId xmlns:p14="http://schemas.microsoft.com/office/powerpoint/2010/main" val="3186127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7</a:t>
            </a:fld>
            <a:endParaRPr lang="en-US" dirty="0"/>
          </a:p>
        </p:txBody>
      </p:sp>
    </p:spTree>
    <p:extLst>
      <p:ext uri="{BB962C8B-B14F-4D97-AF65-F5344CB8AC3E}">
        <p14:creationId xmlns:p14="http://schemas.microsoft.com/office/powerpoint/2010/main" val="2648414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8</a:t>
            </a:fld>
            <a:endParaRPr lang="en-US" dirty="0"/>
          </a:p>
        </p:txBody>
      </p:sp>
    </p:spTree>
    <p:extLst>
      <p:ext uri="{BB962C8B-B14F-4D97-AF65-F5344CB8AC3E}">
        <p14:creationId xmlns:p14="http://schemas.microsoft.com/office/powerpoint/2010/main" val="1039932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9</a:t>
            </a:fld>
            <a:endParaRPr lang="en-US"/>
          </a:p>
        </p:txBody>
      </p:sp>
    </p:spTree>
    <p:extLst>
      <p:ext uri="{BB962C8B-B14F-4D97-AF65-F5344CB8AC3E}">
        <p14:creationId xmlns:p14="http://schemas.microsoft.com/office/powerpoint/2010/main" val="3100581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2B7343-4559-4655-B0BC-11E2F39BB687}" type="slidenum">
              <a:rPr lang="en-US" smtClean="0"/>
              <a:pPr/>
              <a:t>10</a:t>
            </a:fld>
            <a:endParaRPr lang="en-US"/>
          </a:p>
        </p:txBody>
      </p:sp>
    </p:spTree>
    <p:extLst>
      <p:ext uri="{BB962C8B-B14F-4D97-AF65-F5344CB8AC3E}">
        <p14:creationId xmlns:p14="http://schemas.microsoft.com/office/powerpoint/2010/main" val="3513078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red lettering highlights points in the prologue that will come up repeatedly in Isaiah</a:t>
            </a:r>
          </a:p>
          <a:p>
            <a:endParaRPr lang="en-US" b="1" dirty="0"/>
          </a:p>
          <a:p>
            <a:r>
              <a:rPr lang="en-US" b="1" dirty="0"/>
              <a:t>Ch 1 – sinful Judah – call to repentance (v 10, vs 18-19)</a:t>
            </a:r>
          </a:p>
          <a:p>
            <a:r>
              <a:rPr lang="en-US" b="1" dirty="0"/>
              <a:t>Ch 2 – Mountain of the Lord - …that he (LORD) may teach us his ways and that we may walk in his paths; beat their swords into plowshares….peace</a:t>
            </a:r>
          </a:p>
          <a:p>
            <a:pPr marL="171450" indent="-171450">
              <a:buFontTx/>
              <a:buChar char="-"/>
            </a:pPr>
            <a:r>
              <a:rPr lang="en-US" b="1" dirty="0"/>
              <a:t>but they would not…and judgment comes – so man is humbled – each one is brought low</a:t>
            </a:r>
          </a:p>
          <a:p>
            <a:pPr marL="171450" indent="-171450">
              <a:buFontTx/>
              <a:buChar char="-"/>
            </a:pPr>
            <a:r>
              <a:rPr lang="en-US" b="1" dirty="0"/>
              <a:t>stop regarding man in whose nostrils is breath</a:t>
            </a:r>
          </a:p>
          <a:p>
            <a:pPr marL="0" indent="0">
              <a:buFontTx/>
              <a:buNone/>
            </a:pPr>
            <a:r>
              <a:rPr lang="en-US" b="1" dirty="0"/>
              <a:t>Ch 3 – removal of provisions – daughters of Zion (proud) will be brought low</a:t>
            </a:r>
          </a:p>
          <a:p>
            <a:pPr marL="0" indent="0">
              <a:buFontTx/>
              <a:buNone/>
            </a:pPr>
            <a:r>
              <a:rPr lang="en-US" b="1" dirty="0"/>
              <a:t>Ch 4 – branch of the lord – Messiah</a:t>
            </a:r>
          </a:p>
          <a:p>
            <a:pPr marL="0" indent="0">
              <a:buFontTx/>
              <a:buNone/>
            </a:pPr>
            <a:endParaRPr lang="en-US" b="1" dirty="0"/>
          </a:p>
          <a:p>
            <a:pPr marL="0" indent="0">
              <a:buFontTx/>
              <a:buNone/>
            </a:pPr>
            <a:r>
              <a:rPr lang="en-US" b="1" dirty="0"/>
              <a:t>Constable “put these prophecies here to set before the reader the situation facing Israel that Isaiah addressed in the rest of the book” They serve as the introduction of the book “It presents the situation in Judah in the second half of the eighth century B.C. and reveals God’s will for His people”</a:t>
            </a:r>
          </a:p>
        </p:txBody>
      </p:sp>
      <p:sp>
        <p:nvSpPr>
          <p:cNvPr id="4" name="Slide Number Placeholder 3"/>
          <p:cNvSpPr>
            <a:spLocks noGrp="1"/>
          </p:cNvSpPr>
          <p:nvPr>
            <p:ph type="sldNum" sz="quarter" idx="5"/>
          </p:nvPr>
        </p:nvSpPr>
        <p:spPr/>
        <p:txBody>
          <a:bodyPr/>
          <a:lstStyle/>
          <a:p>
            <a:fld id="{4D2B7343-4559-4655-B0BC-11E2F39BB687}" type="slidenum">
              <a:rPr lang="en-US" smtClean="0"/>
              <a:pPr/>
              <a:t>12</a:t>
            </a:fld>
            <a:endParaRPr lang="en-US"/>
          </a:p>
        </p:txBody>
      </p:sp>
    </p:spTree>
    <p:extLst>
      <p:ext uri="{BB962C8B-B14F-4D97-AF65-F5344CB8AC3E}">
        <p14:creationId xmlns:p14="http://schemas.microsoft.com/office/powerpoint/2010/main" val="45466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300914" y="1625604"/>
            <a:ext cx="10841633" cy="1870075"/>
          </a:xfrm>
        </p:spPr>
        <p:txBody>
          <a:bodyPr/>
          <a:lstStyle>
            <a:lvl1pPr>
              <a:defRPr sz="5384">
                <a:solidFill>
                  <a:schemeClr val="accent4">
                    <a:lumMod val="95000"/>
                    <a:lumOff val="5000"/>
                  </a:schemeClr>
                </a:solidFill>
              </a:defRPr>
            </a:lvl1pPr>
          </a:lstStyle>
          <a:p>
            <a:r>
              <a:rPr lang="en-US" altLang="en-US" dirty="0"/>
              <a:t>Click to edit Master title style</a:t>
            </a:r>
          </a:p>
        </p:txBody>
      </p:sp>
      <p:sp>
        <p:nvSpPr>
          <p:cNvPr id="10243" name="Rectangle 3"/>
          <p:cNvSpPr>
            <a:spLocks noGrp="1" noChangeArrowheads="1"/>
          </p:cNvSpPr>
          <p:nvPr>
            <p:ph type="subTitle" idx="1"/>
          </p:nvPr>
        </p:nvSpPr>
        <p:spPr>
          <a:xfrm>
            <a:off x="2816847" y="4225929"/>
            <a:ext cx="9321397" cy="1870075"/>
          </a:xfrm>
        </p:spPr>
        <p:txBody>
          <a:bodyPr/>
          <a:lstStyle>
            <a:lvl1pPr marL="0" indent="0">
              <a:buFont typeface="Wingdings" pitchFamily="2" charset="2"/>
              <a:buNone/>
              <a:defRPr sz="3048"/>
            </a:lvl1pPr>
          </a:lstStyle>
          <a:p>
            <a:r>
              <a:rPr lang="en-US" altLang="en-US"/>
              <a:t>Click to edit Master subtitle style</a:t>
            </a:r>
          </a:p>
        </p:txBody>
      </p:sp>
      <p:sp>
        <p:nvSpPr>
          <p:cNvPr id="10244" name="Rectangle 4"/>
          <p:cNvSpPr>
            <a:spLocks noGrp="1" noChangeArrowheads="1"/>
          </p:cNvSpPr>
          <p:nvPr>
            <p:ph type="dt" sz="half" idx="2"/>
          </p:nvPr>
        </p:nvSpPr>
        <p:spPr/>
        <p:txBody>
          <a:bodyPr/>
          <a:lstStyle>
            <a:lvl1pPr>
              <a:defRPr/>
            </a:lvl1pPr>
          </a:lstStyle>
          <a:p>
            <a:endParaRPr lang="en-US" altLang="en-US"/>
          </a:p>
        </p:txBody>
      </p:sp>
      <p:sp>
        <p:nvSpPr>
          <p:cNvPr id="10245" name="Rectangle 5"/>
          <p:cNvSpPr>
            <a:spLocks noGrp="1" noChangeArrowheads="1"/>
          </p:cNvSpPr>
          <p:nvPr>
            <p:ph type="ftr" sz="quarter" idx="3"/>
          </p:nvPr>
        </p:nvSpPr>
        <p:spPr>
          <a:xfrm>
            <a:off x="4442448" y="6659563"/>
            <a:ext cx="4119907" cy="487362"/>
          </a:xfrm>
        </p:spPr>
        <p:txBody>
          <a:bodyPr/>
          <a:lstStyle>
            <a:lvl1pPr>
              <a:defRPr/>
            </a:lvl1pPr>
          </a:lstStyle>
          <a:p>
            <a:endParaRPr lang="en-US" altLang="en-US"/>
          </a:p>
        </p:txBody>
      </p:sp>
      <p:sp>
        <p:nvSpPr>
          <p:cNvPr id="10246" name="Rectangle 6"/>
          <p:cNvSpPr>
            <a:spLocks noGrp="1" noChangeArrowheads="1"/>
          </p:cNvSpPr>
          <p:nvPr>
            <p:ph type="sldNum" sz="quarter" idx="4"/>
          </p:nvPr>
        </p:nvSpPr>
        <p:spPr/>
        <p:txBody>
          <a:bodyPr/>
          <a:lstStyle>
            <a:lvl1pPr>
              <a:defRPr/>
            </a:lvl1pPr>
          </a:lstStyle>
          <a:p>
            <a:fld id="{39B8C130-83AE-45C9-96DC-9BAD79FDAF9F}" type="slidenum">
              <a:rPr lang="en-US" altLang="en-US"/>
              <a:pPr/>
              <a:t>‹#›</a:t>
            </a:fld>
            <a:endParaRPr lang="en-US" altLang="en-US"/>
          </a:p>
        </p:txBody>
      </p:sp>
      <p:sp>
        <p:nvSpPr>
          <p:cNvPr id="10247" name="Freeform 7"/>
          <p:cNvSpPr>
            <a:spLocks noChangeArrowheads="1"/>
          </p:cNvSpPr>
          <p:nvPr/>
        </p:nvSpPr>
        <p:spPr bwMode="auto">
          <a:xfrm>
            <a:off x="866561" y="1300163"/>
            <a:ext cx="11271687" cy="976312"/>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bg1"/>
            </a:solidFill>
            <a:prstDash val="solid"/>
            <a:miter lim="800000"/>
            <a:headEnd/>
            <a:tailEnd/>
          </a:ln>
        </p:spPr>
        <p:txBody>
          <a:bodyPr/>
          <a:lstStyle/>
          <a:p>
            <a:endParaRPr lang="en-US"/>
          </a:p>
        </p:txBody>
      </p:sp>
      <p:sp>
        <p:nvSpPr>
          <p:cNvPr id="10248" name="Line 8"/>
          <p:cNvSpPr>
            <a:spLocks noChangeShapeType="1"/>
          </p:cNvSpPr>
          <p:nvPr/>
        </p:nvSpPr>
        <p:spPr bwMode="auto">
          <a:xfrm>
            <a:off x="2816849" y="4225925"/>
            <a:ext cx="9261191" cy="0"/>
          </a:xfrm>
          <a:prstGeom prst="line">
            <a:avLst/>
          </a:prstGeom>
          <a:noFill/>
          <a:ln w="19050">
            <a:solidFill>
              <a:schemeClr val="bg1"/>
            </a:solidFill>
            <a:round/>
            <a:headEnd/>
            <a:tailEnd/>
          </a:ln>
          <a:effectLst/>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300914" y="1625604"/>
            <a:ext cx="10841633" cy="1870075"/>
          </a:xfrm>
        </p:spPr>
        <p:txBody>
          <a:bodyPr/>
          <a:lstStyle>
            <a:lvl1pPr>
              <a:defRPr sz="5384">
                <a:solidFill>
                  <a:schemeClr val="tx1"/>
                </a:solidFill>
              </a:defRPr>
            </a:lvl1pPr>
          </a:lstStyle>
          <a:p>
            <a:r>
              <a:rPr lang="en-US" altLang="en-US" dirty="0"/>
              <a:t>Click to edit Master title style</a:t>
            </a:r>
          </a:p>
        </p:txBody>
      </p:sp>
      <p:sp>
        <p:nvSpPr>
          <p:cNvPr id="10243" name="Rectangle 3"/>
          <p:cNvSpPr>
            <a:spLocks noGrp="1" noChangeArrowheads="1"/>
          </p:cNvSpPr>
          <p:nvPr>
            <p:ph type="subTitle" idx="1"/>
          </p:nvPr>
        </p:nvSpPr>
        <p:spPr>
          <a:xfrm>
            <a:off x="2816847" y="4225929"/>
            <a:ext cx="9321397" cy="1870075"/>
          </a:xfrm>
        </p:spPr>
        <p:txBody>
          <a:bodyPr/>
          <a:lstStyle>
            <a:lvl1pPr marL="0" indent="0">
              <a:buFont typeface="Wingdings" pitchFamily="2" charset="2"/>
              <a:buNone/>
              <a:defRPr sz="3048"/>
            </a:lvl1pPr>
          </a:lstStyle>
          <a:p>
            <a:r>
              <a:rPr lang="en-US" altLang="en-US"/>
              <a:t>Click to edit Master subtitle style</a:t>
            </a:r>
          </a:p>
        </p:txBody>
      </p:sp>
      <p:sp>
        <p:nvSpPr>
          <p:cNvPr id="10244" name="Rectangle 4"/>
          <p:cNvSpPr>
            <a:spLocks noGrp="1" noChangeArrowheads="1"/>
          </p:cNvSpPr>
          <p:nvPr>
            <p:ph type="dt" sz="half" idx="2"/>
          </p:nvPr>
        </p:nvSpPr>
        <p:spPr/>
        <p:txBody>
          <a:bodyPr/>
          <a:lstStyle>
            <a:lvl1pPr>
              <a:defRPr/>
            </a:lvl1pPr>
          </a:lstStyle>
          <a:p>
            <a:pPr marL="0" marR="0" lvl="0" indent="0" algn="l" defTabSz="982136" rtl="0" eaLnBrk="1" fontAlgn="base" latinLnBrk="0" hangingPunct="1">
              <a:lnSpc>
                <a:spcPct val="100000"/>
              </a:lnSpc>
              <a:spcBef>
                <a:spcPct val="0"/>
              </a:spcBef>
              <a:spcAft>
                <a:spcPct val="0"/>
              </a:spcAft>
              <a:buClrTx/>
              <a:buSzTx/>
              <a:buFontTx/>
              <a:buNone/>
              <a:tabLst/>
              <a:defRPr/>
            </a:pPr>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5" name="Rectangle 5"/>
          <p:cNvSpPr>
            <a:spLocks noGrp="1" noChangeArrowheads="1"/>
          </p:cNvSpPr>
          <p:nvPr>
            <p:ph type="ftr" sz="quarter" idx="3"/>
          </p:nvPr>
        </p:nvSpPr>
        <p:spPr>
          <a:xfrm>
            <a:off x="4442448" y="6659563"/>
            <a:ext cx="4119907" cy="487362"/>
          </a:xfrm>
        </p:spPr>
        <p:txBody>
          <a:bodyPr/>
          <a:lstStyle>
            <a:lvl1pPr>
              <a:defRPr/>
            </a:lvl1pPr>
          </a:lstStyle>
          <a:p>
            <a:pPr marL="0" marR="0" lvl="0" indent="0" algn="ctr" defTabSz="982136" rtl="0" eaLnBrk="1" fontAlgn="base" latinLnBrk="0" hangingPunct="1">
              <a:lnSpc>
                <a:spcPct val="100000"/>
              </a:lnSpc>
              <a:spcBef>
                <a:spcPct val="0"/>
              </a:spcBef>
              <a:spcAft>
                <a:spcPct val="0"/>
              </a:spcAft>
              <a:buClrTx/>
              <a:buSzTx/>
              <a:buFontTx/>
              <a:buNone/>
              <a:tabLst/>
              <a:defRPr/>
            </a:pPr>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6" name="Rectangle 6"/>
          <p:cNvSpPr>
            <a:spLocks noGrp="1" noChangeArrowheads="1"/>
          </p:cNvSpPr>
          <p:nvPr>
            <p:ph type="sldNum" sz="quarter" idx="4"/>
          </p:nvPr>
        </p:nvSpPr>
        <p:spPr/>
        <p:txBody>
          <a:bodyPr/>
          <a:lstStyle>
            <a:lvl1pPr>
              <a:defRPr/>
            </a:lvl1pPr>
          </a:lstStyle>
          <a:p>
            <a:pPr marL="0" marR="0" lvl="0" indent="0" algn="r" defTabSz="982136" rtl="0" eaLnBrk="1" fontAlgn="base" latinLnBrk="0" hangingPunct="1">
              <a:lnSpc>
                <a:spcPct val="100000"/>
              </a:lnSpc>
              <a:spcBef>
                <a:spcPct val="0"/>
              </a:spcBef>
              <a:spcAft>
                <a:spcPct val="0"/>
              </a:spcAft>
              <a:buClrTx/>
              <a:buSzTx/>
              <a:buFontTx/>
              <a:buNone/>
              <a:tabLst/>
              <a:defRPr/>
            </a:pPr>
            <a:fld id="{39B8C130-83AE-45C9-96DC-9BAD79FDAF9F}" type="slidenum">
              <a:rPr kumimoji="0" lang="en-US" altLang="en-US" sz="1321" b="0" i="0" u="none" strike="noStrike" kern="1200" cap="none" spc="0" normalizeH="0" baseline="0" noProof="0">
                <a:ln>
                  <a:noFill/>
                </a:ln>
                <a:solidFill>
                  <a:srgbClr val="FFFFFF"/>
                </a:solidFill>
                <a:effectLst/>
                <a:uLnTx/>
                <a:uFillTx/>
                <a:latin typeface="Garamond"/>
                <a:ea typeface="+mn-ea"/>
                <a:cs typeface="Arial" charset="0"/>
              </a:rPr>
              <a:pPr marL="0" marR="0" lvl="0" indent="0" algn="r" defTabSz="982136" rtl="0" eaLnBrk="1" fontAlgn="base" latinLnBrk="0" hangingPunct="1">
                <a:lnSpc>
                  <a:spcPct val="100000"/>
                </a:lnSpc>
                <a:spcBef>
                  <a:spcPct val="0"/>
                </a:spcBef>
                <a:spcAft>
                  <a:spcPct val="0"/>
                </a:spcAft>
                <a:buClrTx/>
                <a:buSzTx/>
                <a:buFontTx/>
                <a:buNone/>
                <a:tabLst/>
                <a:defRPr/>
              </a:pPr>
              <a:t>‹#›</a:t>
            </a:fld>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7" name="Freeform 7"/>
          <p:cNvSpPr>
            <a:spLocks noChangeArrowheads="1"/>
          </p:cNvSpPr>
          <p:nvPr/>
        </p:nvSpPr>
        <p:spPr bwMode="auto">
          <a:xfrm>
            <a:off x="866561" y="1300163"/>
            <a:ext cx="11271687" cy="976312"/>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bg1"/>
            </a:solidFill>
            <a:prstDash val="solid"/>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248" name="Line 8"/>
          <p:cNvSpPr>
            <a:spLocks noChangeShapeType="1"/>
          </p:cNvSpPr>
          <p:nvPr/>
        </p:nvSpPr>
        <p:spPr bwMode="auto">
          <a:xfrm>
            <a:off x="2816849" y="4225925"/>
            <a:ext cx="9261191" cy="0"/>
          </a:xfrm>
          <a:prstGeom prst="line">
            <a:avLst/>
          </a:prstGeom>
          <a:noFill/>
          <a:ln w="19050">
            <a:solidFill>
              <a:schemeClr val="bg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9" name="Freeform 8"/>
          <p:cNvSpPr>
            <a:spLocks noChangeArrowheads="1"/>
          </p:cNvSpPr>
          <p:nvPr userDrawn="1"/>
        </p:nvSpPr>
        <p:spPr bwMode="auto">
          <a:xfrm>
            <a:off x="1063038" y="1383502"/>
            <a:ext cx="11077359" cy="650879"/>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38100" cap="flat" cmpd="sng">
            <a:solidFill>
              <a:schemeClr val="tx1"/>
            </a:solidFill>
            <a:prstDash val="solid"/>
            <a:miter lim="800000"/>
            <a:headEnd/>
            <a:tailEnd/>
          </a:ln>
        </p:spPr>
        <p:txBody>
          <a:bodyPr/>
          <a:lstStyle/>
          <a:p>
            <a:endParaRPr lang="en-US"/>
          </a:p>
        </p:txBody>
      </p:sp>
      <p:cxnSp>
        <p:nvCxnSpPr>
          <p:cNvPr id="3" name="Straight Connector 2"/>
          <p:cNvCxnSpPr>
            <a:stCxn id="10248" idx="0"/>
          </p:cNvCxnSpPr>
          <p:nvPr userDrawn="1"/>
        </p:nvCxnSpPr>
        <p:spPr>
          <a:xfrm>
            <a:off x="2816849" y="4225925"/>
            <a:ext cx="9321395"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417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30400" y="296867"/>
            <a:ext cx="10187953" cy="846137"/>
          </a:xfrm>
        </p:spPr>
        <p:txBody>
          <a:bodyPr/>
          <a:lstStyle>
            <a:lvl1pPr>
              <a:defRPr sz="4500">
                <a:solidFill>
                  <a:schemeClr val="accent4">
                    <a:lumMod val="95000"/>
                    <a:lumOff val="5000"/>
                  </a:schemeClr>
                </a:solidFill>
              </a:defRPr>
            </a:lvl1pPr>
          </a:lstStyle>
          <a:p>
            <a:r>
              <a:rPr lang="en-US" dirty="0"/>
              <a:t>Click to edit Master title style</a:t>
            </a:r>
          </a:p>
        </p:txBody>
      </p:sp>
      <p:sp>
        <p:nvSpPr>
          <p:cNvPr id="3" name="Content Placeholder 2"/>
          <p:cNvSpPr>
            <a:spLocks noGrp="1"/>
          </p:cNvSpPr>
          <p:nvPr>
            <p:ph idx="1"/>
          </p:nvPr>
        </p:nvSpPr>
        <p:spPr>
          <a:xfrm>
            <a:off x="619276" y="1676400"/>
            <a:ext cx="11706040" cy="4527550"/>
          </a:xfrm>
        </p:spPr>
        <p:txBody>
          <a:bodyPr/>
          <a:lstStyle>
            <a:lvl1pPr>
              <a:buClrTx/>
              <a:defRPr sz="4000">
                <a:solidFill>
                  <a:schemeClr val="accent4">
                    <a:lumMod val="95000"/>
                    <a:lumOff val="5000"/>
                  </a:schemeClr>
                </a:solidFill>
                <a:latin typeface="Cambria" panose="02040503050406030204" pitchFamily="18" charset="0"/>
                <a:ea typeface="Cambria" panose="02040503050406030204" pitchFamily="18" charset="0"/>
              </a:defRPr>
            </a:lvl1pPr>
            <a:lvl2pPr>
              <a:buClrTx/>
              <a:defRPr sz="3200">
                <a:solidFill>
                  <a:schemeClr val="accent4">
                    <a:lumMod val="95000"/>
                    <a:lumOff val="5000"/>
                  </a:schemeClr>
                </a:solidFill>
                <a:latin typeface="Cambria" panose="02040503050406030204" pitchFamily="18" charset="0"/>
                <a:ea typeface="Cambria" panose="02040503050406030204" pitchFamily="18" charset="0"/>
              </a:defRPr>
            </a:lvl2pPr>
            <a:lvl3pPr marL="1098250" indent="-377372">
              <a:buClrTx/>
              <a:buFont typeface="Courier New" panose="02070309020205020404" pitchFamily="49" charset="0"/>
              <a:buChar char="o"/>
              <a:defRPr sz="2800">
                <a:solidFill>
                  <a:schemeClr val="accent4">
                    <a:lumMod val="95000"/>
                    <a:lumOff val="5000"/>
                  </a:schemeClr>
                </a:solidFill>
                <a:latin typeface="Cambria" panose="02040503050406030204" pitchFamily="18" charset="0"/>
                <a:ea typeface="Cambria" panose="02040503050406030204" pitchFamily="18" charset="0"/>
              </a:defRPr>
            </a:lvl3pPr>
            <a:lvl4pPr marL="1438529" indent="-338668">
              <a:buClrTx/>
              <a:buFont typeface="Wingdings" panose="05000000000000000000" pitchFamily="2" charset="2"/>
              <a:buChar char="Ø"/>
              <a:defRPr sz="2800">
                <a:solidFill>
                  <a:schemeClr val="accent4">
                    <a:lumMod val="95000"/>
                    <a:lumOff val="5000"/>
                  </a:schemeClr>
                </a:solidFill>
                <a:latin typeface="Cambria" panose="02040503050406030204" pitchFamily="18" charset="0"/>
                <a:ea typeface="Cambria" panose="02040503050406030204" pitchFamily="18" charset="0"/>
              </a:defRPr>
            </a:lvl4pPr>
            <a:lvl5pPr>
              <a:defRPr sz="2800">
                <a:solidFill>
                  <a:schemeClr val="accent4">
                    <a:lumMod val="95000"/>
                    <a:lumOff val="5000"/>
                  </a:schemeClr>
                </a:solidFill>
                <a:latin typeface="Cambria" panose="02040503050406030204" pitchFamily="18" charset="0"/>
                <a:ea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82D80B4-CD89-403B-BB19-E43D76EFD309}" type="slidenum">
              <a:rPr lang="en-US" altLang="en-US"/>
              <a:pPr/>
              <a:t>‹#›</a:t>
            </a:fld>
            <a:endParaRPr lang="en-US" altLang="en-US"/>
          </a:p>
        </p:txBody>
      </p:sp>
      <p:sp>
        <p:nvSpPr>
          <p:cNvPr id="10"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14" name="Picture 2" descr="A picture containing icon&#10;&#10;Description automatically generat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829" y="4700588"/>
            <a:ext cx="11054511" cy="1452562"/>
          </a:xfrm>
        </p:spPr>
        <p:txBody>
          <a:bodyPr/>
          <a:lstStyle>
            <a:lvl1pPr algn="l">
              <a:defRPr sz="4064" b="1" cap="all">
                <a:solidFill>
                  <a:schemeClr val="accent4">
                    <a:lumMod val="95000"/>
                    <a:lumOff val="5000"/>
                  </a:schemeClr>
                </a:solidFill>
              </a:defRPr>
            </a:lvl1pPr>
          </a:lstStyle>
          <a:p>
            <a:r>
              <a:rPr lang="en-US" dirty="0"/>
              <a:t>Click to edit Master title style</a:t>
            </a:r>
          </a:p>
        </p:txBody>
      </p:sp>
      <p:sp>
        <p:nvSpPr>
          <p:cNvPr id="3" name="Text Placeholder 2"/>
          <p:cNvSpPr>
            <a:spLocks noGrp="1"/>
          </p:cNvSpPr>
          <p:nvPr>
            <p:ph type="body" idx="1"/>
          </p:nvPr>
        </p:nvSpPr>
        <p:spPr>
          <a:xfrm>
            <a:off x="1027829" y="3100388"/>
            <a:ext cx="11054511" cy="1600200"/>
          </a:xfrm>
        </p:spPr>
        <p:txBody>
          <a:bodyPr anchor="b"/>
          <a:lstStyle>
            <a:lvl1pPr marL="0" indent="0">
              <a:buNone/>
              <a:defRPr sz="2032"/>
            </a:lvl1pPr>
            <a:lvl2pPr marL="464458" indent="0">
              <a:buNone/>
              <a:defRPr sz="1829"/>
            </a:lvl2pPr>
            <a:lvl3pPr marL="928916" indent="0">
              <a:buNone/>
              <a:defRPr sz="1625"/>
            </a:lvl3pPr>
            <a:lvl4pPr marL="1393373" indent="0">
              <a:buNone/>
              <a:defRPr sz="1422"/>
            </a:lvl4pPr>
            <a:lvl5pPr marL="1857832" indent="0">
              <a:buNone/>
              <a:defRPr sz="1422"/>
            </a:lvl5pPr>
            <a:lvl6pPr marL="2322289" indent="0">
              <a:buNone/>
              <a:defRPr sz="1422"/>
            </a:lvl6pPr>
            <a:lvl7pPr marL="2786747" indent="0">
              <a:buNone/>
              <a:defRPr sz="1422"/>
            </a:lvl7pPr>
            <a:lvl8pPr marL="3251205" indent="0">
              <a:buNone/>
              <a:defRPr sz="1422"/>
            </a:lvl8pPr>
            <a:lvl9pPr marL="3715663" indent="0">
              <a:buNone/>
              <a:defRPr sz="1422"/>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BC577CB-DC19-42DE-BF48-B80190C32E9B}"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53247" y="296867"/>
            <a:ext cx="10187953" cy="1216025"/>
          </a:xfrm>
        </p:spPr>
        <p:txBody>
          <a:bodyPr/>
          <a:lstStyle>
            <a:lvl1pPr>
              <a:defRPr>
                <a:solidFill>
                  <a:schemeClr val="accent4">
                    <a:lumMod val="95000"/>
                    <a:lumOff val="5000"/>
                  </a:schemeClr>
                </a:solidFill>
              </a:defRPr>
            </a:lvl1pPr>
          </a:lstStyle>
          <a:p>
            <a:r>
              <a:rPr lang="en-US" dirty="0"/>
              <a:t>Click to edit Master title style</a:t>
            </a:r>
          </a:p>
        </p:txBody>
      </p:sp>
      <p:sp>
        <p:nvSpPr>
          <p:cNvPr id="3" name="Content Placeholder 2"/>
          <p:cNvSpPr>
            <a:spLocks noGrp="1"/>
          </p:cNvSpPr>
          <p:nvPr>
            <p:ph sz="half" idx="1"/>
          </p:nvPr>
        </p:nvSpPr>
        <p:spPr>
          <a:xfrm>
            <a:off x="619276" y="1752600"/>
            <a:ext cx="5749808" cy="4832350"/>
          </a:xfrm>
        </p:spPr>
        <p:txBody>
          <a:bodyPr/>
          <a:lstStyle>
            <a:lvl1pPr>
              <a:defRPr sz="2845">
                <a:solidFill>
                  <a:schemeClr val="bg1"/>
                </a:solidFill>
              </a:defRPr>
            </a:lvl1pPr>
            <a:lvl2pPr>
              <a:defRPr sz="2438">
                <a:solidFill>
                  <a:schemeClr val="bg1"/>
                </a:solidFill>
              </a:defRPr>
            </a:lvl2pPr>
            <a:lvl3pPr>
              <a:defRPr sz="2032">
                <a:solidFill>
                  <a:schemeClr val="bg1"/>
                </a:solidFill>
              </a:defRPr>
            </a:lvl3pPr>
            <a:lvl4pPr>
              <a:defRPr sz="1829">
                <a:solidFill>
                  <a:schemeClr val="bg1"/>
                </a:solidFill>
              </a:defRPr>
            </a:lvl4pPr>
            <a:lvl5pPr>
              <a:defRPr sz="1829">
                <a:solidFill>
                  <a:schemeClr val="bg1"/>
                </a:solidFill>
              </a:defRPr>
            </a:lvl5pPr>
            <a:lvl6pPr>
              <a:defRPr sz="1829"/>
            </a:lvl6pPr>
            <a:lvl7pPr>
              <a:defRPr sz="1829"/>
            </a:lvl7pPr>
            <a:lvl8pPr>
              <a:defRPr sz="1829"/>
            </a:lvl8pPr>
            <a:lvl9pPr>
              <a:defRPr sz="1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5509" y="1752600"/>
            <a:ext cx="5749808" cy="4832350"/>
          </a:xfrm>
        </p:spPr>
        <p:txBody>
          <a:bodyPr/>
          <a:lstStyle>
            <a:lvl1pPr>
              <a:defRPr sz="2845">
                <a:solidFill>
                  <a:schemeClr val="bg1"/>
                </a:solidFill>
              </a:defRPr>
            </a:lvl1pPr>
            <a:lvl2pPr>
              <a:defRPr sz="2438">
                <a:solidFill>
                  <a:schemeClr val="bg1"/>
                </a:solidFill>
              </a:defRPr>
            </a:lvl2pPr>
            <a:lvl3pPr>
              <a:defRPr sz="2032">
                <a:solidFill>
                  <a:schemeClr val="bg1"/>
                </a:solidFill>
              </a:defRPr>
            </a:lvl3pPr>
            <a:lvl4pPr>
              <a:defRPr sz="1829">
                <a:solidFill>
                  <a:schemeClr val="bg1"/>
                </a:solidFill>
              </a:defRPr>
            </a:lvl4pPr>
            <a:lvl5pPr>
              <a:defRPr sz="1829">
                <a:solidFill>
                  <a:schemeClr val="bg1"/>
                </a:solidFill>
              </a:defRPr>
            </a:lvl5pPr>
            <a:lvl6pPr>
              <a:defRPr sz="1829"/>
            </a:lvl6pPr>
            <a:lvl7pPr>
              <a:defRPr sz="1829"/>
            </a:lvl7pPr>
            <a:lvl8pPr>
              <a:defRPr sz="1829"/>
            </a:lvl8pPr>
            <a:lvl9pPr>
              <a:defRPr sz="1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4BC33E0-110E-435F-9BD3-B0E65100DECC}" type="slidenum">
              <a:rPr lang="en-US" altLang="en-US"/>
              <a:pPr/>
              <a:t>‹#›</a:t>
            </a:fld>
            <a:endParaRPr lang="en-US" altLang="en-US"/>
          </a:p>
        </p:txBody>
      </p:sp>
      <p:sp>
        <p:nvSpPr>
          <p:cNvPr id="8"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10" name="Picture 2" descr="A picture containing icon&#10;&#10;Description automatically generat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79B663FC-48E2-4696-831B-9C14E8FF401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381" y="1905000"/>
            <a:ext cx="4279027" cy="1239837"/>
          </a:xfrm>
        </p:spPr>
        <p:txBody>
          <a:bodyPr anchor="b"/>
          <a:lstStyle>
            <a:lvl1pPr algn="l">
              <a:defRPr sz="2032" b="1"/>
            </a:lvl1pPr>
          </a:lstStyle>
          <a:p>
            <a:r>
              <a:rPr lang="en-US" dirty="0"/>
              <a:t>Click to edit Master title style</a:t>
            </a:r>
          </a:p>
        </p:txBody>
      </p:sp>
      <p:sp>
        <p:nvSpPr>
          <p:cNvPr id="3" name="Content Placeholder 2"/>
          <p:cNvSpPr>
            <a:spLocks noGrp="1"/>
          </p:cNvSpPr>
          <p:nvPr>
            <p:ph idx="1"/>
          </p:nvPr>
        </p:nvSpPr>
        <p:spPr>
          <a:xfrm>
            <a:off x="5085379" y="1905000"/>
            <a:ext cx="7270044" cy="4629154"/>
          </a:xfrm>
        </p:spPr>
        <p:txBody>
          <a:bodyPr/>
          <a:lstStyle>
            <a:lvl1pPr>
              <a:defRPr sz="3251"/>
            </a:lvl1pPr>
            <a:lvl2pPr>
              <a:defRPr sz="2845"/>
            </a:lvl2pPr>
            <a:lvl3pPr>
              <a:defRPr sz="2438"/>
            </a:lvl3pPr>
            <a:lvl4pPr>
              <a:defRPr sz="2032"/>
            </a:lvl4pPr>
            <a:lvl5pPr>
              <a:defRPr sz="2032"/>
            </a:lvl5pPr>
            <a:lvl6pPr>
              <a:defRPr sz="2032"/>
            </a:lvl6pPr>
            <a:lvl7pPr>
              <a:defRPr sz="2032"/>
            </a:lvl7pPr>
            <a:lvl8pPr>
              <a:defRPr sz="2032"/>
            </a:lvl8pPr>
            <a:lvl9pPr>
              <a:defRPr sz="2032"/>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49381" y="3581400"/>
            <a:ext cx="4279027" cy="2952750"/>
          </a:xfrm>
        </p:spPr>
        <p:txBody>
          <a:bodyPr/>
          <a:lstStyle>
            <a:lvl1pPr marL="0" indent="0">
              <a:buNone/>
              <a:defRPr sz="1422"/>
            </a:lvl1pPr>
            <a:lvl2pPr marL="464458" indent="0">
              <a:buNone/>
              <a:defRPr sz="1219"/>
            </a:lvl2pPr>
            <a:lvl3pPr marL="928916" indent="0">
              <a:buNone/>
              <a:defRPr sz="1016"/>
            </a:lvl3pPr>
            <a:lvl4pPr marL="1393373" indent="0">
              <a:buNone/>
              <a:defRPr sz="914"/>
            </a:lvl4pPr>
            <a:lvl5pPr marL="1857832" indent="0">
              <a:buNone/>
              <a:defRPr sz="914"/>
            </a:lvl5pPr>
            <a:lvl6pPr marL="2322289" indent="0">
              <a:buNone/>
              <a:defRPr sz="914"/>
            </a:lvl6pPr>
            <a:lvl7pPr marL="2786747" indent="0">
              <a:buNone/>
              <a:defRPr sz="914"/>
            </a:lvl7pPr>
            <a:lvl8pPr marL="3251205" indent="0">
              <a:buNone/>
              <a:defRPr sz="914"/>
            </a:lvl8pPr>
            <a:lvl9pPr marL="3715663" indent="0">
              <a:buNone/>
              <a:defRPr sz="914"/>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876AFA3-8D8B-4CDA-9312-832A97FC9108}"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948408" y="296867"/>
            <a:ext cx="10497592" cy="1216025"/>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p>
            <a:pPr lvl="0"/>
            <a:r>
              <a:rPr lang="en-US" altLang="en-US" dirty="0"/>
              <a:t>Click to edit Master title style</a:t>
            </a:r>
          </a:p>
        </p:txBody>
      </p:sp>
      <p:sp>
        <p:nvSpPr>
          <p:cNvPr id="9219" name="Rectangle 3"/>
          <p:cNvSpPr>
            <a:spLocks noGrp="1" noChangeArrowheads="1"/>
          </p:cNvSpPr>
          <p:nvPr>
            <p:ph type="body" idx="1"/>
          </p:nvPr>
        </p:nvSpPr>
        <p:spPr bwMode="auto">
          <a:xfrm>
            <a:off x="619276" y="1752600"/>
            <a:ext cx="11706040" cy="4832350"/>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220" name="Rectangle 4"/>
          <p:cNvSpPr>
            <a:spLocks noGrp="1" noChangeArrowheads="1"/>
          </p:cNvSpPr>
          <p:nvPr>
            <p:ph type="dt" sz="half" idx="2"/>
          </p:nvPr>
        </p:nvSpPr>
        <p:spPr bwMode="auto">
          <a:xfrm>
            <a:off x="649380" y="6659563"/>
            <a:ext cx="3036173" cy="487362"/>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defTabSz="982136">
              <a:defRPr sz="1321">
                <a:latin typeface="+mj-lt"/>
              </a:defRPr>
            </a:lvl1pPr>
          </a:lstStyle>
          <a:p>
            <a:endParaRPr lang="en-US" altLang="en-US"/>
          </a:p>
        </p:txBody>
      </p:sp>
      <p:sp>
        <p:nvSpPr>
          <p:cNvPr id="9221" name="Rectangle 5"/>
          <p:cNvSpPr>
            <a:spLocks noGrp="1" noChangeArrowheads="1"/>
          </p:cNvSpPr>
          <p:nvPr>
            <p:ph type="ftr" sz="quarter" idx="3"/>
          </p:nvPr>
        </p:nvSpPr>
        <p:spPr bwMode="auto">
          <a:xfrm>
            <a:off x="4442448" y="6664325"/>
            <a:ext cx="4119907" cy="488950"/>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algn="ctr" defTabSz="982136">
              <a:defRPr sz="1321">
                <a:latin typeface="+mj-lt"/>
              </a:defRPr>
            </a:lvl1pPr>
          </a:lstStyle>
          <a:p>
            <a:endParaRPr lang="en-US" altLang="en-US"/>
          </a:p>
        </p:txBody>
      </p:sp>
      <p:sp>
        <p:nvSpPr>
          <p:cNvPr id="9222" name="Rectangle 6"/>
          <p:cNvSpPr>
            <a:spLocks noGrp="1" noChangeArrowheads="1"/>
          </p:cNvSpPr>
          <p:nvPr>
            <p:ph type="sldNum" sz="quarter" idx="4"/>
          </p:nvPr>
        </p:nvSpPr>
        <p:spPr bwMode="auto">
          <a:xfrm>
            <a:off x="9319248" y="6659563"/>
            <a:ext cx="3036173" cy="487362"/>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algn="r" defTabSz="982136">
              <a:defRPr sz="1321">
                <a:latin typeface="+mj-lt"/>
              </a:defRPr>
            </a:lvl1pPr>
          </a:lstStyle>
          <a:p>
            <a:fld id="{5ABA91E8-6EBE-4BF6-8E33-00CD92C22D18}" type="slidenum">
              <a:rPr lang="en-US" altLang="en-US"/>
              <a:pPr/>
              <a:t>‹#›</a:t>
            </a:fld>
            <a:endParaRPr lang="en-US" altLang="en-US"/>
          </a:p>
        </p:txBody>
      </p:sp>
      <p:sp>
        <p:nvSpPr>
          <p:cNvPr id="9224" name="Line 8"/>
          <p:cNvSpPr>
            <a:spLocks noChangeShapeType="1"/>
          </p:cNvSpPr>
          <p:nvPr/>
        </p:nvSpPr>
        <p:spPr bwMode="auto">
          <a:xfrm>
            <a:off x="649380" y="7162800"/>
            <a:ext cx="11706040" cy="0"/>
          </a:xfrm>
          <a:prstGeom prst="line">
            <a:avLst/>
          </a:prstGeom>
          <a:noFill/>
          <a:ln w="19050">
            <a:solidFill>
              <a:schemeClr val="tx1"/>
            </a:solidFill>
            <a:round/>
            <a:headEnd/>
            <a:tailEnd/>
          </a:ln>
          <a:effectLst/>
        </p:spPr>
        <p:txBody>
          <a:bodyPr/>
          <a:lstStyle/>
          <a:p>
            <a:endParaRPr lang="en-US"/>
          </a:p>
        </p:txBody>
      </p:sp>
      <p:sp>
        <p:nvSpPr>
          <p:cNvPr id="8"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9" name="Picture 2" descr="A picture containing icon&#10;&#10;Description automatically generated"/>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MOB logo"/>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426700" y="312742"/>
            <a:ext cx="2019300"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66" r:id="rId2"/>
    <p:sldLayoutId id="2147483651" r:id="rId3"/>
    <p:sldLayoutId id="2147483652" r:id="rId4"/>
    <p:sldLayoutId id="2147483653" r:id="rId5"/>
    <p:sldLayoutId id="2147483656" r:id="rId6"/>
    <p:sldLayoutId id="2147483657" r:id="rId7"/>
  </p:sldLayoutIdLst>
  <p:txStyles>
    <p:title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p:titleStyle>
    <p:bodyStyle>
      <a:lvl1pPr marL="367696" indent="-367696" algn="l" defTabSz="982136" rtl="0" fontAlgn="base">
        <a:spcBef>
          <a:spcPct val="20000"/>
        </a:spcBef>
        <a:spcAft>
          <a:spcPct val="0"/>
        </a:spcAft>
        <a:buClr>
          <a:schemeClr val="tx1"/>
        </a:buClr>
        <a:buSzPct val="65000"/>
        <a:buFont typeface="Wingdings" pitchFamily="2" charset="2"/>
        <a:buChar char="n"/>
        <a:defRPr sz="3251">
          <a:solidFill>
            <a:schemeClr val="tx1"/>
          </a:solidFill>
          <a:latin typeface="+mn-lt"/>
          <a:ea typeface="+mn-ea"/>
          <a:cs typeface="+mn-cs"/>
        </a:defRPr>
      </a:lvl1pPr>
      <a:lvl2pPr marL="719265" indent="-349956" algn="l" defTabSz="982136" rtl="0" fontAlgn="base">
        <a:spcBef>
          <a:spcPct val="20000"/>
        </a:spcBef>
        <a:spcAft>
          <a:spcPct val="0"/>
        </a:spcAft>
        <a:buClrTx/>
        <a:buSzPct val="60000"/>
        <a:buFont typeface="Wingdings" pitchFamily="2" charset="2"/>
        <a:buChar char="q"/>
        <a:defRPr sz="2743">
          <a:solidFill>
            <a:schemeClr val="tx1"/>
          </a:solidFill>
          <a:latin typeface="+mn-lt"/>
          <a:cs typeface="+mn-cs"/>
        </a:defRPr>
      </a:lvl2pPr>
      <a:lvl3pPr marL="1098250" indent="-377372" algn="l" defTabSz="982136" rtl="0" fontAlgn="base">
        <a:spcBef>
          <a:spcPct val="20000"/>
        </a:spcBef>
        <a:spcAft>
          <a:spcPct val="0"/>
        </a:spcAft>
        <a:buClrTx/>
        <a:buSzPct val="65000"/>
        <a:buFont typeface="Wingdings" pitchFamily="2" charset="2"/>
        <a:buChar char="n"/>
        <a:defRPr sz="2337">
          <a:solidFill>
            <a:schemeClr val="tx1"/>
          </a:solidFill>
          <a:latin typeface="+mn-lt"/>
          <a:cs typeface="+mn-cs"/>
        </a:defRPr>
      </a:lvl3pPr>
      <a:lvl4pPr marL="1438529" indent="-338668" algn="l" defTabSz="982136" rtl="0" fontAlgn="base">
        <a:spcBef>
          <a:spcPct val="20000"/>
        </a:spcBef>
        <a:spcAft>
          <a:spcPct val="0"/>
        </a:spcAft>
        <a:buClrTx/>
        <a:buSzPct val="70000"/>
        <a:buFont typeface="Wingdings" pitchFamily="2" charset="2"/>
        <a:buChar char="q"/>
        <a:defRPr sz="2133">
          <a:solidFill>
            <a:schemeClr val="tx1"/>
          </a:solidFill>
          <a:latin typeface="+mn-lt"/>
          <a:cs typeface="+mn-cs"/>
        </a:defRPr>
      </a:lvl4pPr>
      <a:lvl5pPr marL="1803000" indent="-362858" algn="l" defTabSz="982136" rtl="0" fontAlgn="base">
        <a:spcBef>
          <a:spcPct val="20000"/>
        </a:spcBef>
        <a:spcAft>
          <a:spcPct val="0"/>
        </a:spcAft>
        <a:buClrTx/>
        <a:buSzPct val="75000"/>
        <a:buFont typeface="Wingdings" pitchFamily="2" charset="2"/>
        <a:buChar char="§"/>
        <a:defRPr sz="2133">
          <a:solidFill>
            <a:schemeClr val="tx1"/>
          </a:solidFill>
          <a:latin typeface="+mn-lt"/>
          <a:cs typeface="+mn-cs"/>
        </a:defRPr>
      </a:lvl5pPr>
      <a:lvl6pPr marL="2267457"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6pPr>
      <a:lvl7pPr marL="2731916"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7pPr>
      <a:lvl8pPr marL="3196373"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8pPr>
      <a:lvl9pPr marL="3660832"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9pPr>
    </p:bodyStyle>
    <p:otherStyle>
      <a:defPPr>
        <a:defRPr lang="en-US"/>
      </a:defPPr>
      <a:lvl1pPr marL="0" algn="l" defTabSz="928916" rtl="0" eaLnBrk="1" latinLnBrk="0" hangingPunct="1">
        <a:defRPr sz="1829" kern="1200">
          <a:solidFill>
            <a:schemeClr val="tx1"/>
          </a:solidFill>
          <a:latin typeface="+mn-lt"/>
          <a:ea typeface="+mn-ea"/>
          <a:cs typeface="+mn-cs"/>
        </a:defRPr>
      </a:lvl1pPr>
      <a:lvl2pPr marL="464458" algn="l" defTabSz="928916" rtl="0" eaLnBrk="1" latinLnBrk="0" hangingPunct="1">
        <a:defRPr sz="1829" kern="1200">
          <a:solidFill>
            <a:schemeClr val="tx1"/>
          </a:solidFill>
          <a:latin typeface="+mn-lt"/>
          <a:ea typeface="+mn-ea"/>
          <a:cs typeface="+mn-cs"/>
        </a:defRPr>
      </a:lvl2pPr>
      <a:lvl3pPr marL="928916" algn="l" defTabSz="928916" rtl="0" eaLnBrk="1" latinLnBrk="0" hangingPunct="1">
        <a:defRPr sz="1829" kern="1200">
          <a:solidFill>
            <a:schemeClr val="tx1"/>
          </a:solidFill>
          <a:latin typeface="+mn-lt"/>
          <a:ea typeface="+mn-ea"/>
          <a:cs typeface="+mn-cs"/>
        </a:defRPr>
      </a:lvl3pPr>
      <a:lvl4pPr marL="1393373" algn="l" defTabSz="928916" rtl="0" eaLnBrk="1" latinLnBrk="0" hangingPunct="1">
        <a:defRPr sz="1829" kern="1200">
          <a:solidFill>
            <a:schemeClr val="tx1"/>
          </a:solidFill>
          <a:latin typeface="+mn-lt"/>
          <a:ea typeface="+mn-ea"/>
          <a:cs typeface="+mn-cs"/>
        </a:defRPr>
      </a:lvl4pPr>
      <a:lvl5pPr marL="1857832" algn="l" defTabSz="928916" rtl="0" eaLnBrk="1" latinLnBrk="0" hangingPunct="1">
        <a:defRPr sz="1829" kern="1200">
          <a:solidFill>
            <a:schemeClr val="tx1"/>
          </a:solidFill>
          <a:latin typeface="+mn-lt"/>
          <a:ea typeface="+mn-ea"/>
          <a:cs typeface="+mn-cs"/>
        </a:defRPr>
      </a:lvl5pPr>
      <a:lvl6pPr marL="2322289" algn="l" defTabSz="928916" rtl="0" eaLnBrk="1" latinLnBrk="0" hangingPunct="1">
        <a:defRPr sz="1829" kern="1200">
          <a:solidFill>
            <a:schemeClr val="tx1"/>
          </a:solidFill>
          <a:latin typeface="+mn-lt"/>
          <a:ea typeface="+mn-ea"/>
          <a:cs typeface="+mn-cs"/>
        </a:defRPr>
      </a:lvl6pPr>
      <a:lvl7pPr marL="2786747" algn="l" defTabSz="928916" rtl="0" eaLnBrk="1" latinLnBrk="0" hangingPunct="1">
        <a:defRPr sz="1829" kern="1200">
          <a:solidFill>
            <a:schemeClr val="tx1"/>
          </a:solidFill>
          <a:latin typeface="+mn-lt"/>
          <a:ea typeface="+mn-ea"/>
          <a:cs typeface="+mn-cs"/>
        </a:defRPr>
      </a:lvl7pPr>
      <a:lvl8pPr marL="3251205" algn="l" defTabSz="928916" rtl="0" eaLnBrk="1" latinLnBrk="0" hangingPunct="1">
        <a:defRPr sz="1829" kern="1200">
          <a:solidFill>
            <a:schemeClr val="tx1"/>
          </a:solidFill>
          <a:latin typeface="+mn-lt"/>
          <a:ea typeface="+mn-ea"/>
          <a:cs typeface="+mn-cs"/>
        </a:defRPr>
      </a:lvl8pPr>
      <a:lvl9pPr marL="3715663" algn="l" defTabSz="928916" rtl="0" eaLnBrk="1" latinLnBrk="0" hangingPunct="1">
        <a:defRPr sz="18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www.ibcmob.net/"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975360" y="2032001"/>
            <a:ext cx="11054080" cy="1168400"/>
          </a:xfrm>
        </p:spPr>
        <p:txBody>
          <a:bodyPr/>
          <a:lstStyle/>
          <a:p>
            <a:r>
              <a:rPr lang="en-US" altLang="en-US" sz="66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WELCOME  TO  THE  MOB!</a:t>
            </a:r>
            <a:endParaRPr lang="en-US" altLang="en-US" sz="4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950720" y="3505200"/>
            <a:ext cx="9103360" cy="1869440"/>
          </a:xfrm>
        </p:spPr>
        <p:txBody>
          <a:bodyPr/>
          <a:lstStyle/>
          <a:p>
            <a:pPr>
              <a:defRPr/>
            </a:pPr>
            <a:r>
              <a:rPr lang="en-US" altLang="en-US" dirty="0">
                <a:solidFill>
                  <a:schemeClr val="tx1">
                    <a:lumMod val="75000"/>
                    <a:lumOff val="25000"/>
                  </a:schemeClr>
                </a:solidFill>
                <a:ea typeface="MS PGothic" panose="020B0600070205080204" pitchFamily="34" charset="-128"/>
              </a:rPr>
              <a:t>All Scripture is breathed out by God and profitable                for teaching, for reproof, for correction, and for training in righteousness, that the man of God may be complete, equipped for every good work. </a:t>
            </a:r>
          </a:p>
          <a:p>
            <a:pPr>
              <a:defRPr/>
            </a:pPr>
            <a:r>
              <a:rPr lang="en-US" altLang="en-US" dirty="0">
                <a:solidFill>
                  <a:schemeClr val="tx1">
                    <a:lumMod val="75000"/>
                    <a:lumOff val="25000"/>
                  </a:schemeClr>
                </a:solidFill>
                <a:ea typeface="MS PGothic" panose="020B0600070205080204" pitchFamily="34" charset="-128"/>
              </a:rPr>
              <a:t>2 Timothy 3:16-17 </a:t>
            </a:r>
            <a:r>
              <a:rPr lang="en-US" altLang="en-US" sz="2560" dirty="0">
                <a:solidFill>
                  <a:schemeClr val="tx1">
                    <a:lumMod val="75000"/>
                    <a:lumOff val="25000"/>
                  </a:schemeClr>
                </a:solidFill>
                <a:ea typeface="MS PGothic" panose="020B0600070205080204" pitchFamily="34" charset="-128"/>
              </a:rPr>
              <a:t>(ESV)</a:t>
            </a:r>
            <a:endParaRPr lang="en-US" dirty="0">
              <a:solidFill>
                <a:schemeClr val="tx1">
                  <a:lumMod val="75000"/>
                  <a:lumOff val="25000"/>
                </a:schemeClr>
              </a:solidFill>
            </a:endParaRPr>
          </a:p>
        </p:txBody>
      </p:sp>
      <p:sp>
        <p:nvSpPr>
          <p:cNvPr id="4" name="Date Placeholder 3"/>
          <p:cNvSpPr>
            <a:spLocks noGrp="1"/>
          </p:cNvSpPr>
          <p:nvPr>
            <p:ph type="dt" sz="quarter" idx="10"/>
          </p:nvPr>
        </p:nvSpPr>
        <p:spPr>
          <a:xfrm>
            <a:off x="182880" y="6781800"/>
            <a:ext cx="2230121" cy="389467"/>
          </a:xfrm>
          <a:prstGeom prst="rect">
            <a:avLst/>
          </a:prstGeom>
        </p:spPr>
        <p:txBody>
          <a:bodyPr vert="horz" lIns="91429" tIns="45714" rIns="91429" bIns="45714" rtlCol="0" anchor="ctr"/>
          <a:lstStyle>
            <a:defPPr>
              <a:defRPr lang="en-US"/>
            </a:defPPr>
            <a:lvl1pPr algn="l" defTabSz="975276" rtl="0" eaLnBrk="1" fontAlgn="auto" hangingPunct="1">
              <a:spcBef>
                <a:spcPts val="0"/>
              </a:spcBef>
              <a:spcAft>
                <a:spcPts val="0"/>
              </a:spcAft>
              <a:defRPr sz="1280" kern="1200" dirty="0">
                <a:solidFill>
                  <a:schemeClr val="tx1"/>
                </a:solidFill>
                <a:latin typeface="+mn-lt"/>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prstClr val="black"/>
                </a:solidFill>
                <a:cs typeface="+mn-cs"/>
              </a:rPr>
              <a:t>November 1, 2022</a:t>
            </a:r>
            <a:endParaRPr lang="en-US" dirty="0">
              <a:solidFill>
                <a:prstClr val="black"/>
              </a:solidFill>
              <a:latin typeface="Calibri"/>
              <a:cs typeface="+mn-cs"/>
            </a:endParaRPr>
          </a:p>
        </p:txBody>
      </p:sp>
      <p:sp>
        <p:nvSpPr>
          <p:cNvPr id="20486" name="Slide Number Placeholder 5"/>
          <p:cNvSpPr>
            <a:spLocks noGrp="1" noChangeArrowheads="1"/>
          </p:cNvSpPr>
          <p:nvPr>
            <p:ph type="sldNum" sz="quarter" idx="12"/>
          </p:nvPr>
        </p:nvSpPr>
        <p:spPr bwMode="auto">
          <a:xfrm>
            <a:off x="11963401" y="6954521"/>
            <a:ext cx="975360" cy="38946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defPPr>
              <a:defRPr lang="en-US"/>
            </a:defPPr>
            <a:lvl1pPr algn="r" rtl="0" eaLnBrk="1" fontAlgn="base" hangingPunct="1">
              <a:spcBef>
                <a:spcPct val="0"/>
              </a:spcBef>
              <a:spcAft>
                <a:spcPct val="0"/>
              </a:spcAft>
              <a:defRPr sz="128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defTabSz="973698"/>
            <a:fld id="{4C2CFBB3-495C-4C7C-A55D-D7673611F889}" type="slidenum">
              <a:rPr lang="en-US" altLang="en-US" smtClean="0">
                <a:solidFill>
                  <a:prstClr val="black"/>
                </a:solidFill>
                <a:latin typeface="Calibri" panose="020F0502020204030204" pitchFamily="34" charset="0"/>
                <a:cs typeface="+mn-cs"/>
              </a:rPr>
              <a:pPr defTabSz="973698"/>
              <a:t>1</a:t>
            </a:fld>
            <a:endParaRPr lang="en-US" altLang="en-US">
              <a:solidFill>
                <a:prstClr val="black"/>
              </a:solidFill>
              <a:latin typeface="Calibri" panose="020F0502020204030204" pitchFamily="34" charset="0"/>
              <a:cs typeface="+mn-cs"/>
            </a:endParaRPr>
          </a:p>
        </p:txBody>
      </p:sp>
    </p:spTree>
    <p:extLst>
      <p:ext uri="{BB962C8B-B14F-4D97-AF65-F5344CB8AC3E}">
        <p14:creationId xmlns:p14="http://schemas.microsoft.com/office/powerpoint/2010/main" val="4040760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5120" b="1" dirty="0">
                <a:solidFill>
                  <a:schemeClr val="tx1"/>
                </a:solidFill>
                <a:latin typeface="+mn-lt"/>
              </a:rPr>
              <a:t>Memory Verse</a:t>
            </a:r>
          </a:p>
        </p:txBody>
      </p:sp>
      <p:sp>
        <p:nvSpPr>
          <p:cNvPr id="3" name="Content Placeholder 2"/>
          <p:cNvSpPr>
            <a:spLocks noGrp="1"/>
          </p:cNvSpPr>
          <p:nvPr>
            <p:ph idx="1"/>
          </p:nvPr>
        </p:nvSpPr>
        <p:spPr/>
        <p:txBody>
          <a:bodyPr/>
          <a:lstStyle/>
          <a:p>
            <a:pPr marL="0" indent="0">
              <a:spcAft>
                <a:spcPts val="640"/>
              </a:spcAft>
              <a:buNone/>
              <a:defRPr/>
            </a:pPr>
            <a:endParaRPr lang="en-US" altLang="en-US" sz="3840" b="1" dirty="0">
              <a:solidFill>
                <a:schemeClr val="tx1"/>
              </a:solidFill>
            </a:endParaRPr>
          </a:p>
          <a:p>
            <a:pPr marL="0" indent="0">
              <a:spcAft>
                <a:spcPts val="640"/>
              </a:spcAft>
              <a:buNone/>
              <a:defRPr/>
            </a:pPr>
            <a:r>
              <a:rPr lang="en-US" altLang="en-US" sz="3840" b="1" dirty="0">
                <a:solidFill>
                  <a:schemeClr val="tx1"/>
                </a:solidFill>
                <a:latin typeface="+mn-lt"/>
              </a:rPr>
              <a:t>Isaiah 8:13 (NASB)</a:t>
            </a:r>
          </a:p>
          <a:p>
            <a:pPr marL="0" indent="0">
              <a:spcAft>
                <a:spcPts val="640"/>
              </a:spcAft>
              <a:buNone/>
              <a:defRPr/>
            </a:pPr>
            <a:r>
              <a:rPr lang="en-US" b="1" dirty="0">
                <a:solidFill>
                  <a:schemeClr val="tx1"/>
                </a:solidFill>
                <a:latin typeface="+mn-lt"/>
              </a:rPr>
              <a:t>It is the </a:t>
            </a:r>
            <a:r>
              <a:rPr lang="en-US" b="1" cap="small" dirty="0">
                <a:solidFill>
                  <a:schemeClr val="tx1"/>
                </a:solidFill>
                <a:latin typeface="+mn-lt"/>
              </a:rPr>
              <a:t>Lord</a:t>
            </a:r>
            <a:r>
              <a:rPr lang="en-US" b="1" dirty="0">
                <a:solidFill>
                  <a:schemeClr val="tx1"/>
                </a:solidFill>
                <a:latin typeface="+mn-lt"/>
              </a:rPr>
              <a:t> of hosts whom you should regard</a:t>
            </a:r>
            <a:br>
              <a:rPr lang="en-US" b="1" dirty="0">
                <a:solidFill>
                  <a:schemeClr val="tx1"/>
                </a:solidFill>
                <a:latin typeface="+mn-lt"/>
              </a:rPr>
            </a:br>
            <a:r>
              <a:rPr lang="en-US" b="1" dirty="0">
                <a:solidFill>
                  <a:schemeClr val="tx1"/>
                </a:solidFill>
                <a:latin typeface="+mn-lt"/>
              </a:rPr>
              <a:t>       as holy. </a:t>
            </a:r>
            <a:br>
              <a:rPr lang="en-US" b="1" dirty="0">
                <a:solidFill>
                  <a:schemeClr val="tx1"/>
                </a:solidFill>
                <a:latin typeface="+mn-lt"/>
              </a:rPr>
            </a:br>
            <a:r>
              <a:rPr lang="en-US" b="1" dirty="0">
                <a:solidFill>
                  <a:schemeClr val="tx1"/>
                </a:solidFill>
                <a:latin typeface="+mn-lt"/>
              </a:rPr>
              <a:t>And He shall be your fear, </a:t>
            </a:r>
            <a:br>
              <a:rPr lang="en-US" b="1" dirty="0">
                <a:solidFill>
                  <a:schemeClr val="tx1"/>
                </a:solidFill>
                <a:latin typeface="+mn-lt"/>
              </a:rPr>
            </a:br>
            <a:r>
              <a:rPr lang="en-US" b="1" dirty="0">
                <a:solidFill>
                  <a:schemeClr val="tx1"/>
                </a:solidFill>
                <a:latin typeface="+mn-lt"/>
              </a:rPr>
              <a:t>And He shall be your dread. </a:t>
            </a:r>
          </a:p>
          <a:p>
            <a:pPr marL="0" indent="0" algn="ctr">
              <a:spcAft>
                <a:spcPts val="640"/>
              </a:spcAft>
              <a:buNone/>
              <a:defRPr/>
            </a:pPr>
            <a:endParaRPr lang="en-US" altLang="en-US" sz="3840" b="1" dirty="0">
              <a:solidFill>
                <a:schemeClr val="tx1"/>
              </a:solidFill>
            </a:endParaRPr>
          </a:p>
          <a:p>
            <a:pPr>
              <a:defRPr/>
            </a:pPr>
            <a:endParaRPr lang="en-US" sz="3840" dirty="0">
              <a:solidFill>
                <a:schemeClr val="tx1"/>
              </a:solidFill>
            </a:endParaRPr>
          </a:p>
        </p:txBody>
      </p:sp>
      <p:sp>
        <p:nvSpPr>
          <p:cNvPr id="4" name="Date Placeholder 3"/>
          <p:cNvSpPr>
            <a:spLocks noGrp="1"/>
          </p:cNvSpPr>
          <p:nvPr>
            <p:ph type="dt" sz="quarter" idx="10"/>
          </p:nvPr>
        </p:nvSpPr>
        <p:spPr/>
        <p:txBody>
          <a:bodyPr/>
          <a:lstStyle/>
          <a:p>
            <a:pPr>
              <a:defRPr/>
            </a:pPr>
            <a:r>
              <a:rPr lang="en-US" dirty="0"/>
              <a:t>November 1, 2022</a:t>
            </a:r>
          </a:p>
        </p:txBody>
      </p:sp>
      <p:sp>
        <p:nvSpPr>
          <p:cNvPr id="24582"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A24ABF4-061B-4220-AA0E-1415D11888CE}" type="slidenum">
              <a:rPr lang="en-US" altLang="en-US"/>
              <a:pPr/>
              <a:t>10</a:t>
            </a:fld>
            <a:endParaRPr lang="en-US" altLang="en-US"/>
          </a:p>
        </p:txBody>
      </p:sp>
    </p:spTree>
    <p:extLst>
      <p:ext uri="{BB962C8B-B14F-4D97-AF65-F5344CB8AC3E}">
        <p14:creationId xmlns:p14="http://schemas.microsoft.com/office/powerpoint/2010/main" val="24445826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5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b="1" dirty="0">
                <a:solidFill>
                  <a:schemeClr val="tx1">
                    <a:lumMod val="75000"/>
                    <a:lumOff val="25000"/>
                  </a:schemeClr>
                </a:solidFill>
                <a:latin typeface="+mn-lt"/>
              </a:rPr>
              <a:t>Isaiah Outline</a:t>
            </a:r>
          </a:p>
        </p:txBody>
      </p:sp>
      <p:sp>
        <p:nvSpPr>
          <p:cNvPr id="2663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93C9297-CA8B-4A77-A6C9-BF4C1B74B826}" type="slidenum">
              <a:rPr lang="en-US" altLang="en-US"/>
              <a:pPr/>
              <a:t>11</a:t>
            </a:fld>
            <a:endParaRPr lang="en-US" altLang="en-US"/>
          </a:p>
        </p:txBody>
      </p:sp>
      <p:graphicFrame>
        <p:nvGraphicFramePr>
          <p:cNvPr id="9" name="Table 8"/>
          <p:cNvGraphicFramePr>
            <a:graphicFrameLocks noGrp="1"/>
          </p:cNvGraphicFramePr>
          <p:nvPr/>
        </p:nvGraphicFramePr>
        <p:xfrm>
          <a:off x="787400" y="1828800"/>
          <a:ext cx="11672564" cy="4999972"/>
        </p:xfrm>
        <a:graphic>
          <a:graphicData uri="http://schemas.openxmlformats.org/drawingml/2006/table">
            <a:tbl>
              <a:tblPr/>
              <a:tblGrid>
                <a:gridCol w="1091547">
                  <a:extLst>
                    <a:ext uri="{9D8B030D-6E8A-4147-A177-3AD203B41FA5}">
                      <a16:colId xmlns:a16="http://schemas.microsoft.com/office/drawing/2014/main" val="20000"/>
                    </a:ext>
                  </a:extLst>
                </a:gridCol>
                <a:gridCol w="554580">
                  <a:extLst>
                    <a:ext uri="{9D8B030D-6E8A-4147-A177-3AD203B41FA5}">
                      <a16:colId xmlns:a16="http://schemas.microsoft.com/office/drawing/2014/main" val="20001"/>
                    </a:ext>
                  </a:extLst>
                </a:gridCol>
                <a:gridCol w="554580">
                  <a:extLst>
                    <a:ext uri="{9D8B030D-6E8A-4147-A177-3AD203B41FA5}">
                      <a16:colId xmlns:a16="http://schemas.microsoft.com/office/drawing/2014/main" val="20002"/>
                    </a:ext>
                  </a:extLst>
                </a:gridCol>
                <a:gridCol w="554580">
                  <a:extLst>
                    <a:ext uri="{9D8B030D-6E8A-4147-A177-3AD203B41FA5}">
                      <a16:colId xmlns:a16="http://schemas.microsoft.com/office/drawing/2014/main" val="20003"/>
                    </a:ext>
                  </a:extLst>
                </a:gridCol>
                <a:gridCol w="554580">
                  <a:extLst>
                    <a:ext uri="{9D8B030D-6E8A-4147-A177-3AD203B41FA5}">
                      <a16:colId xmlns:a16="http://schemas.microsoft.com/office/drawing/2014/main" val="20004"/>
                    </a:ext>
                  </a:extLst>
                </a:gridCol>
                <a:gridCol w="554580">
                  <a:extLst>
                    <a:ext uri="{9D8B030D-6E8A-4147-A177-3AD203B41FA5}">
                      <a16:colId xmlns:a16="http://schemas.microsoft.com/office/drawing/2014/main" val="20005"/>
                    </a:ext>
                  </a:extLst>
                </a:gridCol>
                <a:gridCol w="554580">
                  <a:extLst>
                    <a:ext uri="{9D8B030D-6E8A-4147-A177-3AD203B41FA5}">
                      <a16:colId xmlns:a16="http://schemas.microsoft.com/office/drawing/2014/main" val="20006"/>
                    </a:ext>
                  </a:extLst>
                </a:gridCol>
                <a:gridCol w="554580">
                  <a:extLst>
                    <a:ext uri="{9D8B030D-6E8A-4147-A177-3AD203B41FA5}">
                      <a16:colId xmlns:a16="http://schemas.microsoft.com/office/drawing/2014/main" val="20007"/>
                    </a:ext>
                  </a:extLst>
                </a:gridCol>
                <a:gridCol w="554580">
                  <a:extLst>
                    <a:ext uri="{9D8B030D-6E8A-4147-A177-3AD203B41FA5}">
                      <a16:colId xmlns:a16="http://schemas.microsoft.com/office/drawing/2014/main" val="20008"/>
                    </a:ext>
                  </a:extLst>
                </a:gridCol>
                <a:gridCol w="1682086">
                  <a:extLst>
                    <a:ext uri="{9D8B030D-6E8A-4147-A177-3AD203B41FA5}">
                      <a16:colId xmlns:a16="http://schemas.microsoft.com/office/drawing/2014/main" val="20009"/>
                    </a:ext>
                  </a:extLst>
                </a:gridCol>
                <a:gridCol w="1261893">
                  <a:extLst>
                    <a:ext uri="{9D8B030D-6E8A-4147-A177-3AD203B41FA5}">
                      <a16:colId xmlns:a16="http://schemas.microsoft.com/office/drawing/2014/main" val="20010"/>
                    </a:ext>
                  </a:extLst>
                </a:gridCol>
                <a:gridCol w="457200">
                  <a:extLst>
                    <a:ext uri="{9D8B030D-6E8A-4147-A177-3AD203B41FA5}">
                      <a16:colId xmlns:a16="http://schemas.microsoft.com/office/drawing/2014/main" val="20011"/>
                    </a:ext>
                  </a:extLst>
                </a:gridCol>
                <a:gridCol w="152400">
                  <a:extLst>
                    <a:ext uri="{9D8B030D-6E8A-4147-A177-3AD203B41FA5}">
                      <a16:colId xmlns:a16="http://schemas.microsoft.com/office/drawing/2014/main" val="3696222143"/>
                    </a:ext>
                  </a:extLst>
                </a:gridCol>
                <a:gridCol w="372478">
                  <a:extLst>
                    <a:ext uri="{9D8B030D-6E8A-4147-A177-3AD203B41FA5}">
                      <a16:colId xmlns:a16="http://schemas.microsoft.com/office/drawing/2014/main" val="3693788791"/>
                    </a:ext>
                  </a:extLst>
                </a:gridCol>
                <a:gridCol w="554580">
                  <a:extLst>
                    <a:ext uri="{9D8B030D-6E8A-4147-A177-3AD203B41FA5}">
                      <a16:colId xmlns:a16="http://schemas.microsoft.com/office/drawing/2014/main" val="20013"/>
                    </a:ext>
                  </a:extLst>
                </a:gridCol>
                <a:gridCol w="554580">
                  <a:extLst>
                    <a:ext uri="{9D8B030D-6E8A-4147-A177-3AD203B41FA5}">
                      <a16:colId xmlns:a16="http://schemas.microsoft.com/office/drawing/2014/main" val="20014"/>
                    </a:ext>
                  </a:extLst>
                </a:gridCol>
                <a:gridCol w="554580">
                  <a:extLst>
                    <a:ext uri="{9D8B030D-6E8A-4147-A177-3AD203B41FA5}">
                      <a16:colId xmlns:a16="http://schemas.microsoft.com/office/drawing/2014/main" val="20015"/>
                    </a:ext>
                  </a:extLst>
                </a:gridCol>
                <a:gridCol w="554580">
                  <a:extLst>
                    <a:ext uri="{9D8B030D-6E8A-4147-A177-3AD203B41FA5}">
                      <a16:colId xmlns:a16="http://schemas.microsoft.com/office/drawing/2014/main" val="20016"/>
                    </a:ext>
                  </a:extLst>
                </a:gridCol>
              </a:tblGrid>
              <a:tr h="463553">
                <a:tc rowSpan="2">
                  <a:txBody>
                    <a:bodyPr/>
                    <a:lstStyle/>
                    <a:p>
                      <a:pPr algn="ctr" fontAlgn="ctr"/>
                      <a:r>
                        <a:rPr lang="en-US" sz="2300" b="1" i="0" u="none" strike="noStrike" dirty="0">
                          <a:solidFill>
                            <a:schemeClr val="tx1"/>
                          </a:solidFill>
                          <a:effectLst/>
                          <a:latin typeface="Calibri" panose="020F0502020204030204" pitchFamily="34" charset="0"/>
                        </a:rPr>
                        <a:t>Focus</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ctr"/>
                      <a:r>
                        <a:rPr lang="en-US" sz="2300" b="1" i="0" u="none" strike="noStrike" dirty="0">
                          <a:solidFill>
                            <a:schemeClr val="tx1"/>
                          </a:solidFill>
                          <a:effectLst/>
                          <a:latin typeface="Calibri" panose="020F0502020204030204" pitchFamily="34" charset="0"/>
                        </a:rPr>
                        <a:t>Prophecies of Condemnation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2300" b="1" i="0" u="none" strike="noStrike" dirty="0">
                          <a:solidFill>
                            <a:schemeClr val="tx1"/>
                          </a:solidFill>
                          <a:effectLst/>
                          <a:latin typeface="Calibri" panose="020F0502020204030204" pitchFamily="34" charset="0"/>
                        </a:rPr>
                        <a:t>Historical Parenthesis</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7">
                  <a:txBody>
                    <a:bodyPr/>
                    <a:lstStyle/>
                    <a:p>
                      <a:pPr algn="ctr" fontAlgn="ctr"/>
                      <a:r>
                        <a:rPr lang="en-US" sz="2300" b="1" i="0" u="none" strike="noStrike" dirty="0">
                          <a:solidFill>
                            <a:schemeClr val="tx1"/>
                          </a:solidFill>
                          <a:effectLst/>
                          <a:latin typeface="Calibri" panose="020F0502020204030204" pitchFamily="34" charset="0"/>
                        </a:rPr>
                        <a:t>Prophecies of Comfort</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5947">
                <a:tc vMerge="1">
                  <a:txBody>
                    <a:bodyPr/>
                    <a:lstStyle/>
                    <a:p>
                      <a:endParaRPr lang="en-US"/>
                    </a:p>
                  </a:txBody>
                  <a:tcPr/>
                </a:tc>
                <a:tc>
                  <a:txBody>
                    <a:bodyPr/>
                    <a:lstStyle/>
                    <a:p>
                      <a:pPr algn="ctr" fontAlgn="b"/>
                      <a:r>
                        <a:rPr lang="en-US" sz="1400" b="1" i="0" u="none" strike="noStrike" dirty="0">
                          <a:solidFill>
                            <a:schemeClr val="tx1"/>
                          </a:solidFill>
                          <a:effectLst/>
                          <a:latin typeface="Calibri" panose="020F0502020204030204" pitchFamily="34" charset="0"/>
                        </a:rPr>
                        <a:t>1:1</a:t>
                      </a: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28916" rtl="0" eaLnBrk="1" fontAlgn="b" latinLnBrk="0" hangingPunct="1">
                        <a:lnSpc>
                          <a:spcPct val="100000"/>
                        </a:lnSpc>
                        <a:spcBef>
                          <a:spcPts val="0"/>
                        </a:spcBef>
                        <a:spcAft>
                          <a:spcPts val="0"/>
                        </a:spcAft>
                        <a:buClrTx/>
                        <a:buSzTx/>
                        <a:buFontTx/>
                        <a:buNone/>
                        <a:tabLst/>
                        <a:defRPr/>
                      </a:pPr>
                      <a:r>
                        <a:rPr lang="en-US" sz="1400" b="1" i="0" u="none" strike="noStrike" dirty="0">
                          <a:solidFill>
                            <a:schemeClr val="tx1"/>
                          </a:solidFill>
                          <a:effectLst/>
                          <a:latin typeface="Calibri" panose="020F0502020204030204" pitchFamily="34" charset="0"/>
                        </a:rPr>
                        <a:t> 35:10</a:t>
                      </a: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400" b="1" i="0" u="none" strike="noStrike" dirty="0">
                          <a:solidFill>
                            <a:schemeClr val="tx1"/>
                          </a:solidFill>
                          <a:effectLst/>
                          <a:latin typeface="Calibri" panose="020F0502020204030204" pitchFamily="34" charset="0"/>
                        </a:rPr>
                        <a:t>  36:1</a:t>
                      </a: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39:8</a:t>
                      </a: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b"/>
                      <a:r>
                        <a:rPr lang="en-US" sz="1400" b="1" i="0" u="none" strike="noStrike" dirty="0">
                          <a:solidFill>
                            <a:schemeClr val="tx1"/>
                          </a:solidFill>
                          <a:effectLst/>
                          <a:latin typeface="Calibri" panose="020F0502020204030204" pitchFamily="34" charset="0"/>
                        </a:rPr>
                        <a:t>40:1</a:t>
                      </a: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66:24</a:t>
                      </a:r>
                    </a:p>
                  </a:txBody>
                  <a:tcPr marL="5588" marR="5588" marT="4619" marB="0" anchor="b">
                    <a:lnL w="3175" cap="flat" cmpd="sng" algn="ctr">
                      <a:solidFill>
                        <a:schemeClr val="bg1">
                          <a:lumMod val="85000"/>
                        </a:schemeClr>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318097">
                <a:tc>
                  <a:txBody>
                    <a:bodyPr/>
                    <a:lstStyle/>
                    <a:p>
                      <a:pPr algn="ctr" fontAlgn="ctr"/>
                      <a:r>
                        <a:rPr lang="en-US" sz="2700" b="1" i="0" u="none" strike="noStrike" dirty="0">
                          <a:solidFill>
                            <a:schemeClr val="tx1"/>
                          </a:solidFill>
                          <a:effectLst/>
                          <a:latin typeface="Calibri" panose="020F0502020204030204" pitchFamily="34" charset="0"/>
                        </a:rPr>
                        <a:t>Divisions</a:t>
                      </a:r>
                    </a:p>
                  </a:txBody>
                  <a:tcPr marL="5588" marR="5588" marT="4619" marB="0"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Judah</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the Nation</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Against the Day of the Lord</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of Judgement and Blessing</a:t>
                      </a:r>
                    </a:p>
                  </a:txBody>
                  <a:tcPr marL="88669" marR="88669" marT="44335" marB="44335"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2100" b="1" i="0" u="none" strike="noStrike" dirty="0">
                          <a:solidFill>
                            <a:schemeClr val="tx1"/>
                          </a:solidFill>
                          <a:effectLst/>
                          <a:latin typeface="Calibri" panose="020F0502020204030204" pitchFamily="34" charset="0"/>
                        </a:rPr>
                        <a:t>Sickness and Sin</a:t>
                      </a:r>
                    </a:p>
                  </a:txBody>
                  <a:tcPr marL="160934" marR="160934" marT="133004" marB="133004"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2100" b="1" i="0" u="none" strike="noStrike" dirty="0">
                          <a:solidFill>
                            <a:schemeClr val="tx1"/>
                          </a:solidFill>
                          <a:effectLst/>
                          <a:latin typeface="Calibri" panose="020F0502020204030204" pitchFamily="34" charset="0"/>
                        </a:rPr>
                        <a:t>Hezekiah’s Salvation</a:t>
                      </a:r>
                    </a:p>
                  </a:txBody>
                  <a:tcPr marL="160934" marR="160934" marT="133004" marB="133004"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2100" b="1" i="0" u="none" strike="noStrike" dirty="0">
                          <a:solidFill>
                            <a:schemeClr val="tx1"/>
                          </a:solidFill>
                          <a:effectLst/>
                          <a:latin typeface="Calibri" panose="020F0502020204030204" pitchFamily="34" charset="0"/>
                        </a:rPr>
                        <a:t>Israel’s Deliverance</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Deliverer</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Glorious Future</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2"/>
                  </a:ext>
                </a:extLst>
              </a:tr>
              <a:tr h="248459">
                <a:tc>
                  <a:txBody>
                    <a:bodyPr/>
                    <a:lstStyle/>
                    <a:p>
                      <a:pPr algn="l" fontAlgn="b"/>
                      <a:r>
                        <a:rPr lang="en-US" sz="1600" b="1" i="0" u="none" strike="noStrike" dirty="0">
                          <a:solidFill>
                            <a:schemeClr val="tx1"/>
                          </a:solidFill>
                          <a:effectLst/>
                          <a:latin typeface="Calibri" panose="020F0502020204030204" pitchFamily="34" charset="0"/>
                        </a:rPr>
                        <a:t> </a:t>
                      </a:r>
                    </a:p>
                  </a:txBody>
                  <a:tcPr marL="5588" marR="5588" marT="46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1:1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12:6</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13:1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23:18</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24:1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27:13</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28:1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35:10</a:t>
                      </a: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36:1</a:t>
                      </a: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39:8</a:t>
                      </a: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40:1</a:t>
                      </a: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b"/>
                      <a:r>
                        <a:rPr lang="en-US" sz="1300" b="1" i="0" u="none" strike="noStrike" dirty="0">
                          <a:solidFill>
                            <a:schemeClr val="tx1"/>
                          </a:solidFill>
                          <a:effectLst/>
                          <a:latin typeface="Calibri" panose="020F0502020204030204" pitchFamily="34" charset="0"/>
                        </a:rPr>
                        <a:t>48:22</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b"/>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49:1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57:21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58:1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66:24</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7971">
                <a:tc rowSpan="2">
                  <a:txBody>
                    <a:bodyPr/>
                    <a:lstStyle/>
                    <a:p>
                      <a:pPr algn="ctr" fontAlgn="b"/>
                      <a:r>
                        <a:rPr lang="en-US" sz="2300" b="1" i="0" u="none" strike="noStrike" dirty="0">
                          <a:solidFill>
                            <a:schemeClr val="tx1"/>
                          </a:solidFill>
                          <a:effectLst/>
                          <a:latin typeface="Calibri" panose="020F0502020204030204" pitchFamily="34" charset="0"/>
                        </a:rPr>
                        <a:t>Topics</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b"/>
                      <a:r>
                        <a:rPr lang="en-US" sz="2100" b="1" i="0" u="none" strike="noStrike" dirty="0">
                          <a:solidFill>
                            <a:schemeClr val="tx1"/>
                          </a:solidFill>
                          <a:effectLst/>
                          <a:latin typeface="Calibri" panose="020F0502020204030204" pitchFamily="34" charset="0"/>
                        </a:rPr>
                        <a:t>Prophetic</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Historic</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Messianic</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37971">
                <a:tc vMerge="1">
                  <a:txBody>
                    <a:bodyPr/>
                    <a:lstStyle/>
                    <a:p>
                      <a:endParaRPr lang="en-US"/>
                    </a:p>
                  </a:txBody>
                  <a:tcPr/>
                </a:tc>
                <a:tc gridSpan="8">
                  <a:txBody>
                    <a:bodyPr/>
                    <a:lstStyle/>
                    <a:p>
                      <a:pPr algn="ctr" fontAlgn="b"/>
                      <a:r>
                        <a:rPr lang="en-US" sz="2100" b="1" i="0" u="none" strike="noStrike" dirty="0">
                          <a:solidFill>
                            <a:schemeClr val="tx1"/>
                          </a:solidFill>
                          <a:effectLst/>
                          <a:latin typeface="Calibri" panose="020F0502020204030204" pitchFamily="34" charset="0"/>
                        </a:rPr>
                        <a:t>Judgement</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Transition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Hope</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37971">
                <a:tc>
                  <a:txBody>
                    <a:bodyPr/>
                    <a:lstStyle/>
                    <a:p>
                      <a:pPr algn="ctr" fontAlgn="b"/>
                      <a:r>
                        <a:rPr lang="en-US" sz="2300" b="1" i="0" u="none" strike="noStrike" dirty="0">
                          <a:solidFill>
                            <a:schemeClr val="tx1"/>
                          </a:solidFill>
                          <a:effectLst/>
                          <a:latin typeface="Calibri" panose="020F0502020204030204" pitchFamily="34" charset="0"/>
                        </a:rPr>
                        <a:t>Place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Israel &amp; Judah</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437971">
                <a:tc>
                  <a:txBody>
                    <a:bodyPr/>
                    <a:lstStyle/>
                    <a:p>
                      <a:pPr algn="ctr" fontAlgn="b"/>
                      <a:r>
                        <a:rPr lang="en-US" sz="2300" b="1" i="0" u="none" strike="noStrike" dirty="0">
                          <a:solidFill>
                            <a:schemeClr val="tx1"/>
                          </a:solidFill>
                          <a:effectLst/>
                          <a:latin typeface="Calibri" panose="020F0502020204030204" pitchFamily="34" charset="0"/>
                        </a:rPr>
                        <a:t>Time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740 - 680 B.C.</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2" name="TextBox 1"/>
          <p:cNvSpPr txBox="1"/>
          <p:nvPr/>
        </p:nvSpPr>
        <p:spPr>
          <a:xfrm>
            <a:off x="711200" y="6810828"/>
            <a:ext cx="5187639" cy="246221"/>
          </a:xfrm>
          <a:prstGeom prst="rect">
            <a:avLst/>
          </a:prstGeom>
          <a:noFill/>
        </p:spPr>
        <p:txBody>
          <a:bodyPr wrap="none" rtlCol="0">
            <a:spAutoFit/>
          </a:bodyPr>
          <a:lstStyle/>
          <a:p>
            <a:pPr marL="0" lvl="1"/>
            <a:r>
              <a:rPr lang="en-US" sz="1000" dirty="0"/>
              <a:t>Bruce Wilkinson and Kenneth Boa, Talk Thru the Bible (Nashville: T. Nelson, 1983), 189.</a:t>
            </a:r>
            <a:endParaRPr lang="en-US" sz="1400" dirty="0"/>
          </a:p>
        </p:txBody>
      </p:sp>
      <p:cxnSp>
        <p:nvCxnSpPr>
          <p:cNvPr id="4" name="Straight Arrow Connector 3">
            <a:extLst>
              <a:ext uri="{FF2B5EF4-FFF2-40B4-BE49-F238E27FC236}">
                <a16:creationId xmlns:a16="http://schemas.microsoft.com/office/drawing/2014/main" id="{7E0CB721-6A58-6300-A251-31AF04A63E7F}"/>
              </a:ext>
            </a:extLst>
          </p:cNvPr>
          <p:cNvCxnSpPr/>
          <p:nvPr/>
        </p:nvCxnSpPr>
        <p:spPr>
          <a:xfrm flipV="1">
            <a:off x="2159000" y="4800600"/>
            <a:ext cx="457200" cy="6858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417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3924-6ADF-80B7-1D75-32D0ADC9031E}"/>
              </a:ext>
            </a:extLst>
          </p:cNvPr>
          <p:cNvSpPr>
            <a:spLocks noGrp="1"/>
          </p:cNvSpPr>
          <p:nvPr>
            <p:ph type="title"/>
          </p:nvPr>
        </p:nvSpPr>
        <p:spPr>
          <a:xfrm>
            <a:off x="2235200" y="525467"/>
            <a:ext cx="7773445" cy="846133"/>
          </a:xfrm>
          <a:solidFill>
            <a:schemeClr val="accent2">
              <a:lumMod val="60000"/>
              <a:lumOff val="40000"/>
            </a:schemeClr>
          </a:solidFill>
        </p:spPr>
        <p:txBody>
          <a:bodyPr/>
          <a:lstStyle/>
          <a:p>
            <a:pPr algn="ctr"/>
            <a:r>
              <a:rPr lang="en-US" sz="4400" b="1" dirty="0">
                <a:solidFill>
                  <a:schemeClr val="tx1">
                    <a:lumMod val="75000"/>
                    <a:lumOff val="25000"/>
                  </a:schemeClr>
                </a:solidFill>
                <a:latin typeface="Arial" panose="020B0604020202020204" pitchFamily="34" charset="0"/>
                <a:cs typeface="Arial" panose="020B0604020202020204" pitchFamily="34" charset="0"/>
              </a:rPr>
              <a:t>Isaiah’s Prologue</a:t>
            </a:r>
            <a:endParaRPr lang="en-US" sz="4400" dirty="0">
              <a:solidFill>
                <a:schemeClr val="tx1">
                  <a:lumMod val="75000"/>
                  <a:lumOff val="25000"/>
                </a:schemeClr>
              </a:solidFill>
            </a:endParaRPr>
          </a:p>
        </p:txBody>
      </p:sp>
      <p:sp>
        <p:nvSpPr>
          <p:cNvPr id="5" name="Rectangle 4">
            <a:extLst>
              <a:ext uri="{FF2B5EF4-FFF2-40B4-BE49-F238E27FC236}">
                <a16:creationId xmlns:a16="http://schemas.microsoft.com/office/drawing/2014/main" id="{A507AD8C-5343-D32D-CDD8-4F5EFA1ECB38}"/>
              </a:ext>
            </a:extLst>
          </p:cNvPr>
          <p:cNvSpPr/>
          <p:nvPr/>
        </p:nvSpPr>
        <p:spPr>
          <a:xfrm>
            <a:off x="-9663"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sp>
        <p:nvSpPr>
          <p:cNvPr id="6" name="TextBox 5">
            <a:extLst>
              <a:ext uri="{FF2B5EF4-FFF2-40B4-BE49-F238E27FC236}">
                <a16:creationId xmlns:a16="http://schemas.microsoft.com/office/drawing/2014/main" id="{AAEE8073-EEFF-9E4B-93F4-8FF08C1ACA11}"/>
              </a:ext>
            </a:extLst>
          </p:cNvPr>
          <p:cNvSpPr txBox="1"/>
          <p:nvPr/>
        </p:nvSpPr>
        <p:spPr>
          <a:xfrm>
            <a:off x="658960" y="1757005"/>
            <a:ext cx="11667553" cy="584775"/>
          </a:xfrm>
          <a:prstGeom prst="rect">
            <a:avLst/>
          </a:prstGeom>
          <a:noFill/>
        </p:spPr>
        <p:txBody>
          <a:bodyPr wrap="none" rtlCol="0">
            <a:spAutoFit/>
          </a:bodyPr>
          <a:lstStyle/>
          <a:p>
            <a:r>
              <a:rPr lang="en-US" sz="3200" b="1" dirty="0">
                <a:solidFill>
                  <a:schemeClr val="tx1">
                    <a:lumMod val="65000"/>
                    <a:lumOff val="35000"/>
                  </a:schemeClr>
                </a:solidFill>
              </a:rPr>
              <a:t>SIN – JUDGMENT – GOD’S SOVEREIGNTY – REDEMPTION</a:t>
            </a:r>
          </a:p>
        </p:txBody>
      </p:sp>
      <p:graphicFrame>
        <p:nvGraphicFramePr>
          <p:cNvPr id="3" name="Table 2">
            <a:extLst>
              <a:ext uri="{FF2B5EF4-FFF2-40B4-BE49-F238E27FC236}">
                <a16:creationId xmlns:a16="http://schemas.microsoft.com/office/drawing/2014/main" id="{EEF4615D-8BE2-4348-91AE-E3A07EA8D7BE}"/>
              </a:ext>
            </a:extLst>
          </p:cNvPr>
          <p:cNvGraphicFramePr>
            <a:graphicFrameLocks noGrp="1"/>
          </p:cNvGraphicFramePr>
          <p:nvPr>
            <p:extLst>
              <p:ext uri="{D42A27DB-BD31-4B8C-83A1-F6EECF244321}">
                <p14:modId xmlns:p14="http://schemas.microsoft.com/office/powerpoint/2010/main" val="11196561"/>
              </p:ext>
            </p:extLst>
          </p:nvPr>
        </p:nvGraphicFramePr>
        <p:xfrm>
          <a:off x="1168400" y="2438400"/>
          <a:ext cx="10439400" cy="4572000"/>
        </p:xfrm>
        <a:graphic>
          <a:graphicData uri="http://schemas.openxmlformats.org/drawingml/2006/table">
            <a:tbl>
              <a:tblPr>
                <a:tableStyleId>{5C22544A-7EE6-4342-B048-85BDC9FD1C3A}</a:tableStyleId>
              </a:tblPr>
              <a:tblGrid>
                <a:gridCol w="917526">
                  <a:extLst>
                    <a:ext uri="{9D8B030D-6E8A-4147-A177-3AD203B41FA5}">
                      <a16:colId xmlns:a16="http://schemas.microsoft.com/office/drawing/2014/main" val="1737541537"/>
                    </a:ext>
                  </a:extLst>
                </a:gridCol>
                <a:gridCol w="9521874">
                  <a:extLst>
                    <a:ext uri="{9D8B030D-6E8A-4147-A177-3AD203B41FA5}">
                      <a16:colId xmlns:a16="http://schemas.microsoft.com/office/drawing/2014/main" val="70672725"/>
                    </a:ext>
                  </a:extLst>
                </a:gridCol>
              </a:tblGrid>
              <a:tr h="914400">
                <a:tc>
                  <a:txBody>
                    <a:bodyPr/>
                    <a:lstStyle/>
                    <a:p>
                      <a:pPr algn="ctr"/>
                      <a:r>
                        <a:rPr lang="en-US" sz="4000" b="1" dirty="0">
                          <a:solidFill>
                            <a:schemeClr val="tx1"/>
                          </a:solidFill>
                        </a:rPr>
                        <a:t>1</a:t>
                      </a:r>
                    </a:p>
                  </a:txBody>
                  <a:tcPr anchor="ctr">
                    <a:solidFill>
                      <a:schemeClr val="accent2">
                        <a:lumMod val="60000"/>
                        <a:lumOff val="40000"/>
                      </a:schemeClr>
                    </a:solidFill>
                  </a:tcPr>
                </a:tc>
                <a:tc>
                  <a:txBody>
                    <a:bodyPr/>
                    <a:lstStyle/>
                    <a:p>
                      <a:r>
                        <a:rPr lang="en-US" sz="2400" b="1" dirty="0">
                          <a:solidFill>
                            <a:srgbClr val="FF0000"/>
                          </a:solidFill>
                        </a:rPr>
                        <a:t>State of the Nation – Wickedness of Judah </a:t>
                      </a:r>
                      <a:r>
                        <a:rPr lang="en-US" sz="2400" b="1" dirty="0">
                          <a:solidFill>
                            <a:schemeClr val="tx1"/>
                          </a:solidFill>
                        </a:rPr>
                        <a:t>– Ritual vs Reality – </a:t>
                      </a:r>
                      <a:r>
                        <a:rPr lang="en-US" sz="2400" b="1" dirty="0">
                          <a:solidFill>
                            <a:srgbClr val="FF0000"/>
                          </a:solidFill>
                        </a:rPr>
                        <a:t>Call to Repentance</a:t>
                      </a:r>
                    </a:p>
                  </a:txBody>
                  <a:tcPr>
                    <a:solidFill>
                      <a:schemeClr val="accent2">
                        <a:lumMod val="60000"/>
                        <a:lumOff val="40000"/>
                      </a:schemeClr>
                    </a:solidFill>
                  </a:tcPr>
                </a:tc>
                <a:extLst>
                  <a:ext uri="{0D108BD9-81ED-4DB2-BD59-A6C34878D82A}">
                    <a16:rowId xmlns:a16="http://schemas.microsoft.com/office/drawing/2014/main" val="3643247484"/>
                  </a:ext>
                </a:extLst>
              </a:tr>
              <a:tr h="914400">
                <a:tc>
                  <a:txBody>
                    <a:bodyPr/>
                    <a:lstStyle/>
                    <a:p>
                      <a:pPr algn="ctr"/>
                      <a:r>
                        <a:rPr lang="en-US" sz="4000" b="1" dirty="0">
                          <a:solidFill>
                            <a:schemeClr val="tx1"/>
                          </a:solidFill>
                        </a:rPr>
                        <a:t>2</a:t>
                      </a:r>
                    </a:p>
                  </a:txBody>
                  <a:tcPr anchor="ctr">
                    <a:solidFill>
                      <a:schemeClr val="accent2">
                        <a:lumMod val="60000"/>
                        <a:lumOff val="40000"/>
                      </a:schemeClr>
                    </a:solidFill>
                  </a:tcPr>
                </a:tc>
                <a:tc>
                  <a:txBody>
                    <a:bodyPr/>
                    <a:lstStyle/>
                    <a:p>
                      <a:r>
                        <a:rPr lang="en-US" sz="2400" b="1" dirty="0">
                          <a:solidFill>
                            <a:schemeClr val="tx1"/>
                          </a:solidFill>
                        </a:rPr>
                        <a:t>Glimpse of the Future (Positive) –</a:t>
                      </a:r>
                      <a:r>
                        <a:rPr lang="en-US" sz="2400" b="1" dirty="0">
                          <a:solidFill>
                            <a:schemeClr val="bg1"/>
                          </a:solidFill>
                        </a:rPr>
                        <a:t> </a:t>
                      </a:r>
                      <a:r>
                        <a:rPr lang="en-US" sz="2400" b="1" dirty="0">
                          <a:solidFill>
                            <a:srgbClr val="FF0000"/>
                          </a:solidFill>
                        </a:rPr>
                        <a:t>Day of the Lord (Judgment) – Stop Putting Trust in Man</a:t>
                      </a:r>
                    </a:p>
                  </a:txBody>
                  <a:tcPr>
                    <a:solidFill>
                      <a:schemeClr val="accent2">
                        <a:lumMod val="60000"/>
                        <a:lumOff val="40000"/>
                      </a:schemeClr>
                    </a:solidFill>
                  </a:tcPr>
                </a:tc>
                <a:extLst>
                  <a:ext uri="{0D108BD9-81ED-4DB2-BD59-A6C34878D82A}">
                    <a16:rowId xmlns:a16="http://schemas.microsoft.com/office/drawing/2014/main" val="3575907683"/>
                  </a:ext>
                </a:extLst>
              </a:tr>
              <a:tr h="914400">
                <a:tc>
                  <a:txBody>
                    <a:bodyPr/>
                    <a:lstStyle/>
                    <a:p>
                      <a:pPr algn="ctr"/>
                      <a:r>
                        <a:rPr lang="en-US" sz="4000" b="1" dirty="0">
                          <a:solidFill>
                            <a:schemeClr val="tx1"/>
                          </a:solidFill>
                        </a:rPr>
                        <a:t>3</a:t>
                      </a:r>
                    </a:p>
                  </a:txBody>
                  <a:tcPr anchor="ctr">
                    <a:solidFill>
                      <a:schemeClr val="accent2">
                        <a:lumMod val="60000"/>
                        <a:lumOff val="40000"/>
                      </a:schemeClr>
                    </a:solidFill>
                  </a:tcPr>
                </a:tc>
                <a:tc>
                  <a:txBody>
                    <a:bodyPr/>
                    <a:lstStyle/>
                    <a:p>
                      <a:r>
                        <a:rPr lang="en-US" sz="2400" b="1" dirty="0">
                          <a:solidFill>
                            <a:srgbClr val="FF0000"/>
                          </a:solidFill>
                        </a:rPr>
                        <a:t>God Removing Provisions (Military, Food, Leadership) – Proud Will Be Brought Low</a:t>
                      </a:r>
                    </a:p>
                  </a:txBody>
                  <a:tcPr>
                    <a:solidFill>
                      <a:schemeClr val="accent2">
                        <a:lumMod val="60000"/>
                        <a:lumOff val="40000"/>
                      </a:schemeClr>
                    </a:solidFill>
                  </a:tcPr>
                </a:tc>
                <a:extLst>
                  <a:ext uri="{0D108BD9-81ED-4DB2-BD59-A6C34878D82A}">
                    <a16:rowId xmlns:a16="http://schemas.microsoft.com/office/drawing/2014/main" val="4118432653"/>
                  </a:ext>
                </a:extLst>
              </a:tr>
              <a:tr h="914400">
                <a:tc>
                  <a:txBody>
                    <a:bodyPr/>
                    <a:lstStyle/>
                    <a:p>
                      <a:pPr algn="ctr"/>
                      <a:r>
                        <a:rPr lang="en-US" sz="4000" b="1" dirty="0">
                          <a:solidFill>
                            <a:schemeClr val="tx1"/>
                          </a:solidFill>
                        </a:rPr>
                        <a:t>4</a:t>
                      </a:r>
                    </a:p>
                  </a:txBody>
                  <a:tcPr anchor="ctr">
                    <a:solidFill>
                      <a:schemeClr val="accent2">
                        <a:lumMod val="60000"/>
                        <a:lumOff val="40000"/>
                      </a:schemeClr>
                    </a:solidFill>
                  </a:tcPr>
                </a:tc>
                <a:tc>
                  <a:txBody>
                    <a:bodyPr/>
                    <a:lstStyle/>
                    <a:p>
                      <a:r>
                        <a:rPr lang="en-US" sz="2400" b="1" dirty="0">
                          <a:solidFill>
                            <a:schemeClr val="tx1"/>
                          </a:solidFill>
                        </a:rPr>
                        <a:t>Branch of the LORD – ‘beautiful and glorious’ – God’s Protective Shelter</a:t>
                      </a:r>
                    </a:p>
                  </a:txBody>
                  <a:tcPr>
                    <a:solidFill>
                      <a:schemeClr val="accent2">
                        <a:lumMod val="60000"/>
                        <a:lumOff val="40000"/>
                      </a:schemeClr>
                    </a:solidFill>
                  </a:tcPr>
                </a:tc>
                <a:extLst>
                  <a:ext uri="{0D108BD9-81ED-4DB2-BD59-A6C34878D82A}">
                    <a16:rowId xmlns:a16="http://schemas.microsoft.com/office/drawing/2014/main" val="3315825804"/>
                  </a:ext>
                </a:extLst>
              </a:tr>
              <a:tr h="914400">
                <a:tc>
                  <a:txBody>
                    <a:bodyPr/>
                    <a:lstStyle/>
                    <a:p>
                      <a:pPr algn="ctr"/>
                      <a:r>
                        <a:rPr lang="en-US" sz="4000" b="1" dirty="0">
                          <a:solidFill>
                            <a:schemeClr val="tx1"/>
                          </a:solidFill>
                        </a:rPr>
                        <a:t>5</a:t>
                      </a:r>
                    </a:p>
                  </a:txBody>
                  <a:tcPr anchor="ctr">
                    <a:solidFill>
                      <a:schemeClr val="accent2">
                        <a:lumMod val="60000"/>
                        <a:lumOff val="40000"/>
                      </a:schemeClr>
                    </a:solidFill>
                  </a:tcPr>
                </a:tc>
                <a:tc>
                  <a:txBody>
                    <a:bodyPr/>
                    <a:lstStyle/>
                    <a:p>
                      <a:r>
                        <a:rPr lang="en-US" sz="2400" b="1" dirty="0">
                          <a:solidFill>
                            <a:srgbClr val="FF0000"/>
                          </a:solidFill>
                        </a:rPr>
                        <a:t>Vineyard Destroyed – Woe to the Wicked</a:t>
                      </a:r>
                    </a:p>
                  </a:txBody>
                  <a:tcPr anchor="ctr">
                    <a:solidFill>
                      <a:schemeClr val="accent2">
                        <a:lumMod val="60000"/>
                        <a:lumOff val="40000"/>
                      </a:schemeClr>
                    </a:solidFill>
                  </a:tcPr>
                </a:tc>
                <a:extLst>
                  <a:ext uri="{0D108BD9-81ED-4DB2-BD59-A6C34878D82A}">
                    <a16:rowId xmlns:a16="http://schemas.microsoft.com/office/drawing/2014/main" val="1953786503"/>
                  </a:ext>
                </a:extLst>
              </a:tr>
            </a:tbl>
          </a:graphicData>
        </a:graphic>
      </p:graphicFrame>
    </p:spTree>
    <p:extLst>
      <p:ext uri="{BB962C8B-B14F-4D97-AF65-F5344CB8AC3E}">
        <p14:creationId xmlns:p14="http://schemas.microsoft.com/office/powerpoint/2010/main" val="550459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3924-6ADF-80B7-1D75-32D0ADC9031E}"/>
              </a:ext>
            </a:extLst>
          </p:cNvPr>
          <p:cNvSpPr>
            <a:spLocks noGrp="1"/>
          </p:cNvSpPr>
          <p:nvPr>
            <p:ph type="title"/>
          </p:nvPr>
        </p:nvSpPr>
        <p:spPr>
          <a:xfrm>
            <a:off x="2235200" y="525467"/>
            <a:ext cx="7773445" cy="846133"/>
          </a:xfrm>
          <a:solidFill>
            <a:schemeClr val="accent2">
              <a:lumMod val="60000"/>
              <a:lumOff val="40000"/>
            </a:schemeClr>
          </a:solidFill>
        </p:spPr>
        <p:txBody>
          <a:bodyPr/>
          <a:lstStyle/>
          <a:p>
            <a:pPr algn="ctr"/>
            <a:r>
              <a:rPr lang="en-US" sz="4400" b="1" dirty="0">
                <a:solidFill>
                  <a:schemeClr val="tx1">
                    <a:lumMod val="75000"/>
                    <a:lumOff val="25000"/>
                  </a:schemeClr>
                </a:solidFill>
                <a:latin typeface="Arial" panose="020B0604020202020204" pitchFamily="34" charset="0"/>
                <a:cs typeface="Arial" panose="020B0604020202020204" pitchFamily="34" charset="0"/>
              </a:rPr>
              <a:t>Isaiah’s Beginning</a:t>
            </a:r>
            <a:endParaRPr lang="en-US" sz="4400" dirty="0">
              <a:solidFill>
                <a:schemeClr val="tx1">
                  <a:lumMod val="75000"/>
                  <a:lumOff val="25000"/>
                </a:schemeClr>
              </a:solidFill>
            </a:endParaRPr>
          </a:p>
        </p:txBody>
      </p:sp>
      <p:sp>
        <p:nvSpPr>
          <p:cNvPr id="5" name="Rectangle 4">
            <a:extLst>
              <a:ext uri="{FF2B5EF4-FFF2-40B4-BE49-F238E27FC236}">
                <a16:creationId xmlns:a16="http://schemas.microsoft.com/office/drawing/2014/main" id="{A507AD8C-5343-D32D-CDD8-4F5EFA1ECB38}"/>
              </a:ext>
            </a:extLst>
          </p:cNvPr>
          <p:cNvSpPr/>
          <p:nvPr/>
        </p:nvSpPr>
        <p:spPr>
          <a:xfrm>
            <a:off x="-9663"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graphicFrame>
        <p:nvGraphicFramePr>
          <p:cNvPr id="3" name="Table 2">
            <a:extLst>
              <a:ext uri="{FF2B5EF4-FFF2-40B4-BE49-F238E27FC236}">
                <a16:creationId xmlns:a16="http://schemas.microsoft.com/office/drawing/2014/main" id="{EEF4615D-8BE2-4348-91AE-E3A07EA8D7BE}"/>
              </a:ext>
            </a:extLst>
          </p:cNvPr>
          <p:cNvGraphicFramePr>
            <a:graphicFrameLocks noGrp="1"/>
          </p:cNvGraphicFramePr>
          <p:nvPr>
            <p:extLst>
              <p:ext uri="{D42A27DB-BD31-4B8C-83A1-F6EECF244321}">
                <p14:modId xmlns:p14="http://schemas.microsoft.com/office/powerpoint/2010/main" val="171565546"/>
              </p:ext>
            </p:extLst>
          </p:nvPr>
        </p:nvGraphicFramePr>
        <p:xfrm>
          <a:off x="1168400" y="2438400"/>
          <a:ext cx="10439400" cy="1554480"/>
        </p:xfrm>
        <a:graphic>
          <a:graphicData uri="http://schemas.openxmlformats.org/drawingml/2006/table">
            <a:tbl>
              <a:tblPr>
                <a:tableStyleId>{5C22544A-7EE6-4342-B048-85BDC9FD1C3A}</a:tableStyleId>
              </a:tblPr>
              <a:tblGrid>
                <a:gridCol w="917526">
                  <a:extLst>
                    <a:ext uri="{9D8B030D-6E8A-4147-A177-3AD203B41FA5}">
                      <a16:colId xmlns:a16="http://schemas.microsoft.com/office/drawing/2014/main" val="1737541537"/>
                    </a:ext>
                  </a:extLst>
                </a:gridCol>
                <a:gridCol w="9521874">
                  <a:extLst>
                    <a:ext uri="{9D8B030D-6E8A-4147-A177-3AD203B41FA5}">
                      <a16:colId xmlns:a16="http://schemas.microsoft.com/office/drawing/2014/main" val="70672725"/>
                    </a:ext>
                  </a:extLst>
                </a:gridCol>
              </a:tblGrid>
              <a:tr h="1371600">
                <a:tc>
                  <a:txBody>
                    <a:bodyPr/>
                    <a:lstStyle/>
                    <a:p>
                      <a:pPr algn="ctr"/>
                      <a:r>
                        <a:rPr lang="en-US" sz="4000" b="1" dirty="0">
                          <a:solidFill>
                            <a:schemeClr val="tx1"/>
                          </a:solidFill>
                        </a:rPr>
                        <a:t>6</a:t>
                      </a:r>
                    </a:p>
                  </a:txBody>
                  <a:tcPr anchor="ctr">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1073454" lvl="2" indent="-342900">
                        <a:spcBef>
                          <a:spcPts val="0"/>
                        </a:spcBef>
                        <a:spcAft>
                          <a:spcPts val="0"/>
                        </a:spcAft>
                        <a:buFont typeface="Arial" panose="020B0604020202020204" pitchFamily="34" charset="0"/>
                        <a:buChar char="•"/>
                      </a:pPr>
                      <a:r>
                        <a:rPr lang="en-US" sz="2400" b="1" dirty="0">
                          <a:solidFill>
                            <a:schemeClr val="tx1"/>
                          </a:solidFill>
                          <a:latin typeface="+mn-lt"/>
                          <a:ea typeface="Calibri" panose="020F0502020204030204" pitchFamily="34" charset="0"/>
                          <a:cs typeface="Times New Roman" panose="02020603050405020304" pitchFamily="18" charset="0"/>
                        </a:rPr>
                        <a:t>Cherubim: The Lord is “Holy, Holy, Holy”</a:t>
                      </a:r>
                    </a:p>
                    <a:p>
                      <a:pPr marL="1073454" lvl="2" indent="-342900">
                        <a:spcBef>
                          <a:spcPts val="0"/>
                        </a:spcBef>
                        <a:spcAft>
                          <a:spcPts val="0"/>
                        </a:spcAft>
                        <a:buFont typeface="Arial" panose="020B0604020202020204" pitchFamily="34" charset="0"/>
                        <a:buChar char="•"/>
                      </a:pPr>
                      <a:r>
                        <a:rPr lang="en-US" sz="2400" b="1" dirty="0">
                          <a:solidFill>
                            <a:schemeClr val="tx1"/>
                          </a:solidFill>
                          <a:effectLst/>
                          <a:latin typeface="+mn-lt"/>
                          <a:ea typeface="Calibri" panose="020F0502020204030204" pitchFamily="34" charset="0"/>
                          <a:cs typeface="Times New Roman" panose="02020603050405020304" pitchFamily="18" charset="0"/>
                        </a:rPr>
                        <a:t>I am a man of unclean lips</a:t>
                      </a:r>
                    </a:p>
                    <a:p>
                      <a:pPr marL="1073454" lvl="2" indent="-342900">
                        <a:spcBef>
                          <a:spcPts val="0"/>
                        </a:spcBef>
                        <a:spcAft>
                          <a:spcPts val="0"/>
                        </a:spcAft>
                        <a:buFont typeface="Arial" panose="020B0604020202020204" pitchFamily="34" charset="0"/>
                        <a:buChar char="•"/>
                      </a:pPr>
                      <a:r>
                        <a:rPr lang="en-US" sz="2400" b="1" dirty="0">
                          <a:solidFill>
                            <a:schemeClr val="tx1"/>
                          </a:solidFill>
                          <a:effectLst/>
                          <a:latin typeface="+mn-lt"/>
                          <a:ea typeface="Calibri" panose="020F0502020204030204" pitchFamily="34" charset="0"/>
                          <a:cs typeface="Times New Roman" panose="02020603050405020304" pitchFamily="18" charset="0"/>
                        </a:rPr>
                        <a:t>Cherub touched him with a burning coal</a:t>
                      </a:r>
                    </a:p>
                    <a:p>
                      <a:pPr marL="1073454" lvl="2" indent="-342900">
                        <a:spcBef>
                          <a:spcPts val="0"/>
                        </a:spcBef>
                        <a:spcAft>
                          <a:spcPts val="0"/>
                        </a:spcAft>
                        <a:buFont typeface="Arial" panose="020B0604020202020204" pitchFamily="34" charset="0"/>
                        <a:buChar char="•"/>
                      </a:pPr>
                      <a:r>
                        <a:rPr lang="en-US" sz="2400" b="1" dirty="0">
                          <a:solidFill>
                            <a:schemeClr val="tx1"/>
                          </a:solidFill>
                          <a:latin typeface="+mn-lt"/>
                          <a:ea typeface="Calibri" panose="020F0502020204030204" pitchFamily="34" charset="0"/>
                          <a:cs typeface="Times New Roman" panose="02020603050405020304" pitchFamily="18" charset="0"/>
                        </a:rPr>
                        <a:t>Here am I, send me!</a:t>
                      </a:r>
                    </a:p>
                  </a:txBody>
                  <a:tcPr>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643247484"/>
                  </a:ext>
                </a:extLst>
              </a:tr>
            </a:tbl>
          </a:graphicData>
        </a:graphic>
      </p:graphicFrame>
    </p:spTree>
    <p:extLst>
      <p:ext uri="{BB962C8B-B14F-4D97-AF65-F5344CB8AC3E}">
        <p14:creationId xmlns:p14="http://schemas.microsoft.com/office/powerpoint/2010/main" val="1932388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3924-6ADF-80B7-1D75-32D0ADC9031E}"/>
              </a:ext>
            </a:extLst>
          </p:cNvPr>
          <p:cNvSpPr>
            <a:spLocks noGrp="1"/>
          </p:cNvSpPr>
          <p:nvPr>
            <p:ph type="title"/>
          </p:nvPr>
        </p:nvSpPr>
        <p:spPr>
          <a:xfrm>
            <a:off x="2235200" y="525467"/>
            <a:ext cx="7773445" cy="846133"/>
          </a:xfrm>
          <a:solidFill>
            <a:schemeClr val="accent2">
              <a:lumMod val="60000"/>
              <a:lumOff val="40000"/>
            </a:schemeClr>
          </a:solidFill>
        </p:spPr>
        <p:txBody>
          <a:bodyPr/>
          <a:lstStyle/>
          <a:p>
            <a:pPr algn="ctr"/>
            <a:r>
              <a:rPr lang="en-US" sz="4400" b="1" dirty="0">
                <a:solidFill>
                  <a:schemeClr val="tx1">
                    <a:lumMod val="75000"/>
                    <a:lumOff val="25000"/>
                  </a:schemeClr>
                </a:solidFill>
                <a:latin typeface="Arial" panose="020B0604020202020204" pitchFamily="34" charset="0"/>
                <a:cs typeface="Arial" panose="020B0604020202020204" pitchFamily="34" charset="0"/>
              </a:rPr>
              <a:t>Trust YHWH or Man?</a:t>
            </a:r>
            <a:endParaRPr lang="en-US" sz="4400" dirty="0">
              <a:solidFill>
                <a:schemeClr val="tx1">
                  <a:lumMod val="75000"/>
                  <a:lumOff val="25000"/>
                </a:schemeClr>
              </a:solidFill>
            </a:endParaRPr>
          </a:p>
        </p:txBody>
      </p:sp>
      <p:sp>
        <p:nvSpPr>
          <p:cNvPr id="5" name="Rectangle 4">
            <a:extLst>
              <a:ext uri="{FF2B5EF4-FFF2-40B4-BE49-F238E27FC236}">
                <a16:creationId xmlns:a16="http://schemas.microsoft.com/office/drawing/2014/main" id="{A507AD8C-5343-D32D-CDD8-4F5EFA1ECB38}"/>
              </a:ext>
            </a:extLst>
          </p:cNvPr>
          <p:cNvSpPr/>
          <p:nvPr/>
        </p:nvSpPr>
        <p:spPr>
          <a:xfrm>
            <a:off x="-9663"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sp>
        <p:nvSpPr>
          <p:cNvPr id="6" name="TextBox 5">
            <a:extLst>
              <a:ext uri="{FF2B5EF4-FFF2-40B4-BE49-F238E27FC236}">
                <a16:creationId xmlns:a16="http://schemas.microsoft.com/office/drawing/2014/main" id="{AAEE8073-EEFF-9E4B-93F4-8FF08C1ACA11}"/>
              </a:ext>
            </a:extLst>
          </p:cNvPr>
          <p:cNvSpPr txBox="1"/>
          <p:nvPr/>
        </p:nvSpPr>
        <p:spPr>
          <a:xfrm>
            <a:off x="658960" y="1757005"/>
            <a:ext cx="11667553" cy="584775"/>
          </a:xfrm>
          <a:prstGeom prst="rect">
            <a:avLst/>
          </a:prstGeom>
          <a:noFill/>
        </p:spPr>
        <p:txBody>
          <a:bodyPr wrap="none" rtlCol="0">
            <a:spAutoFit/>
          </a:bodyPr>
          <a:lstStyle/>
          <a:p>
            <a:r>
              <a:rPr lang="en-US" sz="3200" b="1" dirty="0">
                <a:solidFill>
                  <a:schemeClr val="tx1">
                    <a:lumMod val="65000"/>
                    <a:lumOff val="35000"/>
                  </a:schemeClr>
                </a:solidFill>
              </a:rPr>
              <a:t>SIN – JUDGMENT – GOD’S SOVEREIGNTY – REDEMPTION</a:t>
            </a:r>
          </a:p>
        </p:txBody>
      </p:sp>
      <p:graphicFrame>
        <p:nvGraphicFramePr>
          <p:cNvPr id="3" name="Table 2">
            <a:extLst>
              <a:ext uri="{FF2B5EF4-FFF2-40B4-BE49-F238E27FC236}">
                <a16:creationId xmlns:a16="http://schemas.microsoft.com/office/drawing/2014/main" id="{EEF4615D-8BE2-4348-91AE-E3A07EA8D7BE}"/>
              </a:ext>
            </a:extLst>
          </p:cNvPr>
          <p:cNvGraphicFramePr>
            <a:graphicFrameLocks noGrp="1"/>
          </p:cNvGraphicFramePr>
          <p:nvPr>
            <p:extLst>
              <p:ext uri="{D42A27DB-BD31-4B8C-83A1-F6EECF244321}">
                <p14:modId xmlns:p14="http://schemas.microsoft.com/office/powerpoint/2010/main" val="2780474995"/>
              </p:ext>
            </p:extLst>
          </p:nvPr>
        </p:nvGraphicFramePr>
        <p:xfrm>
          <a:off x="1168400" y="2438400"/>
          <a:ext cx="10439400" cy="1828800"/>
        </p:xfrm>
        <a:graphic>
          <a:graphicData uri="http://schemas.openxmlformats.org/drawingml/2006/table">
            <a:tbl>
              <a:tblPr>
                <a:tableStyleId>{5C22544A-7EE6-4342-B048-85BDC9FD1C3A}</a:tableStyleId>
              </a:tblPr>
              <a:tblGrid>
                <a:gridCol w="917526">
                  <a:extLst>
                    <a:ext uri="{9D8B030D-6E8A-4147-A177-3AD203B41FA5}">
                      <a16:colId xmlns:a16="http://schemas.microsoft.com/office/drawing/2014/main" val="1737541537"/>
                    </a:ext>
                  </a:extLst>
                </a:gridCol>
                <a:gridCol w="9521874">
                  <a:extLst>
                    <a:ext uri="{9D8B030D-6E8A-4147-A177-3AD203B41FA5}">
                      <a16:colId xmlns:a16="http://schemas.microsoft.com/office/drawing/2014/main" val="70672725"/>
                    </a:ext>
                  </a:extLst>
                </a:gridCol>
              </a:tblGrid>
              <a:tr h="914400">
                <a:tc>
                  <a:txBody>
                    <a:bodyPr/>
                    <a:lstStyle/>
                    <a:p>
                      <a:pPr algn="ctr"/>
                      <a:r>
                        <a:rPr lang="en-US" sz="4000" b="1" dirty="0">
                          <a:solidFill>
                            <a:schemeClr val="tx1"/>
                          </a:solidFill>
                        </a:rPr>
                        <a:t>7</a:t>
                      </a:r>
                    </a:p>
                  </a:txBody>
                  <a:tcPr anchor="ctr">
                    <a:solidFill>
                      <a:schemeClr val="accent2">
                        <a:lumMod val="60000"/>
                        <a:lumOff val="40000"/>
                      </a:schemeClr>
                    </a:solidFill>
                  </a:tcPr>
                </a:tc>
                <a:tc>
                  <a:txBody>
                    <a:bodyPr/>
                    <a:lstStyle/>
                    <a:p>
                      <a:r>
                        <a:rPr lang="en-US" sz="2400" b="1" dirty="0">
                          <a:solidFill>
                            <a:schemeClr val="tx1"/>
                          </a:solidFill>
                        </a:rPr>
                        <a:t>Isaiah Counsels Ahaz – Ahaz trusts in men (Assyria) – From then on, Israel is a vassal state (or worse)</a:t>
                      </a:r>
                    </a:p>
                  </a:txBody>
                  <a:tcPr>
                    <a:solidFill>
                      <a:schemeClr val="accent2">
                        <a:lumMod val="60000"/>
                        <a:lumOff val="40000"/>
                      </a:schemeClr>
                    </a:solidFill>
                  </a:tcPr>
                </a:tc>
                <a:extLst>
                  <a:ext uri="{0D108BD9-81ED-4DB2-BD59-A6C34878D82A}">
                    <a16:rowId xmlns:a16="http://schemas.microsoft.com/office/drawing/2014/main" val="3643247484"/>
                  </a:ext>
                </a:extLst>
              </a:tr>
              <a:tr h="914400">
                <a:tc>
                  <a:txBody>
                    <a:bodyPr/>
                    <a:lstStyle/>
                    <a:p>
                      <a:pPr algn="ctr"/>
                      <a:r>
                        <a:rPr lang="en-US" sz="4000" b="1" dirty="0">
                          <a:solidFill>
                            <a:schemeClr val="tx1"/>
                          </a:solidFill>
                        </a:rPr>
                        <a:t>8</a:t>
                      </a:r>
                    </a:p>
                  </a:txBody>
                  <a:tcPr anchor="ctr">
                    <a:solidFill>
                      <a:schemeClr val="accent2">
                        <a:lumMod val="60000"/>
                        <a:lumOff val="40000"/>
                      </a:schemeClr>
                    </a:solidFill>
                  </a:tcPr>
                </a:tc>
                <a:tc>
                  <a:txBody>
                    <a:bodyPr/>
                    <a:lstStyle/>
                    <a:p>
                      <a:pPr marL="0">
                        <a:spcBef>
                          <a:spcPts val="0"/>
                        </a:spcBef>
                        <a:spcAft>
                          <a:spcPts val="0"/>
                        </a:spcAft>
                      </a:pPr>
                      <a:r>
                        <a:rPr lang="en-US" sz="2400" b="1" dirty="0">
                          <a:solidFill>
                            <a:schemeClr val="tx1"/>
                          </a:solidFill>
                          <a:latin typeface="+mn-lt"/>
                          <a:ea typeface="Calibri" panose="020F0502020204030204" pitchFamily="34" charset="0"/>
                          <a:cs typeface="Times New Roman" panose="02020603050405020304" pitchFamily="18" charset="0"/>
                        </a:rPr>
                        <a:t>Swift is the booty, speedy is the prey – the sad results are coming quickly now</a:t>
                      </a:r>
                    </a:p>
                  </a:txBody>
                  <a:tcPr>
                    <a:solidFill>
                      <a:schemeClr val="accent2">
                        <a:lumMod val="60000"/>
                        <a:lumOff val="40000"/>
                      </a:schemeClr>
                    </a:solidFill>
                  </a:tcPr>
                </a:tc>
                <a:extLst>
                  <a:ext uri="{0D108BD9-81ED-4DB2-BD59-A6C34878D82A}">
                    <a16:rowId xmlns:a16="http://schemas.microsoft.com/office/drawing/2014/main" val="3575907683"/>
                  </a:ext>
                </a:extLst>
              </a:tr>
            </a:tbl>
          </a:graphicData>
        </a:graphic>
      </p:graphicFrame>
      <p:sp>
        <p:nvSpPr>
          <p:cNvPr id="4" name="TextBox 3">
            <a:extLst>
              <a:ext uri="{FF2B5EF4-FFF2-40B4-BE49-F238E27FC236}">
                <a16:creationId xmlns:a16="http://schemas.microsoft.com/office/drawing/2014/main" id="{2C5CD4CC-1497-9A99-ACE9-E5AF4708AB20}"/>
              </a:ext>
            </a:extLst>
          </p:cNvPr>
          <p:cNvSpPr txBox="1"/>
          <p:nvPr/>
        </p:nvSpPr>
        <p:spPr>
          <a:xfrm>
            <a:off x="1369806" y="5181600"/>
            <a:ext cx="9856994" cy="584775"/>
          </a:xfrm>
          <a:prstGeom prst="rect">
            <a:avLst/>
          </a:prstGeom>
          <a:noFill/>
        </p:spPr>
        <p:txBody>
          <a:bodyPr wrap="none" rtlCol="0">
            <a:spAutoFit/>
          </a:bodyPr>
          <a:lstStyle/>
          <a:p>
            <a:r>
              <a:rPr lang="en-US" sz="3200" b="1" dirty="0"/>
              <a:t>Ahaz needed to know our song, “Trust and Obey”</a:t>
            </a:r>
          </a:p>
        </p:txBody>
      </p:sp>
    </p:spTree>
    <p:extLst>
      <p:ext uri="{BB962C8B-B14F-4D97-AF65-F5344CB8AC3E}">
        <p14:creationId xmlns:p14="http://schemas.microsoft.com/office/powerpoint/2010/main" val="117705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E95C1-BA83-0876-5722-B080CA7D6F4F}"/>
              </a:ext>
            </a:extLst>
          </p:cNvPr>
          <p:cNvSpPr>
            <a:spLocks noGrp="1"/>
          </p:cNvSpPr>
          <p:nvPr>
            <p:ph type="title"/>
          </p:nvPr>
        </p:nvSpPr>
        <p:spPr>
          <a:xfrm>
            <a:off x="2181847" y="296867"/>
            <a:ext cx="7673353" cy="892957"/>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What is the Problem Here?</a:t>
            </a:r>
            <a:endParaRPr lang="en-US" dirty="0"/>
          </a:p>
        </p:txBody>
      </p:sp>
      <p:sp>
        <p:nvSpPr>
          <p:cNvPr id="5" name="Rectangle 4">
            <a:extLst>
              <a:ext uri="{FF2B5EF4-FFF2-40B4-BE49-F238E27FC236}">
                <a16:creationId xmlns:a16="http://schemas.microsoft.com/office/drawing/2014/main" id="{63B61848-22CC-AA8F-AE18-199A63A8DF1A}"/>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0777AF1-6358-806E-9903-877B1324CFAD}"/>
              </a:ext>
            </a:extLst>
          </p:cNvPr>
          <p:cNvSpPr txBox="1"/>
          <p:nvPr/>
        </p:nvSpPr>
        <p:spPr>
          <a:xfrm>
            <a:off x="704913" y="1895948"/>
            <a:ext cx="11055287" cy="7505709"/>
          </a:xfrm>
          <a:prstGeom prst="rect">
            <a:avLst/>
          </a:prstGeom>
          <a:noFill/>
        </p:spPr>
        <p:txBody>
          <a:bodyPr wrap="square" rtlCol="0">
            <a:spAutoFit/>
          </a:bodyPr>
          <a:lstStyle/>
          <a:p>
            <a:r>
              <a:rPr lang="en-US" sz="3200" b="1" dirty="0"/>
              <a:t>But, as Isaiah understood it, the real issue was not one of military ‘muscle’ nor of political cleverness in creating defensive alliances but whether the Lord could be trusted to do what his word promised (</a:t>
            </a:r>
            <a:r>
              <a:rPr lang="en-US" sz="3200" b="1" dirty="0" err="1"/>
              <a:t>Motyer</a:t>
            </a:r>
            <a:r>
              <a:rPr lang="en-US" sz="3200" b="1" dirty="0"/>
              <a:t>)</a:t>
            </a:r>
          </a:p>
          <a:p>
            <a:endParaRPr lang="en-US" sz="3200" b="1" dirty="0"/>
          </a:p>
          <a:p>
            <a:pPr marL="0" marR="0">
              <a:lnSpc>
                <a:spcPct val="115000"/>
              </a:lnSpc>
              <a:spcBef>
                <a:spcPts val="0"/>
              </a:spcBef>
              <a:spcAft>
                <a:spcPts val="1000"/>
              </a:spcAft>
            </a:pPr>
            <a:r>
              <a:rPr lang="en-US" sz="3200" b="1" dirty="0">
                <a:solidFill>
                  <a:schemeClr val="accent6"/>
                </a:solidFill>
              </a:rPr>
              <a:t>Context: YHWH’s Promise to House of David</a:t>
            </a:r>
          </a:p>
          <a:p>
            <a:pPr>
              <a:lnSpc>
                <a:spcPct val="115000"/>
              </a:lnSpc>
              <a:spcBef>
                <a:spcPts val="0"/>
              </a:spcBef>
              <a:spcAft>
                <a:spcPts val="1000"/>
              </a:spcAft>
            </a:pPr>
            <a:r>
              <a:rPr lang="en-US" sz="3200" b="1" dirty="0">
                <a:solidFill>
                  <a:schemeClr val="accent6"/>
                </a:solidFill>
              </a:rPr>
              <a:t>“Your house and your kingdom shall endure before Me forever; your throne shall be established forever.” </a:t>
            </a:r>
            <a:br>
              <a:rPr lang="en-US" sz="3200" b="1" dirty="0">
                <a:solidFill>
                  <a:schemeClr val="accent6"/>
                </a:solidFill>
              </a:rPr>
            </a:br>
            <a:r>
              <a:rPr lang="en-US" sz="3200" b="1" dirty="0">
                <a:solidFill>
                  <a:schemeClr val="accent6"/>
                </a:solidFill>
              </a:rPr>
              <a:t>(2 Samuel 7:16) </a:t>
            </a:r>
          </a:p>
          <a:p>
            <a:endParaRPr lang="en-US" sz="3200" b="1" dirty="0"/>
          </a:p>
          <a:p>
            <a:endParaRPr lang="en-US" sz="3200" b="1" dirty="0">
              <a:latin typeface="Arial" panose="020B0604020202020204" pitchFamily="34" charset="0"/>
              <a:ea typeface="Times New Roman" panose="02020603050405020304" pitchFamily="18" charset="0"/>
            </a:endParaRPr>
          </a:p>
          <a:p>
            <a:endParaRPr lang="en-US" sz="3200" b="1" dirty="0">
              <a:latin typeface="Arial" panose="020B0604020202020204" pitchFamily="34" charset="0"/>
              <a:ea typeface="Times New Roman" panose="02020603050405020304" pitchFamily="18" charset="0"/>
            </a:endParaRPr>
          </a:p>
          <a:p>
            <a:endParaRPr lang="en-US" sz="3200" b="1" dirty="0"/>
          </a:p>
          <a:p>
            <a:endParaRPr lang="en-US" sz="2987"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1E604422-960B-6379-B42D-39710C07D849}"/>
              </a:ext>
            </a:extLst>
          </p:cNvPr>
          <p:cNvSpPr txBox="1"/>
          <p:nvPr/>
        </p:nvSpPr>
        <p:spPr>
          <a:xfrm>
            <a:off x="4129638" y="6651013"/>
            <a:ext cx="4506362" cy="369332"/>
          </a:xfrm>
          <a:prstGeom prst="rect">
            <a:avLst/>
          </a:prstGeom>
          <a:noFill/>
        </p:spPr>
        <p:txBody>
          <a:bodyPr wrap="none" rtlCol="0">
            <a:spAutoFit/>
          </a:bodyPr>
          <a:lstStyle/>
          <a:p>
            <a:r>
              <a:rPr lang="en-US" b="1" dirty="0">
                <a:solidFill>
                  <a:schemeClr val="tx1">
                    <a:lumMod val="65000"/>
                    <a:lumOff val="35000"/>
                  </a:schemeClr>
                </a:solidFill>
                <a:latin typeface="Arial" panose="020B0604020202020204" pitchFamily="34" charset="0"/>
                <a:cs typeface="Arial" panose="020B0604020202020204" pitchFamily="34" charset="0"/>
              </a:rPr>
              <a:t>All Scripture quotations are from NASB</a:t>
            </a:r>
          </a:p>
        </p:txBody>
      </p:sp>
    </p:spTree>
    <p:extLst>
      <p:ext uri="{BB962C8B-B14F-4D97-AF65-F5344CB8AC3E}">
        <p14:creationId xmlns:p14="http://schemas.microsoft.com/office/powerpoint/2010/main" val="3975732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E95C1-BA83-0876-5722-B080CA7D6F4F}"/>
              </a:ext>
            </a:extLst>
          </p:cNvPr>
          <p:cNvSpPr>
            <a:spLocks noGrp="1"/>
          </p:cNvSpPr>
          <p:nvPr>
            <p:ph type="title"/>
          </p:nvPr>
        </p:nvSpPr>
        <p:spPr>
          <a:xfrm>
            <a:off x="2181847" y="296867"/>
            <a:ext cx="7673353" cy="892957"/>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Ahaz’ Choice</a:t>
            </a:r>
            <a:endParaRPr lang="en-US" dirty="0"/>
          </a:p>
        </p:txBody>
      </p:sp>
      <p:sp>
        <p:nvSpPr>
          <p:cNvPr id="5" name="Rectangle 4">
            <a:extLst>
              <a:ext uri="{FF2B5EF4-FFF2-40B4-BE49-F238E27FC236}">
                <a16:creationId xmlns:a16="http://schemas.microsoft.com/office/drawing/2014/main" id="{63B61848-22CC-AA8F-AE18-199A63A8DF1A}"/>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EFAE4E84-74E3-1949-7F5A-A396118E68FF}"/>
              </a:ext>
            </a:extLst>
          </p:cNvPr>
          <p:cNvSpPr txBox="1"/>
          <p:nvPr/>
        </p:nvSpPr>
        <p:spPr>
          <a:xfrm>
            <a:off x="1206500" y="1905000"/>
            <a:ext cx="10591800" cy="4766305"/>
          </a:xfrm>
          <a:prstGeom prst="rect">
            <a:avLst/>
          </a:prstGeom>
          <a:noFill/>
        </p:spPr>
        <p:txBody>
          <a:bodyPr wrap="square" rtlCol="0">
            <a:spAutoFit/>
          </a:bodyPr>
          <a:lstStyle/>
          <a:p>
            <a:pPr>
              <a:lnSpc>
                <a:spcPct val="115000"/>
              </a:lnSpc>
              <a:spcBef>
                <a:spcPts val="0"/>
              </a:spcBef>
              <a:spcAft>
                <a:spcPts val="1000"/>
              </a:spcAft>
            </a:pPr>
            <a:r>
              <a:rPr lang="en-US" sz="2800" b="1" dirty="0">
                <a:solidFill>
                  <a:schemeClr val="accent6"/>
                </a:solidFill>
                <a:effectLst/>
                <a:latin typeface="+mn-lt"/>
              </a:rPr>
              <a:t>Context: 2 Kings 16:7–8</a:t>
            </a:r>
            <a:endParaRPr lang="en-US" sz="2800" b="1" u="none" strike="noStrike" baseline="30000" dirty="0">
              <a:solidFill>
                <a:schemeClr val="accent6"/>
              </a:solidFill>
              <a:effectLst/>
              <a:latin typeface="+mn-lt"/>
            </a:endParaRPr>
          </a:p>
          <a:p>
            <a:pPr marL="0" marR="0">
              <a:lnSpc>
                <a:spcPct val="115000"/>
              </a:lnSpc>
              <a:spcBef>
                <a:spcPts val="0"/>
              </a:spcBef>
              <a:spcAft>
                <a:spcPts val="1000"/>
              </a:spcAft>
            </a:pPr>
            <a:r>
              <a:rPr lang="en-US" sz="2800" b="1" u="none" strike="noStrike" baseline="30000" dirty="0">
                <a:solidFill>
                  <a:schemeClr val="accent6"/>
                </a:solidFill>
                <a:effectLst/>
                <a:latin typeface="+mn-lt"/>
              </a:rPr>
              <a:t>7</a:t>
            </a:r>
            <a:r>
              <a:rPr lang="en-US" sz="2800" b="1" u="none" strike="noStrike" dirty="0">
                <a:solidFill>
                  <a:schemeClr val="accent6"/>
                </a:solidFill>
                <a:effectLst/>
                <a:latin typeface="+mn-lt"/>
              </a:rPr>
              <a:t> </a:t>
            </a:r>
            <a:r>
              <a:rPr lang="en-US" sz="2800" b="1" dirty="0">
                <a:solidFill>
                  <a:schemeClr val="accent6"/>
                </a:solidFill>
                <a:effectLst/>
                <a:latin typeface="+mn-lt"/>
              </a:rPr>
              <a:t>So Ahaz sent messengers to Tiglath-</a:t>
            </a:r>
            <a:r>
              <a:rPr lang="en-US" sz="2800" b="1" dirty="0" err="1">
                <a:solidFill>
                  <a:schemeClr val="accent6"/>
                </a:solidFill>
                <a:effectLst/>
                <a:latin typeface="+mn-lt"/>
              </a:rPr>
              <a:t>pileser</a:t>
            </a:r>
            <a:r>
              <a:rPr lang="en-US" sz="2800" b="1" dirty="0">
                <a:solidFill>
                  <a:schemeClr val="accent6"/>
                </a:solidFill>
                <a:effectLst/>
                <a:latin typeface="+mn-lt"/>
              </a:rPr>
              <a:t> king of Assyria, saying, “I am your servant and your son; come up and deliver me from the hand of the king of Aram and from the hand of the king of Israel, who are rising up against me.” </a:t>
            </a:r>
            <a:br>
              <a:rPr lang="en-US" sz="2800" b="1" dirty="0">
                <a:solidFill>
                  <a:schemeClr val="accent6"/>
                </a:solidFill>
                <a:effectLst/>
                <a:latin typeface="+mn-lt"/>
              </a:rPr>
            </a:br>
            <a:r>
              <a:rPr lang="en-US" sz="2800" b="1" u="none" strike="noStrike" baseline="30000" dirty="0">
                <a:solidFill>
                  <a:schemeClr val="accent6"/>
                </a:solidFill>
                <a:effectLst/>
                <a:latin typeface="+mn-lt"/>
              </a:rPr>
              <a:t>8</a:t>
            </a:r>
            <a:r>
              <a:rPr lang="en-US" sz="2800" b="1" u="none" strike="noStrike" dirty="0">
                <a:solidFill>
                  <a:schemeClr val="accent6"/>
                </a:solidFill>
                <a:effectLst/>
                <a:latin typeface="+mn-lt"/>
              </a:rPr>
              <a:t> </a:t>
            </a:r>
            <a:r>
              <a:rPr lang="en-US" sz="2800" b="1" dirty="0">
                <a:solidFill>
                  <a:schemeClr val="accent6"/>
                </a:solidFill>
                <a:effectLst/>
                <a:latin typeface="+mn-lt"/>
              </a:rPr>
              <a:t>Ahaz took the silver and gold that was found in the house of the </a:t>
            </a:r>
            <a:r>
              <a:rPr lang="en-US" sz="2800" b="1" cap="small" dirty="0">
                <a:solidFill>
                  <a:schemeClr val="accent6"/>
                </a:solidFill>
                <a:effectLst/>
                <a:latin typeface="+mn-lt"/>
              </a:rPr>
              <a:t>Lord</a:t>
            </a:r>
            <a:r>
              <a:rPr lang="en-US" sz="2800" b="1" dirty="0">
                <a:solidFill>
                  <a:schemeClr val="accent6"/>
                </a:solidFill>
                <a:effectLst/>
                <a:latin typeface="+mn-lt"/>
              </a:rPr>
              <a:t> and in the treasuries of the king’s house, and sent a present to the king of Assyria. </a:t>
            </a:r>
            <a:endParaRPr lang="en-US" sz="2800" b="1" dirty="0">
              <a:latin typeface="+mn-lt"/>
            </a:endParaRPr>
          </a:p>
          <a:p>
            <a:pPr marL="0" marR="0">
              <a:lnSpc>
                <a:spcPct val="115000"/>
              </a:lnSpc>
              <a:spcBef>
                <a:spcPts val="0"/>
              </a:spcBef>
              <a:spcAft>
                <a:spcPts val="1000"/>
              </a:spcAft>
            </a:pPr>
            <a:r>
              <a:rPr lang="en-US" sz="2800" b="1" dirty="0">
                <a:latin typeface="+mn-lt"/>
              </a:rPr>
              <a:t>Ahaz v</a:t>
            </a:r>
            <a:r>
              <a:rPr lang="en-US" sz="2800" b="1" dirty="0">
                <a:effectLst/>
                <a:latin typeface="+mn-lt"/>
              </a:rPr>
              <a:t>olunteered </a:t>
            </a:r>
            <a:r>
              <a:rPr lang="en-US" sz="2800" b="1" dirty="0">
                <a:latin typeface="+mn-lt"/>
              </a:rPr>
              <a:t>to be</a:t>
            </a:r>
            <a:r>
              <a:rPr lang="en-US" sz="2800" b="1" dirty="0">
                <a:effectLst/>
                <a:latin typeface="+mn-lt"/>
              </a:rPr>
              <a:t> a vassal!! </a:t>
            </a:r>
          </a:p>
        </p:txBody>
      </p:sp>
    </p:spTree>
    <p:extLst>
      <p:ext uri="{BB962C8B-B14F-4D97-AF65-F5344CB8AC3E}">
        <p14:creationId xmlns:p14="http://schemas.microsoft.com/office/powerpoint/2010/main" val="4006628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507AD8C-5343-D32D-CDD8-4F5EFA1ECB38}"/>
              </a:ext>
            </a:extLst>
          </p:cNvPr>
          <p:cNvSpPr/>
          <p:nvPr/>
        </p:nvSpPr>
        <p:spPr>
          <a:xfrm>
            <a:off x="-9663"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sp>
        <p:nvSpPr>
          <p:cNvPr id="7" name="TextBox 6">
            <a:extLst>
              <a:ext uri="{FF2B5EF4-FFF2-40B4-BE49-F238E27FC236}">
                <a16:creationId xmlns:a16="http://schemas.microsoft.com/office/drawing/2014/main" id="{838578DB-9D36-30ED-DB09-F274D98E6C99}"/>
              </a:ext>
            </a:extLst>
          </p:cNvPr>
          <p:cNvSpPr txBox="1"/>
          <p:nvPr/>
        </p:nvSpPr>
        <p:spPr>
          <a:xfrm>
            <a:off x="1930400" y="2334161"/>
            <a:ext cx="9175910" cy="2646878"/>
          </a:xfrm>
          <a:prstGeom prst="rect">
            <a:avLst/>
          </a:prstGeom>
          <a:noFill/>
        </p:spPr>
        <p:txBody>
          <a:bodyPr wrap="none" rtlCol="0">
            <a:spAutoFit/>
          </a:bodyPr>
          <a:lstStyle/>
          <a:p>
            <a:r>
              <a:rPr lang="en-US" sz="16600" b="1" dirty="0">
                <a:solidFill>
                  <a:schemeClr val="tx1">
                    <a:lumMod val="65000"/>
                    <a:lumOff val="35000"/>
                  </a:schemeClr>
                </a:solidFill>
                <a:latin typeface="Arial" panose="020B0604020202020204" pitchFamily="34" charset="0"/>
                <a:cs typeface="Arial" panose="020B0604020202020204" pitchFamily="34" charset="0"/>
              </a:rPr>
              <a:t>ISAIAH 8</a:t>
            </a:r>
          </a:p>
        </p:txBody>
      </p:sp>
      <p:sp>
        <p:nvSpPr>
          <p:cNvPr id="17" name="TextBox 16">
            <a:extLst>
              <a:ext uri="{FF2B5EF4-FFF2-40B4-BE49-F238E27FC236}">
                <a16:creationId xmlns:a16="http://schemas.microsoft.com/office/drawing/2014/main" id="{6EC69A50-88D6-254C-848C-7F36E7589EF6}"/>
              </a:ext>
            </a:extLst>
          </p:cNvPr>
          <p:cNvSpPr txBox="1"/>
          <p:nvPr/>
        </p:nvSpPr>
        <p:spPr>
          <a:xfrm>
            <a:off x="2235200" y="4983678"/>
            <a:ext cx="8433142" cy="1569660"/>
          </a:xfrm>
          <a:prstGeom prst="rect">
            <a:avLst/>
          </a:prstGeom>
          <a:noFill/>
        </p:spPr>
        <p:txBody>
          <a:bodyPr wrap="none" rtlCol="0">
            <a:spAutoFit/>
          </a:bodyPr>
          <a:lstStyle/>
          <a:p>
            <a:pPr algn="ctr"/>
            <a:r>
              <a:rPr lang="en-US" sz="4800" b="1" dirty="0">
                <a:solidFill>
                  <a:schemeClr val="tx1">
                    <a:lumMod val="65000"/>
                    <a:lumOff val="35000"/>
                  </a:schemeClr>
                </a:solidFill>
              </a:rPr>
              <a:t>“</a:t>
            </a:r>
            <a:r>
              <a:rPr lang="en-US" sz="4800" b="1" dirty="0">
                <a:solidFill>
                  <a:schemeClr val="tx1">
                    <a:lumMod val="65000"/>
                    <a:lumOff val="35000"/>
                  </a:schemeClr>
                </a:solidFill>
                <a:effectLst/>
                <a:latin typeface="+mn-lt"/>
                <a:ea typeface="Times New Roman" panose="02020603050405020304" pitchFamily="18" charset="0"/>
              </a:rPr>
              <a:t>This People Will Be Driven </a:t>
            </a:r>
            <a:br>
              <a:rPr lang="en-US" sz="4800" b="1" dirty="0">
                <a:solidFill>
                  <a:schemeClr val="tx1">
                    <a:lumMod val="65000"/>
                    <a:lumOff val="35000"/>
                  </a:schemeClr>
                </a:solidFill>
                <a:effectLst/>
                <a:latin typeface="+mn-lt"/>
                <a:ea typeface="Times New Roman" panose="02020603050405020304" pitchFamily="18" charset="0"/>
              </a:rPr>
            </a:br>
            <a:r>
              <a:rPr lang="en-US" sz="4800" b="1" dirty="0">
                <a:solidFill>
                  <a:schemeClr val="tx1">
                    <a:lumMod val="65000"/>
                    <a:lumOff val="35000"/>
                  </a:schemeClr>
                </a:solidFill>
                <a:effectLst/>
                <a:latin typeface="+mn-lt"/>
                <a:ea typeface="Times New Roman" panose="02020603050405020304" pitchFamily="18" charset="0"/>
              </a:rPr>
              <a:t>Away into Darkness</a:t>
            </a:r>
            <a:r>
              <a:rPr lang="en-US" sz="4800" b="1" dirty="0">
                <a:solidFill>
                  <a:schemeClr val="tx1">
                    <a:lumMod val="65000"/>
                    <a:lumOff val="35000"/>
                  </a:schemeClr>
                </a:solidFill>
              </a:rPr>
              <a:t>”</a:t>
            </a:r>
          </a:p>
        </p:txBody>
      </p:sp>
    </p:spTree>
    <p:extLst>
      <p:ext uri="{BB962C8B-B14F-4D97-AF65-F5344CB8AC3E}">
        <p14:creationId xmlns:p14="http://schemas.microsoft.com/office/powerpoint/2010/main" val="1790335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E95C1-BA83-0876-5722-B080CA7D6F4F}"/>
              </a:ext>
            </a:extLst>
          </p:cNvPr>
          <p:cNvSpPr>
            <a:spLocks noGrp="1"/>
          </p:cNvSpPr>
          <p:nvPr>
            <p:ph type="title"/>
          </p:nvPr>
        </p:nvSpPr>
        <p:spPr>
          <a:xfrm>
            <a:off x="2181847" y="296867"/>
            <a:ext cx="7673353" cy="892957"/>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Writing on a Tablet</a:t>
            </a: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endParaRPr lang="en-US" dirty="0"/>
          </a:p>
        </p:txBody>
      </p:sp>
      <p:sp>
        <p:nvSpPr>
          <p:cNvPr id="5" name="Rectangle 4">
            <a:extLst>
              <a:ext uri="{FF2B5EF4-FFF2-40B4-BE49-F238E27FC236}">
                <a16:creationId xmlns:a16="http://schemas.microsoft.com/office/drawing/2014/main" id="{63B61848-22CC-AA8F-AE18-199A63A8DF1A}"/>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0777AF1-6358-806E-9903-877B1324CFAD}"/>
              </a:ext>
            </a:extLst>
          </p:cNvPr>
          <p:cNvSpPr txBox="1"/>
          <p:nvPr/>
        </p:nvSpPr>
        <p:spPr>
          <a:xfrm>
            <a:off x="704913" y="1895948"/>
            <a:ext cx="11055287" cy="7446206"/>
          </a:xfrm>
          <a:prstGeom prst="rect">
            <a:avLst/>
          </a:prstGeom>
          <a:noFill/>
        </p:spPr>
        <p:txBody>
          <a:bodyPr wrap="square" rtlCol="0">
            <a:spAutoFit/>
          </a:bodyPr>
          <a:lstStyle/>
          <a:p>
            <a:r>
              <a:rPr lang="en-US" sz="3200" b="1" dirty="0">
                <a:latin typeface="Arial" panose="020B0604020202020204" pitchFamily="34" charset="0"/>
                <a:ea typeface="Times New Roman" panose="02020603050405020304" pitchFamily="18" charset="0"/>
              </a:rPr>
              <a:t>Remember the context of 7:18-25 – In that day the Lord will whistle for Egypt and Assyria. They will shame the people and reduce the land to poverty.</a:t>
            </a:r>
          </a:p>
          <a:p>
            <a:endParaRPr lang="en-US" sz="3200" b="1" dirty="0">
              <a:solidFill>
                <a:schemeClr val="accent6"/>
              </a:solidFill>
            </a:endParaRPr>
          </a:p>
          <a:p>
            <a:r>
              <a:rPr lang="en-US" sz="3200" b="1" dirty="0">
                <a:solidFill>
                  <a:schemeClr val="accent6"/>
                </a:solidFill>
              </a:rPr>
              <a:t>Then the </a:t>
            </a:r>
            <a:r>
              <a:rPr lang="en-US" sz="3200" b="1" cap="small" dirty="0">
                <a:solidFill>
                  <a:schemeClr val="accent6"/>
                </a:solidFill>
              </a:rPr>
              <a:t>Lord</a:t>
            </a:r>
            <a:r>
              <a:rPr lang="en-US" sz="3200" b="1" dirty="0">
                <a:solidFill>
                  <a:schemeClr val="accent6"/>
                </a:solidFill>
              </a:rPr>
              <a:t> said to me, “Take for yourself a large tablet and write on it in ordinary letters: ‘Swift is the booty, speedy is the prey.’” (Isaiah 8:1) </a:t>
            </a:r>
          </a:p>
          <a:p>
            <a:endParaRPr lang="en-US" sz="3200" b="1" dirty="0"/>
          </a:p>
          <a:p>
            <a:r>
              <a:rPr lang="en-US" sz="3200" b="1" dirty="0">
                <a:latin typeface="Arial" panose="020B0604020202020204" pitchFamily="34" charset="0"/>
                <a:ea typeface="Times New Roman" panose="02020603050405020304" pitchFamily="18" charset="0"/>
              </a:rPr>
              <a:t>Maher-</a:t>
            </a:r>
            <a:r>
              <a:rPr lang="en-US" sz="3200" b="1" dirty="0" err="1">
                <a:latin typeface="Arial" panose="020B0604020202020204" pitchFamily="34" charset="0"/>
                <a:ea typeface="Times New Roman" panose="02020603050405020304" pitchFamily="18" charset="0"/>
              </a:rPr>
              <a:t>shalal</a:t>
            </a:r>
            <a:r>
              <a:rPr lang="en-US" sz="3200" b="1" dirty="0">
                <a:latin typeface="Arial" panose="020B0604020202020204" pitchFamily="34" charset="0"/>
                <a:ea typeface="Times New Roman" panose="02020603050405020304" pitchFamily="18" charset="0"/>
              </a:rPr>
              <a:t>-hash-</a:t>
            </a:r>
            <a:r>
              <a:rPr lang="en-US" sz="3200" b="1" dirty="0" err="1">
                <a:latin typeface="Arial" panose="020B0604020202020204" pitchFamily="34" charset="0"/>
                <a:ea typeface="Times New Roman" panose="02020603050405020304" pitchFamily="18" charset="0"/>
              </a:rPr>
              <a:t>baz</a:t>
            </a:r>
            <a:endParaRPr lang="en-US" sz="3200" b="1" dirty="0">
              <a:latin typeface="Arial" panose="020B0604020202020204" pitchFamily="34" charset="0"/>
              <a:ea typeface="Times New Roman" panose="02020603050405020304" pitchFamily="18" charset="0"/>
            </a:endParaRPr>
          </a:p>
          <a:p>
            <a:endParaRPr lang="en-US" sz="3200" b="1" dirty="0">
              <a:latin typeface="Arial" panose="020B0604020202020204" pitchFamily="34" charset="0"/>
              <a:ea typeface="Times New Roman" panose="02020603050405020304" pitchFamily="18" charset="0"/>
            </a:endParaRPr>
          </a:p>
          <a:p>
            <a:endParaRPr lang="en-US" sz="3200" dirty="0">
              <a:latin typeface="Arial" panose="020B0604020202020204" pitchFamily="34" charset="0"/>
              <a:ea typeface="Times New Roman" panose="02020603050405020304" pitchFamily="18" charset="0"/>
            </a:endParaRPr>
          </a:p>
          <a:p>
            <a:endParaRPr lang="en-US" sz="3200" b="1" dirty="0">
              <a:latin typeface="Arial" panose="020B0604020202020204" pitchFamily="34" charset="0"/>
              <a:ea typeface="Times New Roman" panose="02020603050405020304" pitchFamily="18" charset="0"/>
            </a:endParaRPr>
          </a:p>
          <a:p>
            <a:endParaRPr lang="en-US" sz="3200" b="1" dirty="0">
              <a:latin typeface="Arial" panose="020B0604020202020204" pitchFamily="34" charset="0"/>
              <a:ea typeface="Times New Roman" panose="02020603050405020304" pitchFamily="18" charset="0"/>
            </a:endParaRPr>
          </a:p>
          <a:p>
            <a:endParaRPr lang="en-US" sz="3200" b="1" dirty="0"/>
          </a:p>
          <a:p>
            <a:endParaRPr lang="en-US" sz="2987"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095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E95C1-BA83-0876-5722-B080CA7D6F4F}"/>
              </a:ext>
            </a:extLst>
          </p:cNvPr>
          <p:cNvSpPr>
            <a:spLocks noGrp="1"/>
          </p:cNvSpPr>
          <p:nvPr>
            <p:ph type="title"/>
          </p:nvPr>
        </p:nvSpPr>
        <p:spPr>
          <a:xfrm>
            <a:off x="2181847" y="296867"/>
            <a:ext cx="7673353" cy="892957"/>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What Does </a:t>
            </a:r>
            <a:r>
              <a:rPr lang="en-US" sz="4000" b="1" i="1" dirty="0">
                <a:solidFill>
                  <a:schemeClr val="tx1">
                    <a:lumMod val="75000"/>
                    <a:lumOff val="25000"/>
                  </a:schemeClr>
                </a:solidFill>
                <a:latin typeface="Arial" panose="020B0604020202020204" pitchFamily="34" charset="0"/>
                <a:cs typeface="Arial" panose="020B0604020202020204" pitchFamily="34" charset="0"/>
              </a:rPr>
              <a:t>That</a:t>
            </a:r>
            <a:r>
              <a:rPr lang="en-US" sz="4000" b="1" dirty="0">
                <a:solidFill>
                  <a:schemeClr val="tx1">
                    <a:lumMod val="75000"/>
                    <a:lumOff val="25000"/>
                  </a:schemeClr>
                </a:solidFill>
                <a:latin typeface="Arial" panose="020B0604020202020204" pitchFamily="34" charset="0"/>
                <a:cs typeface="Arial" panose="020B0604020202020204" pitchFamily="34" charset="0"/>
              </a:rPr>
              <a:t> Mean?</a:t>
            </a:r>
            <a:endParaRPr lang="en-US" dirty="0"/>
          </a:p>
        </p:txBody>
      </p:sp>
      <p:sp>
        <p:nvSpPr>
          <p:cNvPr id="5" name="Rectangle 4">
            <a:extLst>
              <a:ext uri="{FF2B5EF4-FFF2-40B4-BE49-F238E27FC236}">
                <a16:creationId xmlns:a16="http://schemas.microsoft.com/office/drawing/2014/main" id="{63B61848-22CC-AA8F-AE18-199A63A8DF1A}"/>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0777AF1-6358-806E-9903-877B1324CFAD}"/>
              </a:ext>
            </a:extLst>
          </p:cNvPr>
          <p:cNvSpPr txBox="1"/>
          <p:nvPr/>
        </p:nvSpPr>
        <p:spPr>
          <a:xfrm>
            <a:off x="704913" y="1895948"/>
            <a:ext cx="11055287" cy="6461321"/>
          </a:xfrm>
          <a:prstGeom prst="rect">
            <a:avLst/>
          </a:prstGeom>
          <a:noFill/>
        </p:spPr>
        <p:txBody>
          <a:bodyPr wrap="square" rtlCol="0">
            <a:spAutoFit/>
          </a:bodyPr>
          <a:lstStyle/>
          <a:p>
            <a:r>
              <a:rPr lang="en-US" sz="3200" b="1" dirty="0">
                <a:latin typeface="Arial" panose="020B0604020202020204" pitchFamily="34" charset="0"/>
                <a:ea typeface="Times New Roman" panose="02020603050405020304" pitchFamily="18" charset="0"/>
              </a:rPr>
              <a:t>“Quick to the plunder, swift to the spoil.” Soldiers would shout these words to their comrades as they defeated and plundered their foes. </a:t>
            </a:r>
            <a:br>
              <a:rPr lang="en-US" sz="3200" b="1" dirty="0">
                <a:latin typeface="Arial" panose="020B0604020202020204" pitchFamily="34" charset="0"/>
                <a:ea typeface="Times New Roman" panose="02020603050405020304" pitchFamily="18" charset="0"/>
              </a:rPr>
            </a:br>
            <a:r>
              <a:rPr lang="en-US" sz="3200" b="1" dirty="0">
                <a:latin typeface="Arial" panose="020B0604020202020204" pitchFamily="34" charset="0"/>
                <a:ea typeface="Times New Roman" panose="02020603050405020304" pitchFamily="18" charset="0"/>
              </a:rPr>
              <a:t>				(Bible Knowledge Commentary)</a:t>
            </a:r>
          </a:p>
          <a:p>
            <a:endParaRPr lang="en-US" sz="3200" b="1" dirty="0">
              <a:latin typeface="Arial" panose="020B0604020202020204" pitchFamily="34" charset="0"/>
              <a:ea typeface="Times New Roman" panose="02020603050405020304" pitchFamily="18" charset="0"/>
            </a:endParaRPr>
          </a:p>
          <a:p>
            <a:r>
              <a:rPr lang="en-US" sz="3200" b="1" dirty="0">
                <a:solidFill>
                  <a:schemeClr val="accent6"/>
                </a:solidFill>
                <a:ea typeface="Times New Roman" panose="02020603050405020304" pitchFamily="18" charset="0"/>
              </a:rPr>
              <a:t>Context: Isaiah 5:19</a:t>
            </a:r>
            <a:endParaRPr lang="en-US" sz="3200" b="1" dirty="0">
              <a:solidFill>
                <a:schemeClr val="accent6"/>
              </a:solidFill>
              <a:effectLst/>
              <a:latin typeface="+mn-lt"/>
              <a:ea typeface="Times New Roman" panose="02020603050405020304" pitchFamily="18" charset="0"/>
            </a:endParaRPr>
          </a:p>
          <a:p>
            <a:r>
              <a:rPr lang="en-US" sz="3200" b="1" dirty="0">
                <a:solidFill>
                  <a:schemeClr val="accent6"/>
                </a:solidFill>
                <a:effectLst/>
                <a:latin typeface="+mn-lt"/>
                <a:ea typeface="Times New Roman" panose="02020603050405020304" pitchFamily="18" charset="0"/>
              </a:rPr>
              <a:t>[Woe to those] Who say, “Let Him make speed, let Him hasten His work, that we may see </a:t>
            </a:r>
            <a:r>
              <a:rPr lang="en-US" sz="3200" b="1" i="1" dirty="0">
                <a:solidFill>
                  <a:schemeClr val="accent6"/>
                </a:solidFill>
                <a:effectLst/>
                <a:latin typeface="+mn-lt"/>
                <a:ea typeface="Times New Roman" panose="02020603050405020304" pitchFamily="18" charset="0"/>
              </a:rPr>
              <a:t>it;</a:t>
            </a:r>
            <a:r>
              <a:rPr lang="en-US" sz="3200" b="1" dirty="0">
                <a:solidFill>
                  <a:schemeClr val="accent6"/>
                </a:solidFill>
                <a:effectLst/>
                <a:latin typeface="+mn-lt"/>
                <a:ea typeface="Times New Roman" panose="02020603050405020304" pitchFamily="18" charset="0"/>
              </a:rPr>
              <a:t> And let the purpose of the Holy One of Israel draw near And come to pass, that we may know </a:t>
            </a:r>
            <a:r>
              <a:rPr lang="en-US" sz="3200" b="1" i="1" dirty="0">
                <a:solidFill>
                  <a:schemeClr val="accent6"/>
                </a:solidFill>
                <a:effectLst/>
                <a:latin typeface="+mn-lt"/>
                <a:ea typeface="Times New Roman" panose="02020603050405020304" pitchFamily="18" charset="0"/>
              </a:rPr>
              <a:t>it!</a:t>
            </a:r>
            <a:r>
              <a:rPr lang="en-US" sz="3200" b="1" dirty="0">
                <a:solidFill>
                  <a:schemeClr val="accent6"/>
                </a:solidFill>
                <a:effectLst/>
                <a:latin typeface="+mn-lt"/>
                <a:ea typeface="Times New Roman" panose="02020603050405020304" pitchFamily="18" charset="0"/>
              </a:rPr>
              <a:t>”</a:t>
            </a:r>
            <a:endParaRPr lang="en-US" sz="3200" b="1" dirty="0">
              <a:latin typeface="Arial" panose="020B0604020202020204" pitchFamily="34" charset="0"/>
              <a:ea typeface="Times New Roman" panose="02020603050405020304" pitchFamily="18" charset="0"/>
            </a:endParaRPr>
          </a:p>
          <a:p>
            <a:endParaRPr lang="en-US" sz="3200" b="1" dirty="0">
              <a:latin typeface="Arial" panose="020B0604020202020204" pitchFamily="34" charset="0"/>
              <a:ea typeface="Times New Roman" panose="02020603050405020304" pitchFamily="18" charset="0"/>
            </a:endParaRPr>
          </a:p>
          <a:p>
            <a:endParaRPr lang="en-US" sz="3200" b="1" dirty="0"/>
          </a:p>
          <a:p>
            <a:endParaRPr lang="en-US" sz="2987"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701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b="1" dirty="0">
                <a:solidFill>
                  <a:schemeClr val="tx1">
                    <a:lumMod val="75000"/>
                    <a:lumOff val="25000"/>
                  </a:schemeClr>
                </a:solidFill>
                <a:latin typeface="+mn-lt"/>
              </a:rPr>
              <a:t>Announcements</a:t>
            </a:r>
          </a:p>
        </p:txBody>
      </p:sp>
      <p:sp>
        <p:nvSpPr>
          <p:cNvPr id="21507" name="Content Placeholder 2"/>
          <p:cNvSpPr>
            <a:spLocks noGrp="1"/>
          </p:cNvSpPr>
          <p:nvPr>
            <p:ph idx="1"/>
          </p:nvPr>
        </p:nvSpPr>
        <p:spPr>
          <a:xfrm>
            <a:off x="619276" y="2057400"/>
            <a:ext cx="12055324" cy="4724400"/>
          </a:xfrm>
        </p:spPr>
        <p:txBody>
          <a:bodyPr anchor="t"/>
          <a:lstStyle/>
          <a:p>
            <a:pPr>
              <a:spcAft>
                <a:spcPts val="640"/>
              </a:spcAft>
            </a:pPr>
            <a:r>
              <a:rPr lang="en-US" altLang="en-US" sz="3800" b="1" dirty="0">
                <a:solidFill>
                  <a:schemeClr val="tx1">
                    <a:lumMod val="75000"/>
                    <a:lumOff val="25000"/>
                  </a:schemeClr>
                </a:solidFill>
                <a:latin typeface="+mn-lt"/>
              </a:rPr>
              <a:t>MOB Website &amp; Resources:  </a:t>
            </a:r>
            <a:r>
              <a:rPr lang="en-US" altLang="en-US" sz="3800" b="1" dirty="0">
                <a:solidFill>
                  <a:schemeClr val="accent2">
                    <a:lumMod val="75000"/>
                  </a:schemeClr>
                </a:solidFill>
                <a:latin typeface="+mn-lt"/>
                <a:hlinkClick r:id="rId3">
                  <a:extLst>
                    <a:ext uri="{A12FA001-AC4F-418D-AE19-62706E023703}">
                      <ahyp:hlinkClr xmlns:ahyp="http://schemas.microsoft.com/office/drawing/2018/hyperlinkcolor" xmlns="" val="tx"/>
                    </a:ext>
                  </a:extLst>
                </a:hlinkClick>
              </a:rPr>
              <a:t>www.ibcmob.net</a:t>
            </a:r>
            <a:endParaRPr lang="en-US" altLang="en-US" sz="3800" b="1" dirty="0">
              <a:solidFill>
                <a:schemeClr val="tx1">
                  <a:lumMod val="75000"/>
                  <a:lumOff val="25000"/>
                </a:schemeClr>
              </a:solidFill>
              <a:latin typeface="+mn-lt"/>
            </a:endParaRPr>
          </a:p>
          <a:p>
            <a:pPr>
              <a:spcAft>
                <a:spcPts val="640"/>
              </a:spcAft>
            </a:pPr>
            <a:endParaRPr lang="en-US" altLang="en-US" sz="3800" b="1" dirty="0">
              <a:solidFill>
                <a:schemeClr val="tx1">
                  <a:lumMod val="75000"/>
                  <a:lumOff val="25000"/>
                </a:schemeClr>
              </a:solidFill>
              <a:latin typeface="+mn-lt"/>
            </a:endParaRPr>
          </a:p>
          <a:p>
            <a:pPr>
              <a:spcAft>
                <a:spcPts val="640"/>
              </a:spcAft>
            </a:pPr>
            <a:r>
              <a:rPr lang="en-US" altLang="en-US" sz="3800" b="1" dirty="0">
                <a:solidFill>
                  <a:schemeClr val="tx1">
                    <a:lumMod val="75000"/>
                    <a:lumOff val="25000"/>
                  </a:schemeClr>
                </a:solidFill>
                <a:latin typeface="+mn-lt"/>
              </a:rPr>
              <a:t>Mid-Atlantic Regional WACCM Conference, Saturday, Nov 5</a:t>
            </a:r>
            <a:r>
              <a:rPr lang="en-US" altLang="en-US" sz="3800" b="1" baseline="30000" dirty="0">
                <a:solidFill>
                  <a:schemeClr val="tx1">
                    <a:lumMod val="75000"/>
                    <a:lumOff val="25000"/>
                  </a:schemeClr>
                </a:solidFill>
                <a:latin typeface="+mn-lt"/>
              </a:rPr>
              <a:t>th</a:t>
            </a:r>
            <a:r>
              <a:rPr lang="en-US" altLang="en-US" sz="3800" b="1" dirty="0">
                <a:solidFill>
                  <a:schemeClr val="tx1">
                    <a:lumMod val="75000"/>
                    <a:lumOff val="25000"/>
                  </a:schemeClr>
                </a:solidFill>
                <a:latin typeface="+mn-lt"/>
              </a:rPr>
              <a:t>  8:30-12:30</a:t>
            </a:r>
          </a:p>
          <a:p>
            <a:pPr>
              <a:spcAft>
                <a:spcPts val="640"/>
              </a:spcAft>
            </a:pPr>
            <a:endParaRPr lang="en-US" altLang="en-US" sz="3800" b="1" u="sng" dirty="0">
              <a:solidFill>
                <a:schemeClr val="tx1">
                  <a:lumMod val="75000"/>
                  <a:lumOff val="25000"/>
                </a:schemeClr>
              </a:solidFill>
              <a:latin typeface="+mn-lt"/>
            </a:endParaRPr>
          </a:p>
        </p:txBody>
      </p:sp>
      <p:sp>
        <p:nvSpPr>
          <p:cNvPr id="2151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B5EE791-D10D-43E1-8F75-0B15EFAA8F6D}" type="slidenum">
              <a:rPr lang="en-US" altLang="en-US"/>
              <a:pPr/>
              <a:t>2</a:t>
            </a:fld>
            <a:endParaRPr lang="en-US" altLang="en-US"/>
          </a:p>
        </p:txBody>
      </p:sp>
    </p:spTree>
    <p:extLst>
      <p:ext uri="{BB962C8B-B14F-4D97-AF65-F5344CB8AC3E}">
        <p14:creationId xmlns:p14="http://schemas.microsoft.com/office/powerpoint/2010/main" val="2251284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2159000" y="5254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Faithful Witnesses</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A5D109A-92D2-CF4B-8EC4-24D3DD193AD2}"/>
              </a:ext>
            </a:extLst>
          </p:cNvPr>
          <p:cNvSpPr txBox="1"/>
          <p:nvPr/>
        </p:nvSpPr>
        <p:spPr>
          <a:xfrm>
            <a:off x="1016000" y="2331127"/>
            <a:ext cx="10668000" cy="4785926"/>
          </a:xfrm>
          <a:prstGeom prst="rect">
            <a:avLst/>
          </a:prstGeom>
          <a:noFill/>
        </p:spPr>
        <p:txBody>
          <a:bodyPr wrap="square" rtlCol="0">
            <a:spAutoFit/>
          </a:bodyPr>
          <a:lstStyle/>
          <a:p>
            <a:pPr marL="0" marR="0">
              <a:lnSpc>
                <a:spcPct val="115000"/>
              </a:lnSpc>
              <a:spcBef>
                <a:spcPts val="0"/>
              </a:spcBef>
              <a:spcAft>
                <a:spcPts val="1000"/>
              </a:spcAft>
            </a:pPr>
            <a:r>
              <a:rPr lang="en-US" sz="3200" b="1" dirty="0">
                <a:solidFill>
                  <a:schemeClr val="accent6"/>
                </a:solidFill>
                <a:effectLst/>
                <a:latin typeface="+mn-lt"/>
              </a:rPr>
              <a:t>“And I will take to Myself faithful witnesses for testimony, Uriah the priest and Zechariah the son of </a:t>
            </a:r>
            <a:r>
              <a:rPr lang="en-US" sz="3200" b="1" dirty="0" err="1">
                <a:solidFill>
                  <a:schemeClr val="accent6"/>
                </a:solidFill>
                <a:effectLst/>
                <a:latin typeface="+mn-lt"/>
              </a:rPr>
              <a:t>Jeberechiah</a:t>
            </a:r>
            <a:r>
              <a:rPr lang="en-US" sz="3200" b="1" dirty="0">
                <a:solidFill>
                  <a:schemeClr val="accent6"/>
                </a:solidFill>
                <a:effectLst/>
                <a:latin typeface="+mn-lt"/>
              </a:rPr>
              <a:t>.” (Isaiah 8:2) </a:t>
            </a:r>
          </a:p>
          <a:p>
            <a:pPr marL="0" marR="0">
              <a:lnSpc>
                <a:spcPct val="115000"/>
              </a:lnSpc>
              <a:spcBef>
                <a:spcPts val="0"/>
              </a:spcBef>
              <a:spcAft>
                <a:spcPts val="1000"/>
              </a:spcAft>
            </a:pPr>
            <a:endParaRPr lang="en-US" sz="3200" b="1" dirty="0">
              <a:solidFill>
                <a:schemeClr val="accent6"/>
              </a:solidFill>
              <a:latin typeface="+mn-lt"/>
            </a:endParaRPr>
          </a:p>
          <a:p>
            <a:pPr marL="0" marR="0">
              <a:lnSpc>
                <a:spcPct val="115000"/>
              </a:lnSpc>
              <a:spcBef>
                <a:spcPts val="0"/>
              </a:spcBef>
              <a:spcAft>
                <a:spcPts val="1000"/>
              </a:spcAft>
            </a:pPr>
            <a:r>
              <a:rPr lang="en-US" sz="3200" b="1" dirty="0">
                <a:effectLst/>
                <a:latin typeface="+mn-lt"/>
              </a:rPr>
              <a:t>What would they witness and why?</a:t>
            </a:r>
          </a:p>
          <a:p>
            <a:pPr algn="just"/>
            <a:endParaRPr lang="en-US" sz="3200" b="1" dirty="0">
              <a:latin typeface="+mn-lt"/>
              <a:ea typeface="Times New Roman" panose="02020603050405020304" pitchFamily="18" charset="0"/>
            </a:endParaRPr>
          </a:p>
          <a:p>
            <a:pPr algn="just"/>
            <a:endParaRPr lang="en-US" sz="3200" b="1" dirty="0">
              <a:effectLst/>
              <a:latin typeface="+mn-lt"/>
              <a:ea typeface="Times New Roman" panose="02020603050405020304" pitchFamily="18" charset="0"/>
            </a:endParaRPr>
          </a:p>
          <a:p>
            <a:pPr algn="just"/>
            <a:endParaRPr lang="en-US" sz="3200" b="1" dirty="0">
              <a:latin typeface="+mn-lt"/>
              <a:ea typeface="Times New Roman" panose="02020603050405020304" pitchFamily="18" charset="0"/>
            </a:endParaRPr>
          </a:p>
        </p:txBody>
      </p:sp>
    </p:spTree>
    <p:extLst>
      <p:ext uri="{BB962C8B-B14F-4D97-AF65-F5344CB8AC3E}">
        <p14:creationId xmlns:p14="http://schemas.microsoft.com/office/powerpoint/2010/main" val="1923921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2159000" y="5254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Another Son for Isaiah</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A5D109A-92D2-CF4B-8EC4-24D3DD193AD2}"/>
              </a:ext>
            </a:extLst>
          </p:cNvPr>
          <p:cNvSpPr txBox="1"/>
          <p:nvPr/>
        </p:nvSpPr>
        <p:spPr>
          <a:xfrm>
            <a:off x="1016000" y="2331127"/>
            <a:ext cx="10668000" cy="4136582"/>
          </a:xfrm>
          <a:prstGeom prst="rect">
            <a:avLst/>
          </a:prstGeom>
          <a:noFill/>
        </p:spPr>
        <p:txBody>
          <a:bodyPr wrap="square" rtlCol="0">
            <a:spAutoFit/>
          </a:bodyPr>
          <a:lstStyle/>
          <a:p>
            <a:pPr marL="0" marR="0">
              <a:lnSpc>
                <a:spcPct val="115000"/>
              </a:lnSpc>
              <a:spcBef>
                <a:spcPts val="0"/>
              </a:spcBef>
              <a:spcAft>
                <a:spcPts val="1000"/>
              </a:spcAft>
            </a:pPr>
            <a:r>
              <a:rPr lang="en-US" sz="3200" b="1" u="none" strike="noStrike" baseline="30000" dirty="0">
                <a:solidFill>
                  <a:schemeClr val="accent6"/>
                </a:solidFill>
                <a:effectLst/>
                <a:latin typeface="+mn-lt"/>
              </a:rPr>
              <a:t>3</a:t>
            </a:r>
            <a:r>
              <a:rPr lang="en-US" sz="3200" b="1" u="none" strike="noStrike" dirty="0">
                <a:solidFill>
                  <a:schemeClr val="accent6"/>
                </a:solidFill>
                <a:effectLst/>
                <a:latin typeface="+mn-lt"/>
              </a:rPr>
              <a:t> </a:t>
            </a:r>
            <a:r>
              <a:rPr lang="en-US" sz="3200" b="1" dirty="0">
                <a:solidFill>
                  <a:schemeClr val="accent6"/>
                </a:solidFill>
                <a:effectLst/>
                <a:latin typeface="+mn-lt"/>
              </a:rPr>
              <a:t>So I approached the prophetess, and she conceived and gave birth to a son. Then the </a:t>
            </a:r>
            <a:r>
              <a:rPr lang="en-US" sz="3200" b="1" cap="small" dirty="0">
                <a:solidFill>
                  <a:schemeClr val="accent6"/>
                </a:solidFill>
                <a:effectLst/>
                <a:latin typeface="+mn-lt"/>
              </a:rPr>
              <a:t>Lord</a:t>
            </a:r>
            <a:r>
              <a:rPr lang="en-US" sz="3200" b="1" dirty="0">
                <a:solidFill>
                  <a:schemeClr val="accent6"/>
                </a:solidFill>
                <a:effectLst/>
                <a:latin typeface="+mn-lt"/>
              </a:rPr>
              <a:t> said to me, “Name him Maher-</a:t>
            </a:r>
            <a:r>
              <a:rPr lang="en-US" sz="3200" b="1" dirty="0" err="1">
                <a:solidFill>
                  <a:schemeClr val="accent6"/>
                </a:solidFill>
                <a:effectLst/>
                <a:latin typeface="+mn-lt"/>
              </a:rPr>
              <a:t>shalal</a:t>
            </a:r>
            <a:r>
              <a:rPr lang="en-US" sz="3200" b="1" dirty="0">
                <a:solidFill>
                  <a:schemeClr val="accent6"/>
                </a:solidFill>
                <a:effectLst/>
                <a:latin typeface="+mn-lt"/>
              </a:rPr>
              <a:t>-hash-</a:t>
            </a:r>
            <a:r>
              <a:rPr lang="en-US" sz="3200" b="1" dirty="0" err="1">
                <a:solidFill>
                  <a:schemeClr val="accent6"/>
                </a:solidFill>
                <a:effectLst/>
                <a:latin typeface="+mn-lt"/>
              </a:rPr>
              <a:t>baz</a:t>
            </a:r>
            <a:r>
              <a:rPr lang="en-US" sz="3200" b="1" dirty="0">
                <a:solidFill>
                  <a:schemeClr val="accent6"/>
                </a:solidFill>
                <a:effectLst/>
                <a:latin typeface="+mn-lt"/>
              </a:rPr>
              <a:t>; </a:t>
            </a:r>
          </a:p>
          <a:p>
            <a:pPr marL="0" marR="0">
              <a:lnSpc>
                <a:spcPct val="115000"/>
              </a:lnSpc>
              <a:spcBef>
                <a:spcPts val="0"/>
              </a:spcBef>
              <a:spcAft>
                <a:spcPts val="1000"/>
              </a:spcAft>
            </a:pPr>
            <a:r>
              <a:rPr lang="en-US" sz="3200" b="1" u="none" strike="noStrike" baseline="30000" dirty="0">
                <a:solidFill>
                  <a:schemeClr val="accent6"/>
                </a:solidFill>
                <a:effectLst/>
                <a:latin typeface="+mn-lt"/>
              </a:rPr>
              <a:t>4</a:t>
            </a:r>
            <a:r>
              <a:rPr lang="en-US" sz="3200" b="1" u="none" strike="noStrike" dirty="0">
                <a:solidFill>
                  <a:schemeClr val="accent6"/>
                </a:solidFill>
                <a:effectLst/>
                <a:latin typeface="+mn-lt"/>
              </a:rPr>
              <a:t> </a:t>
            </a:r>
            <a:r>
              <a:rPr lang="en-US" sz="3200" b="1" dirty="0">
                <a:solidFill>
                  <a:schemeClr val="accent6"/>
                </a:solidFill>
                <a:effectLst/>
                <a:latin typeface="+mn-lt"/>
              </a:rPr>
              <a:t>for before the boy knows how to cry out ‘My father’ or ‘My mother,’ the wealth of Damascus and the spoil of Samaria will be carried away before the king of Assyria.” (Isaiah 8:3–4) </a:t>
            </a:r>
          </a:p>
        </p:txBody>
      </p:sp>
    </p:spTree>
    <p:extLst>
      <p:ext uri="{BB962C8B-B14F-4D97-AF65-F5344CB8AC3E}">
        <p14:creationId xmlns:p14="http://schemas.microsoft.com/office/powerpoint/2010/main" val="3255647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2159000" y="5254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Are There Connections to 7:14?</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A5D109A-92D2-CF4B-8EC4-24D3DD193AD2}"/>
              </a:ext>
            </a:extLst>
          </p:cNvPr>
          <p:cNvSpPr txBox="1"/>
          <p:nvPr/>
        </p:nvSpPr>
        <p:spPr>
          <a:xfrm>
            <a:off x="1016000" y="2133600"/>
            <a:ext cx="10668000" cy="481978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3200" b="1" dirty="0">
                <a:solidFill>
                  <a:schemeClr val="accent6"/>
                </a:solidFill>
                <a:effectLst/>
                <a:latin typeface="+mn-lt"/>
              </a:rPr>
              <a:t>Context: (Isaiah 7:14) </a:t>
            </a:r>
            <a:br>
              <a:rPr lang="en-US" sz="3200" b="1" dirty="0">
                <a:solidFill>
                  <a:schemeClr val="accent6"/>
                </a:solidFill>
                <a:effectLst/>
                <a:latin typeface="+mn-lt"/>
              </a:rPr>
            </a:br>
            <a:r>
              <a:rPr lang="en-US" sz="3200" b="1" dirty="0">
                <a:solidFill>
                  <a:schemeClr val="accent6"/>
                </a:solidFill>
                <a:effectLst/>
                <a:latin typeface="+mn-lt"/>
              </a:rPr>
              <a:t>Therefore the Lord Himself will give you a sign: Behold, a virgin will be with child and bear a son, and she will call His name Immanuel. </a:t>
            </a:r>
            <a:br>
              <a:rPr lang="en-US" sz="3200" b="1" dirty="0">
                <a:solidFill>
                  <a:schemeClr val="accent6"/>
                </a:solidFill>
                <a:effectLst/>
                <a:latin typeface="+mn-lt"/>
              </a:rPr>
            </a:br>
            <a:endParaRPr lang="en-US" sz="3200" b="1" dirty="0">
              <a:effectLst/>
              <a:latin typeface="+mn-lt"/>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3200" b="1" dirty="0">
                <a:effectLst/>
                <a:latin typeface="+mn-lt"/>
              </a:rPr>
              <a:t>So you have to ask – is “Maher-</a:t>
            </a:r>
            <a:r>
              <a:rPr lang="en-US" sz="3200" b="1" dirty="0" err="1">
                <a:effectLst/>
                <a:latin typeface="+mn-lt"/>
              </a:rPr>
              <a:t>shalal</a:t>
            </a:r>
            <a:r>
              <a:rPr lang="en-US" sz="3200" b="1" dirty="0">
                <a:effectLst/>
                <a:latin typeface="+mn-lt"/>
              </a:rPr>
              <a:t>-hash-</a:t>
            </a:r>
            <a:r>
              <a:rPr lang="en-US" sz="3200" b="1" dirty="0" err="1">
                <a:effectLst/>
                <a:latin typeface="+mn-lt"/>
              </a:rPr>
              <a:t>baz</a:t>
            </a:r>
            <a:r>
              <a:rPr lang="en-US" sz="3200" b="1" dirty="0">
                <a:effectLst/>
                <a:latin typeface="+mn-lt"/>
              </a:rPr>
              <a:t>” the same person as “Immanuel”? Do they connect? And if so, how?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3200" b="1" dirty="0">
                <a:effectLst/>
                <a:latin typeface="+mn-lt"/>
              </a:rPr>
              <a:t>Related to that, what about the “virgin”?</a:t>
            </a:r>
            <a:endParaRPr lang="en-US" sz="3200" b="1" dirty="0">
              <a:solidFill>
                <a:schemeClr val="accent6"/>
              </a:solidFill>
              <a:effectLst/>
              <a:latin typeface="+mn-lt"/>
            </a:endParaRPr>
          </a:p>
        </p:txBody>
      </p:sp>
    </p:spTree>
    <p:extLst>
      <p:ext uri="{BB962C8B-B14F-4D97-AF65-F5344CB8AC3E}">
        <p14:creationId xmlns:p14="http://schemas.microsoft.com/office/powerpoint/2010/main" val="2006364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2159000" y="5254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Considering the Connections</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A5D109A-92D2-CF4B-8EC4-24D3DD193AD2}"/>
              </a:ext>
            </a:extLst>
          </p:cNvPr>
          <p:cNvSpPr txBox="1"/>
          <p:nvPr/>
        </p:nvSpPr>
        <p:spPr>
          <a:xfrm>
            <a:off x="1016000" y="1981200"/>
            <a:ext cx="11049000" cy="4755148"/>
          </a:xfrm>
          <a:prstGeom prst="rect">
            <a:avLst/>
          </a:prstGeom>
          <a:noFill/>
        </p:spPr>
        <p:txBody>
          <a:bodyPr wrap="square" rtlCol="0">
            <a:spAutoFit/>
          </a:bodyPr>
          <a:lstStyle/>
          <a:p>
            <a:pPr marL="0" marR="0" lvl="0" indent="0" algn="l" defTabSz="914400" rtl="0" eaLnBrk="1" fontAlgn="base" latinLnBrk="0" hangingPunct="1">
              <a:lnSpc>
                <a:spcPct val="100000"/>
              </a:lnSpc>
              <a:spcBef>
                <a:spcPts val="1800"/>
              </a:spcBef>
              <a:spcAft>
                <a:spcPct val="0"/>
              </a:spcAft>
              <a:buClrTx/>
              <a:buSzTx/>
              <a:buFontTx/>
              <a:buNone/>
              <a:tabLst/>
              <a:defRPr/>
            </a:pPr>
            <a:r>
              <a:rPr lang="en-US" sz="3200" b="1" dirty="0">
                <a:effectLst/>
                <a:latin typeface="+mn-lt"/>
              </a:rPr>
              <a:t>Remember, in Bible prophecy there is often a near-term fulfillment for verification purposes and as a precursor to the later ultimate fulfillment.</a:t>
            </a:r>
          </a:p>
          <a:p>
            <a:pPr marL="0" marR="0" lvl="0" indent="0" algn="l" defTabSz="914400" rtl="0" eaLnBrk="1" fontAlgn="base" latinLnBrk="0" hangingPunct="1">
              <a:lnSpc>
                <a:spcPct val="100000"/>
              </a:lnSpc>
              <a:spcBef>
                <a:spcPts val="1800"/>
              </a:spcBef>
              <a:spcAft>
                <a:spcPct val="0"/>
              </a:spcAft>
              <a:buClrTx/>
              <a:buSzTx/>
              <a:buFontTx/>
              <a:buNone/>
              <a:tabLst/>
              <a:defRPr/>
            </a:pPr>
            <a:r>
              <a:rPr lang="en-US" sz="3200" b="1" dirty="0">
                <a:effectLst/>
                <a:latin typeface="+mn-lt"/>
              </a:rPr>
              <a:t>Maher-</a:t>
            </a:r>
            <a:r>
              <a:rPr lang="en-US" sz="3200" b="1" dirty="0" err="1">
                <a:effectLst/>
                <a:latin typeface="+mn-lt"/>
              </a:rPr>
              <a:t>shalal</a:t>
            </a:r>
            <a:r>
              <a:rPr lang="en-US" sz="3200" b="1" dirty="0">
                <a:effectLst/>
                <a:latin typeface="+mn-lt"/>
              </a:rPr>
              <a:t>-hash-</a:t>
            </a:r>
            <a:r>
              <a:rPr lang="en-US" sz="3200" b="1" dirty="0" err="1">
                <a:effectLst/>
                <a:latin typeface="+mn-lt"/>
              </a:rPr>
              <a:t>baz</a:t>
            </a:r>
            <a:r>
              <a:rPr lang="en-US" sz="3200" b="1" dirty="0">
                <a:effectLst/>
                <a:latin typeface="+mn-lt"/>
              </a:rPr>
              <a:t> was Isaiah’s second son, so if his mother was the “virgin”, she was not the mother of Isaiah’s first son, Shear-</a:t>
            </a:r>
            <a:r>
              <a:rPr lang="en-US" sz="3200" b="1" dirty="0" err="1">
                <a:effectLst/>
                <a:latin typeface="+mn-lt"/>
              </a:rPr>
              <a:t>jashub</a:t>
            </a:r>
            <a:r>
              <a:rPr lang="en-US" sz="3200" b="1" dirty="0">
                <a:effectLst/>
                <a:latin typeface="+mn-lt"/>
              </a:rPr>
              <a:t>. One suggestion is that Isaiah’s first wife had died. That would allow for her to have been a virgin, not yet married to Isaiah at the time of the earlier prophecy. But this is only speculation.</a:t>
            </a:r>
            <a:endParaRPr lang="en-US" sz="3200" b="1" dirty="0">
              <a:solidFill>
                <a:schemeClr val="accent6"/>
              </a:solidFill>
              <a:effectLst/>
              <a:latin typeface="+mn-lt"/>
            </a:endParaRPr>
          </a:p>
        </p:txBody>
      </p:sp>
    </p:spTree>
    <p:extLst>
      <p:ext uri="{BB962C8B-B14F-4D97-AF65-F5344CB8AC3E}">
        <p14:creationId xmlns:p14="http://schemas.microsoft.com/office/powerpoint/2010/main" val="2696706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2159000" y="5254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Considering the Connections</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A5D109A-92D2-CF4B-8EC4-24D3DD193AD2}"/>
              </a:ext>
            </a:extLst>
          </p:cNvPr>
          <p:cNvSpPr txBox="1"/>
          <p:nvPr/>
        </p:nvSpPr>
        <p:spPr>
          <a:xfrm>
            <a:off x="1016000" y="1981200"/>
            <a:ext cx="10668000" cy="516449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3200" b="1" dirty="0">
                <a:effectLst/>
                <a:latin typeface="+mn-lt"/>
              </a:rPr>
              <a:t>What about the name, Immanuel?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3200" b="1" dirty="0">
                <a:effectLst/>
                <a:latin typeface="+mn-lt"/>
              </a:rPr>
              <a:t>The only biblical citation is in Matthew 1:21-23, identifying Mary as the virgin and connecting Jesus to the name Immanuel. But we have no biblical indication that Jesus was actually called Immanuel. Back to the near-term question of the name, Isaiah 7:14 says the mother will call him Immanuel, while here in Isaiah 8:3, the Lord instructed Isaiah to call him Maher-</a:t>
            </a:r>
            <a:r>
              <a:rPr lang="en-US" sz="3200" b="1" dirty="0" err="1">
                <a:effectLst/>
                <a:latin typeface="+mn-lt"/>
              </a:rPr>
              <a:t>shalel</a:t>
            </a:r>
            <a:r>
              <a:rPr lang="en-US" sz="3200" b="1" dirty="0">
                <a:effectLst/>
                <a:latin typeface="+mn-lt"/>
              </a:rPr>
              <a:t>-hash-</a:t>
            </a:r>
            <a:r>
              <a:rPr lang="en-US" sz="3200" b="1" dirty="0" err="1">
                <a:effectLst/>
                <a:latin typeface="+mn-lt"/>
              </a:rPr>
              <a:t>baz</a:t>
            </a:r>
            <a:r>
              <a:rPr lang="en-US" sz="3200" b="1" dirty="0">
                <a:effectLst/>
                <a:latin typeface="+mn-lt"/>
              </a:rPr>
              <a:t>. So again we have to conclude that we do not know.</a:t>
            </a:r>
          </a:p>
        </p:txBody>
      </p:sp>
    </p:spTree>
    <p:extLst>
      <p:ext uri="{BB962C8B-B14F-4D97-AF65-F5344CB8AC3E}">
        <p14:creationId xmlns:p14="http://schemas.microsoft.com/office/powerpoint/2010/main" val="4283462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2159000" y="5254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Rejection and Consequences</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a:solidFill>
                  <a:schemeClr val="tx1"/>
                </a:solidFill>
                <a:latin typeface="Arial" panose="020B0604020202020204" pitchFamily="34" charset="0"/>
                <a:cs typeface="Arial" panose="020B0604020202020204" pitchFamily="34" charset="0"/>
              </a:rPr>
              <a:t>Contrast – the seeming weakness of faith and </a:t>
            </a:r>
            <a:br>
              <a:rPr lang="en-US" sz="3200" b="1" dirty="0">
                <a:solidFill>
                  <a:schemeClr val="tx1"/>
                </a:solidFill>
                <a:latin typeface="Arial" panose="020B0604020202020204" pitchFamily="34" charset="0"/>
                <a:cs typeface="Arial" panose="020B0604020202020204" pitchFamily="34" charset="0"/>
              </a:rPr>
            </a:br>
            <a:r>
              <a:rPr lang="en-US" sz="3200" b="1" dirty="0">
                <a:solidFill>
                  <a:schemeClr val="tx1"/>
                </a:solidFill>
                <a:latin typeface="Arial" panose="020B0604020202020204" pitchFamily="34" charset="0"/>
                <a:cs typeface="Arial" panose="020B0604020202020204" pitchFamily="34" charset="0"/>
              </a:rPr>
              <a:t>the seeming power of the world (</a:t>
            </a:r>
            <a:r>
              <a:rPr lang="en-US" sz="3200" b="1" dirty="0" err="1">
                <a:solidFill>
                  <a:schemeClr val="tx1"/>
                </a:solidFill>
                <a:latin typeface="Arial" panose="020B0604020202020204" pitchFamily="34" charset="0"/>
                <a:cs typeface="Arial" panose="020B0604020202020204" pitchFamily="34" charset="0"/>
              </a:rPr>
              <a:t>Motyer</a:t>
            </a:r>
            <a:r>
              <a:rPr lang="en-US" sz="3200" b="1" dirty="0">
                <a:solidFill>
                  <a:schemeClr val="tx1"/>
                </a:solidFill>
                <a:latin typeface="Arial" panose="020B0604020202020204" pitchFamily="34" charset="0"/>
                <a:cs typeface="Arial" panose="020B0604020202020204" pitchFamily="34" charset="0"/>
              </a:rPr>
              <a:t>)</a:t>
            </a:r>
          </a:p>
        </p:txBody>
      </p:sp>
      <p:sp>
        <p:nvSpPr>
          <p:cNvPr id="4" name="TextBox 3">
            <a:extLst>
              <a:ext uri="{FF2B5EF4-FFF2-40B4-BE49-F238E27FC236}">
                <a16:creationId xmlns:a16="http://schemas.microsoft.com/office/drawing/2014/main" id="{3A5D109A-92D2-CF4B-8EC4-24D3DD193AD2}"/>
              </a:ext>
            </a:extLst>
          </p:cNvPr>
          <p:cNvSpPr txBox="1"/>
          <p:nvPr/>
        </p:nvSpPr>
        <p:spPr>
          <a:xfrm>
            <a:off x="1016000" y="2057400"/>
            <a:ext cx="10668000" cy="4008341"/>
          </a:xfrm>
          <a:prstGeom prst="rect">
            <a:avLst/>
          </a:prstGeom>
          <a:noFill/>
        </p:spPr>
        <p:txBody>
          <a:bodyPr wrap="square" rtlCol="0">
            <a:spAutoFit/>
          </a:bodyPr>
          <a:lstStyle/>
          <a:p>
            <a:pPr marL="0" marR="0">
              <a:lnSpc>
                <a:spcPct val="115000"/>
              </a:lnSpc>
              <a:spcBef>
                <a:spcPts val="0"/>
              </a:spcBef>
              <a:spcAft>
                <a:spcPts val="1000"/>
              </a:spcAft>
            </a:pPr>
            <a:r>
              <a:rPr lang="en-US" sz="3200" b="1" u="none" strike="noStrike" baseline="30000" dirty="0">
                <a:solidFill>
                  <a:schemeClr val="accent6"/>
                </a:solidFill>
                <a:effectLst/>
                <a:latin typeface="+mn-lt"/>
              </a:rPr>
              <a:t>6</a:t>
            </a:r>
            <a:r>
              <a:rPr lang="en-US" sz="3200" b="1" u="none" strike="noStrike" dirty="0">
                <a:solidFill>
                  <a:schemeClr val="accent6"/>
                </a:solidFill>
                <a:effectLst/>
                <a:latin typeface="+mn-lt"/>
              </a:rPr>
              <a:t> </a:t>
            </a:r>
            <a:r>
              <a:rPr lang="en-US" sz="3200" b="1" dirty="0">
                <a:solidFill>
                  <a:schemeClr val="accent6"/>
                </a:solidFill>
                <a:effectLst/>
                <a:latin typeface="+mn-lt"/>
              </a:rPr>
              <a:t>“Inasmuch as these people have rejected the gently flowing waters of </a:t>
            </a:r>
            <a:r>
              <a:rPr lang="en-US" sz="3200" b="1" dirty="0" err="1">
                <a:solidFill>
                  <a:schemeClr val="accent6"/>
                </a:solidFill>
                <a:effectLst/>
                <a:latin typeface="+mn-lt"/>
              </a:rPr>
              <a:t>Shiloah</a:t>
            </a:r>
            <a:r>
              <a:rPr lang="en-US" sz="3200" b="1" dirty="0">
                <a:solidFill>
                  <a:schemeClr val="accent6"/>
                </a:solidFill>
                <a:effectLst/>
                <a:latin typeface="+mn-lt"/>
              </a:rPr>
              <a:t> And rejoice in </a:t>
            </a:r>
            <a:r>
              <a:rPr lang="en-US" sz="3200" b="1" dirty="0" err="1">
                <a:solidFill>
                  <a:schemeClr val="accent6"/>
                </a:solidFill>
                <a:effectLst/>
                <a:latin typeface="+mn-lt"/>
              </a:rPr>
              <a:t>Rezin</a:t>
            </a:r>
            <a:r>
              <a:rPr lang="en-US" sz="3200" b="1" dirty="0">
                <a:solidFill>
                  <a:schemeClr val="accent6"/>
                </a:solidFill>
                <a:effectLst/>
                <a:latin typeface="+mn-lt"/>
              </a:rPr>
              <a:t> and the son of </a:t>
            </a:r>
            <a:r>
              <a:rPr lang="en-US" sz="3200" b="1" dirty="0" err="1">
                <a:solidFill>
                  <a:schemeClr val="accent6"/>
                </a:solidFill>
                <a:effectLst/>
                <a:latin typeface="+mn-lt"/>
              </a:rPr>
              <a:t>Remaliah</a:t>
            </a:r>
            <a:r>
              <a:rPr lang="en-US" sz="3200" b="1" dirty="0">
                <a:solidFill>
                  <a:schemeClr val="accent6"/>
                </a:solidFill>
                <a:effectLst/>
                <a:latin typeface="+mn-lt"/>
              </a:rPr>
              <a:t>; </a:t>
            </a:r>
            <a:r>
              <a:rPr lang="en-US" sz="3200" b="1" u="none" strike="noStrike" baseline="30000" dirty="0">
                <a:solidFill>
                  <a:schemeClr val="accent6"/>
                </a:solidFill>
                <a:effectLst/>
                <a:latin typeface="+mn-lt"/>
              </a:rPr>
              <a:t>7</a:t>
            </a:r>
            <a:r>
              <a:rPr lang="en-US" sz="3200" b="1" u="none" strike="noStrike" dirty="0">
                <a:solidFill>
                  <a:schemeClr val="accent6"/>
                </a:solidFill>
                <a:effectLst/>
                <a:latin typeface="+mn-lt"/>
              </a:rPr>
              <a:t> </a:t>
            </a:r>
            <a:r>
              <a:rPr lang="en-US" sz="3200" b="1" dirty="0">
                <a:solidFill>
                  <a:schemeClr val="accent6"/>
                </a:solidFill>
                <a:effectLst/>
                <a:latin typeface="+mn-lt"/>
              </a:rPr>
              <a:t>“Now therefore, behold, the Lord is about to bring on them the strong and abundant waters of the Euphrates, </a:t>
            </a:r>
            <a:r>
              <a:rPr lang="en-US" sz="3200" b="1" i="1" dirty="0">
                <a:solidFill>
                  <a:schemeClr val="accent6"/>
                </a:solidFill>
                <a:effectLst/>
                <a:latin typeface="+mn-lt"/>
              </a:rPr>
              <a:t>Even</a:t>
            </a:r>
            <a:r>
              <a:rPr lang="en-US" sz="3200" b="1" dirty="0">
                <a:solidFill>
                  <a:schemeClr val="accent6"/>
                </a:solidFill>
                <a:effectLst/>
                <a:latin typeface="+mn-lt"/>
              </a:rPr>
              <a:t> the king of Assyria and all his glory; And it will rise up over all its channels and go over all its banks. </a:t>
            </a:r>
          </a:p>
        </p:txBody>
      </p:sp>
      <p:cxnSp>
        <p:nvCxnSpPr>
          <p:cNvPr id="6" name="Straight Arrow Connector 5">
            <a:extLst>
              <a:ext uri="{FF2B5EF4-FFF2-40B4-BE49-F238E27FC236}">
                <a16:creationId xmlns:a16="http://schemas.microsoft.com/office/drawing/2014/main" id="{5488901C-4FE0-0156-933B-786AE8FF73C4}"/>
              </a:ext>
            </a:extLst>
          </p:cNvPr>
          <p:cNvCxnSpPr/>
          <p:nvPr/>
        </p:nvCxnSpPr>
        <p:spPr>
          <a:xfrm>
            <a:off x="7264400" y="6065741"/>
            <a:ext cx="1066800" cy="0"/>
          </a:xfrm>
          <a:prstGeom prst="straightConnector1">
            <a:avLst/>
          </a:prstGeom>
          <a:ln w="762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744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2159000" y="5254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Rejection and Consequences</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A5D109A-92D2-CF4B-8EC4-24D3DD193AD2}"/>
              </a:ext>
            </a:extLst>
          </p:cNvPr>
          <p:cNvSpPr txBox="1"/>
          <p:nvPr/>
        </p:nvSpPr>
        <p:spPr>
          <a:xfrm>
            <a:off x="1016000" y="2057400"/>
            <a:ext cx="10668000" cy="3003964"/>
          </a:xfrm>
          <a:prstGeom prst="rect">
            <a:avLst/>
          </a:prstGeom>
          <a:noFill/>
        </p:spPr>
        <p:txBody>
          <a:bodyPr wrap="square" rtlCol="0">
            <a:spAutoFit/>
          </a:bodyPr>
          <a:lstStyle/>
          <a:p>
            <a:pPr marL="0" marR="0">
              <a:lnSpc>
                <a:spcPct val="115000"/>
              </a:lnSpc>
              <a:spcBef>
                <a:spcPts val="0"/>
              </a:spcBef>
              <a:spcAft>
                <a:spcPts val="1000"/>
              </a:spcAft>
            </a:pPr>
            <a:r>
              <a:rPr lang="en-US" sz="3200" b="1" u="none" strike="noStrike" baseline="30000" dirty="0">
                <a:solidFill>
                  <a:schemeClr val="accent6"/>
                </a:solidFill>
                <a:effectLst/>
                <a:latin typeface="+mn-lt"/>
              </a:rPr>
              <a:t>8</a:t>
            </a:r>
            <a:r>
              <a:rPr lang="en-US" sz="3200" b="1" u="none" strike="noStrike" dirty="0">
                <a:solidFill>
                  <a:schemeClr val="accent6"/>
                </a:solidFill>
                <a:effectLst/>
                <a:latin typeface="+mn-lt"/>
              </a:rPr>
              <a:t> </a:t>
            </a:r>
            <a:r>
              <a:rPr lang="en-US" sz="3200" b="1" dirty="0">
                <a:solidFill>
                  <a:schemeClr val="accent6"/>
                </a:solidFill>
                <a:effectLst/>
                <a:latin typeface="+mn-lt"/>
              </a:rPr>
              <a:t>“Then it will sweep on into Judah, it will overflow and pass through, It will reach even to the neck; And the spread of its wings will fill the breadth of your land, O Immanuel. 		(Isaiah 8:6–8)</a:t>
            </a:r>
          </a:p>
          <a:p>
            <a:pPr marL="0" marR="0">
              <a:lnSpc>
                <a:spcPct val="115000"/>
              </a:lnSpc>
              <a:spcBef>
                <a:spcPts val="0"/>
              </a:spcBef>
              <a:spcAft>
                <a:spcPts val="1000"/>
              </a:spcAft>
            </a:pPr>
            <a:endParaRPr lang="en-US" sz="3200" b="1" dirty="0">
              <a:solidFill>
                <a:schemeClr val="accent6"/>
              </a:solidFill>
              <a:latin typeface="+mn-lt"/>
            </a:endParaRPr>
          </a:p>
        </p:txBody>
      </p:sp>
    </p:spTree>
    <p:extLst>
      <p:ext uri="{BB962C8B-B14F-4D97-AF65-F5344CB8AC3E}">
        <p14:creationId xmlns:p14="http://schemas.microsoft.com/office/powerpoint/2010/main" val="2534488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2159000" y="5254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Rejection and Consequences</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A5D109A-92D2-CF4B-8EC4-24D3DD193AD2}"/>
              </a:ext>
            </a:extLst>
          </p:cNvPr>
          <p:cNvSpPr txBox="1"/>
          <p:nvPr/>
        </p:nvSpPr>
        <p:spPr>
          <a:xfrm>
            <a:off x="1016000" y="2057400"/>
            <a:ext cx="10668000" cy="5397440"/>
          </a:xfrm>
          <a:prstGeom prst="rect">
            <a:avLst/>
          </a:prstGeom>
          <a:noFill/>
        </p:spPr>
        <p:txBody>
          <a:bodyPr wrap="square" rtlCol="0">
            <a:spAutoFit/>
          </a:bodyPr>
          <a:lstStyle/>
          <a:p>
            <a:pPr>
              <a:lnSpc>
                <a:spcPct val="115000"/>
              </a:lnSpc>
              <a:spcBef>
                <a:spcPts val="0"/>
              </a:spcBef>
              <a:spcAft>
                <a:spcPts val="1000"/>
              </a:spcAft>
            </a:pPr>
            <a:r>
              <a:rPr lang="en-US" sz="3200" b="1" dirty="0">
                <a:effectLst/>
                <a:latin typeface="Arial" panose="020B0604020202020204" pitchFamily="34" charset="0"/>
                <a:ea typeface="Times New Roman" panose="02020603050405020304" pitchFamily="18" charset="0"/>
              </a:rPr>
              <a:t>Ahaz’s appeal to Assyria and his submission to Assyrian overlordship brought peace and the cessation of the northern threat. Isaiah, however, saw through to the reality: </a:t>
            </a:r>
            <a:r>
              <a:rPr lang="en-US" sz="3200" b="1" dirty="0">
                <a:effectLst/>
                <a:highlight>
                  <a:srgbClr val="FFFF00"/>
                </a:highlight>
                <a:latin typeface="Arial" panose="020B0604020202020204" pitchFamily="34" charset="0"/>
                <a:ea typeface="Times New Roman" panose="02020603050405020304" pitchFamily="18" charset="0"/>
              </a:rPr>
              <a:t>the glory had departed and</a:t>
            </a:r>
          </a:p>
          <a:p>
            <a:pPr>
              <a:lnSpc>
                <a:spcPct val="115000"/>
              </a:lnSpc>
              <a:spcBef>
                <a:spcPts val="0"/>
              </a:spcBef>
              <a:spcAft>
                <a:spcPts val="1000"/>
              </a:spcAft>
            </a:pPr>
            <a:r>
              <a:rPr lang="en-US" sz="3200" b="1" dirty="0">
                <a:effectLst/>
                <a:highlight>
                  <a:srgbClr val="FFFF00"/>
                </a:highlight>
                <a:latin typeface="Arial" panose="020B0604020202020204" pitchFamily="34" charset="0"/>
                <a:ea typeface="Times New Roman" panose="02020603050405020304" pitchFamily="18" charset="0"/>
              </a:rPr>
              <a:t>David’s throne was now a hollow unreality, never to return to sovereignty again. </a:t>
            </a:r>
            <a:r>
              <a:rPr lang="en-US" sz="3200" b="1" dirty="0">
                <a:effectLst/>
                <a:latin typeface="Arial" panose="020B0604020202020204" pitchFamily="34" charset="0"/>
                <a:ea typeface="Times New Roman" panose="02020603050405020304" pitchFamily="18" charset="0"/>
              </a:rPr>
              <a:t>There was nothing now for Immanuel to inherit except suffering and loss. (</a:t>
            </a:r>
            <a:r>
              <a:rPr lang="en-US" sz="3200" b="1" dirty="0" err="1">
                <a:effectLst/>
                <a:latin typeface="Arial" panose="020B0604020202020204" pitchFamily="34" charset="0"/>
                <a:ea typeface="Times New Roman" panose="02020603050405020304" pitchFamily="18" charset="0"/>
              </a:rPr>
              <a:t>Motyer</a:t>
            </a:r>
            <a:r>
              <a:rPr lang="en-US" sz="3200" b="1" dirty="0">
                <a:effectLst/>
                <a:latin typeface="Arial" panose="020B0604020202020204" pitchFamily="34" charset="0"/>
                <a:ea typeface="Times New Roman" panose="02020603050405020304" pitchFamily="18" charset="0"/>
              </a:rPr>
              <a:t>)</a:t>
            </a:r>
          </a:p>
          <a:p>
            <a:pPr marL="0" marR="0">
              <a:lnSpc>
                <a:spcPct val="115000"/>
              </a:lnSpc>
              <a:spcBef>
                <a:spcPts val="0"/>
              </a:spcBef>
              <a:spcAft>
                <a:spcPts val="1000"/>
              </a:spcAft>
            </a:pPr>
            <a:r>
              <a:rPr lang="en-US" sz="3200" b="1" dirty="0">
                <a:solidFill>
                  <a:schemeClr val="accent6"/>
                </a:solidFill>
                <a:effectLst/>
                <a:latin typeface="+mn-lt"/>
              </a:rPr>
              <a:t> </a:t>
            </a:r>
          </a:p>
        </p:txBody>
      </p:sp>
    </p:spTree>
    <p:extLst>
      <p:ext uri="{BB962C8B-B14F-4D97-AF65-F5344CB8AC3E}">
        <p14:creationId xmlns:p14="http://schemas.microsoft.com/office/powerpoint/2010/main" val="259524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2159000" y="5254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An Aside to the Enemies</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A5D109A-92D2-CF4B-8EC4-24D3DD193AD2}"/>
              </a:ext>
            </a:extLst>
          </p:cNvPr>
          <p:cNvSpPr txBox="1"/>
          <p:nvPr/>
        </p:nvSpPr>
        <p:spPr>
          <a:xfrm>
            <a:off x="1016000" y="2057400"/>
            <a:ext cx="10668000" cy="4031873"/>
          </a:xfrm>
          <a:prstGeom prst="rect">
            <a:avLst/>
          </a:prstGeom>
          <a:noFill/>
        </p:spPr>
        <p:txBody>
          <a:bodyPr wrap="square" rtlCol="0">
            <a:spAutoFit/>
          </a:bodyPr>
          <a:lstStyle/>
          <a:p>
            <a:r>
              <a:rPr lang="en-US" sz="3200" b="1" baseline="30000" dirty="0">
                <a:solidFill>
                  <a:schemeClr val="accent6"/>
                </a:solidFill>
                <a:latin typeface="+mn-lt"/>
              </a:rPr>
              <a:t>9</a:t>
            </a:r>
            <a:r>
              <a:rPr lang="en-US" sz="3200" b="1" dirty="0">
                <a:solidFill>
                  <a:schemeClr val="accent6"/>
                </a:solidFill>
                <a:latin typeface="+mn-lt"/>
              </a:rPr>
              <a:t> “Be broken, O peoples, and be shattered; And give ear, all remote places of the earth. Gird yourselves, yet be shattered; Gird yourselves, yet be shattered</a:t>
            </a:r>
            <a:r>
              <a:rPr lang="en-US" sz="3200" b="1">
                <a:solidFill>
                  <a:schemeClr val="accent6"/>
                </a:solidFill>
                <a:latin typeface="+mn-lt"/>
              </a:rPr>
              <a:t>. </a:t>
            </a:r>
            <a:br>
              <a:rPr lang="en-US" sz="3200" b="1">
                <a:solidFill>
                  <a:schemeClr val="accent6"/>
                </a:solidFill>
                <a:latin typeface="+mn-lt"/>
              </a:rPr>
            </a:br>
            <a:r>
              <a:rPr lang="en-US" sz="3200" b="1" baseline="30000">
                <a:solidFill>
                  <a:schemeClr val="accent6"/>
                </a:solidFill>
                <a:latin typeface="+mn-lt"/>
              </a:rPr>
              <a:t>10</a:t>
            </a:r>
            <a:r>
              <a:rPr lang="en-US" sz="3200" b="1">
                <a:solidFill>
                  <a:schemeClr val="accent6"/>
                </a:solidFill>
                <a:latin typeface="+mn-lt"/>
              </a:rPr>
              <a:t> </a:t>
            </a:r>
            <a:r>
              <a:rPr lang="en-US" sz="3200" b="1" dirty="0">
                <a:solidFill>
                  <a:schemeClr val="accent6"/>
                </a:solidFill>
                <a:latin typeface="+mn-lt"/>
              </a:rPr>
              <a:t>“Devise a plan, but it will be thwarted; State a proposal, but it will not stand, For God is with us.” (Isaiah 8:9–10)</a:t>
            </a:r>
          </a:p>
          <a:p>
            <a:endParaRPr lang="en-US" sz="3200" b="1" dirty="0">
              <a:solidFill>
                <a:schemeClr val="accent6"/>
              </a:solidFill>
              <a:latin typeface="+mn-lt"/>
            </a:endParaRPr>
          </a:p>
          <a:p>
            <a:r>
              <a:rPr lang="en-US" sz="3200" b="1" dirty="0">
                <a:latin typeface="Arial" panose="020B0604020202020204" pitchFamily="34" charset="0"/>
                <a:ea typeface="Times New Roman" panose="02020603050405020304" pitchFamily="18" charset="0"/>
              </a:rPr>
              <a:t>Who is the audience here? </a:t>
            </a:r>
            <a:r>
              <a:rPr lang="en-US" sz="3200" b="1" dirty="0">
                <a:latin typeface="+mn-lt"/>
              </a:rPr>
              <a:t> </a:t>
            </a:r>
            <a:r>
              <a:rPr lang="en-US" sz="3200" b="1" dirty="0">
                <a:effectLst/>
                <a:latin typeface="+mn-lt"/>
              </a:rPr>
              <a:t> </a:t>
            </a:r>
          </a:p>
        </p:txBody>
      </p:sp>
    </p:spTree>
    <p:extLst>
      <p:ext uri="{BB962C8B-B14F-4D97-AF65-F5344CB8AC3E}">
        <p14:creationId xmlns:p14="http://schemas.microsoft.com/office/powerpoint/2010/main" val="2919002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2159000" y="5254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Fears</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A5D109A-92D2-CF4B-8EC4-24D3DD193AD2}"/>
              </a:ext>
            </a:extLst>
          </p:cNvPr>
          <p:cNvSpPr txBox="1"/>
          <p:nvPr/>
        </p:nvSpPr>
        <p:spPr>
          <a:xfrm>
            <a:off x="1016000" y="1752600"/>
            <a:ext cx="10668000" cy="6494085"/>
          </a:xfrm>
          <a:prstGeom prst="rect">
            <a:avLst/>
          </a:prstGeom>
          <a:noFill/>
        </p:spPr>
        <p:txBody>
          <a:bodyPr wrap="square" rtlCol="0">
            <a:spAutoFit/>
          </a:bodyPr>
          <a:lstStyle/>
          <a:p>
            <a:pPr marR="0" lvl="0">
              <a:spcBef>
                <a:spcPts val="0"/>
              </a:spcBef>
              <a:spcAft>
                <a:spcPts val="0"/>
              </a:spcAft>
              <a:tabLst>
                <a:tab pos="228600" algn="l"/>
                <a:tab pos="457200" algn="l"/>
              </a:tabLst>
            </a:pPr>
            <a:r>
              <a:rPr lang="en-US" sz="3200" b="1" dirty="0">
                <a:effectLst/>
                <a:latin typeface="+mn-lt"/>
                <a:ea typeface="Times New Roman" panose="02020603050405020304" pitchFamily="18" charset="0"/>
              </a:rPr>
              <a:t>Who did Israel and Judah fear?</a:t>
            </a:r>
          </a:p>
          <a:p>
            <a:pPr marR="0" lvl="0">
              <a:spcBef>
                <a:spcPts val="0"/>
              </a:spcBef>
              <a:spcAft>
                <a:spcPts val="0"/>
              </a:spcAft>
              <a:tabLst>
                <a:tab pos="228600" algn="l"/>
                <a:tab pos="457200" algn="l"/>
              </a:tabLst>
            </a:pPr>
            <a:endParaRPr lang="en-US" sz="3200" b="1" dirty="0">
              <a:latin typeface="+mn-lt"/>
              <a:ea typeface="Times New Roman" panose="02020603050405020304" pitchFamily="18" charset="0"/>
            </a:endParaRPr>
          </a:p>
          <a:p>
            <a:pPr marR="0" lvl="0">
              <a:spcBef>
                <a:spcPts val="0"/>
              </a:spcBef>
              <a:spcAft>
                <a:spcPts val="0"/>
              </a:spcAft>
              <a:tabLst>
                <a:tab pos="228600" algn="l"/>
                <a:tab pos="457200" algn="l"/>
              </a:tabLst>
            </a:pPr>
            <a:r>
              <a:rPr lang="en-US" sz="3200" b="1" dirty="0">
                <a:effectLst/>
                <a:latin typeface="+mn-lt"/>
                <a:ea typeface="Times New Roman" panose="02020603050405020304" pitchFamily="18" charset="0"/>
              </a:rPr>
              <a:t>What did God have to say about that?</a:t>
            </a:r>
          </a:p>
          <a:p>
            <a:pPr marL="342900" marR="0" lvl="0" indent="-342900">
              <a:spcBef>
                <a:spcPts val="0"/>
              </a:spcBef>
              <a:spcAft>
                <a:spcPts val="0"/>
              </a:spcAft>
              <a:buFont typeface="Symbol" pitchFamily="2" charset="2"/>
              <a:buChar char=""/>
              <a:tabLst>
                <a:tab pos="228600" algn="l"/>
                <a:tab pos="457200" algn="l"/>
              </a:tabLst>
            </a:pPr>
            <a:endParaRPr lang="en-US" sz="3200" b="1" dirty="0">
              <a:effectLst/>
              <a:latin typeface="+mn-lt"/>
              <a:ea typeface="Times New Roman" panose="02020603050405020304" pitchFamily="18" charset="0"/>
            </a:endParaRPr>
          </a:p>
          <a:p>
            <a:pPr>
              <a:spcBef>
                <a:spcPts val="0"/>
              </a:spcBef>
              <a:spcAft>
                <a:spcPts val="0"/>
              </a:spcAft>
              <a:tabLst>
                <a:tab pos="228600" algn="l"/>
                <a:tab pos="457200" algn="l"/>
              </a:tabLst>
            </a:pPr>
            <a:r>
              <a:rPr lang="en-US" sz="3200" b="1" dirty="0">
                <a:solidFill>
                  <a:schemeClr val="accent6"/>
                </a:solidFill>
                <a:effectLst/>
                <a:latin typeface="+mn-lt"/>
              </a:rPr>
              <a:t>It is the </a:t>
            </a:r>
            <a:r>
              <a:rPr lang="en-US" sz="3200" b="1" cap="small" dirty="0">
                <a:solidFill>
                  <a:schemeClr val="accent6"/>
                </a:solidFill>
                <a:effectLst/>
                <a:latin typeface="+mn-lt"/>
              </a:rPr>
              <a:t>Lord</a:t>
            </a:r>
            <a:r>
              <a:rPr lang="en-US" sz="3200" b="1" dirty="0">
                <a:solidFill>
                  <a:schemeClr val="accent6"/>
                </a:solidFill>
                <a:effectLst/>
                <a:latin typeface="+mn-lt"/>
              </a:rPr>
              <a:t> of hosts whom you should regard as holy. And He shall be your fear, And He shall be your dread. (Isaiah 8:13)</a:t>
            </a:r>
          </a:p>
          <a:p>
            <a:pPr>
              <a:spcBef>
                <a:spcPts val="0"/>
              </a:spcBef>
              <a:spcAft>
                <a:spcPts val="0"/>
              </a:spcAft>
              <a:tabLst>
                <a:tab pos="228600" algn="l"/>
                <a:tab pos="457200" algn="l"/>
              </a:tabLst>
            </a:pPr>
            <a:endParaRPr lang="en-US" sz="3200" b="1" dirty="0">
              <a:solidFill>
                <a:schemeClr val="accent6"/>
              </a:solidFill>
              <a:latin typeface="+mn-lt"/>
            </a:endParaRPr>
          </a:p>
          <a:p>
            <a:pPr>
              <a:spcBef>
                <a:spcPts val="0"/>
              </a:spcBef>
              <a:spcAft>
                <a:spcPts val="0"/>
              </a:spcAft>
              <a:tabLst>
                <a:tab pos="228600" algn="l"/>
                <a:tab pos="457200" algn="l"/>
              </a:tabLst>
            </a:pPr>
            <a:r>
              <a:rPr lang="en-US" sz="3200" b="1" dirty="0">
                <a:solidFill>
                  <a:schemeClr val="accent6"/>
                </a:solidFill>
              </a:rPr>
              <a:t>And one called out to another and said, “Holy, Holy, Holy, is the </a:t>
            </a:r>
            <a:r>
              <a:rPr lang="en-US" sz="3200" b="1" cap="small" dirty="0">
                <a:solidFill>
                  <a:schemeClr val="accent6"/>
                </a:solidFill>
              </a:rPr>
              <a:t>Lord</a:t>
            </a:r>
            <a:r>
              <a:rPr lang="en-US" sz="3200" b="1" dirty="0">
                <a:solidFill>
                  <a:schemeClr val="accent6"/>
                </a:solidFill>
              </a:rPr>
              <a:t> of hosts, The whole earth is full of His glory.” (Isaiah 6:3) </a:t>
            </a:r>
          </a:p>
          <a:p>
            <a:pPr>
              <a:spcBef>
                <a:spcPts val="0"/>
              </a:spcBef>
              <a:spcAft>
                <a:spcPts val="0"/>
              </a:spcAft>
              <a:tabLst>
                <a:tab pos="228600" algn="l"/>
                <a:tab pos="457200" algn="l"/>
              </a:tabLst>
            </a:pPr>
            <a:r>
              <a:rPr lang="en-US" sz="3200" b="1" dirty="0">
                <a:solidFill>
                  <a:schemeClr val="accent6"/>
                </a:solidFill>
                <a:effectLst/>
                <a:latin typeface="+mn-lt"/>
              </a:rPr>
              <a:t> </a:t>
            </a:r>
          </a:p>
          <a:p>
            <a:pPr marR="0" lvl="0">
              <a:spcBef>
                <a:spcPts val="0"/>
              </a:spcBef>
              <a:spcAft>
                <a:spcPts val="0"/>
              </a:spcAft>
              <a:tabLst>
                <a:tab pos="228600" algn="l"/>
                <a:tab pos="457200" algn="l"/>
              </a:tabLst>
            </a:pPr>
            <a:endParaRPr lang="en-US" sz="3200" b="1" dirty="0">
              <a:effectLst/>
              <a:latin typeface="+mn-lt"/>
              <a:ea typeface="Times New Roman" panose="02020603050405020304" pitchFamily="18" charset="0"/>
            </a:endParaRPr>
          </a:p>
        </p:txBody>
      </p:sp>
      <p:cxnSp>
        <p:nvCxnSpPr>
          <p:cNvPr id="9" name="Straight Connector 8">
            <a:extLst>
              <a:ext uri="{FF2B5EF4-FFF2-40B4-BE49-F238E27FC236}">
                <a16:creationId xmlns:a16="http://schemas.microsoft.com/office/drawing/2014/main" id="{48C10D0A-27CF-8D1B-E91E-0DAFA461847C}"/>
              </a:ext>
            </a:extLst>
          </p:cNvPr>
          <p:cNvCxnSpPr>
            <a:cxnSpLocks/>
          </p:cNvCxnSpPr>
          <p:nvPr/>
        </p:nvCxnSpPr>
        <p:spPr>
          <a:xfrm>
            <a:off x="1016000" y="4724400"/>
            <a:ext cx="9525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7943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5120" b="1" dirty="0">
                <a:solidFill>
                  <a:schemeClr val="tx1">
                    <a:lumMod val="75000"/>
                    <a:lumOff val="25000"/>
                  </a:schemeClr>
                </a:solidFill>
                <a:latin typeface="+mn-lt"/>
              </a:rPr>
              <a:t>Please Rise</a:t>
            </a:r>
          </a:p>
        </p:txBody>
      </p:sp>
      <p:sp>
        <p:nvSpPr>
          <p:cNvPr id="3" name="Content Placeholder 2"/>
          <p:cNvSpPr>
            <a:spLocks noGrp="1"/>
          </p:cNvSpPr>
          <p:nvPr>
            <p:ph idx="1"/>
          </p:nvPr>
        </p:nvSpPr>
        <p:spPr>
          <a:xfrm>
            <a:off x="619276" y="2362200"/>
            <a:ext cx="11706040" cy="3581400"/>
          </a:xfrm>
        </p:spPr>
        <p:txBody>
          <a:bodyPr/>
          <a:lstStyle/>
          <a:p>
            <a:pPr>
              <a:spcAft>
                <a:spcPts val="640"/>
              </a:spcAft>
              <a:defRPr/>
            </a:pPr>
            <a:r>
              <a:rPr lang="en-US" altLang="en-US" sz="4800" b="1" dirty="0">
                <a:solidFill>
                  <a:schemeClr val="tx1">
                    <a:lumMod val="75000"/>
                    <a:lumOff val="25000"/>
                  </a:schemeClr>
                </a:solidFill>
                <a:latin typeface="+mn-lt"/>
              </a:rPr>
              <a:t>Invocation/Prayer</a:t>
            </a:r>
          </a:p>
          <a:p>
            <a:pPr>
              <a:spcAft>
                <a:spcPts val="640"/>
              </a:spcAft>
              <a:defRPr/>
            </a:pPr>
            <a:endParaRPr lang="en-US" altLang="en-US" sz="3200" b="1" dirty="0">
              <a:solidFill>
                <a:schemeClr val="tx1">
                  <a:lumMod val="75000"/>
                  <a:lumOff val="25000"/>
                </a:schemeClr>
              </a:solidFill>
              <a:latin typeface="+mn-lt"/>
            </a:endParaRPr>
          </a:p>
          <a:p>
            <a:pPr>
              <a:spcAft>
                <a:spcPts val="640"/>
              </a:spcAft>
              <a:defRPr/>
            </a:pPr>
            <a:r>
              <a:rPr lang="en-US" altLang="en-US" sz="4800" b="1" dirty="0">
                <a:solidFill>
                  <a:schemeClr val="tx1">
                    <a:lumMod val="75000"/>
                    <a:lumOff val="25000"/>
                  </a:schemeClr>
                </a:solidFill>
                <a:latin typeface="+mn-lt"/>
              </a:rPr>
              <a:t>Song:</a:t>
            </a:r>
          </a:p>
          <a:p>
            <a:pPr>
              <a:spcAft>
                <a:spcPts val="640"/>
              </a:spcAft>
              <a:defRPr/>
            </a:pPr>
            <a:endParaRPr lang="en-US" altLang="en-US" sz="500" b="1" dirty="0">
              <a:latin typeface="+mn-lt"/>
            </a:endParaRPr>
          </a:p>
          <a:p>
            <a:pPr marL="0" indent="0" algn="ctr">
              <a:spcAft>
                <a:spcPts val="640"/>
              </a:spcAft>
              <a:buNone/>
              <a:defRPr/>
            </a:pPr>
            <a:r>
              <a:rPr lang="en-US" b="1" dirty="0">
                <a:solidFill>
                  <a:schemeClr val="tx1"/>
                </a:solidFill>
                <a:latin typeface="+mn-lt"/>
              </a:rPr>
              <a:t>“Trust and Obey”</a:t>
            </a:r>
            <a:endParaRPr lang="en-US" sz="4800" b="1" dirty="0">
              <a:solidFill>
                <a:schemeClr val="tx1"/>
              </a:solidFill>
              <a:latin typeface="+mn-lt"/>
            </a:endParaRPr>
          </a:p>
        </p:txBody>
      </p:sp>
      <p:sp>
        <p:nvSpPr>
          <p:cNvPr id="2253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3B97DB6-B669-40D3-ADAE-5E4EAA179F76}" type="slidenum">
              <a:rPr lang="en-US" altLang="en-US"/>
              <a:pPr/>
              <a:t>3</a:t>
            </a:fld>
            <a:endParaRPr lang="en-US" altLang="en-US"/>
          </a:p>
        </p:txBody>
      </p:sp>
    </p:spTree>
    <p:extLst>
      <p:ext uri="{BB962C8B-B14F-4D97-AF65-F5344CB8AC3E}">
        <p14:creationId xmlns:p14="http://schemas.microsoft.com/office/powerpoint/2010/main" val="1876741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2159000" y="5254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Results of Fears</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A5D109A-92D2-CF4B-8EC4-24D3DD193AD2}"/>
              </a:ext>
            </a:extLst>
          </p:cNvPr>
          <p:cNvSpPr txBox="1"/>
          <p:nvPr/>
        </p:nvSpPr>
        <p:spPr>
          <a:xfrm>
            <a:off x="1016000" y="1752600"/>
            <a:ext cx="10668000" cy="5509200"/>
          </a:xfrm>
          <a:prstGeom prst="rect">
            <a:avLst/>
          </a:prstGeom>
          <a:noFill/>
        </p:spPr>
        <p:txBody>
          <a:bodyPr wrap="square" rtlCol="0">
            <a:spAutoFit/>
          </a:bodyPr>
          <a:lstStyle/>
          <a:p>
            <a:r>
              <a:rPr lang="en-US" sz="3200" b="1" baseline="30000" dirty="0">
                <a:solidFill>
                  <a:schemeClr val="accent6"/>
                </a:solidFill>
              </a:rPr>
              <a:t>14</a:t>
            </a:r>
            <a:r>
              <a:rPr lang="en-US" sz="3200" b="1" dirty="0">
                <a:solidFill>
                  <a:schemeClr val="accent6"/>
                </a:solidFill>
              </a:rPr>
              <a:t> “Then He shall become a sanctuary; But to both the houses of Israel, a stone to strike and a rock to stumble over, </a:t>
            </a:r>
            <a:r>
              <a:rPr lang="en-US" sz="3200" b="1" i="1" dirty="0">
                <a:solidFill>
                  <a:schemeClr val="accent6"/>
                </a:solidFill>
              </a:rPr>
              <a:t>And</a:t>
            </a:r>
            <a:r>
              <a:rPr lang="en-US" sz="3200" b="1" dirty="0">
                <a:solidFill>
                  <a:schemeClr val="accent6"/>
                </a:solidFill>
              </a:rPr>
              <a:t> a snare and a trap for the inhabitants of Jerusalem. </a:t>
            </a:r>
            <a:r>
              <a:rPr lang="en-US" sz="3200" b="1" baseline="30000" dirty="0">
                <a:solidFill>
                  <a:schemeClr val="accent6"/>
                </a:solidFill>
              </a:rPr>
              <a:t>15</a:t>
            </a:r>
            <a:r>
              <a:rPr lang="en-US" sz="3200" b="1" dirty="0">
                <a:solidFill>
                  <a:schemeClr val="accent6"/>
                </a:solidFill>
              </a:rPr>
              <a:t> “Many will stumble over them, Then they will fall and be broken; They will even be snared and caught.” (Isaiah 8:14–15)</a:t>
            </a:r>
          </a:p>
          <a:p>
            <a:endParaRPr lang="en-US" sz="3200" b="1" dirty="0">
              <a:solidFill>
                <a:schemeClr val="accent6"/>
              </a:solidFill>
            </a:endParaRPr>
          </a:p>
          <a:p>
            <a:r>
              <a:rPr lang="en-US" sz="3200" b="1" dirty="0">
                <a:latin typeface="Arial" panose="020B0604020202020204" pitchFamily="34" charset="0"/>
                <a:ea typeface="Times New Roman" panose="02020603050405020304" pitchFamily="18" charset="0"/>
              </a:rPr>
              <a:t>The same God in his unchanging nature is both sanctuary and snare; it depends on how people respond to his holiness. (</a:t>
            </a:r>
            <a:r>
              <a:rPr lang="en-US" sz="3200" b="1" dirty="0" err="1">
                <a:latin typeface="Arial" panose="020B0604020202020204" pitchFamily="34" charset="0"/>
                <a:ea typeface="Times New Roman" panose="02020603050405020304" pitchFamily="18" charset="0"/>
              </a:rPr>
              <a:t>Motyer</a:t>
            </a:r>
            <a:r>
              <a:rPr lang="en-US" sz="3200" b="1" dirty="0">
                <a:latin typeface="Arial" panose="020B0604020202020204" pitchFamily="34" charset="0"/>
                <a:ea typeface="Times New Roman" panose="02020603050405020304" pitchFamily="18" charset="0"/>
              </a:rPr>
              <a:t>)</a:t>
            </a:r>
          </a:p>
          <a:p>
            <a:r>
              <a:rPr lang="en-US" sz="3200" b="1" dirty="0">
                <a:solidFill>
                  <a:schemeClr val="accent6"/>
                </a:solidFill>
              </a:rPr>
              <a:t> </a:t>
            </a:r>
          </a:p>
        </p:txBody>
      </p:sp>
    </p:spTree>
    <p:extLst>
      <p:ext uri="{BB962C8B-B14F-4D97-AF65-F5344CB8AC3E}">
        <p14:creationId xmlns:p14="http://schemas.microsoft.com/office/powerpoint/2010/main" val="323308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2159000" y="5254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Isaiah’s Response</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A5D109A-92D2-CF4B-8EC4-24D3DD193AD2}"/>
              </a:ext>
            </a:extLst>
          </p:cNvPr>
          <p:cNvSpPr txBox="1"/>
          <p:nvPr/>
        </p:nvSpPr>
        <p:spPr>
          <a:xfrm>
            <a:off x="1016000" y="1752600"/>
            <a:ext cx="10668000" cy="4688463"/>
          </a:xfrm>
          <a:prstGeom prst="rect">
            <a:avLst/>
          </a:prstGeom>
          <a:noFill/>
        </p:spPr>
        <p:txBody>
          <a:bodyPr wrap="square" rtlCol="0">
            <a:spAutoFit/>
          </a:bodyPr>
          <a:lstStyle/>
          <a:p>
            <a:r>
              <a:rPr lang="en-US" sz="3200" b="1" baseline="30000" dirty="0">
                <a:solidFill>
                  <a:schemeClr val="accent6"/>
                </a:solidFill>
              </a:rPr>
              <a:t>16</a:t>
            </a:r>
            <a:r>
              <a:rPr lang="en-US" sz="3200" b="1" dirty="0">
                <a:solidFill>
                  <a:schemeClr val="accent6"/>
                </a:solidFill>
              </a:rPr>
              <a:t> Bind up the testimony, seal the law among my disciples. </a:t>
            </a:r>
          </a:p>
          <a:p>
            <a:endParaRPr lang="en-US" sz="3200" b="1" baseline="30000" dirty="0">
              <a:solidFill>
                <a:schemeClr val="accent6"/>
              </a:solidFill>
            </a:endParaRPr>
          </a:p>
          <a:p>
            <a:r>
              <a:rPr lang="en-US" sz="3200" b="1" baseline="30000" dirty="0">
                <a:solidFill>
                  <a:schemeClr val="accent6"/>
                </a:solidFill>
              </a:rPr>
              <a:t>17</a:t>
            </a:r>
            <a:r>
              <a:rPr lang="en-US" sz="3200" b="1" dirty="0">
                <a:solidFill>
                  <a:schemeClr val="accent6"/>
                </a:solidFill>
              </a:rPr>
              <a:t> And I will wait for the </a:t>
            </a:r>
            <a:r>
              <a:rPr lang="en-US" sz="3200" b="1" cap="small" dirty="0">
                <a:solidFill>
                  <a:schemeClr val="accent6"/>
                </a:solidFill>
              </a:rPr>
              <a:t>Lord</a:t>
            </a:r>
            <a:r>
              <a:rPr lang="en-US" sz="3200" b="1" dirty="0">
                <a:solidFill>
                  <a:schemeClr val="accent6"/>
                </a:solidFill>
              </a:rPr>
              <a:t> who is hiding His face from the house of Jacob; I will even look eagerly for Him. </a:t>
            </a:r>
          </a:p>
          <a:p>
            <a:endParaRPr lang="en-US" sz="3200" b="1" baseline="30000" dirty="0">
              <a:solidFill>
                <a:schemeClr val="accent6"/>
              </a:solidFill>
            </a:endParaRPr>
          </a:p>
          <a:p>
            <a:r>
              <a:rPr lang="en-US" sz="3200" b="1" baseline="30000" dirty="0">
                <a:solidFill>
                  <a:schemeClr val="accent6"/>
                </a:solidFill>
              </a:rPr>
              <a:t>18</a:t>
            </a:r>
            <a:r>
              <a:rPr lang="en-US" sz="3200" b="1" dirty="0">
                <a:solidFill>
                  <a:schemeClr val="accent6"/>
                </a:solidFill>
              </a:rPr>
              <a:t> Behold, I and the children whom the </a:t>
            </a:r>
            <a:r>
              <a:rPr lang="en-US" sz="3200" b="1" cap="small" dirty="0">
                <a:solidFill>
                  <a:schemeClr val="accent6"/>
                </a:solidFill>
              </a:rPr>
              <a:t>Lord</a:t>
            </a:r>
            <a:r>
              <a:rPr lang="en-US" sz="3200" b="1" dirty="0">
                <a:solidFill>
                  <a:schemeClr val="accent6"/>
                </a:solidFill>
              </a:rPr>
              <a:t> has given me are for signs and wonders in Israel from the </a:t>
            </a:r>
            <a:r>
              <a:rPr lang="en-US" sz="3200" b="1" cap="small" dirty="0">
                <a:solidFill>
                  <a:schemeClr val="accent6"/>
                </a:solidFill>
              </a:rPr>
              <a:t>Lord</a:t>
            </a:r>
            <a:r>
              <a:rPr lang="en-US" sz="3200" b="1" dirty="0">
                <a:solidFill>
                  <a:schemeClr val="accent6"/>
                </a:solidFill>
              </a:rPr>
              <a:t> of hosts, who dwells on Mount Zion. (Isaiah 8:16–18)  </a:t>
            </a:r>
          </a:p>
        </p:txBody>
      </p:sp>
    </p:spTree>
    <p:extLst>
      <p:ext uri="{BB962C8B-B14F-4D97-AF65-F5344CB8AC3E}">
        <p14:creationId xmlns:p14="http://schemas.microsoft.com/office/powerpoint/2010/main" val="233061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2159000" y="5254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A Counter-Response</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A5D109A-92D2-CF4B-8EC4-24D3DD193AD2}"/>
              </a:ext>
            </a:extLst>
          </p:cNvPr>
          <p:cNvSpPr txBox="1"/>
          <p:nvPr/>
        </p:nvSpPr>
        <p:spPr>
          <a:xfrm>
            <a:off x="1016000" y="1752600"/>
            <a:ext cx="10668000" cy="4360168"/>
          </a:xfrm>
          <a:prstGeom prst="rect">
            <a:avLst/>
          </a:prstGeom>
          <a:noFill/>
        </p:spPr>
        <p:txBody>
          <a:bodyPr wrap="square" rtlCol="0">
            <a:spAutoFit/>
          </a:bodyPr>
          <a:lstStyle/>
          <a:p>
            <a:r>
              <a:rPr lang="en-US" sz="3200" b="1" baseline="30000" dirty="0">
                <a:solidFill>
                  <a:schemeClr val="accent6"/>
                </a:solidFill>
              </a:rPr>
              <a:t>19</a:t>
            </a:r>
            <a:r>
              <a:rPr lang="en-US" sz="3200" b="1" dirty="0">
                <a:solidFill>
                  <a:schemeClr val="accent6"/>
                </a:solidFill>
              </a:rPr>
              <a:t> When they say to you, “Consult the mediums and the </a:t>
            </a:r>
            <a:r>
              <a:rPr lang="en-US" sz="3200" b="1" dirty="0" err="1">
                <a:solidFill>
                  <a:schemeClr val="accent6"/>
                </a:solidFill>
              </a:rPr>
              <a:t>spiritists</a:t>
            </a:r>
            <a:r>
              <a:rPr lang="en-US" sz="3200" b="1" dirty="0">
                <a:solidFill>
                  <a:schemeClr val="accent6"/>
                </a:solidFill>
              </a:rPr>
              <a:t> who whisper and mutter,” </a:t>
            </a:r>
          </a:p>
          <a:p>
            <a:r>
              <a:rPr lang="en-US" sz="3200" b="1" dirty="0"/>
              <a:t>Isaiah says:</a:t>
            </a:r>
          </a:p>
          <a:p>
            <a:r>
              <a:rPr lang="en-US" sz="3200" b="1" dirty="0">
                <a:solidFill>
                  <a:schemeClr val="accent6"/>
                </a:solidFill>
              </a:rPr>
              <a:t>should not a people consult their God? </a:t>
            </a:r>
            <a:r>
              <a:rPr lang="en-US" sz="3200" b="1" i="1" dirty="0">
                <a:solidFill>
                  <a:schemeClr val="accent6"/>
                </a:solidFill>
              </a:rPr>
              <a:t>Should they</a:t>
            </a:r>
            <a:r>
              <a:rPr lang="en-US" sz="3200" b="1" dirty="0">
                <a:solidFill>
                  <a:schemeClr val="accent6"/>
                </a:solidFill>
              </a:rPr>
              <a:t> </a:t>
            </a:r>
            <a:r>
              <a:rPr lang="en-US" sz="3200" b="1" i="1" dirty="0">
                <a:solidFill>
                  <a:schemeClr val="accent6"/>
                </a:solidFill>
              </a:rPr>
              <a:t>consult</a:t>
            </a:r>
            <a:r>
              <a:rPr lang="en-US" sz="3200" b="1" dirty="0">
                <a:solidFill>
                  <a:schemeClr val="accent6"/>
                </a:solidFill>
              </a:rPr>
              <a:t> the dead on behalf of the living? </a:t>
            </a:r>
          </a:p>
          <a:p>
            <a:endParaRPr lang="en-US" sz="3200" b="1" baseline="30000" dirty="0">
              <a:solidFill>
                <a:schemeClr val="accent6"/>
              </a:solidFill>
            </a:endParaRPr>
          </a:p>
          <a:p>
            <a:r>
              <a:rPr lang="en-US" sz="3200" b="1" baseline="30000" dirty="0">
                <a:solidFill>
                  <a:schemeClr val="accent6"/>
                </a:solidFill>
              </a:rPr>
              <a:t>20</a:t>
            </a:r>
            <a:r>
              <a:rPr lang="en-US" sz="3200" b="1" dirty="0">
                <a:solidFill>
                  <a:schemeClr val="accent6"/>
                </a:solidFill>
              </a:rPr>
              <a:t> To the law and to the testimony! If they do not speak according to this word, it is because they have no dawn. (Isaiah 8:19–20) </a:t>
            </a:r>
          </a:p>
        </p:txBody>
      </p:sp>
    </p:spTree>
    <p:extLst>
      <p:ext uri="{BB962C8B-B14F-4D97-AF65-F5344CB8AC3E}">
        <p14:creationId xmlns:p14="http://schemas.microsoft.com/office/powerpoint/2010/main" val="393089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2159000" y="5254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Result of Wrong Response</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A5D109A-92D2-CF4B-8EC4-24D3DD193AD2}"/>
              </a:ext>
            </a:extLst>
          </p:cNvPr>
          <p:cNvSpPr txBox="1"/>
          <p:nvPr/>
        </p:nvSpPr>
        <p:spPr>
          <a:xfrm>
            <a:off x="1016000" y="1752600"/>
            <a:ext cx="10668000" cy="5345053"/>
          </a:xfrm>
          <a:prstGeom prst="rect">
            <a:avLst/>
          </a:prstGeom>
          <a:noFill/>
        </p:spPr>
        <p:txBody>
          <a:bodyPr wrap="square" rtlCol="0">
            <a:spAutoFit/>
          </a:bodyPr>
          <a:lstStyle/>
          <a:p>
            <a:r>
              <a:rPr lang="en-US" sz="3200" b="1" baseline="30000" dirty="0">
                <a:solidFill>
                  <a:schemeClr val="accent6"/>
                </a:solidFill>
              </a:rPr>
              <a:t>21</a:t>
            </a:r>
            <a:r>
              <a:rPr lang="en-US" sz="3200" b="1" dirty="0">
                <a:solidFill>
                  <a:schemeClr val="accent6"/>
                </a:solidFill>
              </a:rPr>
              <a:t> They will pass through the land hard-pressed and famished, </a:t>
            </a:r>
          </a:p>
          <a:p>
            <a:endParaRPr lang="en-US" sz="3200" b="1" dirty="0">
              <a:solidFill>
                <a:schemeClr val="accent6"/>
              </a:solidFill>
            </a:endParaRPr>
          </a:p>
          <a:p>
            <a:r>
              <a:rPr lang="en-US" sz="3200" b="1" dirty="0">
                <a:solidFill>
                  <a:schemeClr val="accent6"/>
                </a:solidFill>
              </a:rPr>
              <a:t>and it will turn out that when they are hungry, they will be enraged and curse their king and their God as they face upward. </a:t>
            </a:r>
          </a:p>
          <a:p>
            <a:endParaRPr lang="en-US" sz="3200" b="1" baseline="30000" dirty="0">
              <a:solidFill>
                <a:schemeClr val="accent6"/>
              </a:solidFill>
            </a:endParaRPr>
          </a:p>
          <a:p>
            <a:r>
              <a:rPr lang="en-US" sz="3200" b="1" baseline="30000" dirty="0">
                <a:solidFill>
                  <a:schemeClr val="accent6"/>
                </a:solidFill>
              </a:rPr>
              <a:t>22</a:t>
            </a:r>
            <a:r>
              <a:rPr lang="en-US" sz="3200" b="1" dirty="0">
                <a:solidFill>
                  <a:schemeClr val="accent6"/>
                </a:solidFill>
              </a:rPr>
              <a:t> Then they will look to the earth, and behold, distress and darkness, the gloom of anguish; and </a:t>
            </a:r>
            <a:r>
              <a:rPr lang="en-US" sz="3200" b="1" i="1" dirty="0">
                <a:solidFill>
                  <a:schemeClr val="accent6"/>
                </a:solidFill>
              </a:rPr>
              <a:t>they will be</a:t>
            </a:r>
            <a:r>
              <a:rPr lang="en-US" sz="3200" b="1" dirty="0">
                <a:solidFill>
                  <a:schemeClr val="accent6"/>
                </a:solidFill>
              </a:rPr>
              <a:t> driven away into darkness. </a:t>
            </a:r>
            <a:br>
              <a:rPr lang="en-US" sz="3200" b="1" dirty="0">
                <a:solidFill>
                  <a:schemeClr val="accent6"/>
                </a:solidFill>
              </a:rPr>
            </a:br>
            <a:r>
              <a:rPr lang="en-US" sz="3200" b="1" dirty="0">
                <a:solidFill>
                  <a:schemeClr val="accent6"/>
                </a:solidFill>
              </a:rPr>
              <a:t>			(Isaiah 8:21–22) </a:t>
            </a:r>
          </a:p>
        </p:txBody>
      </p:sp>
    </p:spTree>
    <p:extLst>
      <p:ext uri="{BB962C8B-B14F-4D97-AF65-F5344CB8AC3E}">
        <p14:creationId xmlns:p14="http://schemas.microsoft.com/office/powerpoint/2010/main" val="217085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1953248" y="2968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For Discussion and Application</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F10991E-2AE7-D978-468A-CEA8B24C122B}"/>
              </a:ext>
            </a:extLst>
          </p:cNvPr>
          <p:cNvSpPr txBox="1"/>
          <p:nvPr/>
        </p:nvSpPr>
        <p:spPr>
          <a:xfrm>
            <a:off x="704913" y="1899821"/>
            <a:ext cx="11741087" cy="4321183"/>
          </a:xfrm>
          <a:prstGeom prst="rect">
            <a:avLst/>
          </a:prstGeom>
          <a:noFill/>
        </p:spPr>
        <p:txBody>
          <a:bodyPr wrap="square" rtlCol="0">
            <a:spAutoFit/>
          </a:bodyPr>
          <a:lstStyle/>
          <a:p>
            <a:pPr marL="342900" marR="0" lvl="0" indent="-342900">
              <a:lnSpc>
                <a:spcPct val="115000"/>
              </a:lnSpc>
              <a:spcBef>
                <a:spcPts val="0"/>
              </a:spcBef>
              <a:spcAft>
                <a:spcPts val="0"/>
              </a:spcAft>
              <a:buFont typeface="+mj-lt"/>
              <a:buAutoNum type="arabicPeriod"/>
              <a:tabLst>
                <a:tab pos="457200" algn="l"/>
              </a:tabLst>
            </a:pPr>
            <a:r>
              <a:rPr lang="en-US" sz="2400" b="1" dirty="0">
                <a:effectLst/>
                <a:latin typeface="+mn-lt"/>
                <a:ea typeface="Calibri" panose="020F0502020204030204" pitchFamily="34" charset="0"/>
                <a:cs typeface="Times New Roman" panose="02020603050405020304" pitchFamily="18" charset="0"/>
              </a:rPr>
              <a:t>In verse 1, what is the significance of the term “Maher-Shalal-hash-</a:t>
            </a:r>
            <a:r>
              <a:rPr lang="en-US" sz="2400" b="1" dirty="0" err="1">
                <a:effectLst/>
                <a:latin typeface="+mn-lt"/>
                <a:ea typeface="Calibri" panose="020F0502020204030204" pitchFamily="34" charset="0"/>
                <a:cs typeface="Times New Roman" panose="02020603050405020304" pitchFamily="18" charset="0"/>
              </a:rPr>
              <a:t>baz</a:t>
            </a:r>
            <a:r>
              <a:rPr lang="en-US" sz="2400" b="1" dirty="0">
                <a:effectLst/>
                <a:latin typeface="+mn-lt"/>
                <a:ea typeface="Calibri" panose="020F0502020204030204" pitchFamily="34" charset="0"/>
                <a:cs typeface="Times New Roman" panose="02020603050405020304" pitchFamily="18" charset="0"/>
              </a:rPr>
              <a:t>,” that is, “Swift is the booty, speedy is the prey”?</a:t>
            </a:r>
          </a:p>
          <a:p>
            <a:pPr marL="342900" marR="0" lvl="0" indent="-342900">
              <a:lnSpc>
                <a:spcPct val="115000"/>
              </a:lnSpc>
              <a:spcBef>
                <a:spcPts val="0"/>
              </a:spcBef>
              <a:spcAft>
                <a:spcPts val="0"/>
              </a:spcAft>
              <a:buFont typeface="+mj-lt"/>
              <a:buAutoNum type="arabicPeriod"/>
              <a:tabLst>
                <a:tab pos="457200" algn="l"/>
              </a:tabLst>
            </a:pPr>
            <a:endParaRPr lang="en-US" sz="2400" b="1" dirty="0">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solidFill>
                  <a:srgbClr val="000000"/>
                </a:solidFill>
                <a:effectLst/>
                <a:latin typeface="+mn-lt"/>
                <a:ea typeface="Times New Roman" panose="02020603050405020304" pitchFamily="18" charset="0"/>
              </a:rPr>
              <a:t>Why would the Lord designate “reliable witnesses” when Isaiah was writing on the large tablet?</a:t>
            </a:r>
          </a:p>
          <a:p>
            <a:pPr marL="342900" marR="0" lvl="0" indent="-342900">
              <a:spcBef>
                <a:spcPts val="0"/>
              </a:spcBef>
              <a:spcAft>
                <a:spcPts val="0"/>
              </a:spcAft>
              <a:buFont typeface="+mj-lt"/>
              <a:buAutoNum type="arabicPeriod"/>
            </a:pPr>
            <a:endParaRPr lang="en-US" sz="2400" b="1" dirty="0">
              <a:solidFill>
                <a:srgbClr val="000000"/>
              </a:solidFill>
              <a:effectLst/>
              <a:latin typeface="+mn-lt"/>
              <a:ea typeface="Calibri" panose="020F0502020204030204" pitchFamily="34" charset="0"/>
            </a:endParaRPr>
          </a:p>
          <a:p>
            <a:pPr marL="342900" marR="0" lvl="0" indent="-342900">
              <a:spcBef>
                <a:spcPts val="0"/>
              </a:spcBef>
              <a:spcAft>
                <a:spcPts val="0"/>
              </a:spcAft>
              <a:buFont typeface="+mj-lt"/>
              <a:buAutoNum type="arabicPeriod"/>
            </a:pPr>
            <a:r>
              <a:rPr lang="en-US" sz="2400" b="1" dirty="0">
                <a:solidFill>
                  <a:srgbClr val="000000"/>
                </a:solidFill>
                <a:effectLst/>
                <a:latin typeface="+mn-lt"/>
                <a:ea typeface="Calibri" panose="020F0502020204030204" pitchFamily="34" charset="0"/>
              </a:rPr>
              <a:t>Isaiah’s son was named with an unusual prophetic message. Why would the Lord tell Isaiah to do that? What was the near-term fulfillment of this prophecy? </a:t>
            </a:r>
            <a:r>
              <a:rPr lang="en-US" sz="2400" b="1" dirty="0">
                <a:solidFill>
                  <a:srgbClr val="000000"/>
                </a:solidFill>
                <a:effectLst/>
                <a:latin typeface="+mn-lt"/>
                <a:ea typeface="Times New Roman" panose="02020603050405020304" pitchFamily="18" charset="0"/>
              </a:rPr>
              <a:t>Does the prophecy in 8:4 tie in to what was said of the boy in 7:16? If so, how?</a:t>
            </a:r>
          </a:p>
          <a:p>
            <a:pPr marL="342900" marR="0" lvl="0" indent="-342900">
              <a:spcBef>
                <a:spcPts val="0"/>
              </a:spcBef>
              <a:spcAft>
                <a:spcPts val="0"/>
              </a:spcAft>
              <a:buFont typeface="+mj-lt"/>
              <a:buAutoNum type="arabicPeriod"/>
            </a:pPr>
            <a:endParaRPr lang="en-US" sz="2400" b="1" dirty="0">
              <a:solidFill>
                <a:srgbClr val="000000"/>
              </a:solidFill>
              <a:effectLst/>
              <a:latin typeface="+mn-lt"/>
              <a:ea typeface="Calibri" panose="020F0502020204030204" pitchFamily="34" charset="0"/>
            </a:endParaRPr>
          </a:p>
        </p:txBody>
      </p:sp>
    </p:spTree>
    <p:extLst>
      <p:ext uri="{BB962C8B-B14F-4D97-AF65-F5344CB8AC3E}">
        <p14:creationId xmlns:p14="http://schemas.microsoft.com/office/powerpoint/2010/main" val="29976642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1953248" y="2968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For Discussion and Application</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F10991E-2AE7-D978-468A-CEA8B24C122B}"/>
              </a:ext>
            </a:extLst>
          </p:cNvPr>
          <p:cNvSpPr txBox="1"/>
          <p:nvPr/>
        </p:nvSpPr>
        <p:spPr>
          <a:xfrm>
            <a:off x="704913" y="1899821"/>
            <a:ext cx="11741087" cy="5152949"/>
          </a:xfrm>
          <a:prstGeom prst="rect">
            <a:avLst/>
          </a:prstGeom>
          <a:noFill/>
        </p:spPr>
        <p:txBody>
          <a:bodyPr wrap="square" rtlCol="0">
            <a:spAutoFit/>
          </a:bodyPr>
          <a:lstStyle/>
          <a:p>
            <a:pPr marL="457200" marR="0" lvl="0" indent="-457200">
              <a:lnSpc>
                <a:spcPct val="115000"/>
              </a:lnSpc>
              <a:spcBef>
                <a:spcPts val="0"/>
              </a:spcBef>
              <a:spcAft>
                <a:spcPts val="0"/>
              </a:spcAft>
              <a:buFont typeface="+mj-lt"/>
              <a:buAutoNum type="arabicPeriod" startAt="4"/>
              <a:tabLst>
                <a:tab pos="457200" algn="l"/>
              </a:tabLst>
            </a:pPr>
            <a:r>
              <a:rPr lang="en-US" sz="2400" b="1" dirty="0">
                <a:effectLst/>
                <a:latin typeface="+mn-lt"/>
                <a:ea typeface="Calibri" panose="020F0502020204030204" pitchFamily="34" charset="0"/>
                <a:cs typeface="Times New Roman" panose="02020603050405020304" pitchFamily="18" charset="0"/>
              </a:rPr>
              <a:t>What were the gently flowing waters of </a:t>
            </a:r>
            <a:r>
              <a:rPr lang="en-US" sz="2400" b="1" dirty="0" err="1">
                <a:effectLst/>
                <a:latin typeface="+mn-lt"/>
                <a:ea typeface="Calibri" panose="020F0502020204030204" pitchFamily="34" charset="0"/>
                <a:cs typeface="Times New Roman" panose="02020603050405020304" pitchFamily="18" charset="0"/>
              </a:rPr>
              <a:t>Shiloah</a:t>
            </a:r>
            <a:r>
              <a:rPr lang="en-US" sz="2400" b="1" dirty="0">
                <a:effectLst/>
                <a:latin typeface="+mn-lt"/>
                <a:ea typeface="Calibri" panose="020F0502020204030204" pitchFamily="34" charset="0"/>
                <a:cs typeface="Times New Roman" panose="02020603050405020304" pitchFamily="18" charset="0"/>
              </a:rPr>
              <a:t> which the people rejected? What would the Lord put in their place?</a:t>
            </a:r>
          </a:p>
          <a:p>
            <a:pPr marL="457200" marR="0" lvl="0" indent="-457200">
              <a:lnSpc>
                <a:spcPct val="115000"/>
              </a:lnSpc>
              <a:spcBef>
                <a:spcPts val="0"/>
              </a:spcBef>
              <a:spcAft>
                <a:spcPts val="0"/>
              </a:spcAft>
              <a:buFont typeface="+mj-lt"/>
              <a:buAutoNum type="arabicPeriod" startAt="4"/>
              <a:tabLst>
                <a:tab pos="457200" algn="l"/>
              </a:tabLst>
            </a:pPr>
            <a:endParaRPr lang="en-US" sz="2400" b="1" dirty="0">
              <a:effectLst/>
              <a:latin typeface="+mn-l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startAt="4"/>
              <a:tabLst>
                <a:tab pos="457200" algn="l"/>
              </a:tabLst>
            </a:pPr>
            <a:r>
              <a:rPr lang="en-US" sz="2400" b="1" dirty="0">
                <a:effectLst/>
                <a:latin typeface="+mn-lt"/>
                <a:ea typeface="Calibri" panose="020F0502020204030204" pitchFamily="34" charset="0"/>
                <a:cs typeface="Times New Roman" panose="02020603050405020304" pitchFamily="18" charset="0"/>
              </a:rPr>
              <a:t>According to Isaiah’s prophecy in verses 6-8, what would happen to Israel’s northern kingdom? To Judah? </a:t>
            </a:r>
            <a:r>
              <a:rPr lang="en-US" sz="2400" b="1" dirty="0">
                <a:solidFill>
                  <a:srgbClr val="000000"/>
                </a:solidFill>
                <a:effectLst/>
                <a:latin typeface="+mn-lt"/>
                <a:ea typeface="Times New Roman" panose="02020603050405020304" pitchFamily="18" charset="0"/>
                <a:cs typeface="Times New Roman" panose="02020603050405020304" pitchFamily="18" charset="0"/>
              </a:rPr>
              <a:t>Consider 2 Kings 18 and 19 but particularly the account captured by 2 Kings 19:32-35.</a:t>
            </a:r>
          </a:p>
          <a:p>
            <a:pPr marL="342900" marR="0" lvl="0" indent="-342900">
              <a:lnSpc>
                <a:spcPct val="115000"/>
              </a:lnSpc>
              <a:spcBef>
                <a:spcPts val="0"/>
              </a:spcBef>
              <a:spcAft>
                <a:spcPts val="0"/>
              </a:spcAft>
              <a:buFont typeface="+mj-lt"/>
              <a:buAutoNum type="arabicPeriod" startAt="4"/>
              <a:tabLst>
                <a:tab pos="457200" algn="l"/>
              </a:tabLst>
            </a:pPr>
            <a:endParaRPr lang="en-US" sz="2400" b="1" dirty="0">
              <a:effectLst/>
              <a:latin typeface="+mn-l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startAt="4"/>
              <a:tabLst>
                <a:tab pos="457200" algn="l"/>
              </a:tabLst>
            </a:pPr>
            <a:r>
              <a:rPr lang="en-US" sz="2400" b="1" dirty="0">
                <a:effectLst/>
                <a:latin typeface="+mn-lt"/>
                <a:ea typeface="Calibri" panose="020F0502020204030204" pitchFamily="34" charset="0"/>
                <a:cs typeface="Times New Roman" panose="02020603050405020304" pitchFamily="18" charset="0"/>
              </a:rPr>
              <a:t>What is the audience for verses 9-10 and what does Isaiah say will happen?</a:t>
            </a:r>
          </a:p>
          <a:p>
            <a:pPr marL="342900" marR="0" lvl="0" indent="-342900">
              <a:lnSpc>
                <a:spcPct val="115000"/>
              </a:lnSpc>
              <a:spcBef>
                <a:spcPts val="0"/>
              </a:spcBef>
              <a:spcAft>
                <a:spcPts val="0"/>
              </a:spcAft>
              <a:buFont typeface="+mj-lt"/>
              <a:buAutoNum type="arabicPeriod" startAt="4"/>
              <a:tabLst>
                <a:tab pos="457200" algn="l"/>
              </a:tabLst>
            </a:pPr>
            <a:endParaRPr lang="en-US" sz="2400" b="1" dirty="0">
              <a:effectLst/>
              <a:latin typeface="+mn-l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startAt="4"/>
            </a:pPr>
            <a:r>
              <a:rPr lang="en-US" sz="2400" b="1" dirty="0">
                <a:effectLst/>
                <a:latin typeface="+mn-lt"/>
                <a:ea typeface="Calibri" panose="020F0502020204030204" pitchFamily="34" charset="0"/>
                <a:cs typeface="Times New Roman" panose="02020603050405020304" pitchFamily="18" charset="0"/>
              </a:rPr>
              <a:t>Who and what did God say the people needed to fear, and not fear—with what consequences?</a:t>
            </a:r>
          </a:p>
          <a:p>
            <a:pPr marL="342900" marR="0" lvl="0" indent="-342900">
              <a:lnSpc>
                <a:spcPct val="115000"/>
              </a:lnSpc>
              <a:spcBef>
                <a:spcPts val="0"/>
              </a:spcBef>
              <a:spcAft>
                <a:spcPts val="0"/>
              </a:spcAft>
              <a:buFont typeface="+mj-lt"/>
              <a:buAutoNum type="arabicPeriod" startAt="4"/>
            </a:pPr>
            <a:endParaRPr lang="en-US" sz="2400" b="1" dirty="0">
              <a:solidFill>
                <a:srgbClr val="000000"/>
              </a:solidFill>
              <a:effectLst/>
              <a:latin typeface="+mn-lt"/>
              <a:ea typeface="Calibri" panose="020F0502020204030204" pitchFamily="34" charset="0"/>
            </a:endParaRPr>
          </a:p>
        </p:txBody>
      </p:sp>
    </p:spTree>
    <p:extLst>
      <p:ext uri="{BB962C8B-B14F-4D97-AF65-F5344CB8AC3E}">
        <p14:creationId xmlns:p14="http://schemas.microsoft.com/office/powerpoint/2010/main" val="16864076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1953248" y="2968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For Discussion and Application</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F10991E-2AE7-D978-468A-CEA8B24C122B}"/>
              </a:ext>
            </a:extLst>
          </p:cNvPr>
          <p:cNvSpPr txBox="1"/>
          <p:nvPr/>
        </p:nvSpPr>
        <p:spPr>
          <a:xfrm>
            <a:off x="627025" y="1447800"/>
            <a:ext cx="11741087" cy="4562018"/>
          </a:xfrm>
          <a:prstGeom prst="rect">
            <a:avLst/>
          </a:prstGeom>
          <a:noFill/>
        </p:spPr>
        <p:txBody>
          <a:bodyPr wrap="square" rtlCol="0">
            <a:spAutoFit/>
          </a:bodyPr>
          <a:lstStyle/>
          <a:p>
            <a:pPr marL="457200" marR="0" lvl="0" indent="-457200">
              <a:lnSpc>
                <a:spcPct val="115000"/>
              </a:lnSpc>
              <a:spcBef>
                <a:spcPts val="0"/>
              </a:spcBef>
              <a:spcAft>
                <a:spcPts val="0"/>
              </a:spcAft>
              <a:buFont typeface="+mj-lt"/>
              <a:buAutoNum type="arabicPeriod" startAt="8"/>
              <a:tabLst>
                <a:tab pos="457200" algn="l"/>
              </a:tabLst>
            </a:pPr>
            <a:endParaRPr lang="en-US" sz="2400" b="1" dirty="0">
              <a:effectLst/>
              <a:latin typeface="+mn-l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startAt="8"/>
              <a:tabLst>
                <a:tab pos="457200" algn="l"/>
              </a:tabLst>
            </a:pPr>
            <a:r>
              <a:rPr lang="en-US" sz="2400" b="1" dirty="0">
                <a:effectLst/>
                <a:latin typeface="+mn-lt"/>
                <a:ea typeface="Calibri" panose="020F0502020204030204" pitchFamily="34" charset="0"/>
                <a:cs typeface="Times New Roman" panose="02020603050405020304" pitchFamily="18" charset="0"/>
              </a:rPr>
              <a:t>Verses 14-15 warn both houses of Israel about a stone and a rock, a snare and a trap. What did this mean for the immediate audience? The New Testament picks up this idea in Luke 20:9-18, Romans 9:30-33, and 1 Peter 2:6-8. How does the New Testament use this idea?</a:t>
            </a:r>
          </a:p>
          <a:p>
            <a:pPr marL="342900" marR="0" lvl="0" indent="-342900">
              <a:lnSpc>
                <a:spcPct val="115000"/>
              </a:lnSpc>
              <a:spcBef>
                <a:spcPts val="0"/>
              </a:spcBef>
              <a:spcAft>
                <a:spcPts val="0"/>
              </a:spcAft>
              <a:buFont typeface="+mj-lt"/>
              <a:buAutoNum type="arabicPeriod" startAt="8"/>
              <a:tabLst>
                <a:tab pos="457200" algn="l"/>
              </a:tabLst>
            </a:pPr>
            <a:endParaRPr lang="en-US" sz="2400" b="1" dirty="0">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8"/>
            </a:pPr>
            <a:r>
              <a:rPr lang="en-US" sz="2400" b="1" dirty="0">
                <a:solidFill>
                  <a:srgbClr val="000000"/>
                </a:solidFill>
                <a:effectLst/>
                <a:latin typeface="+mn-lt"/>
                <a:ea typeface="Times New Roman" panose="02020603050405020304" pitchFamily="18" charset="0"/>
              </a:rPr>
              <a:t>In verse 18, Isaiah says “I and the children…are signs”. What are the meanings of Isaiah and his sons’ names and how do they serve as signs?</a:t>
            </a:r>
          </a:p>
          <a:p>
            <a:pPr marL="342900" marR="0" lvl="0" indent="-342900">
              <a:spcBef>
                <a:spcPts val="0"/>
              </a:spcBef>
              <a:spcAft>
                <a:spcPts val="0"/>
              </a:spcAft>
              <a:buFont typeface="+mj-lt"/>
              <a:buAutoNum type="arabicPeriod" startAt="8"/>
            </a:pPr>
            <a:endParaRPr lang="en-US" sz="2400" b="1" dirty="0">
              <a:solidFill>
                <a:srgbClr val="000000"/>
              </a:solidFill>
              <a:effectLst/>
              <a:latin typeface="+mn-lt"/>
              <a:ea typeface="Calibri" panose="020F0502020204030204" pitchFamily="34" charset="0"/>
            </a:endParaRPr>
          </a:p>
          <a:p>
            <a:pPr marL="342900" marR="0" lvl="0" indent="-342900">
              <a:lnSpc>
                <a:spcPct val="115000"/>
              </a:lnSpc>
              <a:spcBef>
                <a:spcPts val="0"/>
              </a:spcBef>
              <a:spcAft>
                <a:spcPts val="0"/>
              </a:spcAft>
              <a:buFont typeface="+mj-lt"/>
              <a:buAutoNum type="arabicPeriod" startAt="8"/>
              <a:tabLst>
                <a:tab pos="457200" algn="l"/>
              </a:tabLst>
            </a:pPr>
            <a:r>
              <a:rPr lang="en-US" sz="2400" b="1" dirty="0">
                <a:effectLst/>
                <a:latin typeface="+mn-lt"/>
                <a:ea typeface="Calibri" panose="020F0502020204030204" pitchFamily="34" charset="0"/>
                <a:cs typeface="Times New Roman" panose="02020603050405020304" pitchFamily="18" charset="0"/>
              </a:rPr>
              <a:t>What does Isaiah think of the people consulting mediums in verse 19?</a:t>
            </a:r>
          </a:p>
          <a:p>
            <a:pPr marL="342900" marR="0" lvl="0" indent="-342900">
              <a:lnSpc>
                <a:spcPct val="115000"/>
              </a:lnSpc>
              <a:spcBef>
                <a:spcPts val="0"/>
              </a:spcBef>
              <a:spcAft>
                <a:spcPts val="0"/>
              </a:spcAft>
              <a:buFont typeface="+mj-lt"/>
              <a:buAutoNum type="arabicPeriod" startAt="8"/>
              <a:tabLst>
                <a:tab pos="457200" algn="l"/>
              </a:tabLst>
            </a:pPr>
            <a:endParaRPr lang="en-US" sz="2400" b="1"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19815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1953248" y="2968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For Discussion and Application</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F10991E-2AE7-D978-468A-CEA8B24C122B}"/>
              </a:ext>
            </a:extLst>
          </p:cNvPr>
          <p:cNvSpPr txBox="1"/>
          <p:nvPr/>
        </p:nvSpPr>
        <p:spPr>
          <a:xfrm>
            <a:off x="704913" y="1899821"/>
            <a:ext cx="11741087" cy="2529923"/>
          </a:xfrm>
          <a:prstGeom prst="rect">
            <a:avLst/>
          </a:prstGeom>
          <a:noFill/>
        </p:spPr>
        <p:txBody>
          <a:bodyPr wrap="square" rtlCol="0">
            <a:spAutoFit/>
          </a:bodyPr>
          <a:lstStyle/>
          <a:p>
            <a:pPr marL="342900" marR="0" lvl="0" indent="-342900">
              <a:lnSpc>
                <a:spcPct val="115000"/>
              </a:lnSpc>
              <a:spcBef>
                <a:spcPts val="0"/>
              </a:spcBef>
              <a:spcAft>
                <a:spcPts val="0"/>
              </a:spcAft>
              <a:buFont typeface="+mj-lt"/>
              <a:buAutoNum type="arabicPeriod"/>
              <a:tabLst>
                <a:tab pos="457200" algn="l"/>
              </a:tabLst>
            </a:pPr>
            <a:endParaRPr lang="en-US" sz="2400" b="1" dirty="0">
              <a:effectLst/>
              <a:latin typeface="+mn-lt"/>
              <a:ea typeface="Calibri" panose="020F0502020204030204" pitchFamily="34" charset="0"/>
              <a:cs typeface="Times New Roman" panose="02020603050405020304" pitchFamily="18" charset="0"/>
            </a:endParaRPr>
          </a:p>
          <a:p>
            <a:pPr marL="457200" marR="0" lvl="0" indent="-457200">
              <a:lnSpc>
                <a:spcPct val="115000"/>
              </a:lnSpc>
              <a:spcBef>
                <a:spcPts val="0"/>
              </a:spcBef>
              <a:spcAft>
                <a:spcPts val="0"/>
              </a:spcAft>
              <a:buFont typeface="+mj-lt"/>
              <a:buAutoNum type="arabicPeriod" startAt="11"/>
              <a:tabLst>
                <a:tab pos="457200" algn="l"/>
              </a:tabLst>
            </a:pPr>
            <a:r>
              <a:rPr lang="en-US" sz="2400" b="1" dirty="0">
                <a:effectLst/>
                <a:latin typeface="+mn-lt"/>
                <a:ea typeface="Calibri" panose="020F0502020204030204" pitchFamily="34" charset="0"/>
                <a:cs typeface="Times New Roman" panose="02020603050405020304" pitchFamily="18" charset="0"/>
              </a:rPr>
              <a:t>Verses 20-22 seem to foretell a downhill path leading inexorably to darkness. What do you make of that?</a:t>
            </a:r>
          </a:p>
          <a:p>
            <a:pPr marL="457200" marR="0" lvl="0" indent="-457200">
              <a:lnSpc>
                <a:spcPct val="115000"/>
              </a:lnSpc>
              <a:spcBef>
                <a:spcPts val="0"/>
              </a:spcBef>
              <a:spcAft>
                <a:spcPts val="0"/>
              </a:spcAft>
              <a:buFont typeface="+mj-lt"/>
              <a:buAutoNum type="arabicPeriod" startAt="11"/>
              <a:tabLst>
                <a:tab pos="457200" algn="l"/>
              </a:tabLst>
            </a:pPr>
            <a:endParaRPr lang="en-US" sz="2400" b="1" dirty="0">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11"/>
            </a:pPr>
            <a:r>
              <a:rPr lang="en-US" sz="2400" b="1" dirty="0">
                <a:solidFill>
                  <a:srgbClr val="000000"/>
                </a:solidFill>
                <a:effectLst/>
                <a:latin typeface="+mn-lt"/>
                <a:ea typeface="Times New Roman" panose="02020603050405020304" pitchFamily="18" charset="0"/>
              </a:rPr>
              <a:t>What are some ways in which you can apply chapter 8 to your life? What are your key takeaways?</a:t>
            </a:r>
            <a:endParaRPr lang="en-US" sz="2400" b="1" dirty="0">
              <a:solidFill>
                <a:srgbClr val="000000"/>
              </a:solidFill>
              <a:effectLst/>
              <a:latin typeface="+mn-lt"/>
              <a:ea typeface="Calibri" panose="020F0502020204030204" pitchFamily="34" charset="0"/>
            </a:endParaRPr>
          </a:p>
        </p:txBody>
      </p:sp>
    </p:spTree>
    <p:extLst>
      <p:ext uri="{BB962C8B-B14F-4D97-AF65-F5344CB8AC3E}">
        <p14:creationId xmlns:p14="http://schemas.microsoft.com/office/powerpoint/2010/main" val="625911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30401" y="296867"/>
            <a:ext cx="8001000" cy="846137"/>
          </a:xfrm>
        </p:spPr>
        <p:txBody>
          <a:bodyPr/>
          <a:lstStyle/>
          <a:p>
            <a:r>
              <a:rPr lang="en-US" altLang="en-US" b="1" dirty="0">
                <a:solidFill>
                  <a:schemeClr val="tx1">
                    <a:lumMod val="75000"/>
                    <a:lumOff val="25000"/>
                  </a:schemeClr>
                </a:solidFill>
              </a:rPr>
              <a:t>Our Study of Isaiah</a:t>
            </a:r>
          </a:p>
        </p:txBody>
      </p:sp>
      <p:sp>
        <p:nvSpPr>
          <p:cNvPr id="3" name="Content Placeholder 2"/>
          <p:cNvSpPr>
            <a:spLocks noGrp="1"/>
          </p:cNvSpPr>
          <p:nvPr>
            <p:ph idx="1"/>
          </p:nvPr>
        </p:nvSpPr>
        <p:spPr>
          <a:xfrm>
            <a:off x="619276" y="1828800"/>
            <a:ext cx="11706040" cy="4800600"/>
          </a:xfrm>
        </p:spPr>
        <p:txBody>
          <a:bodyPr/>
          <a:lstStyle/>
          <a:p>
            <a:pPr>
              <a:spcBef>
                <a:spcPts val="0"/>
              </a:spcBef>
              <a:spcAft>
                <a:spcPts val="0"/>
              </a:spcAft>
              <a:defRPr/>
            </a:pPr>
            <a:r>
              <a:rPr lang="fr-FR" altLang="en-US" sz="3200" b="1" dirty="0" err="1">
                <a:solidFill>
                  <a:schemeClr val="tx1">
                    <a:lumMod val="75000"/>
                    <a:lumOff val="25000"/>
                  </a:schemeClr>
                </a:solidFill>
                <a:latin typeface="+mn-lt"/>
                <a:cs typeface="Arial" panose="020B0604020202020204" pitchFamily="34" charset="0"/>
              </a:rPr>
              <a:t>Current</a:t>
            </a:r>
            <a:r>
              <a:rPr lang="fr-FR" altLang="en-US" sz="3200" b="1" dirty="0">
                <a:solidFill>
                  <a:schemeClr val="tx1">
                    <a:lumMod val="75000"/>
                    <a:lumOff val="25000"/>
                  </a:schemeClr>
                </a:solidFill>
                <a:latin typeface="+mn-lt"/>
                <a:cs typeface="Arial" panose="020B0604020202020204" pitchFamily="34" charset="0"/>
              </a:rPr>
              <a:t> Meeting:</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Isaiah 8</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Memory Verse: Isaiah 8:13</a:t>
            </a:r>
          </a:p>
          <a:p>
            <a:pPr marL="717340" lvl="1" indent="-365771">
              <a:spcBef>
                <a:spcPts val="0"/>
              </a:spcBef>
              <a:spcAft>
                <a:spcPts val="0"/>
              </a:spcAft>
              <a:defRPr/>
            </a:pPr>
            <a:r>
              <a:rPr lang="en-US" altLang="en-US" sz="2800" b="1" i="1" dirty="0">
                <a:solidFill>
                  <a:schemeClr val="tx1">
                    <a:lumMod val="75000"/>
                    <a:lumOff val="25000"/>
                  </a:schemeClr>
                </a:solidFill>
                <a:latin typeface="+mn-lt"/>
                <a:cs typeface="Arial" panose="020B0604020202020204" pitchFamily="34" charset="0"/>
              </a:rPr>
              <a:t>Dr. Constable’s Notes on Isaiah, 2022 Ed., pp. 79-86</a:t>
            </a:r>
          </a:p>
          <a:p>
            <a:pPr marL="365771" indent="-365771">
              <a:spcBef>
                <a:spcPts val="0"/>
              </a:spcBef>
              <a:spcAft>
                <a:spcPts val="0"/>
              </a:spcAft>
              <a:defRPr/>
            </a:pPr>
            <a:endParaRPr lang="fr-FR" altLang="en-US" sz="1600" b="1" dirty="0">
              <a:latin typeface="+mn-lt"/>
              <a:cs typeface="Arial" panose="020B0604020202020204" pitchFamily="34" charset="0"/>
            </a:endParaRPr>
          </a:p>
          <a:p>
            <a:pPr>
              <a:spcBef>
                <a:spcPts val="0"/>
              </a:spcBef>
              <a:spcAft>
                <a:spcPts val="0"/>
              </a:spcAft>
              <a:defRPr/>
            </a:pPr>
            <a:r>
              <a:rPr lang="fr-FR" altLang="en-US" sz="3200" b="1" dirty="0">
                <a:solidFill>
                  <a:schemeClr val="tx1">
                    <a:lumMod val="75000"/>
                    <a:lumOff val="25000"/>
                  </a:schemeClr>
                </a:solidFill>
                <a:latin typeface="+mn-lt"/>
                <a:cs typeface="Arial" panose="020B0604020202020204" pitchFamily="34" charset="0"/>
              </a:rPr>
              <a:t>Next Meeting:</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Isaiah 9</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Memory Verse: Isaiah 9:6</a:t>
            </a:r>
          </a:p>
          <a:p>
            <a:pPr marL="717340" lvl="1" indent="-365771">
              <a:spcBef>
                <a:spcPts val="0"/>
              </a:spcBef>
              <a:spcAft>
                <a:spcPts val="0"/>
              </a:spcAft>
              <a:defRPr/>
            </a:pPr>
            <a:r>
              <a:rPr lang="en-US" altLang="en-US" sz="2800" b="1" i="1" dirty="0">
                <a:solidFill>
                  <a:schemeClr val="tx1">
                    <a:lumMod val="75000"/>
                    <a:lumOff val="25000"/>
                  </a:schemeClr>
                </a:solidFill>
                <a:latin typeface="+mn-lt"/>
                <a:cs typeface="Arial" panose="020B0604020202020204" pitchFamily="34" charset="0"/>
              </a:rPr>
              <a:t>Dr. Constable’s Notes on Isaiah, 2022 Ed., pp. 86-95</a:t>
            </a:r>
          </a:p>
          <a:p>
            <a:pPr marL="717340" lvl="1" indent="-365771">
              <a:spcBef>
                <a:spcPts val="0"/>
              </a:spcBef>
              <a:spcAft>
                <a:spcPts val="0"/>
              </a:spcAft>
              <a:defRPr/>
            </a:pPr>
            <a:endParaRPr lang="en-US" altLang="en-US" sz="2800" b="1" i="1" dirty="0">
              <a:solidFill>
                <a:schemeClr val="tx1">
                  <a:lumMod val="75000"/>
                  <a:lumOff val="25000"/>
                </a:schemeClr>
              </a:solidFill>
              <a:latin typeface="+mn-lt"/>
              <a:cs typeface="Arial" panose="020B0604020202020204" pitchFamily="34" charset="0"/>
            </a:endParaRP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Refreshment Host:  Small Group E</a:t>
            </a:r>
          </a:p>
        </p:txBody>
      </p:sp>
      <p:sp>
        <p:nvSpPr>
          <p:cNvPr id="2765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B06994E-5FDD-4F8B-8F28-6054427B3D31}" type="slidenum">
              <a:rPr lang="en-US" altLang="en-US"/>
              <a:pPr/>
              <a:t>38</a:t>
            </a:fld>
            <a:endParaRPr lang="en-US" altLang="en-US"/>
          </a:p>
        </p:txBody>
      </p:sp>
    </p:spTree>
    <p:extLst>
      <p:ext uri="{BB962C8B-B14F-4D97-AF65-F5344CB8AC3E}">
        <p14:creationId xmlns:p14="http://schemas.microsoft.com/office/powerpoint/2010/main" val="464388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4</a:t>
            </a:fld>
            <a:endParaRPr lang="en-US" dirty="0"/>
          </a:p>
        </p:txBody>
      </p:sp>
      <p:sp>
        <p:nvSpPr>
          <p:cNvPr id="3" name="Rectangle 2"/>
          <p:cNvSpPr/>
          <p:nvPr/>
        </p:nvSpPr>
        <p:spPr>
          <a:xfrm>
            <a:off x="2921000" y="1720427"/>
            <a:ext cx="8229600" cy="5480411"/>
          </a:xfrm>
          <a:prstGeom prst="rect">
            <a:avLst/>
          </a:prstGeom>
        </p:spPr>
        <p:txBody>
          <a:bodyPr wrap="square">
            <a:spAutoFit/>
          </a:bodyPr>
          <a:lstStyle/>
          <a:p>
            <a:pPr eaLnBrk="1" hangingPunct="1"/>
            <a:r>
              <a:rPr lang="en-US" altLang="en-US" sz="3200" b="1" dirty="0"/>
              <a:t>When we walk with the Lord, </a:t>
            </a:r>
          </a:p>
          <a:p>
            <a:pPr eaLnBrk="1" hangingPunct="1"/>
            <a:r>
              <a:rPr lang="en-US" altLang="en-US" sz="3200" b="1" dirty="0"/>
              <a:t>In the light of His Word,</a:t>
            </a:r>
          </a:p>
          <a:p>
            <a:pPr eaLnBrk="1" hangingPunct="1"/>
            <a:r>
              <a:rPr lang="en-US" altLang="en-US" sz="3200" b="1" dirty="0"/>
              <a:t>What a glory He sheds on our way!</a:t>
            </a:r>
          </a:p>
          <a:p>
            <a:pPr eaLnBrk="1" hangingPunct="1"/>
            <a:r>
              <a:rPr lang="en-US" altLang="en-US" sz="3200" b="1" dirty="0"/>
              <a:t>While we do His good will, </a:t>
            </a:r>
          </a:p>
          <a:p>
            <a:pPr eaLnBrk="1" hangingPunct="1"/>
            <a:r>
              <a:rPr lang="en-US" altLang="en-US" sz="3200" b="1" dirty="0"/>
              <a:t>He abides with us still,</a:t>
            </a:r>
          </a:p>
          <a:p>
            <a:pPr eaLnBrk="1" hangingPunct="1"/>
            <a:r>
              <a:rPr lang="en-US" altLang="en-US" sz="3200" b="1" dirty="0"/>
              <a:t>And with all who will trust and obey!</a:t>
            </a:r>
            <a:r>
              <a:rPr lang="en-US" altLang="en-US" sz="3413" b="1" dirty="0"/>
              <a:t> </a:t>
            </a:r>
          </a:p>
          <a:p>
            <a:pPr eaLnBrk="1" hangingPunct="1"/>
            <a:endParaRPr lang="en-US" b="1" dirty="0"/>
          </a:p>
          <a:p>
            <a:pPr eaLnBrk="1" hangingPunct="1"/>
            <a:r>
              <a:rPr lang="en-US" altLang="en-US" sz="3200" b="1" dirty="0"/>
              <a:t>Trust and obey, </a:t>
            </a:r>
          </a:p>
          <a:p>
            <a:pPr eaLnBrk="1" hangingPunct="1"/>
            <a:r>
              <a:rPr lang="en-US" altLang="en-US" sz="3200" b="1" dirty="0"/>
              <a:t>for there’s no other way</a:t>
            </a:r>
          </a:p>
          <a:p>
            <a:pPr eaLnBrk="1" hangingPunct="1"/>
            <a:r>
              <a:rPr lang="en-US" altLang="en-US" sz="3200" b="1" dirty="0"/>
              <a:t>To be happy in Jesus, </a:t>
            </a:r>
          </a:p>
          <a:p>
            <a:pPr eaLnBrk="1" hangingPunct="1"/>
            <a:r>
              <a:rPr lang="en-US" altLang="en-US" sz="3200" b="1" dirty="0"/>
              <a:t>but to trust and obey! </a:t>
            </a:r>
          </a:p>
        </p:txBody>
      </p:sp>
      <p:sp>
        <p:nvSpPr>
          <p:cNvPr id="11" name="Rectangle 4"/>
          <p:cNvSpPr>
            <a:spLocks noChangeArrowheads="1"/>
          </p:cNvSpPr>
          <p:nvPr/>
        </p:nvSpPr>
        <p:spPr bwMode="auto">
          <a:xfrm>
            <a:off x="3759200" y="490717"/>
            <a:ext cx="4174797" cy="748988"/>
          </a:xfrm>
          <a:prstGeom prst="rect">
            <a:avLst/>
          </a:prstGeom>
          <a:noFill/>
          <a:ln w="9525">
            <a:noFill/>
            <a:miter lim="800000"/>
            <a:headEnd/>
            <a:tailEnd/>
          </a:ln>
        </p:spPr>
        <p:txBody>
          <a:bodyPr wrap="none">
            <a:spAutoFit/>
          </a:bodyPr>
          <a:lstStyle/>
          <a:p>
            <a:pPr algn="ctr"/>
            <a:r>
              <a:rPr lang="en-US" sz="4267" b="1" dirty="0"/>
              <a:t>Trust and Obey</a:t>
            </a:r>
          </a:p>
        </p:txBody>
      </p:sp>
      <p:sp>
        <p:nvSpPr>
          <p:cNvPr id="2" name="TextBox 1">
            <a:extLst>
              <a:ext uri="{FF2B5EF4-FFF2-40B4-BE49-F238E27FC236}">
                <a16:creationId xmlns:a16="http://schemas.microsoft.com/office/drawing/2014/main" id="{6004F215-DFB5-7167-342B-3D434F9BB2B7}"/>
              </a:ext>
            </a:extLst>
          </p:cNvPr>
          <p:cNvSpPr txBox="1"/>
          <p:nvPr/>
        </p:nvSpPr>
        <p:spPr>
          <a:xfrm>
            <a:off x="3971791" y="1234339"/>
            <a:ext cx="3749809" cy="369332"/>
          </a:xfrm>
          <a:prstGeom prst="rect">
            <a:avLst/>
          </a:prstGeom>
          <a:noFill/>
        </p:spPr>
        <p:txBody>
          <a:bodyPr wrap="none" rtlCol="0">
            <a:spAutoFit/>
          </a:bodyPr>
          <a:lstStyle/>
          <a:p>
            <a:r>
              <a:rPr lang="en-US" b="1" i="0" u="none" strike="noStrike" dirty="0">
                <a:effectLst/>
                <a:latin typeface="+mn-lt"/>
              </a:rPr>
              <a:t>By John H. </a:t>
            </a:r>
            <a:r>
              <a:rPr lang="en-US" b="1" i="0" u="none" strike="noStrike" dirty="0" err="1">
                <a:effectLst/>
                <a:latin typeface="+mn-lt"/>
              </a:rPr>
              <a:t>Sammis</a:t>
            </a:r>
            <a:r>
              <a:rPr lang="en-US" b="1" i="0" u="none" strike="noStrike" dirty="0">
                <a:effectLst/>
                <a:latin typeface="+mn-lt"/>
              </a:rPr>
              <a:t>, Verse 1 of 5</a:t>
            </a:r>
          </a:p>
        </p:txBody>
      </p:sp>
    </p:spTree>
    <p:extLst>
      <p:ext uri="{BB962C8B-B14F-4D97-AF65-F5344CB8AC3E}">
        <p14:creationId xmlns:p14="http://schemas.microsoft.com/office/powerpoint/2010/main" val="3523232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5</a:t>
            </a:fld>
            <a:endParaRPr lang="en-US" dirty="0"/>
          </a:p>
        </p:txBody>
      </p:sp>
      <p:sp>
        <p:nvSpPr>
          <p:cNvPr id="3" name="Rectangle 2"/>
          <p:cNvSpPr/>
          <p:nvPr/>
        </p:nvSpPr>
        <p:spPr>
          <a:xfrm>
            <a:off x="2921000" y="1720427"/>
            <a:ext cx="8229600" cy="5293757"/>
          </a:xfrm>
          <a:prstGeom prst="rect">
            <a:avLst/>
          </a:prstGeom>
        </p:spPr>
        <p:txBody>
          <a:bodyPr wrap="square">
            <a:spAutoFit/>
          </a:bodyPr>
          <a:lstStyle/>
          <a:p>
            <a:pPr eaLnBrk="1" hangingPunct="1"/>
            <a:r>
              <a:rPr lang="en-US" altLang="en-US" sz="3200" b="1" dirty="0"/>
              <a:t>Not a shadow can rise, </a:t>
            </a:r>
          </a:p>
          <a:p>
            <a:pPr eaLnBrk="1" hangingPunct="1"/>
            <a:r>
              <a:rPr lang="en-US" altLang="en-US" sz="3200" b="1" dirty="0"/>
              <a:t>Not a cloud in the skies, </a:t>
            </a:r>
          </a:p>
          <a:p>
            <a:pPr eaLnBrk="1" hangingPunct="1"/>
            <a:r>
              <a:rPr lang="en-US" altLang="en-US" sz="3200" b="1" dirty="0"/>
              <a:t>But His smile quickly drives it away; </a:t>
            </a:r>
          </a:p>
          <a:p>
            <a:pPr eaLnBrk="1" hangingPunct="1"/>
            <a:r>
              <a:rPr lang="en-US" altLang="en-US" sz="3200" b="1" dirty="0"/>
              <a:t>Not a doubt nor a fear, </a:t>
            </a:r>
          </a:p>
          <a:p>
            <a:pPr eaLnBrk="1" hangingPunct="1"/>
            <a:r>
              <a:rPr lang="en-US" altLang="en-US" sz="3200" b="1" dirty="0"/>
              <a:t>Not a sigh nor a tear,</a:t>
            </a:r>
          </a:p>
          <a:p>
            <a:pPr eaLnBrk="1" hangingPunct="1"/>
            <a:r>
              <a:rPr lang="en-US" altLang="en-US" sz="3200" b="1" dirty="0"/>
              <a:t>Can abide while we trust and obey. </a:t>
            </a:r>
            <a:endParaRPr lang="en-US" altLang="en-US" sz="3413" b="1" dirty="0"/>
          </a:p>
          <a:p>
            <a:pPr eaLnBrk="1" hangingPunct="1"/>
            <a:endParaRPr lang="en-US" b="1" dirty="0"/>
          </a:p>
          <a:p>
            <a:pPr eaLnBrk="1" hangingPunct="1"/>
            <a:r>
              <a:rPr lang="en-US" altLang="en-US" sz="3200" b="1" dirty="0"/>
              <a:t>Trust and obey, </a:t>
            </a:r>
          </a:p>
          <a:p>
            <a:pPr eaLnBrk="1" hangingPunct="1"/>
            <a:r>
              <a:rPr lang="en-US" altLang="en-US" sz="3200" b="1" dirty="0"/>
              <a:t>for there’s no other way</a:t>
            </a:r>
          </a:p>
          <a:p>
            <a:pPr eaLnBrk="1" hangingPunct="1"/>
            <a:r>
              <a:rPr lang="en-US" altLang="en-US" sz="3200" b="1" dirty="0"/>
              <a:t>To be happy in Jesus, </a:t>
            </a:r>
          </a:p>
          <a:p>
            <a:pPr eaLnBrk="1" hangingPunct="1"/>
            <a:r>
              <a:rPr lang="en-US" altLang="en-US" sz="3200" b="1" dirty="0"/>
              <a:t>but to trust and obey! </a:t>
            </a:r>
          </a:p>
        </p:txBody>
      </p:sp>
      <p:sp>
        <p:nvSpPr>
          <p:cNvPr id="11" name="Rectangle 4"/>
          <p:cNvSpPr>
            <a:spLocks noChangeArrowheads="1"/>
          </p:cNvSpPr>
          <p:nvPr/>
        </p:nvSpPr>
        <p:spPr bwMode="auto">
          <a:xfrm>
            <a:off x="3759200" y="490717"/>
            <a:ext cx="4174797" cy="748988"/>
          </a:xfrm>
          <a:prstGeom prst="rect">
            <a:avLst/>
          </a:prstGeom>
          <a:noFill/>
          <a:ln w="9525">
            <a:noFill/>
            <a:miter lim="800000"/>
            <a:headEnd/>
            <a:tailEnd/>
          </a:ln>
        </p:spPr>
        <p:txBody>
          <a:bodyPr wrap="none">
            <a:spAutoFit/>
          </a:bodyPr>
          <a:lstStyle/>
          <a:p>
            <a:pPr algn="ctr"/>
            <a:r>
              <a:rPr lang="en-US" sz="4267" b="1" dirty="0"/>
              <a:t>Trust and Obey</a:t>
            </a:r>
          </a:p>
        </p:txBody>
      </p:sp>
      <p:sp>
        <p:nvSpPr>
          <p:cNvPr id="2" name="TextBox 1">
            <a:extLst>
              <a:ext uri="{FF2B5EF4-FFF2-40B4-BE49-F238E27FC236}">
                <a16:creationId xmlns:a16="http://schemas.microsoft.com/office/drawing/2014/main" id="{6004F215-DFB5-7167-342B-3D434F9BB2B7}"/>
              </a:ext>
            </a:extLst>
          </p:cNvPr>
          <p:cNvSpPr txBox="1"/>
          <p:nvPr/>
        </p:nvSpPr>
        <p:spPr>
          <a:xfrm>
            <a:off x="3971791" y="1234339"/>
            <a:ext cx="3749809" cy="369332"/>
          </a:xfrm>
          <a:prstGeom prst="rect">
            <a:avLst/>
          </a:prstGeom>
          <a:noFill/>
        </p:spPr>
        <p:txBody>
          <a:bodyPr wrap="none" rtlCol="0">
            <a:spAutoFit/>
          </a:bodyPr>
          <a:lstStyle/>
          <a:p>
            <a:r>
              <a:rPr lang="en-US" b="1" i="0" u="none" strike="noStrike" dirty="0">
                <a:effectLst/>
                <a:latin typeface="+mn-lt"/>
              </a:rPr>
              <a:t>By John H. </a:t>
            </a:r>
            <a:r>
              <a:rPr lang="en-US" b="1" i="0" u="none" strike="noStrike" dirty="0" err="1">
                <a:effectLst/>
                <a:latin typeface="+mn-lt"/>
              </a:rPr>
              <a:t>Sammis</a:t>
            </a:r>
            <a:r>
              <a:rPr lang="en-US" b="1" i="0" u="none" strike="noStrike" dirty="0">
                <a:effectLst/>
                <a:latin typeface="+mn-lt"/>
              </a:rPr>
              <a:t>, Verse 2 of 5</a:t>
            </a:r>
          </a:p>
        </p:txBody>
      </p:sp>
    </p:spTree>
    <p:extLst>
      <p:ext uri="{BB962C8B-B14F-4D97-AF65-F5344CB8AC3E}">
        <p14:creationId xmlns:p14="http://schemas.microsoft.com/office/powerpoint/2010/main" val="1261589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6</a:t>
            </a:fld>
            <a:endParaRPr lang="en-US" dirty="0"/>
          </a:p>
        </p:txBody>
      </p:sp>
      <p:sp>
        <p:nvSpPr>
          <p:cNvPr id="3" name="Rectangle 2"/>
          <p:cNvSpPr/>
          <p:nvPr/>
        </p:nvSpPr>
        <p:spPr>
          <a:xfrm>
            <a:off x="2921000" y="1720427"/>
            <a:ext cx="8229600" cy="5326523"/>
          </a:xfrm>
          <a:prstGeom prst="rect">
            <a:avLst/>
          </a:prstGeom>
        </p:spPr>
        <p:txBody>
          <a:bodyPr wrap="square">
            <a:spAutoFit/>
          </a:bodyPr>
          <a:lstStyle/>
          <a:p>
            <a:pPr eaLnBrk="1" hangingPunct="1"/>
            <a:r>
              <a:rPr lang="en-US" altLang="en-US" sz="3200" b="1" dirty="0"/>
              <a:t>Not a burden we bear, </a:t>
            </a:r>
          </a:p>
          <a:p>
            <a:pPr eaLnBrk="1" hangingPunct="1"/>
            <a:r>
              <a:rPr lang="en-US" altLang="en-US" sz="3200" b="1" dirty="0"/>
              <a:t>not a sorrow we share,</a:t>
            </a:r>
          </a:p>
          <a:p>
            <a:pPr eaLnBrk="1" hangingPunct="1"/>
            <a:r>
              <a:rPr lang="en-US" altLang="en-US" sz="3200" b="1" dirty="0"/>
              <a:t>But our toil He doth richly repay;</a:t>
            </a:r>
          </a:p>
          <a:p>
            <a:pPr eaLnBrk="1" hangingPunct="1"/>
            <a:r>
              <a:rPr lang="en-US" altLang="en-US" sz="3200" b="1" dirty="0"/>
              <a:t>Not a grief nor a loss, </a:t>
            </a:r>
          </a:p>
          <a:p>
            <a:pPr eaLnBrk="1" hangingPunct="1"/>
            <a:r>
              <a:rPr lang="en-US" altLang="en-US" sz="3200" b="1" dirty="0"/>
              <a:t>not a frown nor a cross,</a:t>
            </a:r>
          </a:p>
          <a:p>
            <a:pPr eaLnBrk="1" hangingPunct="1"/>
            <a:r>
              <a:rPr lang="en-US" altLang="en-US" sz="3200" b="1" dirty="0"/>
              <a:t>But is blessed if we trust and obey.</a:t>
            </a:r>
            <a:r>
              <a:rPr lang="en-US" altLang="en-US" sz="3413" b="1" dirty="0"/>
              <a:t> </a:t>
            </a:r>
          </a:p>
          <a:p>
            <a:pPr eaLnBrk="1" hangingPunct="1"/>
            <a:endParaRPr lang="en-US" b="1" dirty="0"/>
          </a:p>
          <a:p>
            <a:pPr eaLnBrk="1" hangingPunct="1"/>
            <a:r>
              <a:rPr lang="en-US" altLang="en-US" sz="3200" b="1" dirty="0"/>
              <a:t>Trust and obey, </a:t>
            </a:r>
          </a:p>
          <a:p>
            <a:pPr eaLnBrk="1" hangingPunct="1"/>
            <a:r>
              <a:rPr lang="en-US" altLang="en-US" sz="3200" b="1" dirty="0"/>
              <a:t>for there’s no other way</a:t>
            </a:r>
          </a:p>
          <a:p>
            <a:pPr eaLnBrk="1" hangingPunct="1"/>
            <a:r>
              <a:rPr lang="en-US" altLang="en-US" sz="3200" b="1" dirty="0"/>
              <a:t>To be happy in Jesus, </a:t>
            </a:r>
          </a:p>
          <a:p>
            <a:pPr eaLnBrk="1" hangingPunct="1"/>
            <a:r>
              <a:rPr lang="en-US" altLang="en-US" sz="3200" b="1" dirty="0"/>
              <a:t>but to trust and obey! </a:t>
            </a:r>
          </a:p>
        </p:txBody>
      </p:sp>
      <p:sp>
        <p:nvSpPr>
          <p:cNvPr id="11" name="Rectangle 4"/>
          <p:cNvSpPr>
            <a:spLocks noChangeArrowheads="1"/>
          </p:cNvSpPr>
          <p:nvPr/>
        </p:nvSpPr>
        <p:spPr bwMode="auto">
          <a:xfrm>
            <a:off x="3759200" y="490717"/>
            <a:ext cx="4174797" cy="748988"/>
          </a:xfrm>
          <a:prstGeom prst="rect">
            <a:avLst/>
          </a:prstGeom>
          <a:noFill/>
          <a:ln w="9525">
            <a:noFill/>
            <a:miter lim="800000"/>
            <a:headEnd/>
            <a:tailEnd/>
          </a:ln>
        </p:spPr>
        <p:txBody>
          <a:bodyPr wrap="none">
            <a:spAutoFit/>
          </a:bodyPr>
          <a:lstStyle/>
          <a:p>
            <a:pPr algn="ctr"/>
            <a:r>
              <a:rPr lang="en-US" sz="4267" b="1" dirty="0"/>
              <a:t>Trust and Obey</a:t>
            </a:r>
          </a:p>
        </p:txBody>
      </p:sp>
      <p:sp>
        <p:nvSpPr>
          <p:cNvPr id="2" name="TextBox 1">
            <a:extLst>
              <a:ext uri="{FF2B5EF4-FFF2-40B4-BE49-F238E27FC236}">
                <a16:creationId xmlns:a16="http://schemas.microsoft.com/office/drawing/2014/main" id="{6004F215-DFB5-7167-342B-3D434F9BB2B7}"/>
              </a:ext>
            </a:extLst>
          </p:cNvPr>
          <p:cNvSpPr txBox="1"/>
          <p:nvPr/>
        </p:nvSpPr>
        <p:spPr>
          <a:xfrm>
            <a:off x="3971791" y="1234339"/>
            <a:ext cx="3749809" cy="369332"/>
          </a:xfrm>
          <a:prstGeom prst="rect">
            <a:avLst/>
          </a:prstGeom>
          <a:noFill/>
        </p:spPr>
        <p:txBody>
          <a:bodyPr wrap="none" rtlCol="0">
            <a:spAutoFit/>
          </a:bodyPr>
          <a:lstStyle/>
          <a:p>
            <a:r>
              <a:rPr lang="en-US" b="1" i="0" u="none" strike="noStrike" dirty="0">
                <a:effectLst/>
                <a:latin typeface="+mn-lt"/>
              </a:rPr>
              <a:t>By John H. </a:t>
            </a:r>
            <a:r>
              <a:rPr lang="en-US" b="1" i="0" u="none" strike="noStrike" dirty="0" err="1">
                <a:effectLst/>
                <a:latin typeface="+mn-lt"/>
              </a:rPr>
              <a:t>Sammis</a:t>
            </a:r>
            <a:r>
              <a:rPr lang="en-US" b="1" i="0" u="none" strike="noStrike" dirty="0">
                <a:effectLst/>
                <a:latin typeface="+mn-lt"/>
              </a:rPr>
              <a:t>, Verse 3 of 5</a:t>
            </a:r>
          </a:p>
        </p:txBody>
      </p:sp>
    </p:spTree>
    <p:extLst>
      <p:ext uri="{BB962C8B-B14F-4D97-AF65-F5344CB8AC3E}">
        <p14:creationId xmlns:p14="http://schemas.microsoft.com/office/powerpoint/2010/main" val="3431833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7</a:t>
            </a:fld>
            <a:endParaRPr lang="en-US" dirty="0"/>
          </a:p>
        </p:txBody>
      </p:sp>
      <p:sp>
        <p:nvSpPr>
          <p:cNvPr id="3" name="Rectangle 2"/>
          <p:cNvSpPr/>
          <p:nvPr/>
        </p:nvSpPr>
        <p:spPr>
          <a:xfrm>
            <a:off x="2921000" y="1720427"/>
            <a:ext cx="8229600" cy="5326523"/>
          </a:xfrm>
          <a:prstGeom prst="rect">
            <a:avLst/>
          </a:prstGeom>
        </p:spPr>
        <p:txBody>
          <a:bodyPr wrap="square">
            <a:spAutoFit/>
          </a:bodyPr>
          <a:lstStyle/>
          <a:p>
            <a:pPr eaLnBrk="1" hangingPunct="1"/>
            <a:r>
              <a:rPr lang="en-US" altLang="en-US" sz="3200" b="1" dirty="0"/>
              <a:t>But we never can prove </a:t>
            </a:r>
          </a:p>
          <a:p>
            <a:pPr eaLnBrk="1" hangingPunct="1"/>
            <a:r>
              <a:rPr lang="en-US" altLang="en-US" sz="3200" b="1" dirty="0"/>
              <a:t>the delights of His love</a:t>
            </a:r>
          </a:p>
          <a:p>
            <a:pPr eaLnBrk="1" hangingPunct="1"/>
            <a:r>
              <a:rPr lang="en-US" altLang="en-US" sz="3200" b="1" dirty="0"/>
              <a:t>Until all on the altar we lay;</a:t>
            </a:r>
          </a:p>
          <a:p>
            <a:pPr eaLnBrk="1" hangingPunct="1"/>
            <a:r>
              <a:rPr lang="en-US" altLang="en-US" sz="3200" b="1" dirty="0"/>
              <a:t>For the favor He shows </a:t>
            </a:r>
          </a:p>
          <a:p>
            <a:pPr eaLnBrk="1" hangingPunct="1"/>
            <a:r>
              <a:rPr lang="en-US" altLang="en-US" sz="3200" b="1" dirty="0"/>
              <a:t>and the joy He bestows</a:t>
            </a:r>
          </a:p>
          <a:p>
            <a:pPr eaLnBrk="1" hangingPunct="1"/>
            <a:r>
              <a:rPr lang="en-US" altLang="en-US" sz="3200" b="1" dirty="0"/>
              <a:t>Are for them who will trust and obey.</a:t>
            </a:r>
            <a:r>
              <a:rPr lang="en-US" altLang="en-US" sz="3413" b="1" dirty="0"/>
              <a:t> </a:t>
            </a:r>
          </a:p>
          <a:p>
            <a:pPr eaLnBrk="1" hangingPunct="1"/>
            <a:endParaRPr lang="en-US" b="1" dirty="0"/>
          </a:p>
          <a:p>
            <a:pPr eaLnBrk="1" hangingPunct="1"/>
            <a:r>
              <a:rPr lang="en-US" altLang="en-US" sz="3200" b="1" dirty="0"/>
              <a:t>Trust and obey, </a:t>
            </a:r>
          </a:p>
          <a:p>
            <a:pPr eaLnBrk="1" hangingPunct="1"/>
            <a:r>
              <a:rPr lang="en-US" altLang="en-US" sz="3200" b="1" dirty="0"/>
              <a:t>for there’s no other way</a:t>
            </a:r>
          </a:p>
          <a:p>
            <a:pPr eaLnBrk="1" hangingPunct="1"/>
            <a:r>
              <a:rPr lang="en-US" altLang="en-US" sz="3200" b="1" dirty="0"/>
              <a:t>To be happy in Jesus, </a:t>
            </a:r>
          </a:p>
          <a:p>
            <a:pPr eaLnBrk="1" hangingPunct="1"/>
            <a:r>
              <a:rPr lang="en-US" altLang="en-US" sz="3200" b="1" dirty="0"/>
              <a:t>but to trust and obey! </a:t>
            </a:r>
          </a:p>
        </p:txBody>
      </p:sp>
      <p:sp>
        <p:nvSpPr>
          <p:cNvPr id="11" name="Rectangle 4"/>
          <p:cNvSpPr>
            <a:spLocks noChangeArrowheads="1"/>
          </p:cNvSpPr>
          <p:nvPr/>
        </p:nvSpPr>
        <p:spPr bwMode="auto">
          <a:xfrm>
            <a:off x="3759200" y="490717"/>
            <a:ext cx="4174797" cy="748988"/>
          </a:xfrm>
          <a:prstGeom prst="rect">
            <a:avLst/>
          </a:prstGeom>
          <a:noFill/>
          <a:ln w="9525">
            <a:noFill/>
            <a:miter lim="800000"/>
            <a:headEnd/>
            <a:tailEnd/>
          </a:ln>
        </p:spPr>
        <p:txBody>
          <a:bodyPr wrap="none">
            <a:spAutoFit/>
          </a:bodyPr>
          <a:lstStyle/>
          <a:p>
            <a:pPr algn="ctr"/>
            <a:r>
              <a:rPr lang="en-US" sz="4267" b="1" dirty="0"/>
              <a:t>Trust and Obey</a:t>
            </a:r>
          </a:p>
        </p:txBody>
      </p:sp>
      <p:sp>
        <p:nvSpPr>
          <p:cNvPr id="2" name="TextBox 1">
            <a:extLst>
              <a:ext uri="{FF2B5EF4-FFF2-40B4-BE49-F238E27FC236}">
                <a16:creationId xmlns:a16="http://schemas.microsoft.com/office/drawing/2014/main" id="{6004F215-DFB5-7167-342B-3D434F9BB2B7}"/>
              </a:ext>
            </a:extLst>
          </p:cNvPr>
          <p:cNvSpPr txBox="1"/>
          <p:nvPr/>
        </p:nvSpPr>
        <p:spPr>
          <a:xfrm>
            <a:off x="3971791" y="1234339"/>
            <a:ext cx="3749809" cy="369332"/>
          </a:xfrm>
          <a:prstGeom prst="rect">
            <a:avLst/>
          </a:prstGeom>
          <a:noFill/>
        </p:spPr>
        <p:txBody>
          <a:bodyPr wrap="none" rtlCol="0">
            <a:spAutoFit/>
          </a:bodyPr>
          <a:lstStyle/>
          <a:p>
            <a:r>
              <a:rPr lang="en-US" b="1" i="0" u="none" strike="noStrike" dirty="0">
                <a:effectLst/>
                <a:latin typeface="+mn-lt"/>
              </a:rPr>
              <a:t>By John H. </a:t>
            </a:r>
            <a:r>
              <a:rPr lang="en-US" b="1" i="0" u="none" strike="noStrike" dirty="0" err="1">
                <a:effectLst/>
                <a:latin typeface="+mn-lt"/>
              </a:rPr>
              <a:t>Sammis</a:t>
            </a:r>
            <a:r>
              <a:rPr lang="en-US" b="1" i="0" u="none" strike="noStrike" dirty="0">
                <a:effectLst/>
                <a:latin typeface="+mn-lt"/>
              </a:rPr>
              <a:t>, Verse 4 of 5</a:t>
            </a:r>
          </a:p>
        </p:txBody>
      </p:sp>
    </p:spTree>
    <p:extLst>
      <p:ext uri="{BB962C8B-B14F-4D97-AF65-F5344CB8AC3E}">
        <p14:creationId xmlns:p14="http://schemas.microsoft.com/office/powerpoint/2010/main" val="363071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8</a:t>
            </a:fld>
            <a:endParaRPr lang="en-US" dirty="0"/>
          </a:p>
        </p:txBody>
      </p:sp>
      <p:sp>
        <p:nvSpPr>
          <p:cNvPr id="3" name="Rectangle 2"/>
          <p:cNvSpPr/>
          <p:nvPr/>
        </p:nvSpPr>
        <p:spPr>
          <a:xfrm>
            <a:off x="2921000" y="1720427"/>
            <a:ext cx="8229600" cy="5326523"/>
          </a:xfrm>
          <a:prstGeom prst="rect">
            <a:avLst/>
          </a:prstGeom>
        </p:spPr>
        <p:txBody>
          <a:bodyPr wrap="square">
            <a:spAutoFit/>
          </a:bodyPr>
          <a:lstStyle/>
          <a:p>
            <a:pPr eaLnBrk="1" hangingPunct="1"/>
            <a:r>
              <a:rPr lang="en-US" altLang="en-US" sz="3200" b="1" dirty="0"/>
              <a:t>Then in fellowship sweet, </a:t>
            </a:r>
          </a:p>
          <a:p>
            <a:pPr eaLnBrk="1" hangingPunct="1"/>
            <a:r>
              <a:rPr lang="en-US" altLang="en-US" sz="3200" b="1" dirty="0"/>
              <a:t>we will sit at His feet,</a:t>
            </a:r>
          </a:p>
          <a:p>
            <a:pPr eaLnBrk="1" hangingPunct="1"/>
            <a:r>
              <a:rPr lang="en-US" altLang="en-US" sz="3200" b="1" dirty="0"/>
              <a:t>Or we’ll walk by His side in the way;</a:t>
            </a:r>
          </a:p>
          <a:p>
            <a:pPr eaLnBrk="1" hangingPunct="1"/>
            <a:r>
              <a:rPr lang="en-US" altLang="en-US" sz="3200" b="1" dirty="0"/>
              <a:t>What He says we will do, </a:t>
            </a:r>
          </a:p>
          <a:p>
            <a:pPr eaLnBrk="1" hangingPunct="1"/>
            <a:r>
              <a:rPr lang="en-US" altLang="en-US" sz="3200" b="1" dirty="0"/>
              <a:t>where He sends we will go - </a:t>
            </a:r>
          </a:p>
          <a:p>
            <a:pPr eaLnBrk="1" hangingPunct="1"/>
            <a:r>
              <a:rPr lang="en-US" altLang="en-US" sz="3200" b="1" dirty="0"/>
              <a:t>Never fear, only trust and obey!</a:t>
            </a:r>
            <a:r>
              <a:rPr lang="en-US" altLang="en-US" sz="3413" b="1" dirty="0"/>
              <a:t> </a:t>
            </a:r>
          </a:p>
          <a:p>
            <a:pPr eaLnBrk="1" hangingPunct="1"/>
            <a:endParaRPr lang="en-US" b="1" dirty="0"/>
          </a:p>
          <a:p>
            <a:pPr eaLnBrk="1" hangingPunct="1"/>
            <a:r>
              <a:rPr lang="en-US" altLang="en-US" sz="3200" b="1" dirty="0"/>
              <a:t>Trust and obey, </a:t>
            </a:r>
          </a:p>
          <a:p>
            <a:pPr eaLnBrk="1" hangingPunct="1"/>
            <a:r>
              <a:rPr lang="en-US" altLang="en-US" sz="3200" b="1" dirty="0"/>
              <a:t>for there’s no other way</a:t>
            </a:r>
          </a:p>
          <a:p>
            <a:pPr eaLnBrk="1" hangingPunct="1"/>
            <a:r>
              <a:rPr lang="en-US" altLang="en-US" sz="3200" b="1" dirty="0"/>
              <a:t>To be happy in Jesus, </a:t>
            </a:r>
          </a:p>
          <a:p>
            <a:pPr eaLnBrk="1" hangingPunct="1"/>
            <a:r>
              <a:rPr lang="en-US" altLang="en-US" sz="3200" b="1" dirty="0"/>
              <a:t>but to trust and obey! </a:t>
            </a:r>
          </a:p>
        </p:txBody>
      </p:sp>
      <p:sp>
        <p:nvSpPr>
          <p:cNvPr id="11" name="Rectangle 4"/>
          <p:cNvSpPr>
            <a:spLocks noChangeArrowheads="1"/>
          </p:cNvSpPr>
          <p:nvPr/>
        </p:nvSpPr>
        <p:spPr bwMode="auto">
          <a:xfrm>
            <a:off x="3759200" y="490717"/>
            <a:ext cx="4174797" cy="748988"/>
          </a:xfrm>
          <a:prstGeom prst="rect">
            <a:avLst/>
          </a:prstGeom>
          <a:noFill/>
          <a:ln w="9525">
            <a:noFill/>
            <a:miter lim="800000"/>
            <a:headEnd/>
            <a:tailEnd/>
          </a:ln>
        </p:spPr>
        <p:txBody>
          <a:bodyPr wrap="none">
            <a:spAutoFit/>
          </a:bodyPr>
          <a:lstStyle/>
          <a:p>
            <a:pPr algn="ctr"/>
            <a:r>
              <a:rPr lang="en-US" sz="4267" b="1" dirty="0"/>
              <a:t>Trust and Obey</a:t>
            </a:r>
          </a:p>
        </p:txBody>
      </p:sp>
      <p:sp>
        <p:nvSpPr>
          <p:cNvPr id="2" name="TextBox 1">
            <a:extLst>
              <a:ext uri="{FF2B5EF4-FFF2-40B4-BE49-F238E27FC236}">
                <a16:creationId xmlns:a16="http://schemas.microsoft.com/office/drawing/2014/main" id="{6004F215-DFB5-7167-342B-3D434F9BB2B7}"/>
              </a:ext>
            </a:extLst>
          </p:cNvPr>
          <p:cNvSpPr txBox="1"/>
          <p:nvPr/>
        </p:nvSpPr>
        <p:spPr>
          <a:xfrm>
            <a:off x="3971791" y="1234339"/>
            <a:ext cx="3749809" cy="369332"/>
          </a:xfrm>
          <a:prstGeom prst="rect">
            <a:avLst/>
          </a:prstGeom>
          <a:noFill/>
        </p:spPr>
        <p:txBody>
          <a:bodyPr wrap="none" rtlCol="0">
            <a:spAutoFit/>
          </a:bodyPr>
          <a:lstStyle/>
          <a:p>
            <a:r>
              <a:rPr lang="en-US" b="1" i="0" u="none" strike="noStrike" dirty="0">
                <a:effectLst/>
                <a:latin typeface="+mn-lt"/>
              </a:rPr>
              <a:t>By John H. </a:t>
            </a:r>
            <a:r>
              <a:rPr lang="en-US" b="1" i="0" u="none" strike="noStrike" dirty="0" err="1">
                <a:effectLst/>
                <a:latin typeface="+mn-lt"/>
              </a:rPr>
              <a:t>Sammis</a:t>
            </a:r>
            <a:r>
              <a:rPr lang="en-US" b="1" i="0" u="none" strike="noStrike" dirty="0">
                <a:effectLst/>
                <a:latin typeface="+mn-lt"/>
              </a:rPr>
              <a:t>, Verse 5 of 5</a:t>
            </a:r>
          </a:p>
        </p:txBody>
      </p:sp>
    </p:spTree>
    <p:extLst>
      <p:ext uri="{BB962C8B-B14F-4D97-AF65-F5344CB8AC3E}">
        <p14:creationId xmlns:p14="http://schemas.microsoft.com/office/powerpoint/2010/main" val="65056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b="1" dirty="0">
                <a:solidFill>
                  <a:schemeClr val="tx1">
                    <a:lumMod val="75000"/>
                    <a:lumOff val="25000"/>
                  </a:schemeClr>
                </a:solidFill>
                <a:latin typeface="+mn-lt"/>
              </a:rPr>
              <a:t>Our Study of Isaiah</a:t>
            </a:r>
          </a:p>
        </p:txBody>
      </p:sp>
      <p:sp>
        <p:nvSpPr>
          <p:cNvPr id="3" name="Content Placeholder 2"/>
          <p:cNvSpPr>
            <a:spLocks noGrp="1"/>
          </p:cNvSpPr>
          <p:nvPr>
            <p:ph idx="1"/>
          </p:nvPr>
        </p:nvSpPr>
        <p:spPr>
          <a:xfrm>
            <a:off x="619276" y="1676400"/>
            <a:ext cx="11706040" cy="4800600"/>
          </a:xfrm>
        </p:spPr>
        <p:txBody>
          <a:bodyPr/>
          <a:lstStyle/>
          <a:p>
            <a:pPr>
              <a:spcBef>
                <a:spcPts val="0"/>
              </a:spcBef>
              <a:spcAft>
                <a:spcPts val="0"/>
              </a:spcAft>
              <a:defRPr/>
            </a:pPr>
            <a:r>
              <a:rPr lang="fr-FR" altLang="en-US" sz="3200" b="1" dirty="0">
                <a:solidFill>
                  <a:schemeClr val="tx1">
                    <a:lumMod val="75000"/>
                    <a:lumOff val="25000"/>
                  </a:schemeClr>
                </a:solidFill>
                <a:latin typeface="+mn-lt"/>
                <a:cs typeface="Arial" panose="020B0604020202020204" pitchFamily="34" charset="0"/>
              </a:rPr>
              <a:t>Last Meeting:</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Isaiah 7</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Memory Verse: Isaiah 7:14</a:t>
            </a:r>
          </a:p>
          <a:p>
            <a:pPr marL="717340" lvl="1" indent="-365771">
              <a:spcBef>
                <a:spcPts val="0"/>
              </a:spcBef>
              <a:spcAft>
                <a:spcPts val="0"/>
              </a:spcAft>
              <a:defRPr/>
            </a:pPr>
            <a:r>
              <a:rPr lang="en-US" altLang="en-US" sz="2800" b="1" i="1" dirty="0">
                <a:solidFill>
                  <a:schemeClr val="tx1">
                    <a:lumMod val="75000"/>
                    <a:lumOff val="25000"/>
                  </a:schemeClr>
                </a:solidFill>
                <a:latin typeface="+mn-lt"/>
                <a:cs typeface="Arial" panose="020B0604020202020204" pitchFamily="34" charset="0"/>
              </a:rPr>
              <a:t>Dr. Constable’s Notes on Isaiah, 2022 Ed., pp. 69-79</a:t>
            </a:r>
          </a:p>
          <a:p>
            <a:pPr marL="365771" indent="-365771">
              <a:spcBef>
                <a:spcPts val="0"/>
              </a:spcBef>
              <a:spcAft>
                <a:spcPts val="0"/>
              </a:spcAft>
              <a:defRPr/>
            </a:pPr>
            <a:endParaRPr lang="fr-FR" altLang="en-US" sz="1600" b="1" dirty="0">
              <a:latin typeface="+mn-lt"/>
              <a:cs typeface="Arial" panose="020B0604020202020204" pitchFamily="34" charset="0"/>
            </a:endParaRPr>
          </a:p>
          <a:p>
            <a:pPr>
              <a:spcBef>
                <a:spcPts val="0"/>
              </a:spcBef>
              <a:spcAft>
                <a:spcPts val="0"/>
              </a:spcAft>
              <a:defRPr/>
            </a:pPr>
            <a:r>
              <a:rPr lang="fr-FR" altLang="en-US" sz="3200" b="1" dirty="0">
                <a:solidFill>
                  <a:schemeClr val="tx1">
                    <a:lumMod val="75000"/>
                    <a:lumOff val="25000"/>
                  </a:schemeClr>
                </a:solidFill>
                <a:latin typeface="+mn-lt"/>
                <a:cs typeface="Arial" panose="020B0604020202020204" pitchFamily="34" charset="0"/>
              </a:rPr>
              <a:t>This Meeting:</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Isaiah 8</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Memory Verse: Isaiah 8:13</a:t>
            </a:r>
          </a:p>
          <a:p>
            <a:pPr marL="717340" lvl="1" indent="-365771">
              <a:spcBef>
                <a:spcPts val="0"/>
              </a:spcBef>
              <a:spcAft>
                <a:spcPts val="0"/>
              </a:spcAft>
              <a:defRPr/>
            </a:pPr>
            <a:r>
              <a:rPr lang="en-US" altLang="en-US" sz="2800" b="1" i="1" dirty="0">
                <a:solidFill>
                  <a:schemeClr val="tx1">
                    <a:lumMod val="75000"/>
                    <a:lumOff val="25000"/>
                  </a:schemeClr>
                </a:solidFill>
                <a:latin typeface="+mn-lt"/>
                <a:cs typeface="Arial" panose="020B0604020202020204" pitchFamily="34" charset="0"/>
              </a:rPr>
              <a:t>Dr. Constable’s Notes on Isaiah, 2022 Ed., pp. 79-86</a:t>
            </a:r>
          </a:p>
          <a:p>
            <a:pPr marL="717340" lvl="1" indent="-365771">
              <a:spcBef>
                <a:spcPts val="0"/>
              </a:spcBef>
              <a:spcAft>
                <a:spcPts val="0"/>
              </a:spcAft>
              <a:defRPr/>
            </a:pPr>
            <a:endParaRPr lang="en-US" altLang="en-US" sz="2800" b="1" i="1" dirty="0">
              <a:solidFill>
                <a:schemeClr val="tx1">
                  <a:lumMod val="75000"/>
                  <a:lumOff val="25000"/>
                </a:schemeClr>
              </a:solidFill>
              <a:latin typeface="+mn-lt"/>
              <a:cs typeface="Arial" panose="020B0604020202020204" pitchFamily="34" charset="0"/>
            </a:endParaRP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Refreshment Host:  Small Group D</a:t>
            </a:r>
          </a:p>
        </p:txBody>
      </p:sp>
      <p:sp>
        <p:nvSpPr>
          <p:cNvPr id="2765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B06994E-5FDD-4F8B-8F28-6054427B3D31}" type="slidenum">
              <a:rPr lang="en-US" altLang="en-US"/>
              <a:pPr/>
              <a:t>9</a:t>
            </a:fld>
            <a:endParaRPr lang="en-US" altLang="en-US"/>
          </a:p>
        </p:txBody>
      </p:sp>
    </p:spTree>
    <p:extLst>
      <p:ext uri="{BB962C8B-B14F-4D97-AF65-F5344CB8AC3E}">
        <p14:creationId xmlns:p14="http://schemas.microsoft.com/office/powerpoint/2010/main" val="458218937"/>
      </p:ext>
    </p:extLst>
  </p:cSld>
  <p:clrMapOvr>
    <a:masterClrMapping/>
  </p:clrMapOvr>
</p:sld>
</file>

<file path=ppt/theme/theme1.xml><?xml version="1.0" encoding="utf-8"?>
<a:theme xmlns:a="http://schemas.openxmlformats.org/drawingml/2006/main" name="Edg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{15660BC4-3229-0A40-A332-FA237BDCE996}tf10001120</Template>
  <TotalTime>27065</TotalTime>
  <Words>4253</Words>
  <Application>Microsoft Office PowerPoint</Application>
  <PresentationFormat>Custom</PresentationFormat>
  <Paragraphs>438</Paragraphs>
  <Slides>38</Slides>
  <Notes>35</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38</vt:i4>
      </vt:variant>
    </vt:vector>
  </HeadingPairs>
  <TitlesOfParts>
    <vt:vector size="48" baseType="lpstr">
      <vt:lpstr>MS PGothic</vt:lpstr>
      <vt:lpstr>Arial</vt:lpstr>
      <vt:lpstr>Calibri</vt:lpstr>
      <vt:lpstr>Cambria</vt:lpstr>
      <vt:lpstr>Courier New</vt:lpstr>
      <vt:lpstr>Garamond</vt:lpstr>
      <vt:lpstr>Symbol</vt:lpstr>
      <vt:lpstr>Times New Roman</vt:lpstr>
      <vt:lpstr>Wingdings</vt:lpstr>
      <vt:lpstr>Edge</vt:lpstr>
      <vt:lpstr>WELCOME  TO  THE  MOB!</vt:lpstr>
      <vt:lpstr>Announcements</vt:lpstr>
      <vt:lpstr>Please Rise</vt:lpstr>
      <vt:lpstr>PowerPoint Presentation</vt:lpstr>
      <vt:lpstr>PowerPoint Presentation</vt:lpstr>
      <vt:lpstr>PowerPoint Presentation</vt:lpstr>
      <vt:lpstr>PowerPoint Presentation</vt:lpstr>
      <vt:lpstr>PowerPoint Presentation</vt:lpstr>
      <vt:lpstr>Our Study of Isaiah</vt:lpstr>
      <vt:lpstr>Memory Verse</vt:lpstr>
      <vt:lpstr>Isaiah Outline</vt:lpstr>
      <vt:lpstr>Isaiah’s Prologue</vt:lpstr>
      <vt:lpstr>Isaiah’s Beginning</vt:lpstr>
      <vt:lpstr>Trust YHWH or Man?</vt:lpstr>
      <vt:lpstr>What is the Problem Here?</vt:lpstr>
      <vt:lpstr>Ahaz’ Choice</vt:lpstr>
      <vt:lpstr>PowerPoint Presentation</vt:lpstr>
      <vt:lpstr>Writing on a Tablet </vt:lpstr>
      <vt:lpstr>What Does That Mean?</vt:lpstr>
      <vt:lpstr>Faithful Witnesses</vt:lpstr>
      <vt:lpstr>Another Son for Isaiah</vt:lpstr>
      <vt:lpstr>Are There Connections to 7:14?</vt:lpstr>
      <vt:lpstr>Considering the Connections</vt:lpstr>
      <vt:lpstr>Considering the Connections</vt:lpstr>
      <vt:lpstr>Rejection and Consequences</vt:lpstr>
      <vt:lpstr>Rejection and Consequences</vt:lpstr>
      <vt:lpstr>Rejection and Consequences</vt:lpstr>
      <vt:lpstr>An Aside to the Enemies</vt:lpstr>
      <vt:lpstr>Fears</vt:lpstr>
      <vt:lpstr>Results of Fears</vt:lpstr>
      <vt:lpstr>Isaiah’s Response</vt:lpstr>
      <vt:lpstr>A Counter-Response</vt:lpstr>
      <vt:lpstr>Result of Wrong Response</vt:lpstr>
      <vt:lpstr>For Discussion and Application</vt:lpstr>
      <vt:lpstr>For Discussion and Application</vt:lpstr>
      <vt:lpstr>For Discussion and Application</vt:lpstr>
      <vt:lpstr>For Discussion and Application</vt:lpstr>
      <vt:lpstr>Our Study of Isaiah</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Kirk Streitmater</dc:creator>
  <cp:lastModifiedBy>Streitmater, Kirk J.</cp:lastModifiedBy>
  <cp:revision>597</cp:revision>
  <cp:lastPrinted>2022-06-26T02:09:40Z</cp:lastPrinted>
  <dcterms:created xsi:type="dcterms:W3CDTF">2006-08-27T02:03:17Z</dcterms:created>
  <dcterms:modified xsi:type="dcterms:W3CDTF">2022-11-02T09:40:59Z</dcterms:modified>
</cp:coreProperties>
</file>