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78" r:id="rId2"/>
    <p:sldId id="381" r:id="rId3"/>
    <p:sldId id="308" r:id="rId4"/>
    <p:sldId id="266" r:id="rId5"/>
    <p:sldId id="361" r:id="rId6"/>
    <p:sldId id="397" r:id="rId7"/>
    <p:sldId id="392" r:id="rId8"/>
    <p:sldId id="364" r:id="rId9"/>
    <p:sldId id="383" r:id="rId10"/>
    <p:sldId id="384" r:id="rId11"/>
    <p:sldId id="385" r:id="rId12"/>
    <p:sldId id="389" r:id="rId13"/>
    <p:sldId id="386" r:id="rId14"/>
    <p:sldId id="387" r:id="rId15"/>
    <p:sldId id="388" r:id="rId16"/>
    <p:sldId id="362" r:id="rId17"/>
    <p:sldId id="391" r:id="rId18"/>
    <p:sldId id="398" r:id="rId19"/>
    <p:sldId id="399" r:id="rId20"/>
    <p:sldId id="400" r:id="rId21"/>
    <p:sldId id="401" r:id="rId22"/>
    <p:sldId id="402" r:id="rId23"/>
    <p:sldId id="403" r:id="rId24"/>
    <p:sldId id="404" r:id="rId25"/>
    <p:sldId id="405" r:id="rId26"/>
    <p:sldId id="406" r:id="rId27"/>
    <p:sldId id="407" r:id="rId28"/>
    <p:sldId id="371" r:id="rId29"/>
    <p:sldId id="293" r:id="rId30"/>
  </p:sldIdLst>
  <p:sldSz cx="9144000" cy="6858000" type="letter"/>
  <p:notesSz cx="6985000" cy="9283700"/>
  <p:defaultText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000" autoAdjust="0"/>
    <p:restoredTop sz="99140" autoAdjust="0"/>
  </p:normalViewPr>
  <p:slideViewPr>
    <p:cSldViewPr>
      <p:cViewPr varScale="1">
        <p:scale>
          <a:sx n="71" d="100"/>
          <a:sy n="71" d="100"/>
        </p:scale>
        <p:origin x="1296" y="5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2" d="100"/>
          <a:sy n="62" d="100"/>
        </p:scale>
        <p:origin x="-2602" y="-91"/>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3264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56050" y="0"/>
            <a:ext cx="3027363" cy="463550"/>
          </a:xfrm>
          <a:prstGeom prst="rect">
            <a:avLst/>
          </a:prstGeom>
        </p:spPr>
        <p:txBody>
          <a:bodyPr vert="horz" lIns="91440" tIns="45720" rIns="91440" bIns="45720" rtlCol="0"/>
          <a:lstStyle>
            <a:lvl1pPr algn="r">
              <a:defRPr sz="1200"/>
            </a:lvl1pPr>
          </a:lstStyle>
          <a:p>
            <a:fld id="{63806ED6-219B-43DC-810C-C25DBE02FC02}" type="datetimeFigureOut">
              <a:rPr lang="en-US" smtClean="0"/>
              <a:pPr/>
              <a:t>11/10/2014</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8563"/>
            <a:ext cx="3027363" cy="46355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lIns="91440" tIns="45720" rIns="91440" bIns="45720" rtlCol="0" anchor="b"/>
          <a:lstStyle>
            <a:lvl1pPr algn="r">
              <a:defRPr sz="1200"/>
            </a:lvl1pPr>
          </a:lstStyle>
          <a:p>
            <a:fld id="{F02CA1EB-B427-4E05-97C7-BF0A56AD723F}" type="slidenum">
              <a:rPr lang="en-US" smtClean="0"/>
              <a:pPr/>
              <a:t>‹#›</a:t>
            </a:fld>
            <a:endParaRPr lang="en-US" dirty="0"/>
          </a:p>
        </p:txBody>
      </p:sp>
    </p:spTree>
    <p:extLst>
      <p:ext uri="{BB962C8B-B14F-4D97-AF65-F5344CB8AC3E}">
        <p14:creationId xmlns:p14="http://schemas.microsoft.com/office/powerpoint/2010/main" val="639550026"/>
      </p:ext>
    </p:extLst>
  </p:cSld>
  <p:clrMap bg1="lt1" tx1="dk1" bg2="lt2" tx2="dk2" accent1="accent1" accent2="accent2" accent3="accent3" accent4="accent4" accent5="accent5" accent6="accent6" hlink="hlink" folHlink="folHlink"/>
  <p:notesStyle>
    <a:lvl1pPr marL="0" algn="l"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200" kern="1200">
        <a:solidFill>
          <a:schemeClr val="tx1"/>
        </a:solidFill>
        <a:latin typeface="+mn-lt"/>
        <a:ea typeface="+mn-ea"/>
        <a:cs typeface="+mn-cs"/>
      </a:defRPr>
    </a:lvl2pPr>
    <a:lvl3pPr marL="914293" algn="l" defTabSz="914293" rtl="0" eaLnBrk="1" latinLnBrk="0" hangingPunct="1">
      <a:defRPr sz="1200" kern="1200">
        <a:solidFill>
          <a:schemeClr val="tx1"/>
        </a:solidFill>
        <a:latin typeface="+mn-lt"/>
        <a:ea typeface="+mn-ea"/>
        <a:cs typeface="+mn-cs"/>
      </a:defRPr>
    </a:lvl3pPr>
    <a:lvl4pPr marL="1371440" algn="l" defTabSz="914293" rtl="0" eaLnBrk="1" latinLnBrk="0" hangingPunct="1">
      <a:defRPr sz="1200" kern="1200">
        <a:solidFill>
          <a:schemeClr val="tx1"/>
        </a:solidFill>
        <a:latin typeface="+mn-lt"/>
        <a:ea typeface="+mn-ea"/>
        <a:cs typeface="+mn-cs"/>
      </a:defRPr>
    </a:lvl4pPr>
    <a:lvl5pPr marL="1828586" algn="l" defTabSz="914293" rtl="0" eaLnBrk="1" latinLnBrk="0" hangingPunct="1">
      <a:defRPr sz="1200" kern="1200">
        <a:solidFill>
          <a:schemeClr val="tx1"/>
        </a:solidFill>
        <a:latin typeface="+mn-lt"/>
        <a:ea typeface="+mn-ea"/>
        <a:cs typeface="+mn-cs"/>
      </a:defRPr>
    </a:lvl5pPr>
    <a:lvl6pPr marL="2285733" algn="l" defTabSz="914293" rtl="0" eaLnBrk="1" latinLnBrk="0" hangingPunct="1">
      <a:defRPr sz="1200" kern="1200">
        <a:solidFill>
          <a:schemeClr val="tx1"/>
        </a:solidFill>
        <a:latin typeface="+mn-lt"/>
        <a:ea typeface="+mn-ea"/>
        <a:cs typeface="+mn-cs"/>
      </a:defRPr>
    </a:lvl6pPr>
    <a:lvl7pPr marL="2742879" algn="l" defTabSz="914293" rtl="0" eaLnBrk="1" latinLnBrk="0" hangingPunct="1">
      <a:defRPr sz="1200" kern="1200">
        <a:solidFill>
          <a:schemeClr val="tx1"/>
        </a:solidFill>
        <a:latin typeface="+mn-lt"/>
        <a:ea typeface="+mn-ea"/>
        <a:cs typeface="+mn-cs"/>
      </a:defRPr>
    </a:lvl7pPr>
    <a:lvl8pPr marL="3200026" algn="l" defTabSz="914293" rtl="0" eaLnBrk="1" latinLnBrk="0" hangingPunct="1">
      <a:defRPr sz="1200" kern="1200">
        <a:solidFill>
          <a:schemeClr val="tx1"/>
        </a:solidFill>
        <a:latin typeface="+mn-lt"/>
        <a:ea typeface="+mn-ea"/>
        <a:cs typeface="+mn-cs"/>
      </a:defRPr>
    </a:lvl8pPr>
    <a:lvl9pPr marL="3657172" algn="l" defTabSz="91429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a:t>
            </a:fld>
            <a:endParaRPr lang="en-US" dirty="0"/>
          </a:p>
        </p:txBody>
      </p:sp>
    </p:spTree>
    <p:extLst>
      <p:ext uri="{BB962C8B-B14F-4D97-AF65-F5344CB8AC3E}">
        <p14:creationId xmlns:p14="http://schemas.microsoft.com/office/powerpoint/2010/main" val="1934577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4</a:t>
            </a:fld>
            <a:endParaRPr lang="en-US" dirty="0"/>
          </a:p>
        </p:txBody>
      </p:sp>
    </p:spTree>
    <p:extLst>
      <p:ext uri="{BB962C8B-B14F-4D97-AF65-F5344CB8AC3E}">
        <p14:creationId xmlns:p14="http://schemas.microsoft.com/office/powerpoint/2010/main" val="820858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November 11, 2014</a:t>
            </a:r>
            <a:endParaRPr lang="en-US" dirty="0"/>
          </a:p>
        </p:txBody>
      </p:sp>
      <p:sp>
        <p:nvSpPr>
          <p:cNvPr id="5" name="Footer Placeholder 4"/>
          <p:cNvSpPr>
            <a:spLocks noGrp="1"/>
          </p:cNvSpPr>
          <p:nvPr>
            <p:ph type="ftr" sz="quarter" idx="11"/>
          </p:nvPr>
        </p:nvSpPr>
        <p:spPr/>
        <p:txBody>
          <a:bodyPr/>
          <a:lstStyle/>
          <a:p>
            <a:r>
              <a:rPr lang="en-US" dirty="0" smtClean="0"/>
              <a:t>Lesson 9 - John 3:1-36</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November 11, 2014</a:t>
            </a:r>
            <a:endParaRPr lang="en-US" dirty="0"/>
          </a:p>
        </p:txBody>
      </p:sp>
      <p:sp>
        <p:nvSpPr>
          <p:cNvPr id="5" name="Footer Placeholder 4"/>
          <p:cNvSpPr>
            <a:spLocks noGrp="1"/>
          </p:cNvSpPr>
          <p:nvPr>
            <p:ph type="ftr" sz="quarter" idx="11"/>
          </p:nvPr>
        </p:nvSpPr>
        <p:spPr/>
        <p:txBody>
          <a:bodyPr/>
          <a:lstStyle/>
          <a:p>
            <a:r>
              <a:rPr lang="en-US" dirty="0" smtClean="0"/>
              <a:t>Lesson 9 - John 3:1-36</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November 11, 2014</a:t>
            </a:r>
            <a:endParaRPr lang="en-US" dirty="0"/>
          </a:p>
        </p:txBody>
      </p:sp>
      <p:sp>
        <p:nvSpPr>
          <p:cNvPr id="5" name="Footer Placeholder 4"/>
          <p:cNvSpPr>
            <a:spLocks noGrp="1"/>
          </p:cNvSpPr>
          <p:nvPr>
            <p:ph type="ftr" sz="quarter" idx="11"/>
          </p:nvPr>
        </p:nvSpPr>
        <p:spPr/>
        <p:txBody>
          <a:bodyPr/>
          <a:lstStyle/>
          <a:p>
            <a:r>
              <a:rPr lang="en-US" dirty="0" smtClean="0"/>
              <a:t>Lesson 9 - John 3:1-36</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November 11, 2014</a:t>
            </a:r>
            <a:endParaRPr lang="en-US" dirty="0"/>
          </a:p>
        </p:txBody>
      </p:sp>
      <p:sp>
        <p:nvSpPr>
          <p:cNvPr id="5" name="Footer Placeholder 4"/>
          <p:cNvSpPr>
            <a:spLocks noGrp="1"/>
          </p:cNvSpPr>
          <p:nvPr>
            <p:ph type="ftr" sz="quarter" idx="11"/>
          </p:nvPr>
        </p:nvSpPr>
        <p:spPr/>
        <p:txBody>
          <a:bodyPr/>
          <a:lstStyle/>
          <a:p>
            <a:r>
              <a:rPr lang="en-US" dirty="0" smtClean="0"/>
              <a:t>Lesson 9 - John 3:1-36</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November 11, 2014</a:t>
            </a:r>
            <a:endParaRPr lang="en-US" dirty="0"/>
          </a:p>
        </p:txBody>
      </p:sp>
      <p:sp>
        <p:nvSpPr>
          <p:cNvPr id="5" name="Footer Placeholder 4"/>
          <p:cNvSpPr>
            <a:spLocks noGrp="1"/>
          </p:cNvSpPr>
          <p:nvPr>
            <p:ph type="ftr" sz="quarter" idx="11"/>
          </p:nvPr>
        </p:nvSpPr>
        <p:spPr/>
        <p:txBody>
          <a:bodyPr/>
          <a:lstStyle/>
          <a:p>
            <a:r>
              <a:rPr lang="en-US" dirty="0" smtClean="0"/>
              <a:t>Lesson 9 - John 3:1-36</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November 11, 2014</a:t>
            </a:r>
            <a:endParaRPr lang="en-US" dirty="0"/>
          </a:p>
        </p:txBody>
      </p:sp>
      <p:sp>
        <p:nvSpPr>
          <p:cNvPr id="6" name="Footer Placeholder 5"/>
          <p:cNvSpPr>
            <a:spLocks noGrp="1"/>
          </p:cNvSpPr>
          <p:nvPr>
            <p:ph type="ftr" sz="quarter" idx="11"/>
          </p:nvPr>
        </p:nvSpPr>
        <p:spPr/>
        <p:txBody>
          <a:bodyPr/>
          <a:lstStyle/>
          <a:p>
            <a:r>
              <a:rPr lang="en-US" dirty="0" smtClean="0"/>
              <a:t>Lesson 9 - John 3:1-36</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November 11, 2014</a:t>
            </a:r>
            <a:endParaRPr lang="en-US" dirty="0"/>
          </a:p>
        </p:txBody>
      </p:sp>
      <p:sp>
        <p:nvSpPr>
          <p:cNvPr id="8" name="Footer Placeholder 7"/>
          <p:cNvSpPr>
            <a:spLocks noGrp="1"/>
          </p:cNvSpPr>
          <p:nvPr>
            <p:ph type="ftr" sz="quarter" idx="11"/>
          </p:nvPr>
        </p:nvSpPr>
        <p:spPr/>
        <p:txBody>
          <a:bodyPr/>
          <a:lstStyle/>
          <a:p>
            <a:r>
              <a:rPr lang="en-US" dirty="0" smtClean="0"/>
              <a:t>Lesson 9 - John 3:1-36</a:t>
            </a:r>
            <a:endParaRPr lang="en-US" dirty="0"/>
          </a:p>
        </p:txBody>
      </p:sp>
      <p:sp>
        <p:nvSpPr>
          <p:cNvPr id="9" name="Slide Number Placeholder 8"/>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November 11, 2014</a:t>
            </a:r>
            <a:endParaRPr lang="en-US" dirty="0"/>
          </a:p>
        </p:txBody>
      </p:sp>
      <p:sp>
        <p:nvSpPr>
          <p:cNvPr id="4" name="Footer Placeholder 3"/>
          <p:cNvSpPr>
            <a:spLocks noGrp="1"/>
          </p:cNvSpPr>
          <p:nvPr>
            <p:ph type="ftr" sz="quarter" idx="11"/>
          </p:nvPr>
        </p:nvSpPr>
        <p:spPr/>
        <p:txBody>
          <a:bodyPr/>
          <a:lstStyle/>
          <a:p>
            <a:r>
              <a:rPr lang="en-US" dirty="0" smtClean="0"/>
              <a:t>Lesson 9 - John 3:1-36</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27000" y="6548755"/>
            <a:ext cx="1447800" cy="365125"/>
          </a:xfrm>
        </p:spPr>
        <p:txBody>
          <a:bodyPr/>
          <a:lstStyle/>
          <a:p>
            <a:r>
              <a:rPr lang="en-US" dirty="0" smtClean="0"/>
              <a:t>November 11, 2014</a:t>
            </a:r>
            <a:endParaRPr lang="en-US" dirty="0"/>
          </a:p>
        </p:txBody>
      </p:sp>
      <p:sp>
        <p:nvSpPr>
          <p:cNvPr id="3" name="Footer Placeholder 2"/>
          <p:cNvSpPr>
            <a:spLocks noGrp="1"/>
          </p:cNvSpPr>
          <p:nvPr>
            <p:ph type="ftr" sz="quarter" idx="11"/>
          </p:nvPr>
        </p:nvSpPr>
        <p:spPr>
          <a:xfrm>
            <a:off x="2087880" y="6558915"/>
            <a:ext cx="4953000" cy="365125"/>
          </a:xfrm>
        </p:spPr>
        <p:txBody>
          <a:bodyPr/>
          <a:lstStyle/>
          <a:p>
            <a:r>
              <a:rPr lang="en-US" dirty="0" smtClean="0"/>
              <a:t>Lesson 9 - John 3:1-36</a:t>
            </a:r>
            <a:endParaRPr lang="en-US" dirty="0"/>
          </a:p>
        </p:txBody>
      </p:sp>
      <p:sp>
        <p:nvSpPr>
          <p:cNvPr id="4" name="Slide Number Placeholder 3"/>
          <p:cNvSpPr>
            <a:spLocks noGrp="1"/>
          </p:cNvSpPr>
          <p:nvPr>
            <p:ph type="sldNum" sz="quarter" idx="12"/>
          </p:nvPr>
        </p:nvSpPr>
        <p:spPr>
          <a:xfrm>
            <a:off x="8411828" y="6518275"/>
            <a:ext cx="685800" cy="365125"/>
          </a:xfrm>
        </p:spPr>
        <p:txBody>
          <a:bodyPr/>
          <a:lstStyle>
            <a:lvl1pPr algn="r">
              <a:defRPr/>
            </a:lvl1pPr>
          </a:lstStyle>
          <a:p>
            <a:fld id="{5762F52A-C960-462B-8236-8A9481EACB9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0"/>
            <a:ext cx="3008313" cy="4691063"/>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November 11, 2014</a:t>
            </a:r>
            <a:endParaRPr lang="en-US" dirty="0"/>
          </a:p>
        </p:txBody>
      </p:sp>
      <p:sp>
        <p:nvSpPr>
          <p:cNvPr id="6" name="Footer Placeholder 5"/>
          <p:cNvSpPr>
            <a:spLocks noGrp="1"/>
          </p:cNvSpPr>
          <p:nvPr>
            <p:ph type="ftr" sz="quarter" idx="11"/>
          </p:nvPr>
        </p:nvSpPr>
        <p:spPr/>
        <p:txBody>
          <a:bodyPr/>
          <a:lstStyle/>
          <a:p>
            <a:r>
              <a:rPr lang="en-US" dirty="0" smtClean="0"/>
              <a:t>Lesson 9 - John 3:1-36</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November 11, 2014</a:t>
            </a:r>
            <a:endParaRPr lang="en-US" dirty="0"/>
          </a:p>
        </p:txBody>
      </p:sp>
      <p:sp>
        <p:nvSpPr>
          <p:cNvPr id="6" name="Footer Placeholder 5"/>
          <p:cNvSpPr>
            <a:spLocks noGrp="1"/>
          </p:cNvSpPr>
          <p:nvPr>
            <p:ph type="ftr" sz="quarter" idx="11"/>
          </p:nvPr>
        </p:nvSpPr>
        <p:spPr/>
        <p:txBody>
          <a:bodyPr/>
          <a:lstStyle/>
          <a:p>
            <a:r>
              <a:rPr lang="en-US" dirty="0" smtClean="0"/>
              <a:t>Lesson 9 - John 3:1-36</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29" tIns="45714" rIns="91429" bIns="4571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29" tIns="45714" rIns="91429" bIns="45714"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28956" y="6550969"/>
            <a:ext cx="1567764" cy="365125"/>
          </a:xfrm>
          <a:prstGeom prst="rect">
            <a:avLst/>
          </a:prstGeom>
        </p:spPr>
        <p:txBody>
          <a:bodyPr vert="horz" lIns="91429" tIns="45714" rIns="91429" bIns="45714" rtlCol="0" anchor="ctr"/>
          <a:lstStyle>
            <a:lvl1pPr algn="l">
              <a:defRPr sz="1200">
                <a:solidFill>
                  <a:schemeClr val="tx1"/>
                </a:solidFill>
              </a:defRPr>
            </a:lvl1pPr>
          </a:lstStyle>
          <a:p>
            <a:r>
              <a:rPr lang="en-US" dirty="0" smtClean="0"/>
              <a:t>November 11, 2014</a:t>
            </a:r>
            <a:endParaRPr lang="en-US" dirty="0"/>
          </a:p>
        </p:txBody>
      </p:sp>
      <p:sp>
        <p:nvSpPr>
          <p:cNvPr id="5" name="Footer Placeholder 4"/>
          <p:cNvSpPr>
            <a:spLocks noGrp="1"/>
          </p:cNvSpPr>
          <p:nvPr>
            <p:ph type="ftr" sz="quarter" idx="3"/>
          </p:nvPr>
        </p:nvSpPr>
        <p:spPr>
          <a:xfrm>
            <a:off x="1407812" y="6560022"/>
            <a:ext cx="6324600" cy="365125"/>
          </a:xfrm>
          <a:prstGeom prst="rect">
            <a:avLst/>
          </a:prstGeom>
        </p:spPr>
        <p:txBody>
          <a:bodyPr vert="horz" lIns="91429" tIns="45714" rIns="91429" bIns="45714" rtlCol="0" anchor="ctr"/>
          <a:lstStyle>
            <a:lvl1pPr algn="ctr">
              <a:defRPr sz="1200">
                <a:solidFill>
                  <a:schemeClr val="tx1"/>
                </a:solidFill>
              </a:defRPr>
            </a:lvl1pPr>
          </a:lstStyle>
          <a:p>
            <a:r>
              <a:rPr lang="en-US" dirty="0" smtClean="0"/>
              <a:t>Lesson 9 - John 3:1-36</a:t>
            </a:r>
            <a:endParaRPr lang="en-US" dirty="0"/>
          </a:p>
        </p:txBody>
      </p:sp>
      <p:sp>
        <p:nvSpPr>
          <p:cNvPr id="6" name="Slide Number Placeholder 5"/>
          <p:cNvSpPr>
            <a:spLocks noGrp="1"/>
          </p:cNvSpPr>
          <p:nvPr>
            <p:ph type="sldNum" sz="quarter" idx="4"/>
          </p:nvPr>
        </p:nvSpPr>
        <p:spPr>
          <a:xfrm>
            <a:off x="8412935" y="6519382"/>
            <a:ext cx="685800" cy="365125"/>
          </a:xfrm>
          <a:prstGeom prst="rect">
            <a:avLst/>
          </a:prstGeom>
        </p:spPr>
        <p:txBody>
          <a:bodyPr vert="horz" lIns="91429" tIns="45714" rIns="91429" bIns="45714" rtlCol="0" anchor="ctr"/>
          <a:lstStyle>
            <a:lvl1pPr algn="r">
              <a:defRPr sz="1200">
                <a:solidFill>
                  <a:schemeClr val="tx1"/>
                </a:solidFill>
              </a:defRPr>
            </a:lvl1pPr>
          </a:lstStyle>
          <a:p>
            <a:fld id="{5762F52A-C960-462B-8236-8A9481EACB9C}" type="slidenum">
              <a:rPr lang="en-US" smtClean="0"/>
              <a:pPr/>
              <a:t>‹#›</a:t>
            </a:fld>
            <a:endParaRPr lang="en-US" dirty="0"/>
          </a:p>
        </p:txBody>
      </p:sp>
      <p:pic>
        <p:nvPicPr>
          <p:cNvPr id="7" name="Picture 6"/>
          <p:cNvPicPr>
            <a:picLocks noChangeAspect="1" noChangeArrowheads="1"/>
          </p:cNvPicPr>
          <p:nvPr userDrawn="1"/>
        </p:nvPicPr>
        <p:blipFill>
          <a:blip r:embed="rId13" cstate="print"/>
          <a:srcRect/>
          <a:stretch>
            <a:fillRect/>
          </a:stretch>
        </p:blipFill>
        <p:spPr bwMode="auto">
          <a:xfrm>
            <a:off x="102050" y="76199"/>
            <a:ext cx="1726750" cy="1304097"/>
          </a:xfrm>
          <a:prstGeom prst="rect">
            <a:avLst/>
          </a:prstGeom>
          <a:noFill/>
          <a:ln w="9525">
            <a:noFill/>
            <a:miter lim="800000"/>
            <a:headEnd/>
            <a:tailEnd/>
          </a:ln>
        </p:spPr>
      </p:pic>
      <p:pic>
        <p:nvPicPr>
          <p:cNvPr id="8" name="Picture 3" descr="MOB logo"/>
          <p:cNvPicPr>
            <a:picLocks noChangeAspect="1" noChangeArrowheads="1"/>
          </p:cNvPicPr>
          <p:nvPr userDrawn="1"/>
        </p:nvPicPr>
        <p:blipFill>
          <a:blip r:embed="rId14" cstate="print"/>
          <a:srcRect/>
          <a:stretch>
            <a:fillRect/>
          </a:stretch>
        </p:blipFill>
        <p:spPr bwMode="auto">
          <a:xfrm>
            <a:off x="7010400" y="113557"/>
            <a:ext cx="2018956" cy="127614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293" rtl="0" eaLnBrk="1" latinLnBrk="0" hangingPunct="1">
        <a:spcBef>
          <a:spcPct val="0"/>
        </a:spcBef>
        <a:buNone/>
        <a:defRPr sz="4400" kern="1200">
          <a:solidFill>
            <a:schemeClr val="tx1"/>
          </a:solidFill>
          <a:latin typeface="+mj-lt"/>
          <a:ea typeface="+mj-ea"/>
          <a:cs typeface="+mj-cs"/>
        </a:defRPr>
      </a:lvl1pPr>
    </p:titleStyle>
    <p:bodyStyle>
      <a:lvl1pPr marL="342860" indent="-342860" algn="l" defTabSz="91429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63" indent="-285717" algn="l" defTabSz="914293"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67" indent="-228573" algn="l" defTabSz="91429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1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5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bcmob.net/"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www.biblegateway.com/passage/?search=John+3:1-36&amp;version=ESV"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biblegateway.com/passage/?search=John+3:1-36&amp;version=ESV"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www.biblegateway.com/passage/?search=John+3:1-36&amp;version=ESV"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biblegateway.com/passage/?search=John+3:1-36&amp;version=ESV"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www.biblegateway.com/passage/?search=John+3:1-36&amp;version=ESV"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www.biblegateway.com/passage/?search=John+3:1-36&amp;version=ESV"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biblegateway.com/passage/?search=John+3:3&amp;version=ESV"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www.biblestudytools.com/lexicons/greek/nas/anothen.html"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www.biblegateway.com/passage/?search=Ezekiel+36:25-27&amp;version=ESV"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www.biblegateway.com/passage/?search=1+Peter+1:23&amp;version=ESV"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s://www.biblegateway.com/passage/?search=Titus+3:5-7&amp;version=ESV"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s://www.biblegateway.com/passage/?search=2+Corinthians+5:17&amp;version=ESV"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https://www.biblegateway.com/passage/?search=John+3:36&amp;version=ESV"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s://www.biblegateway.com/passage/?search=John+6:37&amp;version=ESV"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www.biblegateway.com/passage/?search=John+3:1-36&amp;version=ESV" TargetMode="External"/><Relationship Id="rId2" Type="http://schemas.openxmlformats.org/officeDocument/2006/relationships/hyperlink" Target="https://www.biblegateway.com/passage/?search=John+3:27&amp;version=ESV"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biblegateway.com/passage/?search=John+20:30-31&amp;version=ESV"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www.biblegateway.com/passage/?search=john+18:1+-+21:25&amp;version=ESV" TargetMode="External"/><Relationship Id="rId3" Type="http://schemas.openxmlformats.org/officeDocument/2006/relationships/hyperlink" Target="https://www.biblegateway.com/passage/?search=john+1&amp;version=ESV" TargetMode="External"/><Relationship Id="rId7" Type="http://schemas.openxmlformats.org/officeDocument/2006/relationships/hyperlink" Target="https://www.biblegateway.com/passage/?search=john+13:1+-+17:26&amp;version=ESV"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www.biblegateway.com/passage/?search=john+5:1+-+12:50&amp;version=ESV" TargetMode="External"/><Relationship Id="rId5" Type="http://schemas.openxmlformats.org/officeDocument/2006/relationships/hyperlink" Target="https://www.biblegateway.com/passage/?search=john+1:19+-+4:54&amp;version=ESV" TargetMode="External"/><Relationship Id="rId4" Type="http://schemas.openxmlformats.org/officeDocument/2006/relationships/hyperlink" Target="https://www.biblegateway.com/passage/?search=john+1:1-18&amp;version=ESV"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biblegateway.com/passage/?search=John+2:13-25++&amp;version=ESV"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biblegateway.com/passage/?search=John+2:23-25&amp;version=ESV"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biblegateway.com/passage/?search=John+3:1-21&amp;version=ESV" TargetMode="External"/><Relationship Id="rId2" Type="http://schemas.openxmlformats.org/officeDocument/2006/relationships/hyperlink" Target="https://www.biblegateway.com/passage/?search=John+3:1-36&amp;version=ESV" TargetMode="External"/><Relationship Id="rId1" Type="http://schemas.openxmlformats.org/officeDocument/2006/relationships/slideLayout" Target="../slideLayouts/slideLayout7.xml"/><Relationship Id="rId4" Type="http://schemas.openxmlformats.org/officeDocument/2006/relationships/hyperlink" Target="https://www.biblegateway.com/passage/?search=John+3:22-36&amp;version=ESV"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biblegateway.com/passage/?search=John+3:1-36&amp;version=ESV"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biblegateway.com/passage/?search=John+3:1-36&amp;version=ESV"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34440" y="1600200"/>
            <a:ext cx="6670040" cy="2308324"/>
          </a:xfrm>
          <a:prstGeom prst="rect">
            <a:avLst/>
          </a:prstGeom>
        </p:spPr>
        <p:txBody>
          <a:bodyPr wrap="square">
            <a:spAutoFit/>
          </a:bodyPr>
          <a:lstStyle/>
          <a:p>
            <a:pPr marL="457200" indent="-457200">
              <a:lnSpc>
                <a:spcPct val="150000"/>
              </a:lnSpc>
              <a:buFont typeface="Arial" panose="020B0604020202020204" pitchFamily="34" charset="0"/>
              <a:buChar char="•"/>
            </a:pPr>
            <a:r>
              <a:rPr lang="en-US" sz="3200" dirty="0" smtClean="0"/>
              <a:t>Welcome to the MOB!</a:t>
            </a:r>
          </a:p>
          <a:p>
            <a:pPr marL="457200" indent="-457200">
              <a:lnSpc>
                <a:spcPct val="150000"/>
              </a:lnSpc>
              <a:buFont typeface="Arial" panose="020B0604020202020204" pitchFamily="34" charset="0"/>
              <a:buChar char="•"/>
            </a:pPr>
            <a:r>
              <a:rPr lang="en-US" sz="3200" dirty="0" smtClean="0"/>
              <a:t>Website:  </a:t>
            </a:r>
            <a:r>
              <a:rPr lang="en-US" sz="3200" dirty="0" smtClean="0">
                <a:hlinkClick r:id="rId3"/>
              </a:rPr>
              <a:t>www.ibcmob.net</a:t>
            </a:r>
            <a:r>
              <a:rPr lang="en-US" sz="3200" dirty="0" smtClean="0"/>
              <a:t> </a:t>
            </a:r>
          </a:p>
          <a:p>
            <a:pPr marL="457200" indent="-457200">
              <a:lnSpc>
                <a:spcPct val="150000"/>
              </a:lnSpc>
              <a:buFont typeface="Arial" panose="020B0604020202020204" pitchFamily="34" charset="0"/>
              <a:buChar char="•"/>
            </a:pPr>
            <a:endParaRPr lang="en-US" sz="3200" dirty="0" smtClean="0"/>
          </a:p>
        </p:txBody>
      </p:sp>
      <p:sp>
        <p:nvSpPr>
          <p:cNvPr id="4" name="Rectangle 3"/>
          <p:cNvSpPr/>
          <p:nvPr/>
        </p:nvSpPr>
        <p:spPr>
          <a:xfrm>
            <a:off x="2565301" y="311873"/>
            <a:ext cx="4020204" cy="769441"/>
          </a:xfrm>
          <a:prstGeom prst="rect">
            <a:avLst/>
          </a:prstGeom>
        </p:spPr>
        <p:txBody>
          <a:bodyPr wrap="none" anchor="ctr">
            <a:spAutoFit/>
          </a:bodyPr>
          <a:lstStyle/>
          <a:p>
            <a:pPr algn="ctr"/>
            <a:r>
              <a:rPr lang="en-US" sz="4400" b="1" dirty="0" smtClean="0"/>
              <a:t>Announcements</a:t>
            </a:r>
            <a:endParaRPr lang="en-US" sz="3600" dirty="0"/>
          </a:p>
        </p:txBody>
      </p:sp>
      <p:sp>
        <p:nvSpPr>
          <p:cNvPr id="11" name="Footer Placeholder 9"/>
          <p:cNvSpPr>
            <a:spLocks noGrp="1"/>
          </p:cNvSpPr>
          <p:nvPr>
            <p:ph type="ftr" sz="quarter" idx="11"/>
          </p:nvPr>
        </p:nvSpPr>
        <p:spPr>
          <a:xfrm>
            <a:off x="1561700" y="6492875"/>
            <a:ext cx="6019800" cy="365125"/>
          </a:xfrm>
        </p:spPr>
        <p:txBody>
          <a:bodyPr/>
          <a:lstStyle/>
          <a:p>
            <a:r>
              <a:rPr lang="en-US" dirty="0" smtClean="0"/>
              <a:t>Lesson 9 - John 3:1-36</a:t>
            </a:r>
            <a:endParaRPr lang="en-US" dirty="0"/>
          </a:p>
        </p:txBody>
      </p:sp>
      <p:sp>
        <p:nvSpPr>
          <p:cNvPr id="12" name="Date Placeholder 7"/>
          <p:cNvSpPr>
            <a:spLocks noGrp="1"/>
          </p:cNvSpPr>
          <p:nvPr>
            <p:ph type="dt" sz="half" idx="10"/>
          </p:nvPr>
        </p:nvSpPr>
        <p:spPr>
          <a:xfrm>
            <a:off x="47324" y="6492875"/>
            <a:ext cx="1857675" cy="365125"/>
          </a:xfrm>
        </p:spPr>
        <p:txBody>
          <a:bodyPr/>
          <a:lstStyle/>
          <a:p>
            <a:r>
              <a:rPr lang="en-US" dirty="0" smtClean="0"/>
              <a:t>November 11, 2014</a:t>
            </a:r>
            <a:endParaRPr lang="en-US" dirty="0"/>
          </a:p>
        </p:txBody>
      </p:sp>
      <p:sp>
        <p:nvSpPr>
          <p:cNvPr id="2" name="Slide Number Placeholder 1"/>
          <p:cNvSpPr>
            <a:spLocks noGrp="1"/>
          </p:cNvSpPr>
          <p:nvPr>
            <p:ph type="sldNum" sz="quarter" idx="12"/>
          </p:nvPr>
        </p:nvSpPr>
        <p:spPr/>
        <p:txBody>
          <a:bodyPr/>
          <a:lstStyle/>
          <a:p>
            <a:fld id="{5762F52A-C960-462B-8236-8A9481EACB9C}" type="slidenum">
              <a:rPr lang="en-US" smtClean="0"/>
              <a:pPr/>
              <a:t>1</a:t>
            </a:fld>
            <a:endParaRPr lang="en-US" dirty="0"/>
          </a:p>
        </p:txBody>
      </p:sp>
    </p:spTree>
    <p:extLst>
      <p:ext uri="{BB962C8B-B14F-4D97-AF65-F5344CB8AC3E}">
        <p14:creationId xmlns:p14="http://schemas.microsoft.com/office/powerpoint/2010/main" val="1872565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dirty="0" smtClean="0"/>
              <a:t>Lesson 9 - John 3:1-36</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November 11, 2014</a:t>
            </a:r>
            <a:endParaRPr lang="en-US" dirty="0"/>
          </a:p>
        </p:txBody>
      </p:sp>
      <p:sp>
        <p:nvSpPr>
          <p:cNvPr id="7" name="Rectangle 6"/>
          <p:cNvSpPr/>
          <p:nvPr/>
        </p:nvSpPr>
        <p:spPr>
          <a:xfrm>
            <a:off x="537030" y="1614714"/>
            <a:ext cx="8225970" cy="4580741"/>
          </a:xfrm>
          <a:prstGeom prst="rect">
            <a:avLst/>
          </a:prstGeom>
        </p:spPr>
        <p:txBody>
          <a:bodyPr wrap="square">
            <a:spAutoFit/>
          </a:bodyPr>
          <a:lstStyle/>
          <a:p>
            <a:pPr>
              <a:lnSpc>
                <a:spcPts val="3500"/>
              </a:lnSpc>
            </a:pPr>
            <a:r>
              <a:rPr lang="en-US" sz="2400" baseline="30000" dirty="0"/>
              <a:t>9 </a:t>
            </a:r>
            <a:r>
              <a:rPr lang="en-US" sz="2400" dirty="0"/>
              <a:t>Nicodemus said to him, “How can these things be?” </a:t>
            </a:r>
            <a:r>
              <a:rPr lang="en-US" sz="2400" baseline="30000" dirty="0"/>
              <a:t>10 </a:t>
            </a:r>
            <a:r>
              <a:rPr lang="en-US" sz="2400" dirty="0"/>
              <a:t>Jesus answered him, </a:t>
            </a:r>
            <a:r>
              <a:rPr lang="en-US" sz="2400" dirty="0">
                <a:solidFill>
                  <a:srgbClr val="FF0000"/>
                </a:solidFill>
              </a:rPr>
              <a:t>“Are you the teacher of Israel and yet you do not understand these things? </a:t>
            </a:r>
            <a:r>
              <a:rPr lang="en-US" sz="2400" baseline="30000" dirty="0">
                <a:solidFill>
                  <a:srgbClr val="FF0000"/>
                </a:solidFill>
              </a:rPr>
              <a:t>11 </a:t>
            </a:r>
            <a:r>
              <a:rPr lang="en-US" sz="2400" dirty="0">
                <a:solidFill>
                  <a:srgbClr val="FF0000"/>
                </a:solidFill>
              </a:rPr>
              <a:t>Truly, truly, I say to you, we speak of what we know, and bear witness to what we have seen, but </a:t>
            </a:r>
            <a:r>
              <a:rPr lang="en-US" sz="2400" dirty="0" smtClean="0">
                <a:solidFill>
                  <a:srgbClr val="FF0000"/>
                </a:solidFill>
              </a:rPr>
              <a:t>you </a:t>
            </a:r>
            <a:r>
              <a:rPr lang="en-US" sz="2400" dirty="0">
                <a:solidFill>
                  <a:srgbClr val="FF0000"/>
                </a:solidFill>
              </a:rPr>
              <a:t>do not receive our testimony. </a:t>
            </a:r>
            <a:r>
              <a:rPr lang="en-US" sz="2400" baseline="30000" dirty="0">
                <a:solidFill>
                  <a:srgbClr val="FF0000"/>
                </a:solidFill>
              </a:rPr>
              <a:t>12 </a:t>
            </a:r>
            <a:r>
              <a:rPr lang="en-US" sz="2400" dirty="0">
                <a:solidFill>
                  <a:srgbClr val="FF0000"/>
                </a:solidFill>
              </a:rPr>
              <a:t>If I have told you earthly things and you do not believe, how can you believe if I tell you heavenly things? </a:t>
            </a:r>
            <a:r>
              <a:rPr lang="en-US" sz="2400" baseline="30000" dirty="0">
                <a:solidFill>
                  <a:srgbClr val="FF0000"/>
                </a:solidFill>
              </a:rPr>
              <a:t>13 </a:t>
            </a:r>
            <a:r>
              <a:rPr lang="en-US" sz="2400" dirty="0">
                <a:solidFill>
                  <a:srgbClr val="FF0000"/>
                </a:solidFill>
              </a:rPr>
              <a:t>No one has ascended into heaven except he who descended from heaven, the Son of </a:t>
            </a:r>
            <a:r>
              <a:rPr lang="en-US" sz="2400" dirty="0" smtClean="0">
                <a:solidFill>
                  <a:srgbClr val="FF0000"/>
                </a:solidFill>
              </a:rPr>
              <a:t>Man. </a:t>
            </a:r>
            <a:r>
              <a:rPr lang="en-US" sz="2400" baseline="30000" dirty="0">
                <a:solidFill>
                  <a:srgbClr val="FF0000"/>
                </a:solidFill>
              </a:rPr>
              <a:t>14 </a:t>
            </a:r>
            <a:r>
              <a:rPr lang="en-US" sz="2400" dirty="0">
                <a:solidFill>
                  <a:srgbClr val="FF0000"/>
                </a:solidFill>
              </a:rPr>
              <a:t>And as Moses lifted up the serpent in the wilderness, so must the Son of Man be lifted up, </a:t>
            </a:r>
            <a:r>
              <a:rPr lang="en-US" sz="2400" baseline="30000" dirty="0">
                <a:solidFill>
                  <a:srgbClr val="FF0000"/>
                </a:solidFill>
              </a:rPr>
              <a:t>15 </a:t>
            </a:r>
            <a:r>
              <a:rPr lang="en-US" sz="2400" dirty="0">
                <a:solidFill>
                  <a:srgbClr val="FF0000"/>
                </a:solidFill>
              </a:rPr>
              <a:t>that whoever believes in him may have eternal life.</a:t>
            </a:r>
          </a:p>
        </p:txBody>
      </p:sp>
      <p:sp>
        <p:nvSpPr>
          <p:cNvPr id="2" name="Slide Number Placeholder 1"/>
          <p:cNvSpPr>
            <a:spLocks noGrp="1"/>
          </p:cNvSpPr>
          <p:nvPr>
            <p:ph type="sldNum" sz="quarter" idx="12"/>
          </p:nvPr>
        </p:nvSpPr>
        <p:spPr/>
        <p:txBody>
          <a:bodyPr/>
          <a:lstStyle/>
          <a:p>
            <a:fld id="{5762F52A-C960-462B-8236-8A9481EACB9C}" type="slidenum">
              <a:rPr lang="en-US" smtClean="0"/>
              <a:pPr/>
              <a:t>10</a:t>
            </a:fld>
            <a:endParaRPr lang="en-US" dirty="0"/>
          </a:p>
        </p:txBody>
      </p:sp>
      <p:sp>
        <p:nvSpPr>
          <p:cNvPr id="11" name="Rectangle 10"/>
          <p:cNvSpPr/>
          <p:nvPr/>
        </p:nvSpPr>
        <p:spPr>
          <a:xfrm>
            <a:off x="1904999" y="63388"/>
            <a:ext cx="5181601" cy="1261884"/>
          </a:xfrm>
          <a:prstGeom prst="rect">
            <a:avLst/>
          </a:prstGeom>
        </p:spPr>
        <p:txBody>
          <a:bodyPr wrap="square" anchor="ctr">
            <a:spAutoFit/>
          </a:bodyPr>
          <a:lstStyle/>
          <a:p>
            <a:pPr algn="ctr"/>
            <a:r>
              <a:rPr lang="en-US" sz="4400" dirty="0" smtClean="0"/>
              <a:t>    </a:t>
            </a:r>
            <a:r>
              <a:rPr lang="en-US" sz="4400" dirty="0" smtClean="0">
                <a:hlinkClick r:id="rId2"/>
              </a:rPr>
              <a:t>John 3:1-36</a:t>
            </a:r>
            <a:r>
              <a:rPr lang="en-US" dirty="0" smtClean="0"/>
              <a:t>  (ESV)</a:t>
            </a:r>
            <a:endParaRPr lang="en-US" sz="4400" dirty="0" smtClean="0"/>
          </a:p>
          <a:p>
            <a:pPr algn="ctr"/>
            <a:r>
              <a:rPr lang="en-US" sz="3200" dirty="0" smtClean="0"/>
              <a:t>Jesus witnesses to Nicodemus</a:t>
            </a:r>
            <a:endParaRPr lang="en-US" sz="4000" dirty="0" smtClean="0"/>
          </a:p>
        </p:txBody>
      </p:sp>
    </p:spTree>
    <p:extLst>
      <p:ext uri="{BB962C8B-B14F-4D97-AF65-F5344CB8AC3E}">
        <p14:creationId xmlns:p14="http://schemas.microsoft.com/office/powerpoint/2010/main" val="36308608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dirty="0" smtClean="0"/>
              <a:t>Lesson 9 - John 3:1-36</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November 11, 2014</a:t>
            </a:r>
            <a:endParaRPr lang="en-US" dirty="0"/>
          </a:p>
        </p:txBody>
      </p:sp>
      <p:sp>
        <p:nvSpPr>
          <p:cNvPr id="7" name="Rectangle 6"/>
          <p:cNvSpPr/>
          <p:nvPr/>
        </p:nvSpPr>
        <p:spPr>
          <a:xfrm>
            <a:off x="537030" y="1613647"/>
            <a:ext cx="8077200" cy="3970318"/>
          </a:xfrm>
          <a:prstGeom prst="rect">
            <a:avLst/>
          </a:prstGeom>
        </p:spPr>
        <p:txBody>
          <a:bodyPr wrap="square">
            <a:spAutoFit/>
          </a:bodyPr>
          <a:lstStyle/>
          <a:p>
            <a:pPr>
              <a:lnSpc>
                <a:spcPct val="150000"/>
              </a:lnSpc>
            </a:pPr>
            <a:r>
              <a:rPr lang="en-US" sz="2400" baseline="30000" dirty="0">
                <a:solidFill>
                  <a:srgbClr val="FF0000"/>
                </a:solidFill>
              </a:rPr>
              <a:t>16 </a:t>
            </a:r>
            <a:r>
              <a:rPr lang="en-US" sz="2400" dirty="0">
                <a:solidFill>
                  <a:srgbClr val="FF0000"/>
                </a:solidFill>
              </a:rPr>
              <a:t>“For God so loved the </a:t>
            </a:r>
            <a:r>
              <a:rPr lang="en-US" sz="2400" dirty="0" smtClean="0">
                <a:solidFill>
                  <a:srgbClr val="FF0000"/>
                </a:solidFill>
              </a:rPr>
              <a:t>world, </a:t>
            </a:r>
            <a:r>
              <a:rPr lang="en-US" sz="2400" dirty="0">
                <a:solidFill>
                  <a:srgbClr val="FF0000"/>
                </a:solidFill>
              </a:rPr>
              <a:t>that he gave his only Son, that whoever believes in him should not perish but have eternal life. </a:t>
            </a:r>
            <a:r>
              <a:rPr lang="en-US" sz="2400" baseline="30000" dirty="0">
                <a:solidFill>
                  <a:srgbClr val="FF0000"/>
                </a:solidFill>
              </a:rPr>
              <a:t>17 </a:t>
            </a:r>
            <a:r>
              <a:rPr lang="en-US" sz="2400" dirty="0">
                <a:solidFill>
                  <a:srgbClr val="FF0000"/>
                </a:solidFill>
              </a:rPr>
              <a:t>For God did not send his Son into the world to condemn the world, but in order that the world might be saved through him. </a:t>
            </a:r>
            <a:r>
              <a:rPr lang="en-US" sz="2400" baseline="30000" dirty="0">
                <a:solidFill>
                  <a:srgbClr val="FF0000"/>
                </a:solidFill>
              </a:rPr>
              <a:t>18 </a:t>
            </a:r>
            <a:r>
              <a:rPr lang="en-US" sz="2400" dirty="0">
                <a:solidFill>
                  <a:srgbClr val="FF0000"/>
                </a:solidFill>
              </a:rPr>
              <a:t>Whoever believes in him is not condemned, but whoever does not believe is condemned already, because he has not believed in the name of the only Son of God. </a:t>
            </a:r>
          </a:p>
        </p:txBody>
      </p:sp>
      <p:sp>
        <p:nvSpPr>
          <p:cNvPr id="2" name="Slide Number Placeholder 1"/>
          <p:cNvSpPr>
            <a:spLocks noGrp="1"/>
          </p:cNvSpPr>
          <p:nvPr>
            <p:ph type="sldNum" sz="quarter" idx="12"/>
          </p:nvPr>
        </p:nvSpPr>
        <p:spPr/>
        <p:txBody>
          <a:bodyPr/>
          <a:lstStyle/>
          <a:p>
            <a:fld id="{5762F52A-C960-462B-8236-8A9481EACB9C}" type="slidenum">
              <a:rPr lang="en-US" smtClean="0"/>
              <a:pPr/>
              <a:t>11</a:t>
            </a:fld>
            <a:endParaRPr lang="en-US" dirty="0"/>
          </a:p>
        </p:txBody>
      </p:sp>
      <p:sp>
        <p:nvSpPr>
          <p:cNvPr id="11" name="Rectangle 10"/>
          <p:cNvSpPr/>
          <p:nvPr/>
        </p:nvSpPr>
        <p:spPr>
          <a:xfrm>
            <a:off x="1904999" y="63388"/>
            <a:ext cx="5181601" cy="1261884"/>
          </a:xfrm>
          <a:prstGeom prst="rect">
            <a:avLst/>
          </a:prstGeom>
        </p:spPr>
        <p:txBody>
          <a:bodyPr wrap="square" anchor="ctr">
            <a:spAutoFit/>
          </a:bodyPr>
          <a:lstStyle/>
          <a:p>
            <a:pPr algn="ctr"/>
            <a:r>
              <a:rPr lang="en-US" sz="4400" dirty="0" smtClean="0"/>
              <a:t>    </a:t>
            </a:r>
            <a:r>
              <a:rPr lang="en-US" sz="4400" dirty="0" smtClean="0">
                <a:hlinkClick r:id="rId2"/>
              </a:rPr>
              <a:t>John 3:1-36</a:t>
            </a:r>
            <a:r>
              <a:rPr lang="en-US" dirty="0" smtClean="0"/>
              <a:t>  (ESV)</a:t>
            </a:r>
            <a:endParaRPr lang="en-US" sz="4400" dirty="0" smtClean="0"/>
          </a:p>
          <a:p>
            <a:pPr algn="ctr"/>
            <a:r>
              <a:rPr lang="en-US" sz="3200" dirty="0" smtClean="0"/>
              <a:t>Jesus witnesses to Nicodemus</a:t>
            </a:r>
            <a:endParaRPr lang="en-US" sz="4000" dirty="0" smtClean="0"/>
          </a:p>
        </p:txBody>
      </p:sp>
    </p:spTree>
    <p:extLst>
      <p:ext uri="{BB962C8B-B14F-4D97-AF65-F5344CB8AC3E}">
        <p14:creationId xmlns:p14="http://schemas.microsoft.com/office/powerpoint/2010/main" val="574800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dirty="0" smtClean="0"/>
              <a:t>Lesson 9 - John 3:1-36</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November 11, 2014</a:t>
            </a:r>
            <a:endParaRPr lang="en-US" dirty="0"/>
          </a:p>
        </p:txBody>
      </p:sp>
      <p:sp>
        <p:nvSpPr>
          <p:cNvPr id="7" name="Rectangle 6"/>
          <p:cNvSpPr/>
          <p:nvPr/>
        </p:nvSpPr>
        <p:spPr>
          <a:xfrm>
            <a:off x="537030" y="1613647"/>
            <a:ext cx="8077200" cy="3970318"/>
          </a:xfrm>
          <a:prstGeom prst="rect">
            <a:avLst/>
          </a:prstGeom>
        </p:spPr>
        <p:txBody>
          <a:bodyPr wrap="square">
            <a:spAutoFit/>
          </a:bodyPr>
          <a:lstStyle/>
          <a:p>
            <a:pPr>
              <a:lnSpc>
                <a:spcPct val="150000"/>
              </a:lnSpc>
            </a:pPr>
            <a:r>
              <a:rPr lang="en-US" sz="2400" baseline="30000" dirty="0" smtClean="0">
                <a:solidFill>
                  <a:srgbClr val="FF0000"/>
                </a:solidFill>
              </a:rPr>
              <a:t>19</a:t>
            </a:r>
            <a:r>
              <a:rPr lang="en-US" sz="2400" baseline="30000" dirty="0">
                <a:solidFill>
                  <a:srgbClr val="FF0000"/>
                </a:solidFill>
              </a:rPr>
              <a:t> </a:t>
            </a:r>
            <a:r>
              <a:rPr lang="en-US" sz="2400" dirty="0">
                <a:solidFill>
                  <a:srgbClr val="FF0000"/>
                </a:solidFill>
              </a:rPr>
              <a:t>And this is the judgment: the light has come into the world, and people loved the darkness rather than the light because their works were evil. </a:t>
            </a:r>
            <a:r>
              <a:rPr lang="en-US" sz="2400" baseline="30000" dirty="0">
                <a:solidFill>
                  <a:srgbClr val="FF0000"/>
                </a:solidFill>
              </a:rPr>
              <a:t>20 </a:t>
            </a:r>
            <a:r>
              <a:rPr lang="en-US" sz="2400" dirty="0">
                <a:solidFill>
                  <a:srgbClr val="FF0000"/>
                </a:solidFill>
              </a:rPr>
              <a:t>For everyone who does wicked things hates the light and does not come to the light, lest his works should be exposed. </a:t>
            </a:r>
            <a:r>
              <a:rPr lang="en-US" sz="2400" baseline="30000" dirty="0">
                <a:solidFill>
                  <a:srgbClr val="FF0000"/>
                </a:solidFill>
              </a:rPr>
              <a:t>21 </a:t>
            </a:r>
            <a:r>
              <a:rPr lang="en-US" sz="2400" dirty="0">
                <a:solidFill>
                  <a:srgbClr val="FF0000"/>
                </a:solidFill>
              </a:rPr>
              <a:t>But whoever does what is true comes to the light, so that it may be clearly seen that his works have been carried out in God</a:t>
            </a:r>
            <a:r>
              <a:rPr lang="en-US" sz="2400" dirty="0" smtClean="0">
                <a:solidFill>
                  <a:srgbClr val="FF0000"/>
                </a:solidFill>
              </a:rPr>
              <a:t>.”</a:t>
            </a:r>
            <a:endParaRPr lang="en-US" sz="2400" dirty="0">
              <a:solidFill>
                <a:srgbClr val="FF0000"/>
              </a:solidFill>
            </a:endParaRPr>
          </a:p>
        </p:txBody>
      </p:sp>
      <p:sp>
        <p:nvSpPr>
          <p:cNvPr id="2" name="Slide Number Placeholder 1"/>
          <p:cNvSpPr>
            <a:spLocks noGrp="1"/>
          </p:cNvSpPr>
          <p:nvPr>
            <p:ph type="sldNum" sz="quarter" idx="12"/>
          </p:nvPr>
        </p:nvSpPr>
        <p:spPr/>
        <p:txBody>
          <a:bodyPr/>
          <a:lstStyle/>
          <a:p>
            <a:fld id="{5762F52A-C960-462B-8236-8A9481EACB9C}" type="slidenum">
              <a:rPr lang="en-US" smtClean="0"/>
              <a:pPr/>
              <a:t>12</a:t>
            </a:fld>
            <a:endParaRPr lang="en-US" dirty="0"/>
          </a:p>
        </p:txBody>
      </p:sp>
      <p:sp>
        <p:nvSpPr>
          <p:cNvPr id="11" name="Rectangle 10"/>
          <p:cNvSpPr/>
          <p:nvPr/>
        </p:nvSpPr>
        <p:spPr>
          <a:xfrm>
            <a:off x="1904999" y="63388"/>
            <a:ext cx="5181601" cy="1261884"/>
          </a:xfrm>
          <a:prstGeom prst="rect">
            <a:avLst/>
          </a:prstGeom>
        </p:spPr>
        <p:txBody>
          <a:bodyPr wrap="square" anchor="ctr">
            <a:spAutoFit/>
          </a:bodyPr>
          <a:lstStyle/>
          <a:p>
            <a:pPr algn="ctr"/>
            <a:r>
              <a:rPr lang="en-US" sz="4400" dirty="0" smtClean="0"/>
              <a:t>    </a:t>
            </a:r>
            <a:r>
              <a:rPr lang="en-US" sz="4400" dirty="0" smtClean="0">
                <a:hlinkClick r:id="rId2"/>
              </a:rPr>
              <a:t>John 3:1-36</a:t>
            </a:r>
            <a:r>
              <a:rPr lang="en-US" dirty="0" smtClean="0"/>
              <a:t>  (ESV)</a:t>
            </a:r>
            <a:endParaRPr lang="en-US" sz="4400" dirty="0" smtClean="0"/>
          </a:p>
          <a:p>
            <a:pPr algn="ctr"/>
            <a:r>
              <a:rPr lang="en-US" sz="3200" dirty="0" smtClean="0"/>
              <a:t>Jesus witnesses to Nicodemus</a:t>
            </a:r>
            <a:endParaRPr lang="en-US" sz="4000" dirty="0" smtClean="0"/>
          </a:p>
        </p:txBody>
      </p:sp>
    </p:spTree>
    <p:extLst>
      <p:ext uri="{BB962C8B-B14F-4D97-AF65-F5344CB8AC3E}">
        <p14:creationId xmlns:p14="http://schemas.microsoft.com/office/powerpoint/2010/main" val="25141088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dirty="0" smtClean="0"/>
              <a:t>Lesson 9 - John 3:1-36</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November 11, 2014</a:t>
            </a:r>
            <a:endParaRPr lang="en-US" dirty="0"/>
          </a:p>
        </p:txBody>
      </p:sp>
      <p:sp>
        <p:nvSpPr>
          <p:cNvPr id="7" name="Rectangle 6"/>
          <p:cNvSpPr/>
          <p:nvPr/>
        </p:nvSpPr>
        <p:spPr>
          <a:xfrm>
            <a:off x="537030" y="1613647"/>
            <a:ext cx="8077200" cy="2862322"/>
          </a:xfrm>
          <a:prstGeom prst="rect">
            <a:avLst/>
          </a:prstGeom>
        </p:spPr>
        <p:txBody>
          <a:bodyPr wrap="square">
            <a:spAutoFit/>
          </a:bodyPr>
          <a:lstStyle/>
          <a:p>
            <a:pPr>
              <a:lnSpc>
                <a:spcPct val="150000"/>
              </a:lnSpc>
            </a:pPr>
            <a:r>
              <a:rPr lang="en-US" sz="2400" baseline="30000" dirty="0"/>
              <a:t>22 </a:t>
            </a:r>
            <a:r>
              <a:rPr lang="en-US" sz="2400" dirty="0"/>
              <a:t>After this Jesus and his disciples went into the Judean countryside, and he remained there with them and was baptizing. </a:t>
            </a:r>
            <a:r>
              <a:rPr lang="en-US" sz="2400" baseline="30000" dirty="0"/>
              <a:t>23 </a:t>
            </a:r>
            <a:r>
              <a:rPr lang="en-US" sz="2400" dirty="0"/>
              <a:t>John also was baptizing at Aenon near Salim, because water was plentiful there, and people were coming and being baptized </a:t>
            </a:r>
            <a:r>
              <a:rPr lang="en-US" sz="2400" baseline="30000" dirty="0"/>
              <a:t>24 </a:t>
            </a:r>
            <a:r>
              <a:rPr lang="en-US" sz="2400" dirty="0"/>
              <a:t>(for John had not yet been put in prison</a:t>
            </a:r>
            <a:r>
              <a:rPr lang="en-US" sz="2400" dirty="0" smtClean="0"/>
              <a:t>).</a:t>
            </a:r>
            <a:endParaRPr lang="en-US" sz="2400" dirty="0"/>
          </a:p>
        </p:txBody>
      </p:sp>
      <p:sp>
        <p:nvSpPr>
          <p:cNvPr id="2" name="Slide Number Placeholder 1"/>
          <p:cNvSpPr>
            <a:spLocks noGrp="1"/>
          </p:cNvSpPr>
          <p:nvPr>
            <p:ph type="sldNum" sz="quarter" idx="12"/>
          </p:nvPr>
        </p:nvSpPr>
        <p:spPr/>
        <p:txBody>
          <a:bodyPr/>
          <a:lstStyle/>
          <a:p>
            <a:fld id="{5762F52A-C960-462B-8236-8A9481EACB9C}" type="slidenum">
              <a:rPr lang="en-US" smtClean="0"/>
              <a:pPr/>
              <a:t>13</a:t>
            </a:fld>
            <a:endParaRPr lang="en-US" dirty="0"/>
          </a:p>
        </p:txBody>
      </p:sp>
      <p:sp>
        <p:nvSpPr>
          <p:cNvPr id="11" name="Rectangle 10"/>
          <p:cNvSpPr/>
          <p:nvPr/>
        </p:nvSpPr>
        <p:spPr>
          <a:xfrm>
            <a:off x="1904999" y="63388"/>
            <a:ext cx="5181601" cy="1261884"/>
          </a:xfrm>
          <a:prstGeom prst="rect">
            <a:avLst/>
          </a:prstGeom>
        </p:spPr>
        <p:txBody>
          <a:bodyPr wrap="square" anchor="ctr">
            <a:spAutoFit/>
          </a:bodyPr>
          <a:lstStyle/>
          <a:p>
            <a:pPr algn="ctr"/>
            <a:r>
              <a:rPr lang="en-US" sz="4400" dirty="0" smtClean="0"/>
              <a:t>    </a:t>
            </a:r>
            <a:r>
              <a:rPr lang="en-US" sz="4400" dirty="0" smtClean="0">
                <a:hlinkClick r:id="rId2"/>
              </a:rPr>
              <a:t>John 3:1-36</a:t>
            </a:r>
            <a:r>
              <a:rPr lang="en-US" dirty="0" smtClean="0"/>
              <a:t>  (ESV)</a:t>
            </a:r>
            <a:endParaRPr lang="en-US" sz="4400" dirty="0" smtClean="0"/>
          </a:p>
          <a:p>
            <a:pPr algn="ctr"/>
            <a:r>
              <a:rPr lang="en-US" sz="3200" dirty="0" smtClean="0"/>
              <a:t>Jesus witnesses to Nicodemus</a:t>
            </a:r>
            <a:endParaRPr lang="en-US" sz="4000" dirty="0" smtClean="0"/>
          </a:p>
        </p:txBody>
      </p:sp>
    </p:spTree>
    <p:extLst>
      <p:ext uri="{BB962C8B-B14F-4D97-AF65-F5344CB8AC3E}">
        <p14:creationId xmlns:p14="http://schemas.microsoft.com/office/powerpoint/2010/main" val="14777640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dirty="0" smtClean="0"/>
              <a:t>Lesson 9 - John 3:1-36</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November 11, 2014</a:t>
            </a:r>
            <a:endParaRPr lang="en-US" dirty="0"/>
          </a:p>
        </p:txBody>
      </p:sp>
      <p:sp>
        <p:nvSpPr>
          <p:cNvPr id="7" name="Rectangle 6"/>
          <p:cNvSpPr/>
          <p:nvPr/>
        </p:nvSpPr>
        <p:spPr>
          <a:xfrm>
            <a:off x="537030" y="1524000"/>
            <a:ext cx="8225970" cy="5029582"/>
          </a:xfrm>
          <a:prstGeom prst="rect">
            <a:avLst/>
          </a:prstGeom>
        </p:spPr>
        <p:txBody>
          <a:bodyPr wrap="square">
            <a:spAutoFit/>
          </a:bodyPr>
          <a:lstStyle/>
          <a:p>
            <a:pPr>
              <a:lnSpc>
                <a:spcPts val="3500"/>
              </a:lnSpc>
            </a:pPr>
            <a:r>
              <a:rPr lang="en-US" sz="2400" baseline="30000" dirty="0"/>
              <a:t>25 </a:t>
            </a:r>
            <a:r>
              <a:rPr lang="en-US" sz="2400" dirty="0"/>
              <a:t>Now a discussion arose between some of John's disciples and a Jew over purification. </a:t>
            </a:r>
            <a:r>
              <a:rPr lang="en-US" sz="2400" baseline="30000" dirty="0"/>
              <a:t>26 </a:t>
            </a:r>
            <a:r>
              <a:rPr lang="en-US" sz="2400" dirty="0"/>
              <a:t>And they came to John and said to him, “Rabbi, he who was with you across the Jordan, to whom you bore witness—look, he is baptizing, and all are going to him.” </a:t>
            </a:r>
            <a:r>
              <a:rPr lang="en-US" sz="2400" baseline="30000" dirty="0"/>
              <a:t>27 </a:t>
            </a:r>
            <a:r>
              <a:rPr lang="en-US" sz="2400" dirty="0"/>
              <a:t>John answered, “A person cannot receive even one thing unless it is given him from heaven. </a:t>
            </a:r>
            <a:r>
              <a:rPr lang="en-US" sz="2400" baseline="30000" dirty="0"/>
              <a:t>28 </a:t>
            </a:r>
            <a:r>
              <a:rPr lang="en-US" sz="2400" dirty="0"/>
              <a:t>You yourselves bear me witness, that I said, ‘I am not the Christ, but I have been sent before him.’ </a:t>
            </a:r>
            <a:r>
              <a:rPr lang="en-US" sz="2400" baseline="30000" dirty="0"/>
              <a:t>29 </a:t>
            </a:r>
            <a:r>
              <a:rPr lang="en-US" sz="2400" dirty="0"/>
              <a:t>The one who has the bride is the bridegroom. The friend of the bridegroom, who stands and hears him, rejoices greatly at the bridegroom's voice. Therefore this joy of mine is now complete. </a:t>
            </a:r>
            <a:r>
              <a:rPr lang="en-US" sz="2400" baseline="30000" dirty="0"/>
              <a:t>30 </a:t>
            </a:r>
            <a:r>
              <a:rPr lang="en-US" sz="2400" dirty="0"/>
              <a:t>He must increase, but I must decrease.”</a:t>
            </a:r>
          </a:p>
        </p:txBody>
      </p:sp>
      <p:sp>
        <p:nvSpPr>
          <p:cNvPr id="2" name="Slide Number Placeholder 1"/>
          <p:cNvSpPr>
            <a:spLocks noGrp="1"/>
          </p:cNvSpPr>
          <p:nvPr>
            <p:ph type="sldNum" sz="quarter" idx="12"/>
          </p:nvPr>
        </p:nvSpPr>
        <p:spPr/>
        <p:txBody>
          <a:bodyPr/>
          <a:lstStyle/>
          <a:p>
            <a:fld id="{5762F52A-C960-462B-8236-8A9481EACB9C}" type="slidenum">
              <a:rPr lang="en-US" smtClean="0"/>
              <a:pPr/>
              <a:t>14</a:t>
            </a:fld>
            <a:endParaRPr lang="en-US" dirty="0"/>
          </a:p>
        </p:txBody>
      </p:sp>
      <p:sp>
        <p:nvSpPr>
          <p:cNvPr id="11" name="Rectangle 10"/>
          <p:cNvSpPr/>
          <p:nvPr/>
        </p:nvSpPr>
        <p:spPr>
          <a:xfrm>
            <a:off x="1904999" y="63388"/>
            <a:ext cx="5181601" cy="1261884"/>
          </a:xfrm>
          <a:prstGeom prst="rect">
            <a:avLst/>
          </a:prstGeom>
        </p:spPr>
        <p:txBody>
          <a:bodyPr wrap="square" anchor="ctr">
            <a:spAutoFit/>
          </a:bodyPr>
          <a:lstStyle/>
          <a:p>
            <a:pPr algn="ctr"/>
            <a:r>
              <a:rPr lang="en-US" sz="4400" dirty="0" smtClean="0"/>
              <a:t>    </a:t>
            </a:r>
            <a:r>
              <a:rPr lang="en-US" sz="4400" dirty="0" smtClean="0">
                <a:hlinkClick r:id="rId2"/>
              </a:rPr>
              <a:t>John 3:1-36</a:t>
            </a:r>
            <a:r>
              <a:rPr lang="en-US" dirty="0" smtClean="0"/>
              <a:t>  (ESV)</a:t>
            </a:r>
            <a:endParaRPr lang="en-US" sz="4400" dirty="0" smtClean="0"/>
          </a:p>
          <a:p>
            <a:pPr algn="ctr"/>
            <a:r>
              <a:rPr lang="en-US" sz="3200" dirty="0" smtClean="0"/>
              <a:t>Jesus witnesses to Nicodemus</a:t>
            </a:r>
            <a:endParaRPr lang="en-US" sz="4000" dirty="0" smtClean="0"/>
          </a:p>
        </p:txBody>
      </p:sp>
    </p:spTree>
    <p:extLst>
      <p:ext uri="{BB962C8B-B14F-4D97-AF65-F5344CB8AC3E}">
        <p14:creationId xmlns:p14="http://schemas.microsoft.com/office/powerpoint/2010/main" val="9694613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dirty="0" smtClean="0"/>
              <a:t>Lesson 9 - John 3:1-36</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November 11, 2014</a:t>
            </a:r>
            <a:endParaRPr lang="en-US" dirty="0"/>
          </a:p>
        </p:txBody>
      </p:sp>
      <p:sp>
        <p:nvSpPr>
          <p:cNvPr id="7" name="Rectangle 6"/>
          <p:cNvSpPr/>
          <p:nvPr/>
        </p:nvSpPr>
        <p:spPr>
          <a:xfrm>
            <a:off x="537030" y="1613647"/>
            <a:ext cx="7997370" cy="4580741"/>
          </a:xfrm>
          <a:prstGeom prst="rect">
            <a:avLst/>
          </a:prstGeom>
        </p:spPr>
        <p:txBody>
          <a:bodyPr wrap="square">
            <a:spAutoFit/>
          </a:bodyPr>
          <a:lstStyle/>
          <a:p>
            <a:pPr>
              <a:lnSpc>
                <a:spcPts val="3500"/>
              </a:lnSpc>
            </a:pPr>
            <a:r>
              <a:rPr lang="en-US" sz="2400" baseline="30000" dirty="0"/>
              <a:t>31 </a:t>
            </a:r>
            <a:r>
              <a:rPr lang="en-US" sz="2400" dirty="0"/>
              <a:t>He who comes from above is above all. He who is of the earth belongs to the earth and speaks in an earthly way. He who comes from heaven is above all. </a:t>
            </a:r>
            <a:r>
              <a:rPr lang="en-US" sz="2400" baseline="30000" dirty="0"/>
              <a:t>32 </a:t>
            </a:r>
            <a:r>
              <a:rPr lang="en-US" sz="2400" dirty="0"/>
              <a:t>He bears witness to what he has seen and heard, yet no one receives his testimony. </a:t>
            </a:r>
            <a:r>
              <a:rPr lang="en-US" sz="2400" baseline="30000" dirty="0"/>
              <a:t>33 </a:t>
            </a:r>
            <a:r>
              <a:rPr lang="en-US" sz="2400" dirty="0"/>
              <a:t>Whoever receives his testimony sets his seal to this, that God is true. </a:t>
            </a:r>
            <a:r>
              <a:rPr lang="en-US" sz="2400" baseline="30000" dirty="0"/>
              <a:t>34 </a:t>
            </a:r>
            <a:r>
              <a:rPr lang="en-US" sz="2400" dirty="0"/>
              <a:t>For he whom God has sent utters the words of God, for he gives the Spirit without measure. </a:t>
            </a:r>
            <a:r>
              <a:rPr lang="en-US" sz="2400" baseline="30000" dirty="0"/>
              <a:t>35 </a:t>
            </a:r>
            <a:r>
              <a:rPr lang="en-US" sz="2400" dirty="0"/>
              <a:t>The Father loves the Son and has given all things into his hand. </a:t>
            </a:r>
            <a:r>
              <a:rPr lang="en-US" sz="2400" baseline="30000" dirty="0"/>
              <a:t>36 </a:t>
            </a:r>
            <a:r>
              <a:rPr lang="en-US" sz="2400" dirty="0"/>
              <a:t>Whoever believes in the Son has eternal life; whoever does not obey the Son shall not see life, but the wrath of God remains on him</a:t>
            </a:r>
            <a:r>
              <a:rPr lang="en-US" sz="2400" dirty="0" smtClean="0"/>
              <a:t>.</a:t>
            </a:r>
            <a:r>
              <a:rPr lang="en-US" sz="2400" dirty="0"/>
              <a:t> </a:t>
            </a:r>
          </a:p>
        </p:txBody>
      </p:sp>
      <p:sp>
        <p:nvSpPr>
          <p:cNvPr id="2" name="Slide Number Placeholder 1"/>
          <p:cNvSpPr>
            <a:spLocks noGrp="1"/>
          </p:cNvSpPr>
          <p:nvPr>
            <p:ph type="sldNum" sz="quarter" idx="12"/>
          </p:nvPr>
        </p:nvSpPr>
        <p:spPr/>
        <p:txBody>
          <a:bodyPr/>
          <a:lstStyle/>
          <a:p>
            <a:fld id="{5762F52A-C960-462B-8236-8A9481EACB9C}" type="slidenum">
              <a:rPr lang="en-US" smtClean="0"/>
              <a:pPr/>
              <a:t>15</a:t>
            </a:fld>
            <a:endParaRPr lang="en-US" dirty="0"/>
          </a:p>
        </p:txBody>
      </p:sp>
      <p:sp>
        <p:nvSpPr>
          <p:cNvPr id="11" name="Rectangle 10"/>
          <p:cNvSpPr/>
          <p:nvPr/>
        </p:nvSpPr>
        <p:spPr>
          <a:xfrm>
            <a:off x="1904999" y="63388"/>
            <a:ext cx="5181601" cy="1261884"/>
          </a:xfrm>
          <a:prstGeom prst="rect">
            <a:avLst/>
          </a:prstGeom>
        </p:spPr>
        <p:txBody>
          <a:bodyPr wrap="square" anchor="ctr">
            <a:spAutoFit/>
          </a:bodyPr>
          <a:lstStyle/>
          <a:p>
            <a:pPr algn="ctr"/>
            <a:r>
              <a:rPr lang="en-US" sz="4400" dirty="0" smtClean="0"/>
              <a:t>    </a:t>
            </a:r>
            <a:r>
              <a:rPr lang="en-US" sz="4400" dirty="0" smtClean="0">
                <a:hlinkClick r:id="rId2"/>
              </a:rPr>
              <a:t>John 3:1-36</a:t>
            </a:r>
            <a:r>
              <a:rPr lang="en-US" dirty="0" smtClean="0"/>
              <a:t>  (ESV)</a:t>
            </a:r>
            <a:endParaRPr lang="en-US" sz="4400" dirty="0" smtClean="0"/>
          </a:p>
          <a:p>
            <a:pPr algn="ctr"/>
            <a:r>
              <a:rPr lang="en-US" sz="3200" dirty="0" smtClean="0"/>
              <a:t>Jesus witnesses to Nicodemus</a:t>
            </a:r>
            <a:endParaRPr lang="en-US" sz="4000" dirty="0" smtClean="0"/>
          </a:p>
        </p:txBody>
      </p:sp>
    </p:spTree>
    <p:extLst>
      <p:ext uri="{BB962C8B-B14F-4D97-AF65-F5344CB8AC3E}">
        <p14:creationId xmlns:p14="http://schemas.microsoft.com/office/powerpoint/2010/main" val="29405846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dirty="0" smtClean="0"/>
              <a:t>Lesson 9 - John 3:1-36</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November 11, 2014</a:t>
            </a:r>
            <a:endParaRPr lang="en-US" dirty="0"/>
          </a:p>
        </p:txBody>
      </p:sp>
      <p:sp>
        <p:nvSpPr>
          <p:cNvPr id="2" name="Slide Number Placeholder 1"/>
          <p:cNvSpPr>
            <a:spLocks noGrp="1"/>
          </p:cNvSpPr>
          <p:nvPr>
            <p:ph type="sldNum" sz="quarter" idx="12"/>
          </p:nvPr>
        </p:nvSpPr>
        <p:spPr/>
        <p:txBody>
          <a:bodyPr/>
          <a:lstStyle/>
          <a:p>
            <a:fld id="{5762F52A-C960-462B-8236-8A9481EACB9C}" type="slidenum">
              <a:rPr lang="en-US" smtClean="0"/>
              <a:pPr/>
              <a:t>16</a:t>
            </a:fld>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14514"/>
            <a:ext cx="4488698" cy="6858000"/>
          </a:xfrm>
          <a:prstGeom prst="rect">
            <a:avLst/>
          </a:prstGeom>
        </p:spPr>
      </p:pic>
      <p:sp>
        <p:nvSpPr>
          <p:cNvPr id="5" name="Right Arrow 4"/>
          <p:cNvSpPr/>
          <p:nvPr/>
        </p:nvSpPr>
        <p:spPr>
          <a:xfrm rot="10800000">
            <a:off x="4419600" y="4343400"/>
            <a:ext cx="2104571" cy="282388"/>
          </a:xfrm>
          <a:prstGeom prst="rightArrow">
            <a:avLst/>
          </a:prstGeom>
          <a:solidFill>
            <a:srgbClr val="FF0000"/>
          </a:solidFill>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 name="Rectangle 10"/>
          <p:cNvSpPr/>
          <p:nvPr/>
        </p:nvSpPr>
        <p:spPr>
          <a:xfrm>
            <a:off x="6524172" y="3505200"/>
            <a:ext cx="2667000" cy="1323439"/>
          </a:xfrm>
          <a:prstGeom prst="rect">
            <a:avLst/>
          </a:prstGeom>
        </p:spPr>
        <p:txBody>
          <a:bodyPr wrap="square" anchor="ctr">
            <a:spAutoFit/>
          </a:bodyPr>
          <a:lstStyle/>
          <a:p>
            <a:r>
              <a:rPr lang="en-US" sz="4000" dirty="0" smtClean="0"/>
              <a:t>Where is</a:t>
            </a:r>
          </a:p>
          <a:p>
            <a:r>
              <a:rPr lang="en-US" sz="4000" dirty="0"/>
              <a:t>Jerusalem?</a:t>
            </a:r>
            <a:endParaRPr lang="en-US" sz="4000" dirty="0" smtClean="0"/>
          </a:p>
        </p:txBody>
      </p:sp>
      <p:sp>
        <p:nvSpPr>
          <p:cNvPr id="12" name="Oval 11"/>
          <p:cNvSpPr/>
          <p:nvPr/>
        </p:nvSpPr>
        <p:spPr>
          <a:xfrm>
            <a:off x="4312442" y="4441033"/>
            <a:ext cx="73025" cy="76200"/>
          </a:xfrm>
          <a:prstGeom prst="ellipse">
            <a:avLst/>
          </a:prstGeom>
          <a:solidFill>
            <a:srgbClr val="FF0000"/>
          </a:solidFill>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p>
        </p:txBody>
      </p:sp>
    </p:spTree>
    <p:extLst>
      <p:ext uri="{BB962C8B-B14F-4D97-AF65-F5344CB8AC3E}">
        <p14:creationId xmlns:p14="http://schemas.microsoft.com/office/powerpoint/2010/main" val="15532076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dirty="0" smtClean="0"/>
              <a:t>Lesson 9 - John 3:1-36</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November 11, 2014</a:t>
            </a:r>
            <a:endParaRPr lang="en-US" dirty="0"/>
          </a:p>
        </p:txBody>
      </p:sp>
      <p:sp>
        <p:nvSpPr>
          <p:cNvPr id="2" name="Slide Number Placeholder 1"/>
          <p:cNvSpPr>
            <a:spLocks noGrp="1"/>
          </p:cNvSpPr>
          <p:nvPr>
            <p:ph type="sldNum" sz="quarter" idx="12"/>
          </p:nvPr>
        </p:nvSpPr>
        <p:spPr/>
        <p:txBody>
          <a:bodyPr/>
          <a:lstStyle/>
          <a:p>
            <a:fld id="{5762F52A-C960-462B-8236-8A9481EACB9C}" type="slidenum">
              <a:rPr lang="en-US" smtClean="0"/>
              <a:pPr/>
              <a:t>17</a:t>
            </a:fld>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14514"/>
            <a:ext cx="4488698" cy="6858000"/>
          </a:xfrm>
          <a:prstGeom prst="rect">
            <a:avLst/>
          </a:prstGeom>
        </p:spPr>
      </p:pic>
      <p:sp>
        <p:nvSpPr>
          <p:cNvPr id="5" name="Right Arrow 4"/>
          <p:cNvSpPr/>
          <p:nvPr/>
        </p:nvSpPr>
        <p:spPr>
          <a:xfrm rot="10800000">
            <a:off x="5243286" y="2286000"/>
            <a:ext cx="1280885" cy="304799"/>
          </a:xfrm>
          <a:prstGeom prst="rightArrow">
            <a:avLst/>
          </a:prstGeom>
          <a:solidFill>
            <a:srgbClr val="FF0000"/>
          </a:solidFill>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 name="Rectangle 10"/>
          <p:cNvSpPr/>
          <p:nvPr/>
        </p:nvSpPr>
        <p:spPr>
          <a:xfrm>
            <a:off x="6629400" y="1566185"/>
            <a:ext cx="2667000" cy="1754326"/>
          </a:xfrm>
          <a:prstGeom prst="rect">
            <a:avLst/>
          </a:prstGeom>
        </p:spPr>
        <p:txBody>
          <a:bodyPr wrap="square" anchor="ctr">
            <a:spAutoFit/>
          </a:bodyPr>
          <a:lstStyle/>
          <a:p>
            <a:r>
              <a:rPr lang="en-US" sz="3600" dirty="0" smtClean="0"/>
              <a:t>Where is</a:t>
            </a:r>
          </a:p>
          <a:p>
            <a:r>
              <a:rPr lang="en-US" sz="3600" dirty="0" smtClean="0"/>
              <a:t>Aenon</a:t>
            </a:r>
            <a:r>
              <a:rPr lang="en-US" sz="3600" dirty="0"/>
              <a:t>?</a:t>
            </a:r>
            <a:endParaRPr lang="en-US" sz="3600" dirty="0" smtClean="0"/>
          </a:p>
          <a:p>
            <a:r>
              <a:rPr lang="en-US" sz="3600" dirty="0" smtClean="0"/>
              <a:t>(near Salim)</a:t>
            </a:r>
          </a:p>
        </p:txBody>
      </p:sp>
      <p:sp>
        <p:nvSpPr>
          <p:cNvPr id="12" name="Oval 11"/>
          <p:cNvSpPr/>
          <p:nvPr/>
        </p:nvSpPr>
        <p:spPr>
          <a:xfrm>
            <a:off x="5131591" y="2385828"/>
            <a:ext cx="73025" cy="76200"/>
          </a:xfrm>
          <a:prstGeom prst="ellipse">
            <a:avLst/>
          </a:prstGeom>
          <a:solidFill>
            <a:srgbClr val="FF0000"/>
          </a:solidFill>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p>
        </p:txBody>
      </p:sp>
    </p:spTree>
    <p:extLst>
      <p:ext uri="{BB962C8B-B14F-4D97-AF65-F5344CB8AC3E}">
        <p14:creationId xmlns:p14="http://schemas.microsoft.com/office/powerpoint/2010/main" val="23086110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62F52A-C960-462B-8236-8A9481EACB9C}" type="slidenum">
              <a:rPr lang="en-US" smtClean="0"/>
              <a:pPr/>
              <a:t>18</a:t>
            </a:fld>
            <a:endParaRPr lang="en-US" dirty="0"/>
          </a:p>
        </p:txBody>
      </p:sp>
      <p:sp>
        <p:nvSpPr>
          <p:cNvPr id="5" name="Rectangle 4"/>
          <p:cNvSpPr/>
          <p:nvPr/>
        </p:nvSpPr>
        <p:spPr>
          <a:xfrm>
            <a:off x="2012406" y="304800"/>
            <a:ext cx="5135880" cy="769441"/>
          </a:xfrm>
          <a:prstGeom prst="rect">
            <a:avLst/>
          </a:prstGeom>
        </p:spPr>
        <p:txBody>
          <a:bodyPr wrap="square">
            <a:spAutoFit/>
          </a:bodyPr>
          <a:lstStyle/>
          <a:p>
            <a:pPr algn="ctr"/>
            <a:r>
              <a:rPr lang="en-US" sz="4400" b="1" dirty="0"/>
              <a:t>Being “Born Again”</a:t>
            </a:r>
          </a:p>
        </p:txBody>
      </p:sp>
      <p:sp>
        <p:nvSpPr>
          <p:cNvPr id="2" name="Rectangle 1"/>
          <p:cNvSpPr/>
          <p:nvPr/>
        </p:nvSpPr>
        <p:spPr>
          <a:xfrm>
            <a:off x="2206170" y="1614714"/>
            <a:ext cx="4757058" cy="3785652"/>
          </a:xfrm>
          <a:prstGeom prst="rect">
            <a:avLst/>
          </a:prstGeom>
        </p:spPr>
        <p:txBody>
          <a:bodyPr wrap="square">
            <a:spAutoFit/>
          </a:bodyPr>
          <a:lstStyle/>
          <a:p>
            <a:pPr marL="285750" lvl="0" indent="-285750">
              <a:lnSpc>
                <a:spcPct val="150000"/>
              </a:lnSpc>
              <a:buFont typeface="Arial" panose="020B0604020202020204" pitchFamily="34" charset="0"/>
              <a:buChar char="•"/>
            </a:pPr>
            <a:r>
              <a:rPr lang="en-US" sz="4000" dirty="0" smtClean="0"/>
              <a:t>What </a:t>
            </a:r>
            <a:r>
              <a:rPr lang="en-US" sz="4000" dirty="0"/>
              <a:t>does it mean?</a:t>
            </a:r>
          </a:p>
          <a:p>
            <a:pPr marL="285750" lvl="0" indent="-285750">
              <a:lnSpc>
                <a:spcPct val="150000"/>
              </a:lnSpc>
              <a:buFont typeface="Arial" panose="020B0604020202020204" pitchFamily="34" charset="0"/>
              <a:buChar char="•"/>
            </a:pPr>
            <a:r>
              <a:rPr lang="en-US" sz="4000" dirty="0"/>
              <a:t>Why do you need it?</a:t>
            </a:r>
          </a:p>
          <a:p>
            <a:pPr marL="285750" lvl="0" indent="-285750">
              <a:lnSpc>
                <a:spcPct val="150000"/>
              </a:lnSpc>
              <a:buFont typeface="Arial" panose="020B0604020202020204" pitchFamily="34" charset="0"/>
              <a:buChar char="•"/>
            </a:pPr>
            <a:r>
              <a:rPr lang="en-US" sz="4000" dirty="0"/>
              <a:t>How do you get it?</a:t>
            </a:r>
          </a:p>
          <a:p>
            <a:pPr marL="285750" lvl="0" indent="-285750">
              <a:lnSpc>
                <a:spcPct val="150000"/>
              </a:lnSpc>
              <a:buFont typeface="Arial" panose="020B0604020202020204" pitchFamily="34" charset="0"/>
              <a:buChar char="•"/>
            </a:pPr>
            <a:r>
              <a:rPr lang="en-US" sz="4000" dirty="0"/>
              <a:t>What is the result?</a:t>
            </a:r>
          </a:p>
        </p:txBody>
      </p:sp>
      <p:sp>
        <p:nvSpPr>
          <p:cNvPr id="8" name="Footer Placeholder 9"/>
          <p:cNvSpPr>
            <a:spLocks noGrp="1"/>
          </p:cNvSpPr>
          <p:nvPr>
            <p:ph type="ftr" sz="quarter" idx="11"/>
          </p:nvPr>
        </p:nvSpPr>
        <p:spPr>
          <a:xfrm>
            <a:off x="1561700" y="6492875"/>
            <a:ext cx="6019800" cy="365125"/>
          </a:xfrm>
        </p:spPr>
        <p:txBody>
          <a:bodyPr/>
          <a:lstStyle/>
          <a:p>
            <a:r>
              <a:rPr lang="en-US" dirty="0" smtClean="0"/>
              <a:t>Lesson 9 - John 3:1-36</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November 11, 2014</a:t>
            </a:r>
            <a:endParaRPr lang="en-US" dirty="0"/>
          </a:p>
        </p:txBody>
      </p:sp>
    </p:spTree>
    <p:extLst>
      <p:ext uri="{BB962C8B-B14F-4D97-AF65-F5344CB8AC3E}">
        <p14:creationId xmlns:p14="http://schemas.microsoft.com/office/powerpoint/2010/main" val="25215182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62F52A-C960-462B-8236-8A9481EACB9C}" type="slidenum">
              <a:rPr lang="en-US" smtClean="0"/>
              <a:pPr/>
              <a:t>19</a:t>
            </a:fld>
            <a:endParaRPr lang="en-US" dirty="0"/>
          </a:p>
        </p:txBody>
      </p:sp>
      <p:sp>
        <p:nvSpPr>
          <p:cNvPr id="2" name="Rectangle 1"/>
          <p:cNvSpPr/>
          <p:nvPr/>
        </p:nvSpPr>
        <p:spPr>
          <a:xfrm>
            <a:off x="1843314" y="1614384"/>
            <a:ext cx="6172200" cy="4813369"/>
          </a:xfrm>
          <a:prstGeom prst="rect">
            <a:avLst/>
          </a:prstGeom>
        </p:spPr>
        <p:txBody>
          <a:bodyPr wrap="square">
            <a:spAutoFit/>
          </a:bodyPr>
          <a:lstStyle/>
          <a:p>
            <a:pPr marL="457200" indent="-457200">
              <a:lnSpc>
                <a:spcPts val="3700"/>
              </a:lnSpc>
              <a:buFont typeface="Arial" panose="020B0604020202020204" pitchFamily="34" charset="0"/>
              <a:buChar char="•"/>
            </a:pPr>
            <a:r>
              <a:rPr lang="en-US" sz="2800" dirty="0" smtClean="0"/>
              <a:t>Being </a:t>
            </a:r>
            <a:r>
              <a:rPr lang="en-US" sz="2800" dirty="0"/>
              <a:t>saved!</a:t>
            </a:r>
          </a:p>
          <a:p>
            <a:pPr marL="457200" lvl="0" indent="-457200">
              <a:lnSpc>
                <a:spcPts val="3700"/>
              </a:lnSpc>
              <a:buFont typeface="Arial" panose="020B0604020202020204" pitchFamily="34" charset="0"/>
              <a:buChar char="•"/>
            </a:pPr>
            <a:r>
              <a:rPr lang="en-US" sz="2800" dirty="0"/>
              <a:t>Having eternal life!</a:t>
            </a:r>
          </a:p>
          <a:p>
            <a:pPr marL="457200" lvl="0" indent="-457200">
              <a:lnSpc>
                <a:spcPts val="3700"/>
              </a:lnSpc>
              <a:buFont typeface="Arial" panose="020B0604020202020204" pitchFamily="34" charset="0"/>
              <a:buChar char="•"/>
            </a:pPr>
            <a:r>
              <a:rPr lang="en-US" sz="2800" dirty="0"/>
              <a:t>Trusting in Christ!</a:t>
            </a:r>
          </a:p>
          <a:p>
            <a:pPr marL="457200" lvl="0" indent="-457200">
              <a:lnSpc>
                <a:spcPts val="3700"/>
              </a:lnSpc>
              <a:buFont typeface="Arial" panose="020B0604020202020204" pitchFamily="34" charset="0"/>
              <a:buChar char="•"/>
            </a:pPr>
            <a:r>
              <a:rPr lang="en-US" sz="2800" dirty="0"/>
              <a:t>Accepting Christ as personal Savior!</a:t>
            </a:r>
          </a:p>
          <a:p>
            <a:pPr marL="457200" lvl="0" indent="-457200">
              <a:lnSpc>
                <a:spcPts val="3700"/>
              </a:lnSpc>
              <a:buFont typeface="Arial" panose="020B0604020202020204" pitchFamily="34" charset="0"/>
              <a:buChar char="•"/>
            </a:pPr>
            <a:r>
              <a:rPr lang="en-US" sz="2800" dirty="0"/>
              <a:t>Becoming a believer in Christ!</a:t>
            </a:r>
          </a:p>
          <a:p>
            <a:pPr marL="457200" lvl="0" indent="-457200">
              <a:lnSpc>
                <a:spcPts val="3700"/>
              </a:lnSpc>
              <a:buFont typeface="Arial" panose="020B0604020202020204" pitchFamily="34" charset="0"/>
              <a:buChar char="•"/>
            </a:pPr>
            <a:r>
              <a:rPr lang="en-US" sz="2800" dirty="0"/>
              <a:t>Giving your heart to Christ!</a:t>
            </a:r>
          </a:p>
          <a:p>
            <a:pPr marL="457200" lvl="0" indent="-457200">
              <a:lnSpc>
                <a:spcPts val="3700"/>
              </a:lnSpc>
              <a:buFont typeface="Arial" panose="020B0604020202020204" pitchFamily="34" charset="0"/>
              <a:buChar char="•"/>
            </a:pPr>
            <a:r>
              <a:rPr lang="en-US" sz="2800" dirty="0"/>
              <a:t>Receiving Christ as Savior and Lord!</a:t>
            </a:r>
          </a:p>
          <a:p>
            <a:pPr marL="457200" lvl="0" indent="-457200">
              <a:lnSpc>
                <a:spcPts val="3700"/>
              </a:lnSpc>
              <a:buFont typeface="Arial" panose="020B0604020202020204" pitchFamily="34" charset="0"/>
              <a:buChar char="•"/>
            </a:pPr>
            <a:r>
              <a:rPr lang="en-US" sz="2800" dirty="0"/>
              <a:t>Experiencing salvation through Christ!</a:t>
            </a:r>
          </a:p>
          <a:p>
            <a:pPr marL="457200" lvl="0" indent="-457200">
              <a:lnSpc>
                <a:spcPts val="3700"/>
              </a:lnSpc>
              <a:buFont typeface="Arial" panose="020B0604020202020204" pitchFamily="34" charset="0"/>
              <a:buChar char="•"/>
            </a:pPr>
            <a:r>
              <a:rPr lang="en-US" sz="2800" dirty="0"/>
              <a:t>Coming to Jesus—just as I am!</a:t>
            </a:r>
          </a:p>
          <a:p>
            <a:pPr marL="457200" lvl="0" indent="-457200">
              <a:lnSpc>
                <a:spcPts val="3700"/>
              </a:lnSpc>
              <a:buFont typeface="Arial" panose="020B0604020202020204" pitchFamily="34" charset="0"/>
              <a:buChar char="•"/>
            </a:pPr>
            <a:r>
              <a:rPr lang="en-US" sz="2800" dirty="0"/>
              <a:t>Being “born again”!</a:t>
            </a:r>
          </a:p>
        </p:txBody>
      </p:sp>
      <p:sp>
        <p:nvSpPr>
          <p:cNvPr id="3" name="Rectangle 2"/>
          <p:cNvSpPr/>
          <p:nvPr/>
        </p:nvSpPr>
        <p:spPr>
          <a:xfrm>
            <a:off x="2017985" y="15503"/>
            <a:ext cx="5130301" cy="1323439"/>
          </a:xfrm>
          <a:prstGeom prst="rect">
            <a:avLst/>
          </a:prstGeom>
        </p:spPr>
        <p:txBody>
          <a:bodyPr wrap="square" anchor="ctr">
            <a:spAutoFit/>
          </a:bodyPr>
          <a:lstStyle/>
          <a:p>
            <a:pPr algn="ctr"/>
            <a:r>
              <a:rPr lang="en-US" sz="4000" b="1" dirty="0"/>
              <a:t>Different </a:t>
            </a:r>
            <a:r>
              <a:rPr lang="en-US" sz="4000" b="1" dirty="0" smtClean="0"/>
              <a:t>Ways</a:t>
            </a:r>
          </a:p>
          <a:p>
            <a:pPr algn="ctr"/>
            <a:r>
              <a:rPr lang="en-US" sz="4000" b="1" dirty="0" smtClean="0"/>
              <a:t>of </a:t>
            </a:r>
            <a:r>
              <a:rPr lang="en-US" sz="4000" b="1" dirty="0"/>
              <a:t>Saying It!</a:t>
            </a:r>
            <a:endParaRPr lang="en-US" sz="4000" dirty="0"/>
          </a:p>
        </p:txBody>
      </p:sp>
      <p:sp>
        <p:nvSpPr>
          <p:cNvPr id="8" name="Footer Placeholder 9"/>
          <p:cNvSpPr>
            <a:spLocks noGrp="1"/>
          </p:cNvSpPr>
          <p:nvPr>
            <p:ph type="ftr" sz="quarter" idx="11"/>
          </p:nvPr>
        </p:nvSpPr>
        <p:spPr>
          <a:xfrm>
            <a:off x="1561700" y="6492875"/>
            <a:ext cx="6019800" cy="365125"/>
          </a:xfrm>
        </p:spPr>
        <p:txBody>
          <a:bodyPr/>
          <a:lstStyle/>
          <a:p>
            <a:r>
              <a:rPr lang="en-US" dirty="0" smtClean="0"/>
              <a:t>Lesson 9 - John 3:1-36</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November 11, 2014</a:t>
            </a:r>
            <a:endParaRPr lang="en-US" dirty="0"/>
          </a:p>
        </p:txBody>
      </p:sp>
    </p:spTree>
    <p:extLst>
      <p:ext uri="{BB962C8B-B14F-4D97-AF65-F5344CB8AC3E}">
        <p14:creationId xmlns:p14="http://schemas.microsoft.com/office/powerpoint/2010/main" val="4065469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dirty="0" smtClean="0"/>
              <a:t>Lesson 9 - John 3:1-36</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November 11, 2014</a:t>
            </a:r>
            <a:endParaRPr lang="en-US" dirty="0"/>
          </a:p>
        </p:txBody>
      </p:sp>
      <p:sp>
        <p:nvSpPr>
          <p:cNvPr id="7" name="Rectangle 6"/>
          <p:cNvSpPr/>
          <p:nvPr/>
        </p:nvSpPr>
        <p:spPr>
          <a:xfrm>
            <a:off x="1386114" y="1461247"/>
            <a:ext cx="6843486" cy="3939540"/>
          </a:xfrm>
          <a:prstGeom prst="rect">
            <a:avLst/>
          </a:prstGeom>
        </p:spPr>
        <p:txBody>
          <a:bodyPr wrap="square">
            <a:spAutoFit/>
          </a:bodyPr>
          <a:lstStyle/>
          <a:p>
            <a:pPr algn="ctr">
              <a:lnSpc>
                <a:spcPts val="6000"/>
              </a:lnSpc>
            </a:pPr>
            <a:r>
              <a:rPr lang="en-US" sz="3600" b="1" u="sng" dirty="0">
                <a:hlinkClick r:id="rId2"/>
              </a:rPr>
              <a:t>John </a:t>
            </a:r>
            <a:r>
              <a:rPr lang="en-US" sz="3600" b="1" u="sng" dirty="0" smtClean="0">
                <a:hlinkClick r:id="rId2"/>
              </a:rPr>
              <a:t>3:3</a:t>
            </a:r>
            <a:r>
              <a:rPr lang="en-US" sz="3200" dirty="0" smtClean="0"/>
              <a:t> (ESV)</a:t>
            </a:r>
            <a:endParaRPr lang="en-US" sz="3600" dirty="0" smtClean="0"/>
          </a:p>
          <a:p>
            <a:pPr>
              <a:lnSpc>
                <a:spcPts val="6000"/>
              </a:lnSpc>
            </a:pPr>
            <a:r>
              <a:rPr lang="en-US" sz="3600" dirty="0"/>
              <a:t>Jesus answered him, </a:t>
            </a:r>
            <a:endParaRPr lang="en-US" sz="3600" dirty="0" smtClean="0"/>
          </a:p>
          <a:p>
            <a:pPr>
              <a:lnSpc>
                <a:spcPts val="6000"/>
              </a:lnSpc>
            </a:pPr>
            <a:r>
              <a:rPr lang="en-US" sz="3600" dirty="0" smtClean="0"/>
              <a:t>“</a:t>
            </a:r>
            <a:r>
              <a:rPr lang="en-US" sz="3600" dirty="0"/>
              <a:t>Truly, truly, I say to you, </a:t>
            </a:r>
            <a:endParaRPr lang="en-US" sz="3600" dirty="0" smtClean="0"/>
          </a:p>
          <a:p>
            <a:pPr>
              <a:lnSpc>
                <a:spcPts val="6000"/>
              </a:lnSpc>
            </a:pPr>
            <a:r>
              <a:rPr lang="en-US" sz="3600" dirty="0" smtClean="0"/>
              <a:t>unless </a:t>
            </a:r>
            <a:r>
              <a:rPr lang="en-US" sz="3600" dirty="0"/>
              <a:t>one is born again </a:t>
            </a:r>
            <a:endParaRPr lang="en-US" sz="3600" dirty="0" smtClean="0"/>
          </a:p>
          <a:p>
            <a:pPr>
              <a:lnSpc>
                <a:spcPts val="6000"/>
              </a:lnSpc>
            </a:pPr>
            <a:r>
              <a:rPr lang="en-US" sz="3600" dirty="0" smtClean="0"/>
              <a:t>he </a:t>
            </a:r>
            <a:r>
              <a:rPr lang="en-US" sz="3600" dirty="0"/>
              <a:t>cannot see the kingdom of God.”</a:t>
            </a:r>
          </a:p>
        </p:txBody>
      </p:sp>
      <p:sp>
        <p:nvSpPr>
          <p:cNvPr id="12" name="Rectangle 11"/>
          <p:cNvSpPr/>
          <p:nvPr/>
        </p:nvSpPr>
        <p:spPr>
          <a:xfrm>
            <a:off x="1911906" y="309609"/>
            <a:ext cx="5022294" cy="769441"/>
          </a:xfrm>
          <a:prstGeom prst="rect">
            <a:avLst/>
          </a:prstGeom>
        </p:spPr>
        <p:txBody>
          <a:bodyPr wrap="square" anchor="ctr">
            <a:spAutoFit/>
          </a:bodyPr>
          <a:lstStyle/>
          <a:p>
            <a:pPr algn="ctr"/>
            <a:r>
              <a:rPr lang="en-US" sz="4400" b="1" dirty="0" smtClean="0"/>
              <a:t>Memory Verse</a:t>
            </a:r>
          </a:p>
        </p:txBody>
      </p:sp>
      <p:sp>
        <p:nvSpPr>
          <p:cNvPr id="2" name="Slide Number Placeholder 1"/>
          <p:cNvSpPr>
            <a:spLocks noGrp="1"/>
          </p:cNvSpPr>
          <p:nvPr>
            <p:ph type="sldNum" sz="quarter" idx="12"/>
          </p:nvPr>
        </p:nvSpPr>
        <p:spPr/>
        <p:txBody>
          <a:bodyPr/>
          <a:lstStyle/>
          <a:p>
            <a:fld id="{5762F52A-C960-462B-8236-8A9481EACB9C}" type="slidenum">
              <a:rPr lang="en-US" smtClean="0"/>
              <a:pPr/>
              <a:t>2</a:t>
            </a:fld>
            <a:endParaRPr lang="en-US" dirty="0"/>
          </a:p>
        </p:txBody>
      </p:sp>
    </p:spTree>
    <p:extLst>
      <p:ext uri="{BB962C8B-B14F-4D97-AF65-F5344CB8AC3E}">
        <p14:creationId xmlns:p14="http://schemas.microsoft.com/office/powerpoint/2010/main" val="23194447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62F52A-C960-462B-8236-8A9481EACB9C}" type="slidenum">
              <a:rPr lang="en-US" smtClean="0"/>
              <a:pPr/>
              <a:t>20</a:t>
            </a:fld>
            <a:endParaRPr lang="en-US" dirty="0"/>
          </a:p>
        </p:txBody>
      </p:sp>
      <p:sp>
        <p:nvSpPr>
          <p:cNvPr id="5" name="Rectangle 4"/>
          <p:cNvSpPr/>
          <p:nvPr/>
        </p:nvSpPr>
        <p:spPr>
          <a:xfrm>
            <a:off x="2050140" y="14645"/>
            <a:ext cx="5048992" cy="1323439"/>
          </a:xfrm>
          <a:prstGeom prst="rect">
            <a:avLst/>
          </a:prstGeom>
        </p:spPr>
        <p:txBody>
          <a:bodyPr wrap="square" anchor="ctr">
            <a:spAutoFit/>
          </a:bodyPr>
          <a:lstStyle/>
          <a:p>
            <a:pPr algn="ctr"/>
            <a:r>
              <a:rPr lang="en-US" sz="4000" b="1" dirty="0"/>
              <a:t>Chuck Colson’s </a:t>
            </a:r>
            <a:endParaRPr lang="en-US" sz="4000" b="1" dirty="0" smtClean="0"/>
          </a:p>
          <a:p>
            <a:pPr algn="ctr"/>
            <a:r>
              <a:rPr lang="en-US" sz="4000" b="1" dirty="0" smtClean="0"/>
              <a:t>Testimony</a:t>
            </a:r>
            <a:endParaRPr lang="en-US" sz="4000" dirty="0"/>
          </a:p>
        </p:txBody>
      </p:sp>
      <p:sp>
        <p:nvSpPr>
          <p:cNvPr id="2" name="Rectangle 1"/>
          <p:cNvSpPr/>
          <p:nvPr/>
        </p:nvSpPr>
        <p:spPr>
          <a:xfrm>
            <a:off x="928914" y="1614714"/>
            <a:ext cx="7482914" cy="4675511"/>
          </a:xfrm>
          <a:prstGeom prst="rect">
            <a:avLst/>
          </a:prstGeom>
        </p:spPr>
        <p:txBody>
          <a:bodyPr wrap="square">
            <a:spAutoFit/>
          </a:bodyPr>
          <a:lstStyle/>
          <a:p>
            <a:pPr>
              <a:lnSpc>
                <a:spcPts val="4000"/>
              </a:lnSpc>
            </a:pPr>
            <a:r>
              <a:rPr lang="en-US" sz="2800" dirty="0" smtClean="0"/>
              <a:t>“While </a:t>
            </a:r>
            <a:r>
              <a:rPr lang="en-US" sz="2800" dirty="0"/>
              <a:t>I sat alone staring at the sea I love, words I had not been certain I could understand or say fell from my lips; ‘Lord Jesus, I believe in You!  I accept you!  Please come into my life.  I commit it to You.’  With these words</a:t>
            </a:r>
            <a:r>
              <a:rPr lang="en-US" sz="2800" dirty="0" smtClean="0"/>
              <a:t>… came </a:t>
            </a:r>
            <a:r>
              <a:rPr lang="en-US" sz="2800" dirty="0"/>
              <a:t>a sureness of mind that matched the depth of feeling in my heart.  There came something more: strength and serenity, a wonderful new assurance about life, </a:t>
            </a:r>
            <a:r>
              <a:rPr lang="en-US" sz="2800" dirty="0" smtClean="0"/>
              <a:t>a fresh </a:t>
            </a:r>
            <a:r>
              <a:rPr lang="en-US" sz="2800" dirty="0"/>
              <a:t>perspective of myself in the world around me…”</a:t>
            </a:r>
          </a:p>
        </p:txBody>
      </p:sp>
      <p:sp>
        <p:nvSpPr>
          <p:cNvPr id="8" name="Footer Placeholder 9"/>
          <p:cNvSpPr>
            <a:spLocks noGrp="1"/>
          </p:cNvSpPr>
          <p:nvPr>
            <p:ph type="ftr" sz="quarter" idx="11"/>
          </p:nvPr>
        </p:nvSpPr>
        <p:spPr>
          <a:xfrm>
            <a:off x="1561700" y="6492875"/>
            <a:ext cx="6019800" cy="365125"/>
          </a:xfrm>
        </p:spPr>
        <p:txBody>
          <a:bodyPr/>
          <a:lstStyle/>
          <a:p>
            <a:r>
              <a:rPr lang="en-US" dirty="0" smtClean="0"/>
              <a:t>Lesson 9 - John 3:1-36</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November 11, 2014</a:t>
            </a:r>
            <a:endParaRPr lang="en-US" dirty="0"/>
          </a:p>
        </p:txBody>
      </p:sp>
    </p:spTree>
    <p:extLst>
      <p:ext uri="{BB962C8B-B14F-4D97-AF65-F5344CB8AC3E}">
        <p14:creationId xmlns:p14="http://schemas.microsoft.com/office/powerpoint/2010/main" val="22950835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62F52A-C960-462B-8236-8A9481EACB9C}" type="slidenum">
              <a:rPr lang="en-US" smtClean="0"/>
              <a:pPr/>
              <a:t>21</a:t>
            </a:fld>
            <a:endParaRPr lang="en-US" dirty="0"/>
          </a:p>
        </p:txBody>
      </p:sp>
      <p:sp>
        <p:nvSpPr>
          <p:cNvPr id="5" name="Rectangle 4"/>
          <p:cNvSpPr/>
          <p:nvPr/>
        </p:nvSpPr>
        <p:spPr>
          <a:xfrm>
            <a:off x="1981859" y="14514"/>
            <a:ext cx="5195455" cy="1323439"/>
          </a:xfrm>
          <a:prstGeom prst="rect">
            <a:avLst/>
          </a:prstGeom>
        </p:spPr>
        <p:txBody>
          <a:bodyPr wrap="square">
            <a:spAutoFit/>
          </a:bodyPr>
          <a:lstStyle/>
          <a:p>
            <a:pPr algn="ctr"/>
            <a:r>
              <a:rPr lang="en-US" sz="4000" b="1" dirty="0"/>
              <a:t>Meaning of </a:t>
            </a:r>
            <a:endParaRPr lang="en-US" sz="4000" b="1" dirty="0" smtClean="0"/>
          </a:p>
          <a:p>
            <a:pPr algn="ctr"/>
            <a:r>
              <a:rPr lang="en-US" sz="4000" b="1" dirty="0" smtClean="0"/>
              <a:t>“</a:t>
            </a:r>
            <a:r>
              <a:rPr lang="en-US" sz="4000" b="1" dirty="0"/>
              <a:t>born again”</a:t>
            </a:r>
            <a:endParaRPr lang="en-US" sz="4000" dirty="0"/>
          </a:p>
        </p:txBody>
      </p:sp>
      <p:sp>
        <p:nvSpPr>
          <p:cNvPr id="2" name="Rectangle 1"/>
          <p:cNvSpPr/>
          <p:nvPr/>
        </p:nvSpPr>
        <p:spPr>
          <a:xfrm>
            <a:off x="1843314" y="1614714"/>
            <a:ext cx="5471886" cy="2862322"/>
          </a:xfrm>
          <a:prstGeom prst="rect">
            <a:avLst/>
          </a:prstGeom>
        </p:spPr>
        <p:txBody>
          <a:bodyPr wrap="square">
            <a:spAutoFit/>
          </a:bodyPr>
          <a:lstStyle/>
          <a:p>
            <a:pPr algn="ctr">
              <a:lnSpc>
                <a:spcPct val="150000"/>
              </a:lnSpc>
            </a:pPr>
            <a:r>
              <a:rPr lang="en-US" sz="4000" dirty="0" smtClean="0"/>
              <a:t>Greek </a:t>
            </a:r>
            <a:r>
              <a:rPr lang="en-US" sz="4000" dirty="0"/>
              <a:t>word “anothen</a:t>
            </a:r>
            <a:r>
              <a:rPr lang="en-US" sz="4000" dirty="0" smtClean="0"/>
              <a:t>”</a:t>
            </a:r>
          </a:p>
          <a:p>
            <a:pPr algn="ctr">
              <a:lnSpc>
                <a:spcPct val="150000"/>
              </a:lnSpc>
            </a:pPr>
            <a:r>
              <a:rPr lang="en-US" sz="4000" dirty="0" smtClean="0">
                <a:latin typeface="Symbol" panose="05050102010706020507" pitchFamily="18" charset="2"/>
              </a:rPr>
              <a:t>anoqen</a:t>
            </a:r>
            <a:endParaRPr lang="en-US" sz="4000" dirty="0" smtClean="0"/>
          </a:p>
          <a:p>
            <a:pPr algn="ctr">
              <a:lnSpc>
                <a:spcPct val="150000"/>
              </a:lnSpc>
            </a:pPr>
            <a:r>
              <a:rPr lang="en-US" sz="4000" dirty="0" smtClean="0"/>
              <a:t>“</a:t>
            </a:r>
            <a:r>
              <a:rPr lang="en-US" sz="4000" dirty="0"/>
              <a:t>b</a:t>
            </a:r>
            <a:r>
              <a:rPr lang="en-US" sz="4000" dirty="0" smtClean="0"/>
              <a:t>orn </a:t>
            </a:r>
            <a:r>
              <a:rPr lang="en-US" sz="4000" dirty="0"/>
              <a:t>from above”</a:t>
            </a:r>
          </a:p>
        </p:txBody>
      </p:sp>
      <p:sp>
        <p:nvSpPr>
          <p:cNvPr id="10" name="Rectangle 9"/>
          <p:cNvSpPr/>
          <p:nvPr/>
        </p:nvSpPr>
        <p:spPr>
          <a:xfrm>
            <a:off x="1843314" y="4722674"/>
            <a:ext cx="6600372" cy="1785104"/>
          </a:xfrm>
          <a:prstGeom prst="rect">
            <a:avLst/>
          </a:prstGeom>
        </p:spPr>
        <p:txBody>
          <a:bodyPr wrap="square">
            <a:spAutoFit/>
          </a:bodyPr>
          <a:lstStyle/>
          <a:p>
            <a:r>
              <a:rPr lang="en-US" sz="2000" b="1" dirty="0" smtClean="0"/>
              <a:t>Definition: </a:t>
            </a:r>
            <a:endParaRPr lang="en-US" b="1" dirty="0" smtClean="0"/>
          </a:p>
          <a:p>
            <a:r>
              <a:rPr lang="en-US" dirty="0" smtClean="0"/>
              <a:t>- from </a:t>
            </a:r>
            <a:r>
              <a:rPr lang="en-US" dirty="0"/>
              <a:t>above, from a higher place </a:t>
            </a:r>
            <a:endParaRPr lang="en-US" dirty="0" smtClean="0"/>
          </a:p>
          <a:p>
            <a:r>
              <a:rPr lang="en-US" dirty="0" smtClean="0"/>
              <a:t>- of </a:t>
            </a:r>
            <a:r>
              <a:rPr lang="en-US" dirty="0"/>
              <a:t>things which come from heaven or God</a:t>
            </a:r>
          </a:p>
          <a:p>
            <a:r>
              <a:rPr lang="en-US" dirty="0" smtClean="0"/>
              <a:t>- from </a:t>
            </a:r>
            <a:r>
              <a:rPr lang="en-US" dirty="0"/>
              <a:t>the first, from the beginning, from the </a:t>
            </a:r>
            <a:r>
              <a:rPr lang="en-US" dirty="0" smtClean="0"/>
              <a:t>very first</a:t>
            </a:r>
          </a:p>
          <a:p>
            <a:r>
              <a:rPr lang="en-US" dirty="0" smtClean="0"/>
              <a:t>- anew, over again</a:t>
            </a:r>
          </a:p>
          <a:p>
            <a:r>
              <a:rPr lang="en-US" dirty="0">
                <a:hlinkClick r:id="rId2"/>
              </a:rPr>
              <a:t>http://www.biblestudytools.com/lexicons/greek/nas/anothen.html</a:t>
            </a:r>
            <a:r>
              <a:rPr lang="en-US" dirty="0"/>
              <a:t> </a:t>
            </a:r>
          </a:p>
        </p:txBody>
      </p:sp>
      <p:sp>
        <p:nvSpPr>
          <p:cNvPr id="11" name="Footer Placeholder 9"/>
          <p:cNvSpPr>
            <a:spLocks noGrp="1"/>
          </p:cNvSpPr>
          <p:nvPr>
            <p:ph type="ftr" sz="quarter" idx="11"/>
          </p:nvPr>
        </p:nvSpPr>
        <p:spPr>
          <a:xfrm>
            <a:off x="1561700" y="6492875"/>
            <a:ext cx="6019800" cy="365125"/>
          </a:xfrm>
        </p:spPr>
        <p:txBody>
          <a:bodyPr/>
          <a:lstStyle/>
          <a:p>
            <a:r>
              <a:rPr lang="en-US" dirty="0" smtClean="0"/>
              <a:t>Lesson 9 - John 3:1-36</a:t>
            </a:r>
            <a:endParaRPr lang="en-US" dirty="0"/>
          </a:p>
        </p:txBody>
      </p:sp>
      <p:sp>
        <p:nvSpPr>
          <p:cNvPr id="12" name="Date Placeholder 7"/>
          <p:cNvSpPr>
            <a:spLocks noGrp="1"/>
          </p:cNvSpPr>
          <p:nvPr>
            <p:ph type="dt" sz="half" idx="10"/>
          </p:nvPr>
        </p:nvSpPr>
        <p:spPr>
          <a:xfrm>
            <a:off x="47324" y="6492875"/>
            <a:ext cx="1857675" cy="365125"/>
          </a:xfrm>
        </p:spPr>
        <p:txBody>
          <a:bodyPr/>
          <a:lstStyle/>
          <a:p>
            <a:r>
              <a:rPr lang="en-US" dirty="0" smtClean="0"/>
              <a:t>November 11, 2014</a:t>
            </a:r>
            <a:endParaRPr lang="en-US" dirty="0"/>
          </a:p>
        </p:txBody>
      </p:sp>
    </p:spTree>
    <p:extLst>
      <p:ext uri="{BB962C8B-B14F-4D97-AF65-F5344CB8AC3E}">
        <p14:creationId xmlns:p14="http://schemas.microsoft.com/office/powerpoint/2010/main" val="10907764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62F52A-C960-462B-8236-8A9481EACB9C}" type="slidenum">
              <a:rPr lang="en-US" smtClean="0"/>
              <a:pPr/>
              <a:t>22</a:t>
            </a:fld>
            <a:endParaRPr lang="en-US" dirty="0"/>
          </a:p>
        </p:txBody>
      </p:sp>
      <p:sp>
        <p:nvSpPr>
          <p:cNvPr id="5" name="Rectangle 4"/>
          <p:cNvSpPr/>
          <p:nvPr/>
        </p:nvSpPr>
        <p:spPr>
          <a:xfrm>
            <a:off x="2287319" y="154540"/>
            <a:ext cx="4572000" cy="1077218"/>
          </a:xfrm>
          <a:prstGeom prst="rect">
            <a:avLst/>
          </a:prstGeom>
        </p:spPr>
        <p:txBody>
          <a:bodyPr anchor="ctr">
            <a:spAutoFit/>
          </a:bodyPr>
          <a:lstStyle/>
          <a:p>
            <a:pPr algn="ctr"/>
            <a:r>
              <a:rPr lang="en-US" sz="4400" dirty="0">
                <a:hlinkClick r:id="rId2"/>
              </a:rPr>
              <a:t>Ezekiel </a:t>
            </a:r>
            <a:r>
              <a:rPr lang="en-US" sz="4400" dirty="0" smtClean="0">
                <a:hlinkClick r:id="rId2"/>
              </a:rPr>
              <a:t>36:25-27</a:t>
            </a:r>
            <a:endParaRPr lang="en-US" sz="4400" dirty="0" smtClean="0"/>
          </a:p>
          <a:p>
            <a:pPr algn="ctr"/>
            <a:r>
              <a:rPr lang="en-US" sz="2000" dirty="0"/>
              <a:t>(ESV)</a:t>
            </a:r>
            <a:endParaRPr lang="en-US" sz="4000" dirty="0"/>
          </a:p>
        </p:txBody>
      </p:sp>
      <p:sp>
        <p:nvSpPr>
          <p:cNvPr id="2" name="Rectangle 1"/>
          <p:cNvSpPr/>
          <p:nvPr/>
        </p:nvSpPr>
        <p:spPr>
          <a:xfrm>
            <a:off x="928914" y="1614714"/>
            <a:ext cx="7620000" cy="4524315"/>
          </a:xfrm>
          <a:prstGeom prst="rect">
            <a:avLst/>
          </a:prstGeom>
        </p:spPr>
        <p:txBody>
          <a:bodyPr wrap="square">
            <a:spAutoFit/>
          </a:bodyPr>
          <a:lstStyle/>
          <a:p>
            <a:r>
              <a:rPr lang="en-US" sz="3200" baseline="30000" dirty="0"/>
              <a:t>25 </a:t>
            </a:r>
            <a:r>
              <a:rPr lang="en-US" sz="3200" dirty="0"/>
              <a:t>I will sprinkle clean water on you, and you shall be clean from all your uncleannesses, and from all your idols I will cleanse you. </a:t>
            </a:r>
            <a:r>
              <a:rPr lang="en-US" sz="3200" baseline="30000" dirty="0"/>
              <a:t>26 </a:t>
            </a:r>
            <a:r>
              <a:rPr lang="en-US" sz="3200" dirty="0"/>
              <a:t>And I will give you a </a:t>
            </a:r>
            <a:r>
              <a:rPr lang="en-US" sz="3200" u="sng" dirty="0"/>
              <a:t>new heart</a:t>
            </a:r>
            <a:r>
              <a:rPr lang="en-US" sz="3200" dirty="0"/>
              <a:t>, and a </a:t>
            </a:r>
            <a:r>
              <a:rPr lang="en-US" sz="3200" u="sng" dirty="0"/>
              <a:t>new spirit </a:t>
            </a:r>
            <a:r>
              <a:rPr lang="en-US" sz="3200" dirty="0"/>
              <a:t>I will put within you. And I will remove the heart of stone from your flesh and give you a heart of flesh. </a:t>
            </a:r>
            <a:r>
              <a:rPr lang="en-US" sz="3200" baseline="30000" dirty="0"/>
              <a:t>27 </a:t>
            </a:r>
            <a:r>
              <a:rPr lang="en-US" sz="3200" dirty="0"/>
              <a:t>And I will put my Spirit within you, and cause you to walk in my statutes and be careful to obey my </a:t>
            </a:r>
            <a:r>
              <a:rPr lang="en-US" sz="3200" dirty="0" smtClean="0"/>
              <a:t>rules. </a:t>
            </a:r>
            <a:endParaRPr lang="en-US" sz="3200" dirty="0"/>
          </a:p>
        </p:txBody>
      </p:sp>
      <p:sp>
        <p:nvSpPr>
          <p:cNvPr id="8" name="Footer Placeholder 9"/>
          <p:cNvSpPr>
            <a:spLocks noGrp="1"/>
          </p:cNvSpPr>
          <p:nvPr>
            <p:ph type="ftr" sz="quarter" idx="11"/>
          </p:nvPr>
        </p:nvSpPr>
        <p:spPr>
          <a:xfrm>
            <a:off x="1561700" y="6492875"/>
            <a:ext cx="6019800" cy="365125"/>
          </a:xfrm>
        </p:spPr>
        <p:txBody>
          <a:bodyPr/>
          <a:lstStyle/>
          <a:p>
            <a:r>
              <a:rPr lang="en-US" dirty="0" smtClean="0"/>
              <a:t>Lesson 9 - John 3:1-36</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November 11, 2014</a:t>
            </a:r>
            <a:endParaRPr lang="en-US" dirty="0"/>
          </a:p>
        </p:txBody>
      </p:sp>
    </p:spTree>
    <p:extLst>
      <p:ext uri="{BB962C8B-B14F-4D97-AF65-F5344CB8AC3E}">
        <p14:creationId xmlns:p14="http://schemas.microsoft.com/office/powerpoint/2010/main" val="18029717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62F52A-C960-462B-8236-8A9481EACB9C}" type="slidenum">
              <a:rPr lang="en-US" smtClean="0"/>
              <a:pPr/>
              <a:t>23</a:t>
            </a:fld>
            <a:endParaRPr lang="en-US" dirty="0"/>
          </a:p>
        </p:txBody>
      </p:sp>
      <p:sp>
        <p:nvSpPr>
          <p:cNvPr id="5" name="Rectangle 4"/>
          <p:cNvSpPr/>
          <p:nvPr/>
        </p:nvSpPr>
        <p:spPr>
          <a:xfrm>
            <a:off x="2293916" y="152400"/>
            <a:ext cx="4572000" cy="1077218"/>
          </a:xfrm>
          <a:prstGeom prst="rect">
            <a:avLst/>
          </a:prstGeom>
        </p:spPr>
        <p:txBody>
          <a:bodyPr>
            <a:spAutoFit/>
          </a:bodyPr>
          <a:lstStyle/>
          <a:p>
            <a:pPr algn="ctr"/>
            <a:r>
              <a:rPr lang="en-US" sz="4400" dirty="0" smtClean="0">
                <a:hlinkClick r:id="rId2"/>
              </a:rPr>
              <a:t>1 </a:t>
            </a:r>
            <a:r>
              <a:rPr lang="en-US" sz="4400" dirty="0">
                <a:hlinkClick r:id="rId2"/>
              </a:rPr>
              <a:t>Peter </a:t>
            </a:r>
            <a:r>
              <a:rPr lang="en-US" sz="4400" dirty="0" smtClean="0">
                <a:hlinkClick r:id="rId2"/>
              </a:rPr>
              <a:t>1:23</a:t>
            </a:r>
            <a:endParaRPr lang="en-US" sz="4400" dirty="0" smtClean="0"/>
          </a:p>
          <a:p>
            <a:pPr algn="ctr"/>
            <a:r>
              <a:rPr lang="en-US" sz="2000" dirty="0"/>
              <a:t>(ESV</a:t>
            </a:r>
            <a:r>
              <a:rPr lang="en-US" sz="2000" dirty="0" smtClean="0"/>
              <a:t>)</a:t>
            </a:r>
            <a:endParaRPr lang="en-US" sz="6600" dirty="0"/>
          </a:p>
        </p:txBody>
      </p:sp>
      <p:sp>
        <p:nvSpPr>
          <p:cNvPr id="2" name="Rectangle 1"/>
          <p:cNvSpPr/>
          <p:nvPr/>
        </p:nvSpPr>
        <p:spPr>
          <a:xfrm>
            <a:off x="928914" y="1614714"/>
            <a:ext cx="7482914" cy="3046988"/>
          </a:xfrm>
          <a:prstGeom prst="rect">
            <a:avLst/>
          </a:prstGeom>
        </p:spPr>
        <p:txBody>
          <a:bodyPr wrap="square">
            <a:spAutoFit/>
          </a:bodyPr>
          <a:lstStyle/>
          <a:p>
            <a:pPr>
              <a:lnSpc>
                <a:spcPct val="200000"/>
              </a:lnSpc>
            </a:pPr>
            <a:r>
              <a:rPr lang="en-US" sz="3200" baseline="30000" dirty="0"/>
              <a:t>23 </a:t>
            </a:r>
            <a:r>
              <a:rPr lang="en-US" sz="3200" dirty="0"/>
              <a:t>since you have been </a:t>
            </a:r>
            <a:r>
              <a:rPr lang="en-US" sz="3200" u="sng" dirty="0"/>
              <a:t>born again</a:t>
            </a:r>
            <a:r>
              <a:rPr lang="en-US" sz="3200" dirty="0"/>
              <a:t>, not of perishable seed but of imperishable, through the living and abiding word of God;</a:t>
            </a:r>
          </a:p>
        </p:txBody>
      </p:sp>
      <p:sp>
        <p:nvSpPr>
          <p:cNvPr id="8" name="Footer Placeholder 9"/>
          <p:cNvSpPr>
            <a:spLocks noGrp="1"/>
          </p:cNvSpPr>
          <p:nvPr>
            <p:ph type="ftr" sz="quarter" idx="11"/>
          </p:nvPr>
        </p:nvSpPr>
        <p:spPr>
          <a:xfrm>
            <a:off x="1561700" y="6492875"/>
            <a:ext cx="6019800" cy="365125"/>
          </a:xfrm>
        </p:spPr>
        <p:txBody>
          <a:bodyPr/>
          <a:lstStyle/>
          <a:p>
            <a:r>
              <a:rPr lang="en-US" dirty="0" smtClean="0"/>
              <a:t>Lesson 9 - John 3:1-36</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November 11, 2014</a:t>
            </a:r>
            <a:endParaRPr lang="en-US" dirty="0"/>
          </a:p>
        </p:txBody>
      </p:sp>
    </p:spTree>
    <p:extLst>
      <p:ext uri="{BB962C8B-B14F-4D97-AF65-F5344CB8AC3E}">
        <p14:creationId xmlns:p14="http://schemas.microsoft.com/office/powerpoint/2010/main" val="39161903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62F52A-C960-462B-8236-8A9481EACB9C}" type="slidenum">
              <a:rPr lang="en-US" smtClean="0"/>
              <a:pPr/>
              <a:t>24</a:t>
            </a:fld>
            <a:endParaRPr lang="en-US" dirty="0"/>
          </a:p>
        </p:txBody>
      </p:sp>
      <p:sp>
        <p:nvSpPr>
          <p:cNvPr id="5" name="Rectangle 4"/>
          <p:cNvSpPr/>
          <p:nvPr/>
        </p:nvSpPr>
        <p:spPr>
          <a:xfrm>
            <a:off x="2286000" y="150910"/>
            <a:ext cx="4572000" cy="1077218"/>
          </a:xfrm>
          <a:prstGeom prst="rect">
            <a:avLst/>
          </a:prstGeom>
        </p:spPr>
        <p:txBody>
          <a:bodyPr anchor="ctr">
            <a:spAutoFit/>
          </a:bodyPr>
          <a:lstStyle/>
          <a:p>
            <a:pPr algn="ctr"/>
            <a:r>
              <a:rPr lang="en-US" sz="4400" dirty="0">
                <a:hlinkClick r:id="rId2"/>
              </a:rPr>
              <a:t>Titus </a:t>
            </a:r>
            <a:r>
              <a:rPr lang="en-US" sz="4400" dirty="0" smtClean="0">
                <a:hlinkClick r:id="rId2"/>
              </a:rPr>
              <a:t>3:5-7</a:t>
            </a:r>
            <a:endParaRPr lang="en-US" sz="4400" dirty="0" smtClean="0"/>
          </a:p>
          <a:p>
            <a:pPr algn="ctr"/>
            <a:r>
              <a:rPr lang="en-US" sz="2000" dirty="0" smtClean="0"/>
              <a:t>(ESV)</a:t>
            </a:r>
            <a:endParaRPr lang="en-US" sz="4400" dirty="0"/>
          </a:p>
        </p:txBody>
      </p:sp>
      <p:sp>
        <p:nvSpPr>
          <p:cNvPr id="2" name="Rectangle 1"/>
          <p:cNvSpPr/>
          <p:nvPr/>
        </p:nvSpPr>
        <p:spPr>
          <a:xfrm>
            <a:off x="928914" y="1614714"/>
            <a:ext cx="7376886" cy="4031873"/>
          </a:xfrm>
          <a:prstGeom prst="rect">
            <a:avLst/>
          </a:prstGeom>
        </p:spPr>
        <p:txBody>
          <a:bodyPr wrap="square">
            <a:spAutoFit/>
          </a:bodyPr>
          <a:lstStyle/>
          <a:p>
            <a:r>
              <a:rPr lang="en-US" sz="3200" baseline="30000" dirty="0"/>
              <a:t>5 </a:t>
            </a:r>
            <a:r>
              <a:rPr lang="en-US" sz="3200" dirty="0"/>
              <a:t>he saved us, not because of works done by us in righteousness, but according to his own mercy, by the washing of regeneration and renewal of the Holy Spirit, </a:t>
            </a:r>
            <a:r>
              <a:rPr lang="en-US" sz="3200" baseline="30000" dirty="0"/>
              <a:t>6 </a:t>
            </a:r>
            <a:r>
              <a:rPr lang="en-US" sz="3200" dirty="0"/>
              <a:t>whom he poured out on us richly through Jesus Christ our Savior, </a:t>
            </a:r>
            <a:r>
              <a:rPr lang="en-US" sz="3200" baseline="30000" dirty="0"/>
              <a:t>7 </a:t>
            </a:r>
            <a:r>
              <a:rPr lang="en-US" sz="3200" dirty="0"/>
              <a:t>so that being justified by his grace we might become heirs according to the hope of eternal life</a:t>
            </a:r>
            <a:r>
              <a:rPr lang="en-US" sz="3200" dirty="0" smtClean="0"/>
              <a:t>. </a:t>
            </a:r>
            <a:endParaRPr lang="en-US" sz="3200" dirty="0"/>
          </a:p>
        </p:txBody>
      </p:sp>
      <p:sp>
        <p:nvSpPr>
          <p:cNvPr id="8" name="Footer Placeholder 9"/>
          <p:cNvSpPr>
            <a:spLocks noGrp="1"/>
          </p:cNvSpPr>
          <p:nvPr>
            <p:ph type="ftr" sz="quarter" idx="11"/>
          </p:nvPr>
        </p:nvSpPr>
        <p:spPr>
          <a:xfrm>
            <a:off x="1561700" y="6492875"/>
            <a:ext cx="6019800" cy="365125"/>
          </a:xfrm>
        </p:spPr>
        <p:txBody>
          <a:bodyPr/>
          <a:lstStyle/>
          <a:p>
            <a:r>
              <a:rPr lang="en-US" dirty="0" smtClean="0"/>
              <a:t>Lesson 9 - John 3:1-36</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November 11, 2014</a:t>
            </a:r>
            <a:endParaRPr lang="en-US" dirty="0"/>
          </a:p>
        </p:txBody>
      </p:sp>
    </p:spTree>
    <p:extLst>
      <p:ext uri="{BB962C8B-B14F-4D97-AF65-F5344CB8AC3E}">
        <p14:creationId xmlns:p14="http://schemas.microsoft.com/office/powerpoint/2010/main" val="32642119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62F52A-C960-462B-8236-8A9481EACB9C}" type="slidenum">
              <a:rPr lang="en-US" smtClean="0"/>
              <a:pPr/>
              <a:t>25</a:t>
            </a:fld>
            <a:endParaRPr lang="en-US" dirty="0"/>
          </a:p>
        </p:txBody>
      </p:sp>
      <p:sp>
        <p:nvSpPr>
          <p:cNvPr id="5" name="Rectangle 4"/>
          <p:cNvSpPr/>
          <p:nvPr/>
        </p:nvSpPr>
        <p:spPr>
          <a:xfrm>
            <a:off x="2286000" y="134647"/>
            <a:ext cx="4572000" cy="1077218"/>
          </a:xfrm>
          <a:prstGeom prst="rect">
            <a:avLst/>
          </a:prstGeom>
        </p:spPr>
        <p:txBody>
          <a:bodyPr anchor="ctr">
            <a:spAutoFit/>
          </a:bodyPr>
          <a:lstStyle/>
          <a:p>
            <a:pPr algn="ctr"/>
            <a:r>
              <a:rPr lang="en-US" sz="4400" dirty="0" smtClean="0">
                <a:hlinkClick r:id="rId2"/>
              </a:rPr>
              <a:t>2 </a:t>
            </a:r>
            <a:r>
              <a:rPr lang="en-US" sz="4400" dirty="0">
                <a:hlinkClick r:id="rId2"/>
              </a:rPr>
              <a:t>Corinthians </a:t>
            </a:r>
            <a:r>
              <a:rPr lang="en-US" sz="4400" dirty="0" smtClean="0">
                <a:hlinkClick r:id="rId2"/>
              </a:rPr>
              <a:t>5:17</a:t>
            </a:r>
            <a:endParaRPr lang="en-US" sz="4400" dirty="0" smtClean="0"/>
          </a:p>
          <a:p>
            <a:pPr algn="ctr"/>
            <a:r>
              <a:rPr lang="en-US" sz="2000" dirty="0" smtClean="0"/>
              <a:t>(ESV)</a:t>
            </a:r>
            <a:endParaRPr lang="en-US" sz="4000" dirty="0"/>
          </a:p>
        </p:txBody>
      </p:sp>
      <p:sp>
        <p:nvSpPr>
          <p:cNvPr id="2" name="Rectangle 1"/>
          <p:cNvSpPr/>
          <p:nvPr/>
        </p:nvSpPr>
        <p:spPr>
          <a:xfrm>
            <a:off x="928914" y="1614714"/>
            <a:ext cx="7300686" cy="3046988"/>
          </a:xfrm>
          <a:prstGeom prst="rect">
            <a:avLst/>
          </a:prstGeom>
        </p:spPr>
        <p:txBody>
          <a:bodyPr wrap="square">
            <a:spAutoFit/>
          </a:bodyPr>
          <a:lstStyle/>
          <a:p>
            <a:pPr>
              <a:lnSpc>
                <a:spcPct val="200000"/>
              </a:lnSpc>
            </a:pPr>
            <a:r>
              <a:rPr lang="en-US" sz="3200" baseline="30000" dirty="0"/>
              <a:t>17 </a:t>
            </a:r>
            <a:r>
              <a:rPr lang="en-US" sz="3200" dirty="0"/>
              <a:t>Therefore, if anyone is in Christ, he is a new </a:t>
            </a:r>
            <a:r>
              <a:rPr lang="en-US" sz="3200" dirty="0" smtClean="0"/>
              <a:t>creation. </a:t>
            </a:r>
            <a:r>
              <a:rPr lang="en-US" sz="3200" dirty="0"/>
              <a:t>The old has passed away; behold, the new has come</a:t>
            </a:r>
            <a:r>
              <a:rPr lang="en-US" sz="3200" dirty="0" smtClean="0"/>
              <a:t>. </a:t>
            </a:r>
            <a:endParaRPr lang="en-US" sz="3200" dirty="0"/>
          </a:p>
        </p:txBody>
      </p:sp>
      <p:sp>
        <p:nvSpPr>
          <p:cNvPr id="8" name="Footer Placeholder 9"/>
          <p:cNvSpPr>
            <a:spLocks noGrp="1"/>
          </p:cNvSpPr>
          <p:nvPr>
            <p:ph type="ftr" sz="quarter" idx="11"/>
          </p:nvPr>
        </p:nvSpPr>
        <p:spPr>
          <a:xfrm>
            <a:off x="1561700" y="6492875"/>
            <a:ext cx="6019800" cy="365125"/>
          </a:xfrm>
        </p:spPr>
        <p:txBody>
          <a:bodyPr/>
          <a:lstStyle/>
          <a:p>
            <a:r>
              <a:rPr lang="en-US" dirty="0" smtClean="0"/>
              <a:t>Lesson 9 - John 3:1-36</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November 11, 2014</a:t>
            </a:r>
            <a:endParaRPr lang="en-US" dirty="0"/>
          </a:p>
        </p:txBody>
      </p:sp>
    </p:spTree>
    <p:extLst>
      <p:ext uri="{BB962C8B-B14F-4D97-AF65-F5344CB8AC3E}">
        <p14:creationId xmlns:p14="http://schemas.microsoft.com/office/powerpoint/2010/main" val="28441419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62F52A-C960-462B-8236-8A9481EACB9C}" type="slidenum">
              <a:rPr lang="en-US" smtClean="0"/>
              <a:pPr/>
              <a:t>26</a:t>
            </a:fld>
            <a:endParaRPr lang="en-US" dirty="0"/>
          </a:p>
        </p:txBody>
      </p:sp>
      <p:sp>
        <p:nvSpPr>
          <p:cNvPr id="5" name="Rectangle 4"/>
          <p:cNvSpPr/>
          <p:nvPr/>
        </p:nvSpPr>
        <p:spPr>
          <a:xfrm>
            <a:off x="2286000" y="134647"/>
            <a:ext cx="4572000" cy="1077218"/>
          </a:xfrm>
          <a:prstGeom prst="rect">
            <a:avLst/>
          </a:prstGeom>
        </p:spPr>
        <p:txBody>
          <a:bodyPr anchor="ctr">
            <a:spAutoFit/>
          </a:bodyPr>
          <a:lstStyle/>
          <a:p>
            <a:pPr algn="ctr"/>
            <a:r>
              <a:rPr lang="en-US" sz="4400" dirty="0">
                <a:hlinkClick r:id="rId2"/>
              </a:rPr>
              <a:t>John </a:t>
            </a:r>
            <a:r>
              <a:rPr lang="en-US" sz="4400" dirty="0" smtClean="0">
                <a:hlinkClick r:id="rId2"/>
              </a:rPr>
              <a:t>3:36</a:t>
            </a:r>
            <a:endParaRPr lang="en-US" sz="4400" dirty="0"/>
          </a:p>
          <a:p>
            <a:pPr algn="ctr"/>
            <a:r>
              <a:rPr lang="en-US" sz="2000" dirty="0" smtClean="0"/>
              <a:t>(ESV)</a:t>
            </a:r>
            <a:endParaRPr lang="en-US" sz="4000" dirty="0" smtClean="0"/>
          </a:p>
        </p:txBody>
      </p:sp>
      <p:sp>
        <p:nvSpPr>
          <p:cNvPr id="2" name="Rectangle 1"/>
          <p:cNvSpPr/>
          <p:nvPr/>
        </p:nvSpPr>
        <p:spPr>
          <a:xfrm>
            <a:off x="533400" y="1611745"/>
            <a:ext cx="8382000" cy="3046988"/>
          </a:xfrm>
          <a:prstGeom prst="rect">
            <a:avLst/>
          </a:prstGeom>
        </p:spPr>
        <p:txBody>
          <a:bodyPr wrap="square">
            <a:spAutoFit/>
          </a:bodyPr>
          <a:lstStyle/>
          <a:p>
            <a:pPr>
              <a:lnSpc>
                <a:spcPct val="200000"/>
              </a:lnSpc>
            </a:pPr>
            <a:r>
              <a:rPr lang="en-US" sz="3200" baseline="30000" dirty="0" smtClean="0"/>
              <a:t>36 </a:t>
            </a:r>
            <a:r>
              <a:rPr lang="en-US" sz="3200" dirty="0" smtClean="0"/>
              <a:t>Whoever </a:t>
            </a:r>
            <a:r>
              <a:rPr lang="en-US" sz="3200" dirty="0"/>
              <a:t>believes in the Son has eternal life; whoever does not obey the Son shall not </a:t>
            </a:r>
            <a:r>
              <a:rPr lang="en-US" sz="3200" dirty="0" smtClean="0"/>
              <a:t>see life</a:t>
            </a:r>
            <a:r>
              <a:rPr lang="en-US" sz="3200" dirty="0"/>
              <a:t>, but the wrath of God remains on him</a:t>
            </a:r>
            <a:r>
              <a:rPr lang="en-US" sz="3200" dirty="0" smtClean="0"/>
              <a:t>. </a:t>
            </a:r>
            <a:endParaRPr lang="en-US" sz="3200" dirty="0"/>
          </a:p>
        </p:txBody>
      </p:sp>
      <p:sp>
        <p:nvSpPr>
          <p:cNvPr id="8" name="Footer Placeholder 9"/>
          <p:cNvSpPr>
            <a:spLocks noGrp="1"/>
          </p:cNvSpPr>
          <p:nvPr>
            <p:ph type="ftr" sz="quarter" idx="11"/>
          </p:nvPr>
        </p:nvSpPr>
        <p:spPr>
          <a:xfrm>
            <a:off x="1561700" y="6492875"/>
            <a:ext cx="6019800" cy="365125"/>
          </a:xfrm>
        </p:spPr>
        <p:txBody>
          <a:bodyPr/>
          <a:lstStyle/>
          <a:p>
            <a:r>
              <a:rPr lang="en-US" dirty="0" smtClean="0"/>
              <a:t>Lesson 9 - John 3:1-36</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November 11, 2014</a:t>
            </a:r>
            <a:endParaRPr lang="en-US" dirty="0"/>
          </a:p>
        </p:txBody>
      </p:sp>
    </p:spTree>
    <p:extLst>
      <p:ext uri="{BB962C8B-B14F-4D97-AF65-F5344CB8AC3E}">
        <p14:creationId xmlns:p14="http://schemas.microsoft.com/office/powerpoint/2010/main" val="2965155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62F52A-C960-462B-8236-8A9481EACB9C}" type="slidenum">
              <a:rPr lang="en-US" smtClean="0"/>
              <a:pPr/>
              <a:t>27</a:t>
            </a:fld>
            <a:endParaRPr lang="en-US" dirty="0"/>
          </a:p>
        </p:txBody>
      </p:sp>
      <p:sp>
        <p:nvSpPr>
          <p:cNvPr id="2" name="Rectangle 1"/>
          <p:cNvSpPr/>
          <p:nvPr/>
        </p:nvSpPr>
        <p:spPr>
          <a:xfrm>
            <a:off x="928914" y="1606468"/>
            <a:ext cx="7681686" cy="4462760"/>
          </a:xfrm>
          <a:prstGeom prst="rect">
            <a:avLst/>
          </a:prstGeom>
        </p:spPr>
        <p:txBody>
          <a:bodyPr wrap="square">
            <a:spAutoFit/>
          </a:bodyPr>
          <a:lstStyle/>
          <a:p>
            <a:pPr lvl="0">
              <a:spcAft>
                <a:spcPts val="2400"/>
              </a:spcAft>
            </a:pPr>
            <a:r>
              <a:rPr lang="en-US" sz="2800" dirty="0" smtClean="0"/>
              <a:t>John </a:t>
            </a:r>
            <a:r>
              <a:rPr lang="en-US" sz="2800" dirty="0"/>
              <a:t>Piper once </a:t>
            </a:r>
            <a:r>
              <a:rPr lang="en-US" sz="2800" dirty="0" smtClean="0"/>
              <a:t>said, </a:t>
            </a:r>
            <a:r>
              <a:rPr lang="en-US" sz="2800" dirty="0"/>
              <a:t>“Eternity hangs in the balance when we are talking about the new birth</a:t>
            </a:r>
            <a:r>
              <a:rPr lang="en-US" sz="2800" dirty="0" smtClean="0"/>
              <a:t>!”</a:t>
            </a:r>
            <a:endParaRPr lang="en-US" sz="2800" dirty="0"/>
          </a:p>
          <a:p>
            <a:pPr lvl="0">
              <a:spcAft>
                <a:spcPts val="2400"/>
              </a:spcAft>
            </a:pPr>
            <a:r>
              <a:rPr lang="en-US" sz="2800" dirty="0"/>
              <a:t>Is that someone here who has never placed his trust in Christ or been “born again” as the basis for salvation and eternal life</a:t>
            </a:r>
            <a:r>
              <a:rPr lang="en-US" sz="2800" dirty="0" smtClean="0"/>
              <a:t>?</a:t>
            </a:r>
            <a:endParaRPr lang="en-US" sz="2800" dirty="0"/>
          </a:p>
          <a:p>
            <a:pPr lvl="0"/>
            <a:r>
              <a:rPr lang="en-US" sz="2800" dirty="0"/>
              <a:t>Jesus </a:t>
            </a:r>
            <a:r>
              <a:rPr lang="en-US" sz="2800" dirty="0" smtClean="0"/>
              <a:t>said </a:t>
            </a:r>
            <a:r>
              <a:rPr lang="en-US" sz="2800" dirty="0"/>
              <a:t>in </a:t>
            </a:r>
            <a:r>
              <a:rPr lang="en-US" sz="2800" dirty="0">
                <a:hlinkClick r:id="rId2"/>
              </a:rPr>
              <a:t>John 6:37</a:t>
            </a:r>
            <a:r>
              <a:rPr lang="en-US" sz="2800" dirty="0"/>
              <a:t>, </a:t>
            </a:r>
            <a:endParaRPr lang="en-US" sz="2800" dirty="0" smtClean="0"/>
          </a:p>
          <a:p>
            <a:pPr lvl="0">
              <a:spcAft>
                <a:spcPts val="2400"/>
              </a:spcAft>
            </a:pPr>
            <a:r>
              <a:rPr lang="en-US" sz="2800" dirty="0" smtClean="0"/>
              <a:t>“</a:t>
            </a:r>
            <a:r>
              <a:rPr lang="en-US" sz="2800" dirty="0" smtClean="0">
                <a:solidFill>
                  <a:srgbClr val="FF0000"/>
                </a:solidFill>
              </a:rPr>
              <a:t>…whoever </a:t>
            </a:r>
            <a:r>
              <a:rPr lang="en-US" sz="2800" dirty="0">
                <a:solidFill>
                  <a:srgbClr val="FF0000"/>
                </a:solidFill>
              </a:rPr>
              <a:t>comes to me </a:t>
            </a:r>
            <a:r>
              <a:rPr lang="en-US" sz="2800" dirty="0" smtClean="0">
                <a:solidFill>
                  <a:srgbClr val="FF0000"/>
                </a:solidFill>
              </a:rPr>
              <a:t>I </a:t>
            </a:r>
            <a:r>
              <a:rPr lang="en-US" sz="2800" dirty="0">
                <a:solidFill>
                  <a:srgbClr val="FF0000"/>
                </a:solidFill>
              </a:rPr>
              <a:t>will never cast out</a:t>
            </a:r>
            <a:r>
              <a:rPr lang="en-US" sz="2800" dirty="0" smtClean="0">
                <a:solidFill>
                  <a:srgbClr val="FF0000"/>
                </a:solidFill>
              </a:rPr>
              <a:t>.</a:t>
            </a:r>
            <a:r>
              <a:rPr lang="en-US" sz="2800" dirty="0" smtClean="0"/>
              <a:t>”</a:t>
            </a:r>
          </a:p>
          <a:p>
            <a:pPr lvl="0">
              <a:spcAft>
                <a:spcPts val="2400"/>
              </a:spcAft>
            </a:pPr>
            <a:r>
              <a:rPr lang="en-US" sz="2800" dirty="0" smtClean="0"/>
              <a:t>You </a:t>
            </a:r>
            <a:r>
              <a:rPr lang="en-US" sz="2800" dirty="0"/>
              <a:t>can </a:t>
            </a:r>
            <a:r>
              <a:rPr lang="en-US" sz="2800" dirty="0" smtClean="0"/>
              <a:t>come </a:t>
            </a:r>
            <a:r>
              <a:rPr lang="en-US" sz="2800" dirty="0"/>
              <a:t>“just as you are”!</a:t>
            </a:r>
          </a:p>
        </p:txBody>
      </p:sp>
      <p:sp>
        <p:nvSpPr>
          <p:cNvPr id="3" name="Rectangle 2"/>
          <p:cNvSpPr/>
          <p:nvPr/>
        </p:nvSpPr>
        <p:spPr>
          <a:xfrm>
            <a:off x="2492970" y="304800"/>
            <a:ext cx="4158061" cy="769441"/>
          </a:xfrm>
          <a:prstGeom prst="rect">
            <a:avLst/>
          </a:prstGeom>
        </p:spPr>
        <p:txBody>
          <a:bodyPr wrap="none">
            <a:spAutoFit/>
          </a:bodyPr>
          <a:lstStyle/>
          <a:p>
            <a:pPr algn="ctr"/>
            <a:r>
              <a:rPr lang="en-US" sz="4400" b="1" dirty="0"/>
              <a:t>Closing Thoughts</a:t>
            </a:r>
            <a:endParaRPr lang="en-US" sz="4400" dirty="0"/>
          </a:p>
        </p:txBody>
      </p:sp>
      <p:sp>
        <p:nvSpPr>
          <p:cNvPr id="8" name="Footer Placeholder 9"/>
          <p:cNvSpPr>
            <a:spLocks noGrp="1"/>
          </p:cNvSpPr>
          <p:nvPr>
            <p:ph type="ftr" sz="quarter" idx="11"/>
          </p:nvPr>
        </p:nvSpPr>
        <p:spPr>
          <a:xfrm>
            <a:off x="1561700" y="6492875"/>
            <a:ext cx="6019800" cy="365125"/>
          </a:xfrm>
        </p:spPr>
        <p:txBody>
          <a:bodyPr/>
          <a:lstStyle/>
          <a:p>
            <a:r>
              <a:rPr lang="en-US" dirty="0" smtClean="0"/>
              <a:t>Lesson 9 - John 3:1-36</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November 11, 2014</a:t>
            </a:r>
            <a:endParaRPr lang="en-US" dirty="0"/>
          </a:p>
        </p:txBody>
      </p:sp>
    </p:spTree>
    <p:extLst>
      <p:ext uri="{BB962C8B-B14F-4D97-AF65-F5344CB8AC3E}">
        <p14:creationId xmlns:p14="http://schemas.microsoft.com/office/powerpoint/2010/main" val="37086274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dirty="0" smtClean="0"/>
              <a:t>Lesson 9 - John 3:1-36</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November 11, 2014</a:t>
            </a:r>
            <a:endParaRPr lang="en-US" dirty="0"/>
          </a:p>
        </p:txBody>
      </p:sp>
      <p:sp>
        <p:nvSpPr>
          <p:cNvPr id="7" name="Rectangle 6"/>
          <p:cNvSpPr/>
          <p:nvPr/>
        </p:nvSpPr>
        <p:spPr>
          <a:xfrm>
            <a:off x="927846" y="1371600"/>
            <a:ext cx="7301754" cy="5016758"/>
          </a:xfrm>
          <a:prstGeom prst="rect">
            <a:avLst/>
          </a:prstGeom>
        </p:spPr>
        <p:txBody>
          <a:bodyPr wrap="square">
            <a:spAutoFit/>
          </a:bodyPr>
          <a:lstStyle/>
          <a:p>
            <a:pPr algn="ctr"/>
            <a:r>
              <a:rPr lang="en-US" sz="4000" b="1" dirty="0" smtClean="0"/>
              <a:t>Application &amp; Discussion</a:t>
            </a:r>
          </a:p>
          <a:p>
            <a:pPr marL="514350" indent="-514350">
              <a:buFont typeface="+mj-lt"/>
              <a:buAutoNum type="arabicPeriod"/>
            </a:pPr>
            <a:r>
              <a:rPr lang="en-US" sz="2800" dirty="0"/>
              <a:t>Are you “born again”?  How do you know?  Share your story. </a:t>
            </a:r>
            <a:endParaRPr lang="en-US" sz="2800" dirty="0" smtClean="0"/>
          </a:p>
          <a:p>
            <a:pPr marL="514350" lvl="0" indent="-514350">
              <a:buFont typeface="+mj-lt"/>
              <a:buAutoNum type="arabicPeriod"/>
            </a:pPr>
            <a:r>
              <a:rPr lang="en-US" sz="2800" dirty="0"/>
              <a:t>What can you learn from Jesus’ approach to evangelism that you might be able to apply? </a:t>
            </a:r>
          </a:p>
          <a:p>
            <a:pPr marL="514350" indent="-514350">
              <a:buFont typeface="+mj-lt"/>
              <a:buAutoNum type="arabicPeriod"/>
            </a:pPr>
            <a:r>
              <a:rPr lang="en-US" sz="2800" dirty="0"/>
              <a:t>What impact does John the Baptist’s statement </a:t>
            </a:r>
            <a:r>
              <a:rPr lang="en-US" sz="2800" dirty="0" smtClean="0"/>
              <a:t>in </a:t>
            </a:r>
            <a:r>
              <a:rPr lang="en-US" sz="2800" u="sng" dirty="0" smtClean="0">
                <a:hlinkClick r:id="rId2"/>
              </a:rPr>
              <a:t>John 3:27</a:t>
            </a:r>
            <a:r>
              <a:rPr lang="en-US" sz="2800" dirty="0" smtClean="0"/>
              <a:t> </a:t>
            </a:r>
            <a:r>
              <a:rPr lang="en-US" sz="2800" dirty="0"/>
              <a:t>have on the way you work and live</a:t>
            </a:r>
            <a:r>
              <a:rPr lang="en-US" sz="2800" dirty="0" smtClean="0"/>
              <a:t>? </a:t>
            </a:r>
          </a:p>
          <a:p>
            <a:pPr marL="514350" lvl="0" indent="-514350">
              <a:buFont typeface="+mj-lt"/>
              <a:buAutoNum type="arabicPeriod"/>
            </a:pPr>
            <a:r>
              <a:rPr lang="en-US" sz="2800" dirty="0"/>
              <a:t>What can you learn from John the Baptist about your role in ministry and sharing the </a:t>
            </a:r>
            <a:r>
              <a:rPr lang="en-US" sz="2800" dirty="0" smtClean="0"/>
              <a:t>Gospel of Jesus Christ? </a:t>
            </a:r>
            <a:endParaRPr lang="en-US" sz="2800" dirty="0"/>
          </a:p>
        </p:txBody>
      </p:sp>
      <p:sp>
        <p:nvSpPr>
          <p:cNvPr id="2" name="Slide Number Placeholder 1"/>
          <p:cNvSpPr>
            <a:spLocks noGrp="1"/>
          </p:cNvSpPr>
          <p:nvPr>
            <p:ph type="sldNum" sz="quarter" idx="12"/>
          </p:nvPr>
        </p:nvSpPr>
        <p:spPr/>
        <p:txBody>
          <a:bodyPr/>
          <a:lstStyle/>
          <a:p>
            <a:fld id="{5762F52A-C960-462B-8236-8A9481EACB9C}" type="slidenum">
              <a:rPr lang="en-US" smtClean="0"/>
              <a:pPr/>
              <a:t>28</a:t>
            </a:fld>
            <a:endParaRPr lang="en-US" dirty="0"/>
          </a:p>
        </p:txBody>
      </p:sp>
      <p:sp>
        <p:nvSpPr>
          <p:cNvPr id="8" name="Rectangle 7"/>
          <p:cNvSpPr/>
          <p:nvPr/>
        </p:nvSpPr>
        <p:spPr>
          <a:xfrm>
            <a:off x="2263878" y="309610"/>
            <a:ext cx="4641294" cy="769441"/>
          </a:xfrm>
          <a:prstGeom prst="rect">
            <a:avLst/>
          </a:prstGeom>
        </p:spPr>
        <p:txBody>
          <a:bodyPr wrap="square" anchor="ctr">
            <a:spAutoFit/>
          </a:bodyPr>
          <a:lstStyle/>
          <a:p>
            <a:pPr algn="ctr"/>
            <a:r>
              <a:rPr lang="en-US" sz="4400" dirty="0">
                <a:hlinkClick r:id="rId3"/>
              </a:rPr>
              <a:t>John </a:t>
            </a:r>
            <a:r>
              <a:rPr lang="en-US" sz="4400" dirty="0" smtClean="0">
                <a:hlinkClick r:id="rId3"/>
              </a:rPr>
              <a:t>3:1-36</a:t>
            </a:r>
            <a:endParaRPr lang="en-US" sz="4400" dirty="0" smtClean="0"/>
          </a:p>
        </p:txBody>
      </p:sp>
    </p:spTree>
    <p:extLst>
      <p:ext uri="{BB962C8B-B14F-4D97-AF65-F5344CB8AC3E}">
        <p14:creationId xmlns:p14="http://schemas.microsoft.com/office/powerpoint/2010/main" val="16117020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dirty="0" smtClean="0"/>
              <a:t>Lesson 9 - John 3:1-36</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November 11, 2014</a:t>
            </a:r>
            <a:endParaRPr lang="en-US" dirty="0"/>
          </a:p>
        </p:txBody>
      </p:sp>
      <p:sp>
        <p:nvSpPr>
          <p:cNvPr id="11" name="Rectangle 10"/>
          <p:cNvSpPr/>
          <p:nvPr/>
        </p:nvSpPr>
        <p:spPr>
          <a:xfrm>
            <a:off x="1911906" y="309611"/>
            <a:ext cx="5022294" cy="769441"/>
          </a:xfrm>
          <a:prstGeom prst="rect">
            <a:avLst/>
          </a:prstGeom>
        </p:spPr>
        <p:txBody>
          <a:bodyPr wrap="square" anchor="ctr">
            <a:spAutoFit/>
          </a:bodyPr>
          <a:lstStyle/>
          <a:p>
            <a:pPr algn="ctr"/>
            <a:r>
              <a:rPr lang="en-US" sz="4400" b="1" dirty="0" smtClean="0"/>
              <a:t>Closing</a:t>
            </a:r>
            <a:endParaRPr lang="en-US" sz="3200" b="1" dirty="0" smtClean="0"/>
          </a:p>
        </p:txBody>
      </p:sp>
      <p:sp>
        <p:nvSpPr>
          <p:cNvPr id="13" name="Rectangle 12"/>
          <p:cNvSpPr/>
          <p:nvPr/>
        </p:nvSpPr>
        <p:spPr>
          <a:xfrm>
            <a:off x="2756646" y="1613647"/>
            <a:ext cx="3644154" cy="3796553"/>
          </a:xfrm>
          <a:prstGeom prst="rect">
            <a:avLst/>
          </a:prstGeom>
        </p:spPr>
        <p:txBody>
          <a:bodyPr wrap="square">
            <a:spAutoFit/>
          </a:bodyPr>
          <a:lstStyle/>
          <a:p>
            <a:pPr marL="514350" lvl="0" indent="-514350">
              <a:lnSpc>
                <a:spcPct val="200000"/>
              </a:lnSpc>
              <a:buFont typeface="Arial" panose="020B0604020202020204" pitchFamily="34" charset="0"/>
              <a:buChar char="•"/>
            </a:pPr>
            <a:r>
              <a:rPr lang="en-US" sz="4000" dirty="0" smtClean="0"/>
              <a:t>Questions? </a:t>
            </a:r>
          </a:p>
          <a:p>
            <a:pPr marL="514350" lvl="0" indent="-514350">
              <a:lnSpc>
                <a:spcPct val="200000"/>
              </a:lnSpc>
              <a:buFont typeface="Arial" panose="020B0604020202020204" pitchFamily="34" charset="0"/>
              <a:buChar char="•"/>
            </a:pPr>
            <a:r>
              <a:rPr lang="en-US" sz="4000" dirty="0" smtClean="0"/>
              <a:t>Comments? </a:t>
            </a:r>
          </a:p>
          <a:p>
            <a:pPr marL="514350" lvl="0" indent="-514350">
              <a:lnSpc>
                <a:spcPct val="200000"/>
              </a:lnSpc>
              <a:buFont typeface="Arial" panose="020B0604020202020204" pitchFamily="34" charset="0"/>
              <a:buChar char="•"/>
            </a:pPr>
            <a:r>
              <a:rPr lang="en-US" sz="4000" dirty="0" smtClean="0"/>
              <a:t>Closing Prayer </a:t>
            </a:r>
            <a:endParaRPr lang="en-US" sz="4000" dirty="0"/>
          </a:p>
        </p:txBody>
      </p:sp>
      <p:sp>
        <p:nvSpPr>
          <p:cNvPr id="2" name="Slide Number Placeholder 1"/>
          <p:cNvSpPr>
            <a:spLocks noGrp="1"/>
          </p:cNvSpPr>
          <p:nvPr>
            <p:ph type="sldNum" sz="quarter" idx="12"/>
          </p:nvPr>
        </p:nvSpPr>
        <p:spPr/>
        <p:txBody>
          <a:bodyPr/>
          <a:lstStyle/>
          <a:p>
            <a:fld id="{5762F52A-C960-462B-8236-8A9481EACB9C}" type="slidenum">
              <a:rPr lang="en-US" smtClean="0"/>
              <a:pPr/>
              <a:t>29</a:t>
            </a:fld>
            <a:endParaRPr lang="en-US" dirty="0"/>
          </a:p>
        </p:txBody>
      </p:sp>
    </p:spTree>
    <p:extLst>
      <p:ext uri="{BB962C8B-B14F-4D97-AF65-F5344CB8AC3E}">
        <p14:creationId xmlns:p14="http://schemas.microsoft.com/office/powerpoint/2010/main" val="627406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27847" y="1447800"/>
            <a:ext cx="7301753" cy="4708981"/>
          </a:xfrm>
          <a:prstGeom prst="rect">
            <a:avLst/>
          </a:prstGeom>
        </p:spPr>
        <p:txBody>
          <a:bodyPr wrap="square">
            <a:spAutoFit/>
          </a:bodyPr>
          <a:lstStyle/>
          <a:p>
            <a:pPr algn="ctr">
              <a:lnSpc>
                <a:spcPct val="150000"/>
              </a:lnSpc>
            </a:pPr>
            <a:r>
              <a:rPr lang="en-US" sz="3200" b="1" dirty="0" smtClean="0">
                <a:latin typeface="Arial" panose="020B0604020202020204" pitchFamily="34" charset="0"/>
                <a:ea typeface="Calibri" panose="020F0502020204030204" pitchFamily="34" charset="0"/>
                <a:cs typeface="Arial" panose="020B0604020202020204" pitchFamily="34" charset="0"/>
                <a:hlinkClick r:id="rId2"/>
              </a:rPr>
              <a:t>John 20:30-31</a:t>
            </a:r>
            <a:r>
              <a:rPr lang="en-US" sz="3200" dirty="0"/>
              <a:t> (ESV)</a:t>
            </a:r>
            <a:endParaRPr lang="en-US" sz="3200" b="1" dirty="0" smtClean="0">
              <a:latin typeface="Arial" panose="020B0604020202020204" pitchFamily="34" charset="0"/>
              <a:ea typeface="Calibri" panose="020F0502020204030204" pitchFamily="34" charset="0"/>
              <a:cs typeface="Arial" panose="020B0604020202020204" pitchFamily="34" charset="0"/>
            </a:endParaRPr>
          </a:p>
          <a:p>
            <a:pPr>
              <a:lnSpc>
                <a:spcPct val="150000"/>
              </a:lnSpc>
            </a:pPr>
            <a:r>
              <a:rPr lang="en-US" sz="2800" baseline="30000" dirty="0" smtClean="0">
                <a:latin typeface="Arial" panose="020B0604020202020204" pitchFamily="34" charset="0"/>
                <a:cs typeface="Arial" panose="020B0604020202020204" pitchFamily="34" charset="0"/>
              </a:rPr>
              <a:t>30</a:t>
            </a:r>
            <a:r>
              <a:rPr lang="en-US" sz="2800" baseline="300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Now Jesus did many other signs in the presence of the disciples, which are not written in this book; </a:t>
            </a:r>
            <a:r>
              <a:rPr lang="en-US" sz="2800" baseline="30000" dirty="0" smtClean="0">
                <a:latin typeface="Arial" panose="020B0604020202020204" pitchFamily="34" charset="0"/>
                <a:cs typeface="Arial" panose="020B0604020202020204" pitchFamily="34" charset="0"/>
              </a:rPr>
              <a:t>31</a:t>
            </a:r>
            <a:r>
              <a:rPr lang="en-US" sz="2800" baseline="300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but these are written so that you may believe that Jesus is the Christ, the Son of God, and </a:t>
            </a:r>
            <a:r>
              <a:rPr lang="en-US" sz="2800" dirty="0" smtClean="0">
                <a:latin typeface="Arial" panose="020B0604020202020204" pitchFamily="34" charset="0"/>
                <a:cs typeface="Arial" panose="020B0604020202020204" pitchFamily="34" charset="0"/>
              </a:rPr>
              <a:t>that </a:t>
            </a:r>
            <a:r>
              <a:rPr lang="en-US" sz="2800" dirty="0">
                <a:latin typeface="Arial" panose="020B0604020202020204" pitchFamily="34" charset="0"/>
                <a:cs typeface="Arial" panose="020B0604020202020204" pitchFamily="34" charset="0"/>
              </a:rPr>
              <a:t>by believing you may have life in his name</a:t>
            </a:r>
            <a:r>
              <a:rPr lang="en-US"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
        <p:nvSpPr>
          <p:cNvPr id="4" name="Rectangle 3"/>
          <p:cNvSpPr/>
          <p:nvPr/>
        </p:nvSpPr>
        <p:spPr>
          <a:xfrm>
            <a:off x="2747887" y="308430"/>
            <a:ext cx="3665171" cy="769441"/>
          </a:xfrm>
          <a:prstGeom prst="rect">
            <a:avLst/>
          </a:prstGeom>
        </p:spPr>
        <p:txBody>
          <a:bodyPr wrap="none">
            <a:spAutoFit/>
          </a:bodyPr>
          <a:lstStyle/>
          <a:p>
            <a:pPr algn="ctr"/>
            <a:r>
              <a:rPr lang="en-US" sz="4400" b="1" dirty="0" smtClean="0">
                <a:ea typeface="Calibri" panose="020F0502020204030204" pitchFamily="34" charset="0"/>
                <a:cs typeface="Times New Roman" panose="02020603050405020304" pitchFamily="18" charset="0"/>
              </a:rPr>
              <a:t>John’s Purpose</a:t>
            </a:r>
            <a:endParaRPr lang="en-US" sz="4400" dirty="0"/>
          </a:p>
        </p:txBody>
      </p:sp>
      <p:sp>
        <p:nvSpPr>
          <p:cNvPr id="9" name="Footer Placeholder 9"/>
          <p:cNvSpPr>
            <a:spLocks noGrp="1"/>
          </p:cNvSpPr>
          <p:nvPr>
            <p:ph type="ftr" sz="quarter" idx="11"/>
          </p:nvPr>
        </p:nvSpPr>
        <p:spPr>
          <a:xfrm>
            <a:off x="1561700" y="6492875"/>
            <a:ext cx="6019800" cy="365125"/>
          </a:xfrm>
        </p:spPr>
        <p:txBody>
          <a:bodyPr/>
          <a:lstStyle/>
          <a:p>
            <a:r>
              <a:rPr lang="en-US" dirty="0" smtClean="0"/>
              <a:t>Lesson 9 - John 3:1-36</a:t>
            </a:r>
            <a:endParaRPr lang="en-US" dirty="0"/>
          </a:p>
        </p:txBody>
      </p:sp>
      <p:sp>
        <p:nvSpPr>
          <p:cNvPr id="11" name="Date Placeholder 7"/>
          <p:cNvSpPr>
            <a:spLocks noGrp="1"/>
          </p:cNvSpPr>
          <p:nvPr>
            <p:ph type="dt" sz="half" idx="10"/>
          </p:nvPr>
        </p:nvSpPr>
        <p:spPr>
          <a:xfrm>
            <a:off x="47324" y="6492875"/>
            <a:ext cx="1857675" cy="365125"/>
          </a:xfrm>
        </p:spPr>
        <p:txBody>
          <a:bodyPr/>
          <a:lstStyle/>
          <a:p>
            <a:r>
              <a:rPr lang="en-US" dirty="0" smtClean="0"/>
              <a:t>November 11, 2014</a:t>
            </a:r>
            <a:endParaRPr lang="en-US" dirty="0"/>
          </a:p>
        </p:txBody>
      </p:sp>
      <p:sp>
        <p:nvSpPr>
          <p:cNvPr id="2" name="Slide Number Placeholder 1"/>
          <p:cNvSpPr>
            <a:spLocks noGrp="1"/>
          </p:cNvSpPr>
          <p:nvPr>
            <p:ph type="sldNum" sz="quarter" idx="12"/>
          </p:nvPr>
        </p:nvSpPr>
        <p:spPr/>
        <p:txBody>
          <a:bodyPr/>
          <a:lstStyle/>
          <a:p>
            <a:fld id="{5762F52A-C960-462B-8236-8A9481EACB9C}" type="slidenum">
              <a:rPr lang="en-US" smtClean="0"/>
              <a:pPr/>
              <a:t>3</a:t>
            </a:fld>
            <a:endParaRPr lang="en-US" dirty="0"/>
          </a:p>
        </p:txBody>
      </p:sp>
    </p:spTree>
    <p:extLst>
      <p:ext uri="{BB962C8B-B14F-4D97-AF65-F5344CB8AC3E}">
        <p14:creationId xmlns:p14="http://schemas.microsoft.com/office/powerpoint/2010/main" val="2680281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ChangeArrowheads="1"/>
          </p:cNvSpPr>
          <p:nvPr/>
        </p:nvSpPr>
        <p:spPr bwMode="auto">
          <a:xfrm>
            <a:off x="2910763" y="0"/>
            <a:ext cx="3305905" cy="1569660"/>
          </a:xfrm>
          <a:prstGeom prst="rect">
            <a:avLst/>
          </a:prstGeom>
          <a:noFill/>
          <a:ln w="9525">
            <a:noFill/>
            <a:miter lim="800000"/>
            <a:headEnd/>
            <a:tailEnd/>
          </a:ln>
        </p:spPr>
        <p:txBody>
          <a:bodyPr wrap="none">
            <a:spAutoFit/>
          </a:bodyPr>
          <a:lstStyle/>
          <a:p>
            <a:pPr algn="ctr"/>
            <a:r>
              <a:rPr lang="en-US" sz="3200" b="1" dirty="0" smtClean="0">
                <a:hlinkClick r:id="rId3"/>
              </a:rPr>
              <a:t>The Gospel </a:t>
            </a:r>
          </a:p>
          <a:p>
            <a:pPr algn="ctr"/>
            <a:r>
              <a:rPr lang="en-US" sz="3200" b="1" dirty="0" smtClean="0">
                <a:hlinkClick r:id="rId3"/>
              </a:rPr>
              <a:t>According to John</a:t>
            </a:r>
            <a:endParaRPr lang="en-US" sz="3200" b="1" dirty="0" smtClean="0"/>
          </a:p>
          <a:p>
            <a:pPr algn="ctr"/>
            <a:r>
              <a:rPr lang="en-US" sz="3200" b="1" dirty="0" smtClean="0"/>
              <a:t>Outline</a:t>
            </a:r>
            <a:endParaRPr lang="en-US" sz="3200" b="1" dirty="0"/>
          </a:p>
        </p:txBody>
      </p:sp>
      <p:graphicFrame>
        <p:nvGraphicFramePr>
          <p:cNvPr id="11" name="Table 10"/>
          <p:cNvGraphicFramePr>
            <a:graphicFrameLocks noGrp="1"/>
          </p:cNvGraphicFramePr>
          <p:nvPr>
            <p:extLst>
              <p:ext uri="{D42A27DB-BD31-4B8C-83A1-F6EECF244321}">
                <p14:modId xmlns:p14="http://schemas.microsoft.com/office/powerpoint/2010/main" val="710148395"/>
              </p:ext>
            </p:extLst>
          </p:nvPr>
        </p:nvGraphicFramePr>
        <p:xfrm>
          <a:off x="360680" y="1600200"/>
          <a:ext cx="8326119" cy="4846320"/>
        </p:xfrm>
        <a:graphic>
          <a:graphicData uri="http://schemas.openxmlformats.org/drawingml/2006/table">
            <a:tbl>
              <a:tblPr firstRow="1" bandRow="1">
                <a:tableStyleId>{5940675A-B579-460E-94D1-54222C63F5DA}</a:tableStyleId>
              </a:tblPr>
              <a:tblGrid>
                <a:gridCol w="1185010"/>
                <a:gridCol w="1241932"/>
                <a:gridCol w="1319553"/>
                <a:gridCol w="1379225"/>
                <a:gridCol w="1524000"/>
                <a:gridCol w="1676399"/>
              </a:tblGrid>
              <a:tr h="914400">
                <a:tc>
                  <a:txBody>
                    <a:bodyPr/>
                    <a:lstStyle/>
                    <a:p>
                      <a:pPr algn="ctr"/>
                      <a:r>
                        <a:rPr lang="en-US" sz="2400" b="1" dirty="0" smtClean="0"/>
                        <a:t>Focus</a:t>
                      </a:r>
                      <a:endParaRPr lang="en-US" sz="2000" b="1" dirty="0"/>
                    </a:p>
                  </a:txBody>
                  <a:tcPr anchor="ctr"/>
                </a:tc>
                <a:tc>
                  <a:txBody>
                    <a:bodyPr/>
                    <a:lstStyle/>
                    <a:p>
                      <a:pPr algn="ctr"/>
                      <a:r>
                        <a:rPr lang="en-US" sz="1600" b="1" dirty="0" smtClean="0"/>
                        <a:t>Incarnation of the </a:t>
                      </a:r>
                    </a:p>
                    <a:p>
                      <a:pPr algn="ctr"/>
                      <a:r>
                        <a:rPr lang="en-US" sz="1600" b="1" dirty="0" smtClean="0"/>
                        <a:t>Son of God</a:t>
                      </a:r>
                      <a:endParaRPr lang="en-US" sz="1600" b="0" dirty="0"/>
                    </a:p>
                  </a:txBody>
                  <a:tcPr anchor="ctr"/>
                </a:tc>
                <a:tc>
                  <a:txBody>
                    <a:bodyPr/>
                    <a:lstStyle/>
                    <a:p>
                      <a:pPr algn="ctr"/>
                      <a:r>
                        <a:rPr lang="en-US" sz="1600" b="1" dirty="0" smtClean="0"/>
                        <a:t>Presentation of the </a:t>
                      </a:r>
                    </a:p>
                    <a:p>
                      <a:pPr algn="ctr"/>
                      <a:r>
                        <a:rPr lang="en-US" sz="1600" b="1" dirty="0" smtClean="0"/>
                        <a:t>Son</a:t>
                      </a:r>
                      <a:r>
                        <a:rPr lang="en-US" sz="1600" b="1" baseline="0" dirty="0" smtClean="0"/>
                        <a:t> of God</a:t>
                      </a:r>
                      <a:endParaRPr lang="en-US" sz="1600" b="0" dirty="0"/>
                    </a:p>
                  </a:txBody>
                  <a:tcPr anchor="ctr"/>
                </a:tc>
                <a:tc>
                  <a:txBody>
                    <a:bodyPr/>
                    <a:lstStyle/>
                    <a:p>
                      <a:pPr algn="ctr"/>
                      <a:r>
                        <a:rPr lang="en-US" sz="1600" b="1" dirty="0" smtClean="0"/>
                        <a:t>Opposition</a:t>
                      </a:r>
                      <a:r>
                        <a:rPr lang="en-US" sz="1600" b="1" baseline="0" dirty="0" smtClean="0"/>
                        <a:t> to</a:t>
                      </a:r>
                      <a:r>
                        <a:rPr lang="en-US" sz="1600" b="1" dirty="0" smtClean="0"/>
                        <a:t> the </a:t>
                      </a:r>
                    </a:p>
                    <a:p>
                      <a:pPr algn="ctr"/>
                      <a:r>
                        <a:rPr lang="en-US" sz="1600" b="1" dirty="0" smtClean="0"/>
                        <a:t>Son</a:t>
                      </a:r>
                      <a:r>
                        <a:rPr lang="en-US" sz="1600" b="1" baseline="0" dirty="0" smtClean="0"/>
                        <a:t> of God</a:t>
                      </a:r>
                      <a:endParaRPr lang="en-US" sz="1600" b="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b="1" dirty="0" smtClean="0"/>
                        <a:t>Preparation of the Disciples</a:t>
                      </a:r>
                      <a:endParaRPr lang="en-US" sz="1600" b="1" dirty="0"/>
                    </a:p>
                  </a:txBody>
                  <a:tcPr anchor="ctr"/>
                </a:tc>
                <a:tc>
                  <a:txBody>
                    <a:bodyPr/>
                    <a:lstStyle/>
                    <a:p>
                      <a:pPr algn="ctr"/>
                      <a:r>
                        <a:rPr lang="en-US" sz="1600" b="1" dirty="0" smtClean="0"/>
                        <a:t>Crucifixion</a:t>
                      </a:r>
                      <a:r>
                        <a:rPr lang="en-US" sz="1600" b="1" baseline="0" dirty="0" smtClean="0"/>
                        <a:t> and Resurrection of the Son of God</a:t>
                      </a:r>
                      <a:endParaRPr lang="en-US" sz="1600" b="1" dirty="0"/>
                    </a:p>
                  </a:txBody>
                  <a:tcPr anchor="ctr"/>
                </a:tc>
              </a:tr>
              <a:tr h="914400">
                <a:tc>
                  <a:txBody>
                    <a:bodyPr/>
                    <a:lstStyle/>
                    <a:p>
                      <a:pPr algn="ctr"/>
                      <a:r>
                        <a:rPr lang="en-US" sz="1800" b="1" dirty="0" smtClean="0"/>
                        <a:t>Reference</a:t>
                      </a:r>
                      <a:endParaRPr lang="en-US" sz="1600" b="1" dirty="0" smtClean="0"/>
                    </a:p>
                  </a:txBody>
                  <a:tcPr anchor="ctr"/>
                </a:tc>
                <a:tc>
                  <a:txBody>
                    <a:bodyPr/>
                    <a:lstStyle/>
                    <a:p>
                      <a:r>
                        <a:rPr lang="en-US" sz="2000" dirty="0" smtClean="0">
                          <a:hlinkClick r:id="rId4"/>
                        </a:rPr>
                        <a:t>1:1-18</a:t>
                      </a:r>
                      <a:endParaRPr lang="en-US" sz="2000" dirty="0"/>
                    </a:p>
                  </a:txBody>
                  <a:tcPr anchor="ctr"/>
                </a:tc>
                <a:tc>
                  <a:txBody>
                    <a:bodyPr/>
                    <a:lstStyle/>
                    <a:p>
                      <a:r>
                        <a:rPr lang="en-US" sz="2000" dirty="0" smtClean="0">
                          <a:hlinkClick r:id="rId5"/>
                        </a:rPr>
                        <a:t>1:19 - 4:54</a:t>
                      </a:r>
                      <a:endParaRPr lang="en-US" sz="2000" dirty="0"/>
                    </a:p>
                  </a:txBody>
                  <a:tcPr anchor="ctr"/>
                </a:tc>
                <a:tc>
                  <a:txBody>
                    <a:bodyPr/>
                    <a:lstStyle/>
                    <a:p>
                      <a:r>
                        <a:rPr lang="en-US" sz="2000" dirty="0" smtClean="0">
                          <a:hlinkClick r:id="rId6"/>
                        </a:rPr>
                        <a:t>5:1 - 12:50</a:t>
                      </a:r>
                      <a:endParaRPr lang="en-US" sz="2000" dirty="0"/>
                    </a:p>
                  </a:txBody>
                  <a:tcPr anchor="ctr"/>
                </a:tc>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r>
                        <a:rPr lang="en-US" sz="2000" dirty="0" smtClean="0">
                          <a:hlinkClick r:id="rId7"/>
                        </a:rPr>
                        <a:t>13:1 - 17:26</a:t>
                      </a:r>
                      <a:endParaRPr lang="en-US" sz="2000" dirty="0" smtClean="0"/>
                    </a:p>
                  </a:txBody>
                  <a:tcPr anchor="ctr"/>
                </a:tc>
                <a:tc>
                  <a:txBody>
                    <a:bodyPr/>
                    <a:lstStyle/>
                    <a:p>
                      <a:r>
                        <a:rPr lang="en-US" sz="2000" dirty="0" smtClean="0">
                          <a:hlinkClick r:id="rId8"/>
                        </a:rPr>
                        <a:t>18:1 - 21:25</a:t>
                      </a:r>
                      <a:endParaRPr lang="en-US" sz="2000" dirty="0"/>
                    </a:p>
                  </a:txBody>
                  <a:tcPr anchor="ctr"/>
                </a:tc>
              </a:tr>
              <a:tr h="914400">
                <a:tc>
                  <a:txBody>
                    <a:bodyPr/>
                    <a:lstStyle/>
                    <a:p>
                      <a:pPr algn="ctr"/>
                      <a:r>
                        <a:rPr lang="en-US" sz="2000" b="1" dirty="0" smtClean="0"/>
                        <a:t>Division</a:t>
                      </a:r>
                      <a:endParaRPr lang="en-US" sz="1600" b="1" dirty="0" smtClean="0"/>
                    </a:p>
                  </a:txBody>
                  <a:tcPr anchor="ctr"/>
                </a:tc>
                <a:tc>
                  <a:txBody>
                    <a:bodyPr/>
                    <a:lstStyle/>
                    <a:p>
                      <a:pPr algn="ctr"/>
                      <a:r>
                        <a:rPr lang="en-US" sz="1600" dirty="0" smtClean="0"/>
                        <a:t>Introduction to Christ</a:t>
                      </a:r>
                      <a:endParaRPr lang="en-US" sz="1600" dirty="0"/>
                    </a:p>
                  </a:txBody>
                  <a:tcPr anchor="ctr"/>
                </a:tc>
                <a:tc>
                  <a:txBody>
                    <a:bodyPr/>
                    <a:lstStyle/>
                    <a:p>
                      <a:pPr algn="ctr"/>
                      <a:r>
                        <a:rPr lang="en-US" sz="1600" dirty="0" smtClean="0"/>
                        <a:t>Revelation </a:t>
                      </a:r>
                    </a:p>
                    <a:p>
                      <a:pPr algn="ctr"/>
                      <a:r>
                        <a:rPr lang="en-US" sz="1600" dirty="0" smtClean="0"/>
                        <a:t>of Christ</a:t>
                      </a:r>
                      <a:endParaRPr lang="en-US" sz="1600" dirty="0"/>
                    </a:p>
                  </a:txBody>
                  <a:tcPr anchor="ctr"/>
                </a:tc>
                <a:tc>
                  <a:txBody>
                    <a:bodyPr/>
                    <a:lstStyle/>
                    <a:p>
                      <a:pPr algn="ctr"/>
                      <a:r>
                        <a:rPr lang="en-US" sz="1600" dirty="0" smtClean="0"/>
                        <a:t>Rejection </a:t>
                      </a:r>
                    </a:p>
                    <a:p>
                      <a:pPr algn="ctr"/>
                      <a:r>
                        <a:rPr lang="en-US" sz="1600" dirty="0" smtClean="0"/>
                        <a:t>of Christ</a:t>
                      </a:r>
                      <a:endParaRPr lang="en-US" sz="160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Revelation</a:t>
                      </a:r>
                    </a:p>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of Christ</a:t>
                      </a:r>
                      <a:endParaRPr lang="en-US" sz="1600" dirty="0"/>
                    </a:p>
                  </a:txBody>
                  <a:tcPr anchor="ctr"/>
                </a:tc>
                <a:tc>
                  <a:txBody>
                    <a:bodyPr/>
                    <a:lstStyle/>
                    <a:p>
                      <a:pPr algn="ctr"/>
                      <a:r>
                        <a:rPr lang="en-US" sz="1600" dirty="0" smtClean="0"/>
                        <a:t>Rejection </a:t>
                      </a:r>
                    </a:p>
                    <a:p>
                      <a:pPr algn="ctr"/>
                      <a:r>
                        <a:rPr lang="en-US" sz="1600" dirty="0" smtClean="0"/>
                        <a:t>of Christ</a:t>
                      </a:r>
                      <a:endParaRPr lang="en-US" sz="1600" dirty="0"/>
                    </a:p>
                  </a:txBody>
                  <a:tcPr anchor="ctr"/>
                </a:tc>
              </a:tr>
              <a:tr h="914400">
                <a:tc rowSpan="2">
                  <a:txBody>
                    <a:bodyPr/>
                    <a:lstStyle/>
                    <a:p>
                      <a:pPr algn="ctr"/>
                      <a:r>
                        <a:rPr lang="en-US" sz="2400" b="1" dirty="0" smtClean="0"/>
                        <a:t>Topic</a:t>
                      </a:r>
                      <a:endParaRPr lang="en-US" sz="1600" b="1" dirty="0"/>
                    </a:p>
                  </a:txBody>
                  <a:tcPr anchor="ctr"/>
                </a:tc>
                <a:tc gridSpan="3">
                  <a:txBody>
                    <a:bodyPr/>
                    <a:lstStyle/>
                    <a:p>
                      <a:pPr algn="ctr"/>
                      <a:r>
                        <a:rPr lang="en-US" sz="2000" b="1" dirty="0" smtClean="0"/>
                        <a:t>Seven Miracles</a:t>
                      </a:r>
                      <a:endParaRPr lang="en-US" sz="2000" dirty="0"/>
                    </a:p>
                  </a:txBody>
                  <a:tcPr anchor="ctr"/>
                </a:tc>
                <a:tc hMerge="1">
                  <a:txBody>
                    <a:bodyPr/>
                    <a:lstStyle/>
                    <a:p>
                      <a:pPr algn="ctr"/>
                      <a:endParaRPr lang="en-US" sz="2000" dirty="0"/>
                    </a:p>
                  </a:txBody>
                  <a:tcPr anchor="ctr"/>
                </a:tc>
                <a:tc hMerge="1">
                  <a:txBody>
                    <a:bodyPr/>
                    <a:lstStyle/>
                    <a:p>
                      <a:pPr algn="ctr"/>
                      <a:endParaRPr lang="en-US" sz="2000" dirty="0"/>
                    </a:p>
                  </a:txBody>
                  <a:tcPr anchor="ctr"/>
                </a:tc>
                <a:tc>
                  <a:txBody>
                    <a:bodyPr/>
                    <a:lstStyle/>
                    <a:p>
                      <a:pPr algn="ctr"/>
                      <a:r>
                        <a:rPr lang="en-US" sz="2000" b="1" dirty="0" smtClean="0"/>
                        <a:t>Upper Room Discourse</a:t>
                      </a:r>
                      <a:endParaRPr lang="en-US" sz="2000" b="1" dirty="0"/>
                    </a:p>
                  </a:txBody>
                  <a:tcPr anchor="ctr"/>
                </a:tc>
                <a:tc>
                  <a:txBody>
                    <a:bodyPr/>
                    <a:lstStyle/>
                    <a:p>
                      <a:pPr algn="ctr"/>
                      <a:r>
                        <a:rPr lang="en-US" sz="2000" b="1" dirty="0" smtClean="0"/>
                        <a:t>Supreme Miracle</a:t>
                      </a:r>
                      <a:endParaRPr lang="en-US" sz="2000" b="1" dirty="0"/>
                    </a:p>
                  </a:txBody>
                  <a:tcPr anchor="ctr"/>
                </a:tc>
              </a:tr>
              <a:tr h="594360">
                <a:tc vMerge="1">
                  <a:txBody>
                    <a:bodyPr/>
                    <a:lstStyle/>
                    <a:p>
                      <a:pPr algn="ctr"/>
                      <a:endParaRPr lang="en-US" sz="1600" b="1" dirty="0"/>
                    </a:p>
                  </a:txBody>
                  <a:tcPr anchor="ctr"/>
                </a:tc>
                <a:tc gridSpan="3">
                  <a:txBody>
                    <a:bodyPr/>
                    <a:lstStyle/>
                    <a:p>
                      <a:pPr algn="ctr"/>
                      <a:r>
                        <a:rPr lang="en-US" sz="2000" b="1" dirty="0" smtClean="0"/>
                        <a:t>That you might </a:t>
                      </a:r>
                      <a:r>
                        <a:rPr lang="en-US" sz="2000" b="1" u="sng" dirty="0" smtClean="0"/>
                        <a:t>believe</a:t>
                      </a:r>
                      <a:endParaRPr lang="en-US" sz="2000" b="1" u="sng" dirty="0"/>
                    </a:p>
                  </a:txBody>
                  <a:tcPr anchor="ctr"/>
                </a:tc>
                <a:tc hMerge="1">
                  <a:txBody>
                    <a:bodyPr/>
                    <a:lstStyle/>
                    <a:p>
                      <a:pPr algn="ctr"/>
                      <a:endParaRPr lang="en-US" sz="2000" b="1" dirty="0"/>
                    </a:p>
                  </a:txBody>
                  <a:tcPr anchor="ctr"/>
                </a:tc>
                <a:tc hMerge="1">
                  <a:txBody>
                    <a:bodyPr/>
                    <a:lstStyle/>
                    <a:p>
                      <a:pPr algn="ctr"/>
                      <a:endParaRPr lang="en-US" sz="2000" b="1" dirty="0"/>
                    </a:p>
                  </a:txBody>
                  <a:tcPr anchor="ctr"/>
                </a:tc>
                <a:tc gridSpan="2">
                  <a:txBody>
                    <a:bodyPr/>
                    <a:lstStyle/>
                    <a:p>
                      <a:pPr algn="ctr"/>
                      <a:r>
                        <a:rPr lang="en-US" sz="2000" b="1" dirty="0" smtClean="0"/>
                        <a:t>That you might </a:t>
                      </a:r>
                      <a:r>
                        <a:rPr lang="en-US" sz="2000" b="1" u="sng" dirty="0" smtClean="0"/>
                        <a:t>have life</a:t>
                      </a:r>
                      <a:endParaRPr lang="en-US" sz="2000" b="1" u="sng" dirty="0"/>
                    </a:p>
                  </a:txBody>
                  <a:tcPr anchor="ctr"/>
                </a:tc>
                <a:tc hMerge="1">
                  <a:txBody>
                    <a:bodyPr/>
                    <a:lstStyle/>
                    <a:p>
                      <a:endParaRPr lang="en-US"/>
                    </a:p>
                  </a:txBody>
                  <a:tcPr/>
                </a:tc>
              </a:tr>
              <a:tr h="594360">
                <a:tc>
                  <a:txBody>
                    <a:bodyPr/>
                    <a:lstStyle/>
                    <a:p>
                      <a:pPr algn="ctr"/>
                      <a:r>
                        <a:rPr lang="en-US" sz="2000" b="1" dirty="0" smtClean="0"/>
                        <a:t>Time</a:t>
                      </a:r>
                      <a:endParaRPr lang="en-US" sz="1600" b="1" dirty="0" smtClean="0"/>
                    </a:p>
                  </a:txBody>
                  <a:tcPr anchor="ctr"/>
                </a:tc>
                <a:tc gridSpan="3">
                  <a:txBody>
                    <a:bodyPr/>
                    <a:lstStyle/>
                    <a:p>
                      <a:pPr algn="ctr"/>
                      <a:r>
                        <a:rPr lang="en-US" sz="1600" dirty="0" smtClean="0"/>
                        <a:t>A Few Years</a:t>
                      </a:r>
                      <a:endParaRPr lang="en-US" sz="1600" dirty="0"/>
                    </a:p>
                  </a:txBody>
                  <a:tcPr anchor="ctr"/>
                </a:tc>
                <a:tc hMerge="1">
                  <a:txBody>
                    <a:bodyPr/>
                    <a:lstStyle/>
                    <a:p>
                      <a:pPr algn="ctr"/>
                      <a:endParaRPr lang="en-US" sz="1600" dirty="0"/>
                    </a:p>
                  </a:txBody>
                  <a:tcPr anchor="ctr"/>
                </a:tc>
                <a:tc hMerge="1">
                  <a:txBody>
                    <a:bodyPr/>
                    <a:lstStyle/>
                    <a:p>
                      <a:pPr algn="ctr"/>
                      <a:endParaRPr lang="en-US" sz="160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A Few Hours</a:t>
                      </a:r>
                      <a:endParaRPr lang="en-US" sz="1600" dirty="0"/>
                    </a:p>
                  </a:txBody>
                  <a:tcPr anchor="ctr"/>
                </a:tc>
                <a:tc>
                  <a:txBody>
                    <a:bodyPr/>
                    <a:lstStyle/>
                    <a:p>
                      <a:pPr algn="ctr"/>
                      <a:r>
                        <a:rPr lang="en-US" sz="1600" dirty="0" smtClean="0"/>
                        <a:t>A Few Weeks</a:t>
                      </a:r>
                      <a:endParaRPr lang="en-US" sz="1600" dirty="0"/>
                    </a:p>
                  </a:txBody>
                  <a:tcPr anchor="ctr"/>
                </a:tc>
              </a:tr>
            </a:tbl>
          </a:graphicData>
        </a:graphic>
      </p:graphicFrame>
      <p:sp>
        <p:nvSpPr>
          <p:cNvPr id="8" name="Footer Placeholder 9"/>
          <p:cNvSpPr>
            <a:spLocks noGrp="1"/>
          </p:cNvSpPr>
          <p:nvPr>
            <p:ph type="ftr" sz="quarter" idx="11"/>
          </p:nvPr>
        </p:nvSpPr>
        <p:spPr>
          <a:xfrm>
            <a:off x="1561700" y="6492875"/>
            <a:ext cx="6019800" cy="365125"/>
          </a:xfrm>
        </p:spPr>
        <p:txBody>
          <a:bodyPr/>
          <a:lstStyle/>
          <a:p>
            <a:r>
              <a:rPr lang="en-US" dirty="0" smtClean="0"/>
              <a:t>Lesson 9 - John 3:1-36</a:t>
            </a:r>
            <a:endParaRPr lang="en-US" dirty="0"/>
          </a:p>
        </p:txBody>
      </p:sp>
      <p:sp>
        <p:nvSpPr>
          <p:cNvPr id="10" name="Date Placeholder 7"/>
          <p:cNvSpPr>
            <a:spLocks noGrp="1"/>
          </p:cNvSpPr>
          <p:nvPr>
            <p:ph type="dt" sz="half" idx="10"/>
          </p:nvPr>
        </p:nvSpPr>
        <p:spPr>
          <a:xfrm>
            <a:off x="47324" y="6492875"/>
            <a:ext cx="1857675" cy="365125"/>
          </a:xfrm>
        </p:spPr>
        <p:txBody>
          <a:bodyPr/>
          <a:lstStyle/>
          <a:p>
            <a:r>
              <a:rPr lang="en-US" dirty="0" smtClean="0"/>
              <a:t>November 11, 2014</a:t>
            </a:r>
            <a:endParaRPr lang="en-US" dirty="0"/>
          </a:p>
        </p:txBody>
      </p:sp>
      <p:sp>
        <p:nvSpPr>
          <p:cNvPr id="2" name="Right Arrow 1"/>
          <p:cNvSpPr/>
          <p:nvPr/>
        </p:nvSpPr>
        <p:spPr>
          <a:xfrm rot="18846959">
            <a:off x="3068615" y="3170922"/>
            <a:ext cx="613304" cy="40412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lide Number Placeholder 2"/>
          <p:cNvSpPr>
            <a:spLocks noGrp="1"/>
          </p:cNvSpPr>
          <p:nvPr>
            <p:ph type="sldNum" sz="quarter" idx="12"/>
          </p:nvPr>
        </p:nvSpPr>
        <p:spPr/>
        <p:txBody>
          <a:bodyPr/>
          <a:lstStyle/>
          <a:p>
            <a:fld id="{5762F52A-C960-462B-8236-8A9481EACB9C}" type="slidenum">
              <a:rPr lang="en-US" smtClean="0"/>
              <a:pPr/>
              <a:t>4</a:t>
            </a:fld>
            <a:endParaRPr lang="en-US" dirty="0"/>
          </a:p>
        </p:txBody>
      </p:sp>
    </p:spTree>
    <p:extLst>
      <p:ext uri="{BB962C8B-B14F-4D97-AF65-F5344CB8AC3E}">
        <p14:creationId xmlns:p14="http://schemas.microsoft.com/office/powerpoint/2010/main" val="3010258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dirty="0" smtClean="0"/>
              <a:t>Lesson 9 - John 3:1-36</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November 11, 2014</a:t>
            </a:r>
            <a:endParaRPr lang="en-US" dirty="0"/>
          </a:p>
        </p:txBody>
      </p:sp>
      <p:sp>
        <p:nvSpPr>
          <p:cNvPr id="7" name="Rectangle 6"/>
          <p:cNvSpPr/>
          <p:nvPr/>
        </p:nvSpPr>
        <p:spPr>
          <a:xfrm>
            <a:off x="927846" y="1613647"/>
            <a:ext cx="7911354" cy="1815882"/>
          </a:xfrm>
          <a:prstGeom prst="rect">
            <a:avLst/>
          </a:prstGeom>
        </p:spPr>
        <p:txBody>
          <a:bodyPr wrap="square">
            <a:spAutoFit/>
          </a:bodyPr>
          <a:lstStyle/>
          <a:p>
            <a:r>
              <a:rPr lang="en-US" sz="4000" b="1" dirty="0" smtClean="0">
                <a:hlinkClick r:id="rId2"/>
              </a:rPr>
              <a:t>John 2:13-25</a:t>
            </a:r>
            <a:r>
              <a:rPr lang="en-US" sz="4000" b="1" dirty="0" smtClean="0"/>
              <a:t> </a:t>
            </a:r>
          </a:p>
          <a:p>
            <a:endParaRPr lang="en-US" sz="3600" b="1" dirty="0" smtClean="0"/>
          </a:p>
          <a:p>
            <a:r>
              <a:rPr lang="en-US" sz="3600" dirty="0" smtClean="0"/>
              <a:t>Jesus Cleansed the Temple </a:t>
            </a:r>
          </a:p>
        </p:txBody>
      </p:sp>
      <p:sp>
        <p:nvSpPr>
          <p:cNvPr id="12" name="Rectangle 11"/>
          <p:cNvSpPr/>
          <p:nvPr/>
        </p:nvSpPr>
        <p:spPr>
          <a:xfrm>
            <a:off x="2263878" y="278832"/>
            <a:ext cx="4641294" cy="830997"/>
          </a:xfrm>
          <a:prstGeom prst="rect">
            <a:avLst/>
          </a:prstGeom>
        </p:spPr>
        <p:txBody>
          <a:bodyPr wrap="square" anchor="ctr">
            <a:spAutoFit/>
          </a:bodyPr>
          <a:lstStyle/>
          <a:p>
            <a:pPr algn="ctr"/>
            <a:r>
              <a:rPr lang="en-US" sz="4800" b="1" dirty="0" smtClean="0"/>
              <a:t>Last Week</a:t>
            </a:r>
            <a:endParaRPr lang="en-US" sz="4000" b="1" dirty="0" smtClean="0"/>
          </a:p>
        </p:txBody>
      </p:sp>
      <p:sp>
        <p:nvSpPr>
          <p:cNvPr id="2" name="Slide Number Placeholder 1"/>
          <p:cNvSpPr>
            <a:spLocks noGrp="1"/>
          </p:cNvSpPr>
          <p:nvPr>
            <p:ph type="sldNum" sz="quarter" idx="12"/>
          </p:nvPr>
        </p:nvSpPr>
        <p:spPr/>
        <p:txBody>
          <a:bodyPr/>
          <a:lstStyle/>
          <a:p>
            <a:fld id="{5762F52A-C960-462B-8236-8A9481EACB9C}" type="slidenum">
              <a:rPr lang="en-US" smtClean="0"/>
              <a:pPr/>
              <a:t>5</a:t>
            </a:fld>
            <a:endParaRPr lang="en-US" dirty="0"/>
          </a:p>
        </p:txBody>
      </p:sp>
    </p:spTree>
    <p:extLst>
      <p:ext uri="{BB962C8B-B14F-4D97-AF65-F5344CB8AC3E}">
        <p14:creationId xmlns:p14="http://schemas.microsoft.com/office/powerpoint/2010/main" val="3978581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62F52A-C960-462B-8236-8A9481EACB9C}" type="slidenum">
              <a:rPr lang="en-US" smtClean="0"/>
              <a:pPr/>
              <a:t>6</a:t>
            </a:fld>
            <a:endParaRPr lang="en-US" dirty="0"/>
          </a:p>
        </p:txBody>
      </p:sp>
      <p:sp>
        <p:nvSpPr>
          <p:cNvPr id="5" name="Rectangle 4"/>
          <p:cNvSpPr/>
          <p:nvPr/>
        </p:nvSpPr>
        <p:spPr>
          <a:xfrm>
            <a:off x="2053770" y="152400"/>
            <a:ext cx="5059680" cy="1077218"/>
          </a:xfrm>
          <a:prstGeom prst="rect">
            <a:avLst/>
          </a:prstGeom>
        </p:spPr>
        <p:txBody>
          <a:bodyPr wrap="square" anchor="ctr">
            <a:spAutoFit/>
          </a:bodyPr>
          <a:lstStyle/>
          <a:p>
            <a:pPr algn="ctr"/>
            <a:r>
              <a:rPr lang="en-US" sz="4400" dirty="0" smtClean="0">
                <a:hlinkClick r:id="rId2"/>
              </a:rPr>
              <a:t>John 2:23-25</a:t>
            </a:r>
            <a:endParaRPr lang="en-US" sz="4400" dirty="0" smtClean="0"/>
          </a:p>
          <a:p>
            <a:pPr algn="ctr"/>
            <a:r>
              <a:rPr lang="en-US" sz="2000" dirty="0" smtClean="0"/>
              <a:t>(ESV)</a:t>
            </a:r>
            <a:endParaRPr lang="en-US" dirty="0" smtClean="0"/>
          </a:p>
        </p:txBody>
      </p:sp>
      <p:sp>
        <p:nvSpPr>
          <p:cNvPr id="2" name="Rectangle 1"/>
          <p:cNvSpPr/>
          <p:nvPr/>
        </p:nvSpPr>
        <p:spPr>
          <a:xfrm>
            <a:off x="928915" y="1609106"/>
            <a:ext cx="7300686" cy="4708981"/>
          </a:xfrm>
          <a:prstGeom prst="rect">
            <a:avLst/>
          </a:prstGeom>
        </p:spPr>
        <p:txBody>
          <a:bodyPr wrap="square">
            <a:spAutoFit/>
          </a:bodyPr>
          <a:lstStyle/>
          <a:p>
            <a:pPr>
              <a:lnSpc>
                <a:spcPts val="4500"/>
              </a:lnSpc>
            </a:pPr>
            <a:r>
              <a:rPr lang="en-US" sz="3200" baseline="30000" dirty="0"/>
              <a:t>23 </a:t>
            </a:r>
            <a:r>
              <a:rPr lang="en-US" sz="3200" dirty="0"/>
              <a:t>Now when he was in Jerusalem at the Passover Feast, many </a:t>
            </a:r>
            <a:r>
              <a:rPr lang="en-US" sz="3200" u="sng" dirty="0"/>
              <a:t>believed</a:t>
            </a:r>
            <a:r>
              <a:rPr lang="en-US" sz="3200" dirty="0"/>
              <a:t> in his name when they saw the </a:t>
            </a:r>
            <a:r>
              <a:rPr lang="en-US" sz="3200" u="sng" dirty="0"/>
              <a:t>signs</a:t>
            </a:r>
            <a:r>
              <a:rPr lang="en-US" sz="3200" dirty="0"/>
              <a:t> that he was doing. </a:t>
            </a:r>
            <a:r>
              <a:rPr lang="en-US" sz="3200" baseline="30000" dirty="0"/>
              <a:t>24 </a:t>
            </a:r>
            <a:r>
              <a:rPr lang="en-US" sz="3200" dirty="0"/>
              <a:t>But Jesus on his part did not entrust himself to them, because he knew all people </a:t>
            </a:r>
            <a:r>
              <a:rPr lang="en-US" sz="3200" baseline="30000" dirty="0"/>
              <a:t>25 </a:t>
            </a:r>
            <a:r>
              <a:rPr lang="en-US" sz="3200" dirty="0"/>
              <a:t>and needed no one to bear witness about man, for he himself knew what was in man.</a:t>
            </a:r>
          </a:p>
        </p:txBody>
      </p:sp>
      <p:sp>
        <p:nvSpPr>
          <p:cNvPr id="8" name="Footer Placeholder 9"/>
          <p:cNvSpPr>
            <a:spLocks noGrp="1"/>
          </p:cNvSpPr>
          <p:nvPr>
            <p:ph type="ftr" sz="quarter" idx="11"/>
          </p:nvPr>
        </p:nvSpPr>
        <p:spPr>
          <a:xfrm>
            <a:off x="1561700" y="6492875"/>
            <a:ext cx="6019800" cy="365125"/>
          </a:xfrm>
        </p:spPr>
        <p:txBody>
          <a:bodyPr/>
          <a:lstStyle/>
          <a:p>
            <a:r>
              <a:rPr lang="en-US" dirty="0" smtClean="0"/>
              <a:t>Lesson 9 - John 3:1-36</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November 11, 2014</a:t>
            </a:r>
            <a:endParaRPr lang="en-US" dirty="0"/>
          </a:p>
        </p:txBody>
      </p:sp>
    </p:spTree>
    <p:extLst>
      <p:ext uri="{BB962C8B-B14F-4D97-AF65-F5344CB8AC3E}">
        <p14:creationId xmlns:p14="http://schemas.microsoft.com/office/powerpoint/2010/main" val="3611364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dirty="0" smtClean="0"/>
              <a:t>Lesson 9 - John 3:1-36</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November 11, 2014</a:t>
            </a:r>
            <a:endParaRPr lang="en-US" dirty="0"/>
          </a:p>
        </p:txBody>
      </p:sp>
      <p:sp>
        <p:nvSpPr>
          <p:cNvPr id="7" name="Rectangle 6"/>
          <p:cNvSpPr/>
          <p:nvPr/>
        </p:nvSpPr>
        <p:spPr>
          <a:xfrm>
            <a:off x="927846" y="1613647"/>
            <a:ext cx="7911354" cy="4031873"/>
          </a:xfrm>
          <a:prstGeom prst="rect">
            <a:avLst/>
          </a:prstGeom>
        </p:spPr>
        <p:txBody>
          <a:bodyPr wrap="square">
            <a:spAutoFit/>
          </a:bodyPr>
          <a:lstStyle/>
          <a:p>
            <a:r>
              <a:rPr lang="en-US" sz="4000" b="1" dirty="0" smtClean="0">
                <a:hlinkClick r:id="rId2"/>
              </a:rPr>
              <a:t>John 3:1-36</a:t>
            </a:r>
            <a:r>
              <a:rPr lang="en-US" sz="4000" b="1" dirty="0" smtClean="0"/>
              <a:t> </a:t>
            </a:r>
          </a:p>
          <a:p>
            <a:endParaRPr lang="en-US" sz="3600" dirty="0" smtClean="0"/>
          </a:p>
          <a:p>
            <a:r>
              <a:rPr lang="en-US" sz="3600" dirty="0" smtClean="0">
                <a:hlinkClick r:id="rId3"/>
              </a:rPr>
              <a:t>John 3:1-21</a:t>
            </a:r>
            <a:r>
              <a:rPr lang="en-US" sz="3600" dirty="0" smtClean="0"/>
              <a:t>	Jesus </a:t>
            </a:r>
          </a:p>
          <a:p>
            <a:r>
              <a:rPr lang="en-US" sz="3600" dirty="0"/>
              <a:t>	</a:t>
            </a:r>
            <a:r>
              <a:rPr lang="en-US" sz="3600" dirty="0" smtClean="0"/>
              <a:t>		witnesses to Nicodemus</a:t>
            </a:r>
          </a:p>
          <a:p>
            <a:endParaRPr lang="en-US" sz="3600" dirty="0"/>
          </a:p>
          <a:p>
            <a:r>
              <a:rPr lang="en-US" sz="3600" dirty="0" smtClean="0">
                <a:hlinkClick r:id="rId4"/>
              </a:rPr>
              <a:t>John 3:22-36</a:t>
            </a:r>
            <a:r>
              <a:rPr lang="en-US" sz="3600" dirty="0" smtClean="0"/>
              <a:t>	John the Baptist </a:t>
            </a:r>
          </a:p>
          <a:p>
            <a:r>
              <a:rPr lang="en-US" sz="3600" dirty="0"/>
              <a:t> </a:t>
            </a:r>
            <a:r>
              <a:rPr lang="en-US" sz="3600" dirty="0" smtClean="0"/>
              <a:t>   			witnesses about Jesus</a:t>
            </a:r>
          </a:p>
        </p:txBody>
      </p:sp>
      <p:sp>
        <p:nvSpPr>
          <p:cNvPr id="12" name="Rectangle 11"/>
          <p:cNvSpPr/>
          <p:nvPr/>
        </p:nvSpPr>
        <p:spPr>
          <a:xfrm>
            <a:off x="2263878" y="278832"/>
            <a:ext cx="4641294" cy="830997"/>
          </a:xfrm>
          <a:prstGeom prst="rect">
            <a:avLst/>
          </a:prstGeom>
        </p:spPr>
        <p:txBody>
          <a:bodyPr wrap="square" anchor="ctr">
            <a:spAutoFit/>
          </a:bodyPr>
          <a:lstStyle/>
          <a:p>
            <a:pPr algn="ctr"/>
            <a:r>
              <a:rPr lang="en-US" sz="4800" b="1" dirty="0" smtClean="0"/>
              <a:t>This Week</a:t>
            </a:r>
            <a:endParaRPr lang="en-US" sz="4000" b="1" dirty="0" smtClean="0"/>
          </a:p>
        </p:txBody>
      </p:sp>
      <p:sp>
        <p:nvSpPr>
          <p:cNvPr id="2" name="Slide Number Placeholder 1"/>
          <p:cNvSpPr>
            <a:spLocks noGrp="1"/>
          </p:cNvSpPr>
          <p:nvPr>
            <p:ph type="sldNum" sz="quarter" idx="12"/>
          </p:nvPr>
        </p:nvSpPr>
        <p:spPr/>
        <p:txBody>
          <a:bodyPr/>
          <a:lstStyle/>
          <a:p>
            <a:fld id="{5762F52A-C960-462B-8236-8A9481EACB9C}" type="slidenum">
              <a:rPr lang="en-US" smtClean="0"/>
              <a:pPr/>
              <a:t>7</a:t>
            </a:fld>
            <a:endParaRPr lang="en-US" dirty="0"/>
          </a:p>
        </p:txBody>
      </p:sp>
    </p:spTree>
    <p:extLst>
      <p:ext uri="{BB962C8B-B14F-4D97-AF65-F5344CB8AC3E}">
        <p14:creationId xmlns:p14="http://schemas.microsoft.com/office/powerpoint/2010/main" val="1831166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dirty="0" smtClean="0"/>
              <a:t>Lesson 9 - John 3:1-36</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November 11, 2014</a:t>
            </a:r>
            <a:endParaRPr lang="en-US" dirty="0"/>
          </a:p>
        </p:txBody>
      </p:sp>
      <p:sp>
        <p:nvSpPr>
          <p:cNvPr id="7" name="Rectangle 6"/>
          <p:cNvSpPr/>
          <p:nvPr/>
        </p:nvSpPr>
        <p:spPr>
          <a:xfrm>
            <a:off x="537030" y="1613647"/>
            <a:ext cx="8149770" cy="4524315"/>
          </a:xfrm>
          <a:prstGeom prst="rect">
            <a:avLst/>
          </a:prstGeom>
        </p:spPr>
        <p:txBody>
          <a:bodyPr wrap="square">
            <a:spAutoFit/>
          </a:bodyPr>
          <a:lstStyle/>
          <a:p>
            <a:pPr>
              <a:lnSpc>
                <a:spcPct val="150000"/>
              </a:lnSpc>
            </a:pPr>
            <a:r>
              <a:rPr lang="en-US" sz="2400" baseline="30000" dirty="0" smtClean="0"/>
              <a:t>1 </a:t>
            </a:r>
            <a:r>
              <a:rPr lang="en-US" sz="2400" dirty="0" smtClean="0"/>
              <a:t>Now </a:t>
            </a:r>
            <a:r>
              <a:rPr lang="en-US" sz="2400" dirty="0"/>
              <a:t>there was a man of the Pharisees named Nicodemus, a ruler of the Jews. </a:t>
            </a:r>
            <a:r>
              <a:rPr lang="en-US" sz="2400" baseline="30000" dirty="0"/>
              <a:t>2 </a:t>
            </a:r>
            <a:r>
              <a:rPr lang="en-US" sz="2400" dirty="0"/>
              <a:t>This man came to </a:t>
            </a:r>
            <a:r>
              <a:rPr lang="en-US" sz="2400" dirty="0" smtClean="0"/>
              <a:t>Jesus </a:t>
            </a:r>
            <a:r>
              <a:rPr lang="en-US" sz="2400" dirty="0"/>
              <a:t>by night and said to him, “Rabbi, we know that you are a teacher come from God, for no one can do these signs that you do unless God is with him.” </a:t>
            </a:r>
            <a:r>
              <a:rPr lang="en-US" sz="2400" baseline="30000" dirty="0"/>
              <a:t>3 </a:t>
            </a:r>
            <a:r>
              <a:rPr lang="en-US" sz="2400" dirty="0"/>
              <a:t>Jesus answered him, </a:t>
            </a:r>
            <a:r>
              <a:rPr lang="en-US" sz="2400" dirty="0">
                <a:solidFill>
                  <a:srgbClr val="FF0000"/>
                </a:solidFill>
              </a:rPr>
              <a:t>“Truly, truly, I say to you, unless one is born </a:t>
            </a:r>
            <a:r>
              <a:rPr lang="en-US" sz="2400" dirty="0" smtClean="0">
                <a:solidFill>
                  <a:srgbClr val="FF0000"/>
                </a:solidFill>
              </a:rPr>
              <a:t>again </a:t>
            </a:r>
            <a:r>
              <a:rPr lang="en-US" sz="2400" dirty="0">
                <a:solidFill>
                  <a:srgbClr val="FF0000"/>
                </a:solidFill>
              </a:rPr>
              <a:t>he cannot see the kingdom of God.”</a:t>
            </a:r>
            <a:r>
              <a:rPr lang="en-US" sz="2400" dirty="0"/>
              <a:t> </a:t>
            </a:r>
            <a:r>
              <a:rPr lang="en-US" sz="2400" baseline="30000" dirty="0"/>
              <a:t>4 </a:t>
            </a:r>
            <a:r>
              <a:rPr lang="en-US" sz="2400" dirty="0"/>
              <a:t>Nicodemus said to him, “How can a man be born when he is old? Can he enter a second time into his mother's womb and be born</a:t>
            </a:r>
            <a:r>
              <a:rPr lang="en-US" sz="2400" dirty="0" smtClean="0"/>
              <a:t>?”</a:t>
            </a:r>
            <a:endParaRPr lang="en-US" sz="2400" dirty="0"/>
          </a:p>
        </p:txBody>
      </p:sp>
      <p:sp>
        <p:nvSpPr>
          <p:cNvPr id="2" name="Slide Number Placeholder 1"/>
          <p:cNvSpPr>
            <a:spLocks noGrp="1"/>
          </p:cNvSpPr>
          <p:nvPr>
            <p:ph type="sldNum" sz="quarter" idx="12"/>
          </p:nvPr>
        </p:nvSpPr>
        <p:spPr/>
        <p:txBody>
          <a:bodyPr/>
          <a:lstStyle/>
          <a:p>
            <a:fld id="{5762F52A-C960-462B-8236-8A9481EACB9C}" type="slidenum">
              <a:rPr lang="en-US" smtClean="0"/>
              <a:pPr/>
              <a:t>8</a:t>
            </a:fld>
            <a:endParaRPr lang="en-US" dirty="0"/>
          </a:p>
        </p:txBody>
      </p:sp>
      <p:sp>
        <p:nvSpPr>
          <p:cNvPr id="8" name="Rectangle 7"/>
          <p:cNvSpPr/>
          <p:nvPr/>
        </p:nvSpPr>
        <p:spPr>
          <a:xfrm>
            <a:off x="1904999" y="63388"/>
            <a:ext cx="5181601" cy="1261884"/>
          </a:xfrm>
          <a:prstGeom prst="rect">
            <a:avLst/>
          </a:prstGeom>
        </p:spPr>
        <p:txBody>
          <a:bodyPr wrap="square" anchor="ctr">
            <a:spAutoFit/>
          </a:bodyPr>
          <a:lstStyle/>
          <a:p>
            <a:pPr algn="ctr"/>
            <a:r>
              <a:rPr lang="en-US" sz="4400" dirty="0" smtClean="0"/>
              <a:t>    </a:t>
            </a:r>
            <a:r>
              <a:rPr lang="en-US" sz="4400" dirty="0" smtClean="0">
                <a:hlinkClick r:id="rId2"/>
              </a:rPr>
              <a:t>John 3:1-36</a:t>
            </a:r>
            <a:r>
              <a:rPr lang="en-US" dirty="0" smtClean="0"/>
              <a:t>  (ESV)</a:t>
            </a:r>
            <a:endParaRPr lang="en-US" sz="4400" dirty="0" smtClean="0"/>
          </a:p>
          <a:p>
            <a:pPr algn="ctr"/>
            <a:r>
              <a:rPr lang="en-US" sz="3200" dirty="0" smtClean="0"/>
              <a:t>Jesus witnesses to Nicodemus</a:t>
            </a:r>
            <a:endParaRPr lang="en-US" sz="4000" dirty="0" smtClean="0"/>
          </a:p>
        </p:txBody>
      </p:sp>
    </p:spTree>
    <p:extLst>
      <p:ext uri="{BB962C8B-B14F-4D97-AF65-F5344CB8AC3E}">
        <p14:creationId xmlns:p14="http://schemas.microsoft.com/office/powerpoint/2010/main" val="24960130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a:xfrm>
            <a:off x="1561700" y="6492875"/>
            <a:ext cx="6019800" cy="365125"/>
          </a:xfrm>
        </p:spPr>
        <p:txBody>
          <a:bodyPr/>
          <a:lstStyle/>
          <a:p>
            <a:r>
              <a:rPr lang="en-US" dirty="0" smtClean="0"/>
              <a:t>Lesson 9 - John 3:1-36</a:t>
            </a:r>
            <a:endParaRPr lang="en-US" dirty="0"/>
          </a:p>
        </p:txBody>
      </p:sp>
      <p:sp>
        <p:nvSpPr>
          <p:cNvPr id="9" name="Date Placeholder 7"/>
          <p:cNvSpPr>
            <a:spLocks noGrp="1"/>
          </p:cNvSpPr>
          <p:nvPr>
            <p:ph type="dt" sz="half" idx="10"/>
          </p:nvPr>
        </p:nvSpPr>
        <p:spPr>
          <a:xfrm>
            <a:off x="47324" y="6492875"/>
            <a:ext cx="1857675" cy="365125"/>
          </a:xfrm>
        </p:spPr>
        <p:txBody>
          <a:bodyPr/>
          <a:lstStyle/>
          <a:p>
            <a:r>
              <a:rPr lang="en-US" dirty="0" smtClean="0"/>
              <a:t>November 11, 2014</a:t>
            </a:r>
            <a:endParaRPr lang="en-US" dirty="0"/>
          </a:p>
        </p:txBody>
      </p:sp>
      <p:sp>
        <p:nvSpPr>
          <p:cNvPr id="7" name="Rectangle 6"/>
          <p:cNvSpPr/>
          <p:nvPr/>
        </p:nvSpPr>
        <p:spPr>
          <a:xfrm>
            <a:off x="537030" y="1613647"/>
            <a:ext cx="8077200" cy="3970318"/>
          </a:xfrm>
          <a:prstGeom prst="rect">
            <a:avLst/>
          </a:prstGeom>
        </p:spPr>
        <p:txBody>
          <a:bodyPr wrap="square">
            <a:spAutoFit/>
          </a:bodyPr>
          <a:lstStyle/>
          <a:p>
            <a:pPr>
              <a:lnSpc>
                <a:spcPct val="150000"/>
              </a:lnSpc>
            </a:pPr>
            <a:r>
              <a:rPr lang="en-US" sz="2400" baseline="30000" dirty="0" smtClean="0"/>
              <a:t>5</a:t>
            </a:r>
            <a:r>
              <a:rPr lang="en-US" sz="2400" baseline="30000" dirty="0"/>
              <a:t> </a:t>
            </a:r>
            <a:r>
              <a:rPr lang="en-US" sz="2400" dirty="0"/>
              <a:t>Jesus answered, </a:t>
            </a:r>
            <a:r>
              <a:rPr lang="en-US" sz="2400" dirty="0">
                <a:solidFill>
                  <a:srgbClr val="FF0000"/>
                </a:solidFill>
              </a:rPr>
              <a:t>“Truly, truly, I say to you, unless one is born of water and the Spirit, he cannot enter the kingdom of God. </a:t>
            </a:r>
            <a:r>
              <a:rPr lang="en-US" sz="2400" baseline="30000" dirty="0">
                <a:solidFill>
                  <a:srgbClr val="FF0000"/>
                </a:solidFill>
              </a:rPr>
              <a:t>6 </a:t>
            </a:r>
            <a:r>
              <a:rPr lang="en-US" sz="2400" dirty="0">
                <a:solidFill>
                  <a:srgbClr val="FF0000"/>
                </a:solidFill>
              </a:rPr>
              <a:t>That which is born of the flesh is flesh, and that which is born of the Spirit is </a:t>
            </a:r>
            <a:r>
              <a:rPr lang="en-US" sz="2400" dirty="0" smtClean="0">
                <a:solidFill>
                  <a:srgbClr val="FF0000"/>
                </a:solidFill>
              </a:rPr>
              <a:t>spirit. </a:t>
            </a:r>
            <a:r>
              <a:rPr lang="en-US" sz="2400" baseline="30000" dirty="0">
                <a:solidFill>
                  <a:srgbClr val="FF0000"/>
                </a:solidFill>
              </a:rPr>
              <a:t>7 </a:t>
            </a:r>
            <a:r>
              <a:rPr lang="en-US" sz="2400" dirty="0">
                <a:solidFill>
                  <a:srgbClr val="FF0000"/>
                </a:solidFill>
              </a:rPr>
              <a:t>Do not marvel that I said to you, ‘</a:t>
            </a:r>
            <a:r>
              <a:rPr lang="en-US" sz="2400" dirty="0" smtClean="0">
                <a:solidFill>
                  <a:srgbClr val="FF0000"/>
                </a:solidFill>
              </a:rPr>
              <a:t>You </a:t>
            </a:r>
            <a:r>
              <a:rPr lang="en-US" sz="2400" dirty="0">
                <a:solidFill>
                  <a:srgbClr val="FF0000"/>
                </a:solidFill>
              </a:rPr>
              <a:t>must be born again.’ </a:t>
            </a:r>
            <a:r>
              <a:rPr lang="en-US" sz="2400" baseline="30000" dirty="0">
                <a:solidFill>
                  <a:srgbClr val="FF0000"/>
                </a:solidFill>
              </a:rPr>
              <a:t>8 </a:t>
            </a:r>
            <a:r>
              <a:rPr lang="en-US" sz="2400" dirty="0">
                <a:solidFill>
                  <a:srgbClr val="FF0000"/>
                </a:solidFill>
              </a:rPr>
              <a:t>The </a:t>
            </a:r>
            <a:r>
              <a:rPr lang="en-US" sz="2400" dirty="0" smtClean="0">
                <a:solidFill>
                  <a:srgbClr val="FF0000"/>
                </a:solidFill>
              </a:rPr>
              <a:t>wind </a:t>
            </a:r>
            <a:r>
              <a:rPr lang="en-US" sz="2400" dirty="0">
                <a:solidFill>
                  <a:srgbClr val="FF0000"/>
                </a:solidFill>
              </a:rPr>
              <a:t>blows where it wishes, and you hear its sound, but you do not know where it comes from or where it goes. So it is with everyone who is born of the Spirit.”</a:t>
            </a:r>
          </a:p>
        </p:txBody>
      </p:sp>
      <p:sp>
        <p:nvSpPr>
          <p:cNvPr id="2" name="Slide Number Placeholder 1"/>
          <p:cNvSpPr>
            <a:spLocks noGrp="1"/>
          </p:cNvSpPr>
          <p:nvPr>
            <p:ph type="sldNum" sz="quarter" idx="12"/>
          </p:nvPr>
        </p:nvSpPr>
        <p:spPr/>
        <p:txBody>
          <a:bodyPr/>
          <a:lstStyle/>
          <a:p>
            <a:fld id="{5762F52A-C960-462B-8236-8A9481EACB9C}" type="slidenum">
              <a:rPr lang="en-US" smtClean="0"/>
              <a:pPr/>
              <a:t>9</a:t>
            </a:fld>
            <a:endParaRPr lang="en-US" dirty="0"/>
          </a:p>
        </p:txBody>
      </p:sp>
      <p:sp>
        <p:nvSpPr>
          <p:cNvPr id="8" name="Rectangle 7"/>
          <p:cNvSpPr/>
          <p:nvPr/>
        </p:nvSpPr>
        <p:spPr>
          <a:xfrm>
            <a:off x="1904999" y="63388"/>
            <a:ext cx="5181601" cy="1261884"/>
          </a:xfrm>
          <a:prstGeom prst="rect">
            <a:avLst/>
          </a:prstGeom>
        </p:spPr>
        <p:txBody>
          <a:bodyPr wrap="square" anchor="ctr">
            <a:spAutoFit/>
          </a:bodyPr>
          <a:lstStyle/>
          <a:p>
            <a:pPr algn="ctr"/>
            <a:r>
              <a:rPr lang="en-US" sz="4400" dirty="0" smtClean="0"/>
              <a:t>    </a:t>
            </a:r>
            <a:r>
              <a:rPr lang="en-US" sz="4400" dirty="0" smtClean="0">
                <a:hlinkClick r:id="rId2"/>
              </a:rPr>
              <a:t>John 3:1-36</a:t>
            </a:r>
            <a:r>
              <a:rPr lang="en-US" dirty="0" smtClean="0"/>
              <a:t>  (ESV)</a:t>
            </a:r>
            <a:endParaRPr lang="en-US" sz="4400" dirty="0" smtClean="0"/>
          </a:p>
          <a:p>
            <a:pPr algn="ctr"/>
            <a:r>
              <a:rPr lang="en-US" sz="3200" dirty="0" smtClean="0"/>
              <a:t>Jesus witnesses to Nicodemus</a:t>
            </a:r>
            <a:endParaRPr lang="en-US" sz="4000" dirty="0" smtClean="0"/>
          </a:p>
        </p:txBody>
      </p:sp>
    </p:spTree>
    <p:extLst>
      <p:ext uri="{BB962C8B-B14F-4D97-AF65-F5344CB8AC3E}">
        <p14:creationId xmlns:p14="http://schemas.microsoft.com/office/powerpoint/2010/main" val="40469920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olidFill>
            <a:schemeClr val="tx1"/>
          </a:solidFill>
          <a:headEnd type="none" w="med" len="med"/>
          <a:tailEnd type="none" w="med" len="med"/>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lnDef>
      <a:spPr>
        <a:ln w="1270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4984</TotalTime>
  <Words>1041</Words>
  <Application>Microsoft Office PowerPoint</Application>
  <PresentationFormat>Letter Paper (8.5x11 in)</PresentationFormat>
  <Paragraphs>245</Paragraphs>
  <Slides>29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R. Logan</dc:creator>
  <cp:lastModifiedBy>Paul Logan</cp:lastModifiedBy>
  <cp:revision>278</cp:revision>
  <cp:lastPrinted>2014-10-04T03:47:23Z</cp:lastPrinted>
  <dcterms:created xsi:type="dcterms:W3CDTF">2012-01-22T12:15:41Z</dcterms:created>
  <dcterms:modified xsi:type="dcterms:W3CDTF">2014-11-10T18:14:46Z</dcterms:modified>
</cp:coreProperties>
</file>