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0" r:id="rId1"/>
  </p:sldMasterIdLst>
  <p:sldIdLst>
    <p:sldId id="256" r:id="rId2"/>
    <p:sldId id="268" r:id="rId3"/>
    <p:sldId id="267" r:id="rId4"/>
    <p:sldId id="269" r:id="rId5"/>
    <p:sldId id="270" r:id="rId6"/>
    <p:sldId id="257" r:id="rId7"/>
    <p:sldId id="271" r:id="rId8"/>
    <p:sldId id="283" r:id="rId9"/>
    <p:sldId id="272" r:id="rId10"/>
    <p:sldId id="284" r:id="rId11"/>
    <p:sldId id="273" r:id="rId12"/>
    <p:sldId id="274" r:id="rId13"/>
    <p:sldId id="282" r:id="rId14"/>
    <p:sldId id="277" r:id="rId15"/>
    <p:sldId id="275" r:id="rId16"/>
    <p:sldId id="276" r:id="rId17"/>
    <p:sldId id="278" r:id="rId18"/>
    <p:sldId id="258" r:id="rId19"/>
    <p:sldId id="262" r:id="rId20"/>
    <p:sldId id="260" r:id="rId21"/>
    <p:sldId id="261" r:id="rId22"/>
    <p:sldId id="263" r:id="rId23"/>
    <p:sldId id="266"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21" d="100"/>
          <a:sy n="121" d="100"/>
        </p:scale>
        <p:origin x="108" y="2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562707" y="1371600"/>
            <a:ext cx="109728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B61BEF0D-F0BB-DE4B-95CE-6DB70DBA9567}" type="datetimeFigureOut">
              <a:rPr lang="en-US" smtClean="0"/>
              <a:pPr/>
              <a:t>4/6/2021</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D57F1E4F-1CFF-5643-939E-217C01CDF565}" type="slidenum">
              <a:rPr lang="en-US" smtClean="0"/>
              <a:pPr/>
              <a:t>‹#›</a:t>
            </a:fld>
            <a:endParaRPr lang="en-US" dirty="0"/>
          </a:p>
        </p:txBody>
      </p:sp>
      <p:sp>
        <p:nvSpPr>
          <p:cNvPr id="9" name="Subtitle 8"/>
          <p:cNvSpPr>
            <a:spLocks noGrp="1"/>
          </p:cNvSpPr>
          <p:nvPr>
            <p:ph type="subTitle" idx="1"/>
          </p:nvPr>
        </p:nvSpPr>
        <p:spPr>
          <a:xfrm>
            <a:off x="1828800" y="3331698"/>
            <a:ext cx="85344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extLst>
      <p:ext uri="{BB962C8B-B14F-4D97-AF65-F5344CB8AC3E}">
        <p14:creationId xmlns:p14="http://schemas.microsoft.com/office/powerpoint/2010/main" val="4073971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61BEF0D-F0BB-DE4B-95CE-6DB70DBA9567}" type="datetimeFigureOut">
              <a:rPr lang="en-US" smtClean="0"/>
              <a:pPr/>
              <a:t>4/6/2021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15686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61BEF0D-F0BB-DE4B-95CE-6DB70DBA9567}" type="datetimeFigureOut">
              <a:rPr lang="en-US" smtClean="0"/>
              <a:pPr/>
              <a:t>4/6/2021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43287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2647F38-B617-4D2F-AE0A-013F0C4D2C57}" type="datetimeFigureOut">
              <a:rPr lang="en-US" smtClean="0"/>
              <a:t>4/6/2021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a:t>
            </a:fld>
            <a:endParaRPr lang="en-US" dirty="0"/>
          </a:p>
        </p:txBody>
      </p:sp>
    </p:spTree>
    <p:extLst>
      <p:ext uri="{BB962C8B-B14F-4D97-AF65-F5344CB8AC3E}">
        <p14:creationId xmlns:p14="http://schemas.microsoft.com/office/powerpoint/2010/main" val="1304652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33600" y="609600"/>
            <a:ext cx="94488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2133600" y="2507786"/>
            <a:ext cx="94488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66400" y="6416676"/>
            <a:ext cx="1016000"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2308717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5BFA754-D5C3-4E66-96A6-867B257F58DC}" type="datetimeFigureOut">
              <a:rPr lang="en-US" smtClean="0"/>
              <a:t>4/6/2021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1847965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600" y="1535113"/>
            <a:ext cx="5386917"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535113"/>
            <a:ext cx="5389033"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362201"/>
            <a:ext cx="5386917"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362201"/>
            <a:ext cx="5389033"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B61BEF0D-F0BB-DE4B-95CE-6DB70DBA9567}" type="datetimeFigureOut">
              <a:rPr lang="en-US" smtClean="0"/>
              <a:pPr/>
              <a:t>4/6/2021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22056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smtClean="0"/>
              <a:pPr/>
              <a:t>4/6/2021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51296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72002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609601" y="1524001"/>
            <a:ext cx="4011084"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273051"/>
            <a:ext cx="6815667"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61BEF0D-F0BB-DE4B-95CE-6DB70DBA9567}" type="datetimeFigureOut">
              <a:rPr lang="en-US" smtClean="0"/>
              <a:pPr/>
              <a:t>4/6/2021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96968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38400" y="609600"/>
            <a:ext cx="73152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2438400" y="1831975"/>
            <a:ext cx="73152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2438400" y="1166787"/>
            <a:ext cx="73152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48304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99000"/>
            <a:lum/>
          </a:blip>
          <a:srcRect/>
          <a:tile tx="0" ty="0" sx="100000" sy="100000" flip="none" algn="tl"/>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609600" y="1600200"/>
            <a:ext cx="109728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 y="6416676"/>
            <a:ext cx="28448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B61BEF0D-F0BB-DE4B-95CE-6DB70DBA9567}" type="datetimeFigureOut">
              <a:rPr lang="en-US" smtClean="0"/>
              <a:pPr/>
              <a:t>4/6/2021</a:t>
            </a:fld>
            <a:endParaRPr lang="en-US" dirty="0"/>
          </a:p>
        </p:txBody>
      </p:sp>
      <p:sp>
        <p:nvSpPr>
          <p:cNvPr id="3" name="Footer Placeholder 2"/>
          <p:cNvSpPr>
            <a:spLocks noGrp="1"/>
          </p:cNvSpPr>
          <p:nvPr>
            <p:ph type="ftr" sz="quarter" idx="3"/>
          </p:nvPr>
        </p:nvSpPr>
        <p:spPr>
          <a:xfrm>
            <a:off x="4165600" y="6416676"/>
            <a:ext cx="38608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Slide Number Placeholder 22"/>
          <p:cNvSpPr>
            <a:spLocks noGrp="1"/>
          </p:cNvSpPr>
          <p:nvPr>
            <p:ph type="sldNum" sz="quarter" idx="4"/>
          </p:nvPr>
        </p:nvSpPr>
        <p:spPr>
          <a:xfrm>
            <a:off x="10566400" y="6416676"/>
            <a:ext cx="1016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33936762"/>
      </p:ext>
    </p:extLst>
  </p:cSld>
  <p:clrMap bg1="dk1" tx1="lt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8201" y="854015"/>
            <a:ext cx="10972800" cy="1828800"/>
          </a:xfrm>
        </p:spPr>
        <p:txBody>
          <a:bodyPr/>
          <a:lstStyle/>
          <a:p>
            <a:r>
              <a:rPr lang="en-US" dirty="0">
                <a:solidFill>
                  <a:schemeClr val="bg1"/>
                </a:solidFill>
                <a:effectLst/>
                <a:latin typeface="Matura MT Script Capitals" panose="03020802060602070202" pitchFamily="66" charset="0"/>
              </a:rPr>
              <a:t>Exodus  2 9</a:t>
            </a:r>
          </a:p>
        </p:txBody>
      </p:sp>
      <p:sp>
        <p:nvSpPr>
          <p:cNvPr id="3" name="Subtitle 2"/>
          <p:cNvSpPr>
            <a:spLocks noGrp="1"/>
          </p:cNvSpPr>
          <p:nvPr>
            <p:ph type="subTitle" idx="1"/>
          </p:nvPr>
        </p:nvSpPr>
        <p:spPr>
          <a:xfrm>
            <a:off x="1747401" y="2682815"/>
            <a:ext cx="8534400" cy="1752600"/>
          </a:xfrm>
        </p:spPr>
        <p:txBody>
          <a:bodyPr>
            <a:normAutofit/>
          </a:bodyPr>
          <a:lstStyle/>
          <a:p>
            <a:endParaRPr lang="en-US" sz="4400" dirty="0">
              <a:solidFill>
                <a:schemeClr val="bg1"/>
              </a:solidFill>
              <a:latin typeface="Matura MT Script Capitals" panose="03020802060602070202" pitchFamily="66" charset="0"/>
            </a:endParaRPr>
          </a:p>
          <a:p>
            <a:r>
              <a:rPr lang="en-US" sz="4400" dirty="0">
                <a:solidFill>
                  <a:schemeClr val="bg1"/>
                </a:solidFill>
                <a:latin typeface="Matura MT Script Capitals" panose="03020802060602070202" pitchFamily="66" charset="0"/>
              </a:rPr>
              <a:t>The Consecration of the Priests</a:t>
            </a:r>
          </a:p>
        </p:txBody>
      </p:sp>
    </p:spTree>
    <p:extLst>
      <p:ext uri="{BB962C8B-B14F-4D97-AF65-F5344CB8AC3E}">
        <p14:creationId xmlns:p14="http://schemas.microsoft.com/office/powerpoint/2010/main" val="1968419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he Horns of the Altar - Articles ‹ West Mason Church of Chri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413" y="109267"/>
            <a:ext cx="10118040" cy="6748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2045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37160" indent="0">
              <a:buNone/>
            </a:pPr>
            <a:r>
              <a:rPr lang="en-US" dirty="0">
                <a:solidFill>
                  <a:schemeClr val="bg1"/>
                </a:solidFill>
                <a:latin typeface="Matura MT Script Capitals" panose="03020802060602070202" pitchFamily="66" charset="0"/>
              </a:rPr>
              <a:t>The Priests were Publicly Dedicated to God (Exodus 29: 15-18)</a:t>
            </a:r>
          </a:p>
          <a:p>
            <a:pPr marL="137160" indent="0">
              <a:buNone/>
            </a:pPr>
            <a:endParaRPr lang="en-US" dirty="0">
              <a:solidFill>
                <a:schemeClr val="bg1"/>
              </a:solidFill>
              <a:latin typeface="Matura MT Script Capitals" panose="03020802060602070202" pitchFamily="66" charset="0"/>
            </a:endParaRPr>
          </a:p>
          <a:p>
            <a:pPr marL="137160" indent="0">
              <a:buNone/>
            </a:pPr>
            <a:r>
              <a:rPr lang="en-US" b="1" baseline="30000" dirty="0">
                <a:solidFill>
                  <a:schemeClr val="bg1"/>
                </a:solidFill>
                <a:latin typeface="Matura MT Script Capitals" panose="03020802060602070202" pitchFamily="66" charset="0"/>
              </a:rPr>
              <a:t>15 </a:t>
            </a:r>
            <a:r>
              <a:rPr lang="en-US" dirty="0">
                <a:solidFill>
                  <a:schemeClr val="bg1"/>
                </a:solidFill>
                <a:latin typeface="Matura MT Script Capitals" panose="03020802060602070202" pitchFamily="66" charset="0"/>
              </a:rPr>
              <a:t>“Then you shall take one of the rams, and Aaron and his sons shall lay their hands on the head of the ram, </a:t>
            </a:r>
            <a:r>
              <a:rPr lang="en-US" b="1" baseline="30000" dirty="0">
                <a:solidFill>
                  <a:schemeClr val="bg1"/>
                </a:solidFill>
                <a:latin typeface="Matura MT Script Capitals" panose="03020802060602070202" pitchFamily="66" charset="0"/>
              </a:rPr>
              <a:t>16 </a:t>
            </a:r>
            <a:r>
              <a:rPr lang="en-US" dirty="0">
                <a:solidFill>
                  <a:schemeClr val="bg1"/>
                </a:solidFill>
                <a:latin typeface="Matura MT Script Capitals" panose="03020802060602070202" pitchFamily="66" charset="0"/>
              </a:rPr>
              <a:t>and you shall kill the ram and shall take its blood and throw it against the sides of the altar. </a:t>
            </a:r>
          </a:p>
          <a:p>
            <a:pPr marL="137160" indent="0">
              <a:buNone/>
            </a:pPr>
            <a:r>
              <a:rPr lang="en-US" b="1" baseline="30000" dirty="0">
                <a:solidFill>
                  <a:schemeClr val="bg1"/>
                </a:solidFill>
                <a:latin typeface="Matura MT Script Capitals" panose="03020802060602070202" pitchFamily="66" charset="0"/>
              </a:rPr>
              <a:t>17 </a:t>
            </a:r>
            <a:r>
              <a:rPr lang="en-US" dirty="0">
                <a:solidFill>
                  <a:schemeClr val="bg1"/>
                </a:solidFill>
                <a:latin typeface="Matura MT Script Capitals" panose="03020802060602070202" pitchFamily="66" charset="0"/>
              </a:rPr>
              <a:t>Then you shall cut the ram into pieces, and wash its entrails and its legs, and put them with its pieces and its head, </a:t>
            </a:r>
            <a:r>
              <a:rPr lang="en-US" b="1" baseline="30000" dirty="0">
                <a:solidFill>
                  <a:schemeClr val="bg1"/>
                </a:solidFill>
                <a:latin typeface="Matura MT Script Capitals" panose="03020802060602070202" pitchFamily="66" charset="0"/>
              </a:rPr>
              <a:t>18 </a:t>
            </a:r>
            <a:r>
              <a:rPr lang="en-US" dirty="0">
                <a:solidFill>
                  <a:schemeClr val="bg1"/>
                </a:solidFill>
                <a:latin typeface="Matura MT Script Capitals" panose="03020802060602070202" pitchFamily="66" charset="0"/>
              </a:rPr>
              <a:t>and burn the whole ram on the altar. It is a burnt offering to the </a:t>
            </a:r>
            <a:r>
              <a:rPr lang="en-US" cap="small" dirty="0">
                <a:solidFill>
                  <a:schemeClr val="bg1"/>
                </a:solidFill>
                <a:latin typeface="Matura MT Script Capitals" panose="03020802060602070202" pitchFamily="66" charset="0"/>
              </a:rPr>
              <a:t>Lord</a:t>
            </a:r>
            <a:r>
              <a:rPr lang="en-US" dirty="0">
                <a:solidFill>
                  <a:schemeClr val="bg1"/>
                </a:solidFill>
                <a:latin typeface="Matura MT Script Capitals" panose="03020802060602070202" pitchFamily="66" charset="0"/>
              </a:rPr>
              <a:t>. It is a pleasing aroma, a food offering to the </a:t>
            </a:r>
            <a:r>
              <a:rPr lang="en-US" cap="small" dirty="0">
                <a:solidFill>
                  <a:schemeClr val="bg1"/>
                </a:solidFill>
                <a:latin typeface="Matura MT Script Capitals" panose="03020802060602070202" pitchFamily="66" charset="0"/>
              </a:rPr>
              <a:t>Lord</a:t>
            </a:r>
            <a:r>
              <a:rPr lang="en-US" dirty="0">
                <a:solidFill>
                  <a:schemeClr val="bg1"/>
                </a:solidFill>
                <a:latin typeface="Matura MT Script Capitals" panose="03020802060602070202" pitchFamily="66" charset="0"/>
              </a:rPr>
              <a:t>.</a:t>
            </a:r>
          </a:p>
          <a:p>
            <a:pPr marL="137160" indent="0">
              <a:buNone/>
            </a:pPr>
            <a:endParaRPr lang="en-US" dirty="0"/>
          </a:p>
        </p:txBody>
      </p:sp>
      <p:sp>
        <p:nvSpPr>
          <p:cNvPr id="4" name="Title 1"/>
          <p:cNvSpPr>
            <a:spLocks noGrp="1"/>
          </p:cNvSpPr>
          <p:nvPr>
            <p:ph type="title"/>
          </p:nvPr>
        </p:nvSpPr>
        <p:spPr>
          <a:xfrm>
            <a:off x="609600" y="274638"/>
            <a:ext cx="10972800" cy="1143000"/>
          </a:xfrm>
        </p:spPr>
        <p:txBody>
          <a:bodyPr/>
          <a:lstStyle/>
          <a:p>
            <a:r>
              <a:rPr lang="en-US" sz="4000" dirty="0">
                <a:solidFill>
                  <a:schemeClr val="bg1"/>
                </a:solidFill>
                <a:effectLst/>
                <a:latin typeface="Matura MT Script Capitals" panose="03020802060602070202" pitchFamily="66" charset="0"/>
              </a:rPr>
              <a:t>The Consecration of the Priests </a:t>
            </a:r>
          </a:p>
        </p:txBody>
      </p:sp>
    </p:spTree>
    <p:extLst>
      <p:ext uri="{BB962C8B-B14F-4D97-AF65-F5344CB8AC3E}">
        <p14:creationId xmlns:p14="http://schemas.microsoft.com/office/powerpoint/2010/main" val="2968653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137160" indent="0">
              <a:buNone/>
            </a:pPr>
            <a:r>
              <a:rPr lang="en-US" dirty="0">
                <a:solidFill>
                  <a:schemeClr val="bg1"/>
                </a:solidFill>
                <a:latin typeface="Matura MT Script Capitals" panose="03020802060602070202" pitchFamily="66" charset="0"/>
              </a:rPr>
              <a:t>The Priests were Publicly Marked by Blood (Exodus 29: 19-22)</a:t>
            </a:r>
          </a:p>
          <a:p>
            <a:pPr marL="137160" indent="0">
              <a:buNone/>
            </a:pPr>
            <a:endParaRPr lang="en-US" dirty="0">
              <a:solidFill>
                <a:schemeClr val="bg1"/>
              </a:solidFill>
              <a:latin typeface="Matura MT Script Capitals" panose="03020802060602070202" pitchFamily="66" charset="0"/>
            </a:endParaRPr>
          </a:p>
          <a:p>
            <a:pPr marL="137160" indent="0">
              <a:buNone/>
            </a:pPr>
            <a:r>
              <a:rPr lang="en-US" b="1" baseline="30000" dirty="0">
                <a:solidFill>
                  <a:schemeClr val="bg1"/>
                </a:solidFill>
                <a:latin typeface="Matura MT Script Capitals" panose="03020802060602070202" pitchFamily="66" charset="0"/>
              </a:rPr>
              <a:t>19 </a:t>
            </a:r>
            <a:r>
              <a:rPr lang="en-US" dirty="0">
                <a:solidFill>
                  <a:schemeClr val="bg1"/>
                </a:solidFill>
                <a:latin typeface="Matura MT Script Capitals" panose="03020802060602070202" pitchFamily="66" charset="0"/>
              </a:rPr>
              <a:t>“You shall take the other ram, and Aaron and his sons shall lay their hands on the head of the ram, </a:t>
            </a:r>
            <a:r>
              <a:rPr lang="en-US" b="1" baseline="30000" dirty="0">
                <a:solidFill>
                  <a:schemeClr val="bg1"/>
                </a:solidFill>
                <a:latin typeface="Matura MT Script Capitals" panose="03020802060602070202" pitchFamily="66" charset="0"/>
              </a:rPr>
              <a:t>20 </a:t>
            </a:r>
            <a:r>
              <a:rPr lang="en-US" dirty="0">
                <a:solidFill>
                  <a:schemeClr val="bg1"/>
                </a:solidFill>
                <a:latin typeface="Matura MT Script Capitals" panose="03020802060602070202" pitchFamily="66" charset="0"/>
              </a:rPr>
              <a:t>and you shall kill the ram and take part of its blood and put it on the tip of the right ear of Aaron and on the tips of the right ears of his sons, and on the thumbs of their right hands and on the great toes of their right feet, and throw the rest of the blood against the sides of the altar. </a:t>
            </a:r>
          </a:p>
          <a:p>
            <a:pPr marL="137160" indent="0">
              <a:buNone/>
            </a:pPr>
            <a:endParaRPr lang="en-US" b="1" baseline="30000" dirty="0">
              <a:solidFill>
                <a:schemeClr val="bg1"/>
              </a:solidFill>
              <a:latin typeface="Matura MT Script Capitals" panose="03020802060602070202" pitchFamily="66" charset="0"/>
            </a:endParaRPr>
          </a:p>
          <a:p>
            <a:pPr marL="137160" indent="0">
              <a:buNone/>
            </a:pPr>
            <a:endParaRPr lang="en-US" dirty="0">
              <a:solidFill>
                <a:schemeClr val="bg1"/>
              </a:solidFill>
              <a:latin typeface="Matura MT Script Capitals" panose="03020802060602070202" pitchFamily="66" charset="0"/>
            </a:endParaRPr>
          </a:p>
          <a:p>
            <a:pPr marL="137160" indent="0">
              <a:buNone/>
            </a:pPr>
            <a:endParaRPr lang="en-US" dirty="0"/>
          </a:p>
        </p:txBody>
      </p:sp>
      <p:sp>
        <p:nvSpPr>
          <p:cNvPr id="4" name="Title 1"/>
          <p:cNvSpPr>
            <a:spLocks noGrp="1"/>
          </p:cNvSpPr>
          <p:nvPr>
            <p:ph type="title"/>
          </p:nvPr>
        </p:nvSpPr>
        <p:spPr>
          <a:xfrm>
            <a:off x="609600" y="274638"/>
            <a:ext cx="10972800" cy="1143000"/>
          </a:xfrm>
        </p:spPr>
        <p:txBody>
          <a:bodyPr/>
          <a:lstStyle/>
          <a:p>
            <a:r>
              <a:rPr lang="en-US" sz="4000" b="0" dirty="0">
                <a:solidFill>
                  <a:schemeClr val="bg1"/>
                </a:solidFill>
                <a:effectLst/>
                <a:latin typeface="Matura MT Script Capitals" panose="03020802060602070202" pitchFamily="66" charset="0"/>
              </a:rPr>
              <a:t>The Consecration of the Priests </a:t>
            </a:r>
          </a:p>
        </p:txBody>
      </p:sp>
    </p:spTree>
    <p:extLst>
      <p:ext uri="{BB962C8B-B14F-4D97-AF65-F5344CB8AC3E}">
        <p14:creationId xmlns:p14="http://schemas.microsoft.com/office/powerpoint/2010/main" val="1001215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deemer of Israel: October 20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7551" y="3606530"/>
            <a:ext cx="4723191" cy="30433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Redeemer of Israel: October 20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9147" y="236372"/>
            <a:ext cx="5270740" cy="318564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Redeemer of Israel: October 20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682" y="236372"/>
            <a:ext cx="4787661" cy="3189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61461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137160" indent="0">
              <a:buNone/>
            </a:pPr>
            <a:r>
              <a:rPr lang="en-US" sz="3000" dirty="0">
                <a:solidFill>
                  <a:schemeClr val="bg1"/>
                </a:solidFill>
                <a:latin typeface="Matura MT Script Capitals" panose="03020802060602070202" pitchFamily="66" charset="0"/>
              </a:rPr>
              <a:t>The Priests were Publicly Marked by Blood (Exodus 29: 19-22)</a:t>
            </a:r>
          </a:p>
          <a:p>
            <a:pPr marL="137160" indent="0">
              <a:buNone/>
            </a:pPr>
            <a:endParaRPr lang="en-US" sz="1100" dirty="0">
              <a:solidFill>
                <a:schemeClr val="bg1"/>
              </a:solidFill>
              <a:latin typeface="Matura MT Script Capitals" panose="03020802060602070202" pitchFamily="66" charset="0"/>
            </a:endParaRPr>
          </a:p>
          <a:p>
            <a:pPr marL="137160" indent="0">
              <a:buNone/>
            </a:pPr>
            <a:endParaRPr lang="en-US" b="1" baseline="30000" dirty="0">
              <a:solidFill>
                <a:schemeClr val="bg1"/>
              </a:solidFill>
              <a:latin typeface="Matura MT Script Capitals" panose="03020802060602070202" pitchFamily="66" charset="0"/>
            </a:endParaRPr>
          </a:p>
          <a:p>
            <a:pPr marL="137160" indent="0">
              <a:buNone/>
            </a:pPr>
            <a:r>
              <a:rPr lang="en-US" sz="3200" b="1" baseline="30000" dirty="0">
                <a:solidFill>
                  <a:schemeClr val="bg1"/>
                </a:solidFill>
                <a:latin typeface="Matura MT Script Capitals" panose="03020802060602070202" pitchFamily="66" charset="0"/>
              </a:rPr>
              <a:t>21 </a:t>
            </a:r>
            <a:r>
              <a:rPr lang="en-US" sz="3200" dirty="0">
                <a:solidFill>
                  <a:schemeClr val="bg1"/>
                </a:solidFill>
                <a:latin typeface="Matura MT Script Capitals" panose="03020802060602070202" pitchFamily="66" charset="0"/>
              </a:rPr>
              <a:t>Then you shall take part of the blood that is on the altar, and of the anointing oil, and sprinkle it on Aaron and his garments, and on his sons and his sons' garments with him. He and his garments shall be holy, and his sons and his sons' garments with him. </a:t>
            </a:r>
            <a:r>
              <a:rPr lang="en-US" sz="3200" b="1" baseline="30000" dirty="0">
                <a:solidFill>
                  <a:schemeClr val="bg1"/>
                </a:solidFill>
                <a:latin typeface="Matura MT Script Capitals" panose="03020802060602070202" pitchFamily="66" charset="0"/>
              </a:rPr>
              <a:t>22 </a:t>
            </a:r>
            <a:r>
              <a:rPr lang="en-US" sz="3200" dirty="0">
                <a:solidFill>
                  <a:schemeClr val="bg1"/>
                </a:solidFill>
                <a:latin typeface="Matura MT Script Capitals" panose="03020802060602070202" pitchFamily="66" charset="0"/>
              </a:rPr>
              <a:t>“You shall also take the fat from the ram and the fat tail and the fat that covers the entrails, and the long lobe of the liver and the two kidneys with the fat that is on them, and the right thigh (for it is a ram of ordination),…”</a:t>
            </a:r>
          </a:p>
          <a:p>
            <a:pPr marL="137160" indent="0">
              <a:buNone/>
            </a:pPr>
            <a:endParaRPr lang="en-US" dirty="0">
              <a:solidFill>
                <a:schemeClr val="bg1"/>
              </a:solidFill>
              <a:latin typeface="Matura MT Script Capitals" panose="03020802060602070202" pitchFamily="66" charset="0"/>
            </a:endParaRPr>
          </a:p>
          <a:p>
            <a:pPr marL="137160" indent="0">
              <a:buNone/>
            </a:pPr>
            <a:endParaRPr lang="en-US" dirty="0"/>
          </a:p>
        </p:txBody>
      </p:sp>
      <p:sp>
        <p:nvSpPr>
          <p:cNvPr id="4" name="Title 1"/>
          <p:cNvSpPr>
            <a:spLocks noGrp="1"/>
          </p:cNvSpPr>
          <p:nvPr>
            <p:ph type="title"/>
          </p:nvPr>
        </p:nvSpPr>
        <p:spPr>
          <a:xfrm>
            <a:off x="609600" y="274638"/>
            <a:ext cx="10972800" cy="1143000"/>
          </a:xfrm>
        </p:spPr>
        <p:txBody>
          <a:bodyPr/>
          <a:lstStyle/>
          <a:p>
            <a:r>
              <a:rPr lang="en-US" sz="4000" b="0" dirty="0">
                <a:solidFill>
                  <a:schemeClr val="bg1"/>
                </a:solidFill>
                <a:effectLst/>
                <a:latin typeface="Matura MT Script Capitals" panose="03020802060602070202" pitchFamily="66" charset="0"/>
              </a:rPr>
              <a:t>The Consecration of the Priests </a:t>
            </a:r>
          </a:p>
        </p:txBody>
      </p:sp>
    </p:spTree>
    <p:extLst>
      <p:ext uri="{BB962C8B-B14F-4D97-AF65-F5344CB8AC3E}">
        <p14:creationId xmlns:p14="http://schemas.microsoft.com/office/powerpoint/2010/main" val="23401508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137160" indent="0">
              <a:buNone/>
            </a:pPr>
            <a:r>
              <a:rPr lang="en-US" dirty="0">
                <a:solidFill>
                  <a:schemeClr val="bg1"/>
                </a:solidFill>
                <a:latin typeface="Matura MT Script Capitals" panose="03020802060602070202" pitchFamily="66" charset="0"/>
              </a:rPr>
              <a:t>The Priests were Publicly Fed (Exodus 29:22-28; 31-34)</a:t>
            </a:r>
          </a:p>
          <a:p>
            <a:pPr marL="137160" indent="0">
              <a:buNone/>
            </a:pPr>
            <a:endParaRPr lang="en-US" dirty="0">
              <a:solidFill>
                <a:schemeClr val="bg1"/>
              </a:solidFill>
              <a:latin typeface="Matura MT Script Capitals" panose="03020802060602070202" pitchFamily="66" charset="0"/>
            </a:endParaRPr>
          </a:p>
          <a:p>
            <a:pPr marL="137160" indent="0">
              <a:buNone/>
            </a:pPr>
            <a:r>
              <a:rPr lang="en-US" b="1" baseline="30000" dirty="0">
                <a:solidFill>
                  <a:schemeClr val="bg1"/>
                </a:solidFill>
                <a:latin typeface="Matura MT Script Capitals" panose="03020802060602070202" pitchFamily="66" charset="0"/>
              </a:rPr>
              <a:t>22 </a:t>
            </a:r>
            <a:r>
              <a:rPr lang="en-US" dirty="0">
                <a:solidFill>
                  <a:schemeClr val="bg1"/>
                </a:solidFill>
                <a:latin typeface="Matura MT Script Capitals" panose="03020802060602070202" pitchFamily="66" charset="0"/>
              </a:rPr>
              <a:t>“You shall also take the fat from the ram and the fat tail and the fat that covers the entrails, and the long lobe of the liver and the two kidneys with the fat that is on them, and the right thigh (for it is a ram of ordination), </a:t>
            </a:r>
            <a:r>
              <a:rPr lang="en-US" b="1" baseline="30000" dirty="0">
                <a:solidFill>
                  <a:schemeClr val="bg1"/>
                </a:solidFill>
                <a:latin typeface="Matura MT Script Capitals" panose="03020802060602070202" pitchFamily="66" charset="0"/>
              </a:rPr>
              <a:t>23 </a:t>
            </a:r>
            <a:r>
              <a:rPr lang="en-US" dirty="0">
                <a:solidFill>
                  <a:schemeClr val="bg1"/>
                </a:solidFill>
                <a:latin typeface="Matura MT Script Capitals" panose="03020802060602070202" pitchFamily="66" charset="0"/>
              </a:rPr>
              <a:t>and one loaf of bread and one cake of bread made with oil, and one wafer out of the basket of unleavened bread that is before the </a:t>
            </a:r>
            <a:r>
              <a:rPr lang="en-US" cap="small" dirty="0">
                <a:solidFill>
                  <a:schemeClr val="bg1"/>
                </a:solidFill>
                <a:latin typeface="Matura MT Script Capitals" panose="03020802060602070202" pitchFamily="66" charset="0"/>
              </a:rPr>
              <a:t>Lord</a:t>
            </a:r>
            <a:r>
              <a:rPr lang="en-US" dirty="0">
                <a:solidFill>
                  <a:schemeClr val="bg1"/>
                </a:solidFill>
                <a:latin typeface="Matura MT Script Capitals" panose="03020802060602070202" pitchFamily="66" charset="0"/>
              </a:rPr>
              <a:t>.   </a:t>
            </a:r>
            <a:endParaRPr lang="en-US" b="1" baseline="30000" dirty="0">
              <a:solidFill>
                <a:schemeClr val="bg1"/>
              </a:solidFill>
              <a:latin typeface="Matura MT Script Capitals" panose="03020802060602070202" pitchFamily="66" charset="0"/>
            </a:endParaRPr>
          </a:p>
          <a:p>
            <a:pPr marL="137160" indent="0">
              <a:buNone/>
            </a:pPr>
            <a:r>
              <a:rPr lang="en-US" b="1" baseline="30000" dirty="0">
                <a:solidFill>
                  <a:schemeClr val="bg1"/>
                </a:solidFill>
                <a:latin typeface="Matura MT Script Capitals" panose="03020802060602070202" pitchFamily="66" charset="0"/>
              </a:rPr>
              <a:t>24 </a:t>
            </a:r>
            <a:r>
              <a:rPr lang="en-US" dirty="0">
                <a:solidFill>
                  <a:schemeClr val="bg1"/>
                </a:solidFill>
                <a:latin typeface="Matura MT Script Capitals" panose="03020802060602070202" pitchFamily="66" charset="0"/>
              </a:rPr>
              <a:t>You shall put all these on the palms of Aaron and on the palms of his sons, and wave them for a wave offering before the </a:t>
            </a:r>
            <a:r>
              <a:rPr lang="en-US" cap="small" dirty="0">
                <a:solidFill>
                  <a:schemeClr val="bg1"/>
                </a:solidFill>
                <a:latin typeface="Matura MT Script Capitals" panose="03020802060602070202" pitchFamily="66" charset="0"/>
              </a:rPr>
              <a:t>Lord</a:t>
            </a:r>
            <a:r>
              <a:rPr lang="en-US" dirty="0">
                <a:solidFill>
                  <a:schemeClr val="bg1"/>
                </a:solidFill>
                <a:latin typeface="Matura MT Script Capitals" panose="03020802060602070202" pitchFamily="66" charset="0"/>
              </a:rPr>
              <a:t>. </a:t>
            </a:r>
            <a:r>
              <a:rPr lang="en-US" b="1" baseline="30000" dirty="0">
                <a:solidFill>
                  <a:schemeClr val="bg1"/>
                </a:solidFill>
                <a:latin typeface="Matura MT Script Capitals" panose="03020802060602070202" pitchFamily="66" charset="0"/>
              </a:rPr>
              <a:t>25 </a:t>
            </a:r>
            <a:r>
              <a:rPr lang="en-US" dirty="0">
                <a:solidFill>
                  <a:schemeClr val="bg1"/>
                </a:solidFill>
                <a:latin typeface="Matura MT Script Capitals" panose="03020802060602070202" pitchFamily="66" charset="0"/>
              </a:rPr>
              <a:t>Then you shall take them from their hands and burn them on the altar on top of the burnt offering, as a pleasing aroma before the </a:t>
            </a:r>
            <a:r>
              <a:rPr lang="en-US" cap="small" dirty="0">
                <a:solidFill>
                  <a:schemeClr val="bg1"/>
                </a:solidFill>
                <a:latin typeface="Matura MT Script Capitals" panose="03020802060602070202" pitchFamily="66" charset="0"/>
              </a:rPr>
              <a:t>Lord</a:t>
            </a:r>
            <a:r>
              <a:rPr lang="en-US" dirty="0">
                <a:solidFill>
                  <a:schemeClr val="bg1"/>
                </a:solidFill>
                <a:latin typeface="Matura MT Script Capitals" panose="03020802060602070202" pitchFamily="66" charset="0"/>
              </a:rPr>
              <a:t>. It is a food offering to the </a:t>
            </a:r>
            <a:r>
              <a:rPr lang="en-US" cap="small" dirty="0">
                <a:solidFill>
                  <a:schemeClr val="bg1"/>
                </a:solidFill>
                <a:latin typeface="Matura MT Script Capitals" panose="03020802060602070202" pitchFamily="66" charset="0"/>
              </a:rPr>
              <a:t>Lord</a:t>
            </a:r>
            <a:r>
              <a:rPr lang="en-US" dirty="0">
                <a:solidFill>
                  <a:schemeClr val="bg1"/>
                </a:solidFill>
                <a:latin typeface="Matura MT Script Capitals" panose="03020802060602070202" pitchFamily="66" charset="0"/>
              </a:rPr>
              <a:t>.</a:t>
            </a:r>
          </a:p>
          <a:p>
            <a:pPr marL="137160" indent="0">
              <a:buNone/>
            </a:pPr>
            <a:endParaRPr lang="en-US" dirty="0">
              <a:solidFill>
                <a:schemeClr val="bg1"/>
              </a:solidFill>
              <a:latin typeface="Matura MT Script Capitals" panose="03020802060602070202" pitchFamily="66" charset="0"/>
            </a:endParaRPr>
          </a:p>
          <a:p>
            <a:pPr marL="137160" indent="0">
              <a:buNone/>
            </a:pPr>
            <a:endParaRPr lang="en-US" dirty="0">
              <a:solidFill>
                <a:schemeClr val="bg1"/>
              </a:solidFill>
              <a:latin typeface="Matura MT Script Capitals" panose="03020802060602070202" pitchFamily="66" charset="0"/>
            </a:endParaRPr>
          </a:p>
          <a:p>
            <a:pPr marL="137160" indent="0">
              <a:buNone/>
            </a:pPr>
            <a:endParaRPr lang="en-US" dirty="0"/>
          </a:p>
        </p:txBody>
      </p:sp>
      <p:sp>
        <p:nvSpPr>
          <p:cNvPr id="5" name="Title 1"/>
          <p:cNvSpPr>
            <a:spLocks noGrp="1"/>
          </p:cNvSpPr>
          <p:nvPr>
            <p:ph type="title"/>
          </p:nvPr>
        </p:nvSpPr>
        <p:spPr>
          <a:xfrm>
            <a:off x="609600" y="274638"/>
            <a:ext cx="10972800" cy="1143000"/>
          </a:xfrm>
        </p:spPr>
        <p:txBody>
          <a:bodyPr/>
          <a:lstStyle/>
          <a:p>
            <a:r>
              <a:rPr lang="en-US" sz="4000" b="0" dirty="0">
                <a:solidFill>
                  <a:schemeClr val="bg1"/>
                </a:solidFill>
                <a:effectLst/>
                <a:latin typeface="Matura MT Script Capitals" panose="03020802060602070202" pitchFamily="66" charset="0"/>
              </a:rPr>
              <a:t>The Consecration of the Priests </a:t>
            </a:r>
          </a:p>
        </p:txBody>
      </p:sp>
    </p:spTree>
    <p:extLst>
      <p:ext uri="{BB962C8B-B14F-4D97-AF65-F5344CB8AC3E}">
        <p14:creationId xmlns:p14="http://schemas.microsoft.com/office/powerpoint/2010/main" val="1968189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137160" indent="0">
              <a:buNone/>
            </a:pPr>
            <a:r>
              <a:rPr lang="en-US" dirty="0">
                <a:solidFill>
                  <a:schemeClr val="bg1"/>
                </a:solidFill>
                <a:latin typeface="Matura MT Script Capitals" panose="03020802060602070202" pitchFamily="66" charset="0"/>
              </a:rPr>
              <a:t>The Priests were Publicly Fed (Exodus 29:22-28; 31-34)</a:t>
            </a:r>
          </a:p>
          <a:p>
            <a:pPr marL="137160" indent="0">
              <a:buNone/>
            </a:pPr>
            <a:endParaRPr lang="en-US" dirty="0">
              <a:solidFill>
                <a:schemeClr val="bg1"/>
              </a:solidFill>
              <a:latin typeface="Matura MT Script Capitals" panose="03020802060602070202" pitchFamily="66" charset="0"/>
            </a:endParaRPr>
          </a:p>
          <a:p>
            <a:pPr marL="137160" indent="0">
              <a:buNone/>
            </a:pPr>
            <a:r>
              <a:rPr lang="en-US" b="1" baseline="30000" dirty="0">
                <a:solidFill>
                  <a:schemeClr val="bg1"/>
                </a:solidFill>
                <a:latin typeface="Matura MT Script Capitals" panose="03020802060602070202" pitchFamily="66" charset="0"/>
              </a:rPr>
              <a:t>26 </a:t>
            </a:r>
            <a:r>
              <a:rPr lang="en-US" dirty="0">
                <a:solidFill>
                  <a:schemeClr val="bg1"/>
                </a:solidFill>
                <a:latin typeface="Matura MT Script Capitals" panose="03020802060602070202" pitchFamily="66" charset="0"/>
              </a:rPr>
              <a:t>“You shall take the breast of the ram of Aaron's ordination and wave it for a wave offering before the </a:t>
            </a:r>
            <a:r>
              <a:rPr lang="en-US" cap="small" dirty="0">
                <a:solidFill>
                  <a:schemeClr val="bg1"/>
                </a:solidFill>
                <a:latin typeface="Matura MT Script Capitals" panose="03020802060602070202" pitchFamily="66" charset="0"/>
              </a:rPr>
              <a:t>Lord</a:t>
            </a:r>
            <a:r>
              <a:rPr lang="en-US" dirty="0">
                <a:solidFill>
                  <a:schemeClr val="bg1"/>
                </a:solidFill>
                <a:latin typeface="Matura MT Script Capitals" panose="03020802060602070202" pitchFamily="66" charset="0"/>
              </a:rPr>
              <a:t>, and it shall be your portion. </a:t>
            </a:r>
            <a:r>
              <a:rPr lang="en-US" b="1" baseline="30000" dirty="0">
                <a:solidFill>
                  <a:schemeClr val="bg1"/>
                </a:solidFill>
                <a:latin typeface="Matura MT Script Capitals" panose="03020802060602070202" pitchFamily="66" charset="0"/>
              </a:rPr>
              <a:t>27 </a:t>
            </a:r>
            <a:r>
              <a:rPr lang="en-US" dirty="0">
                <a:solidFill>
                  <a:schemeClr val="bg1"/>
                </a:solidFill>
                <a:latin typeface="Matura MT Script Capitals" panose="03020802060602070202" pitchFamily="66" charset="0"/>
              </a:rPr>
              <a:t>And you shall consecrate the breast of the wave offering that is waved and the thigh of the priests' portion that is contributed from the ram of ordination, from what was Aaron's and his sons'. </a:t>
            </a:r>
            <a:r>
              <a:rPr lang="en-US" b="1" baseline="30000" dirty="0">
                <a:solidFill>
                  <a:schemeClr val="bg1"/>
                </a:solidFill>
                <a:latin typeface="Matura MT Script Capitals" panose="03020802060602070202" pitchFamily="66" charset="0"/>
              </a:rPr>
              <a:t>28 </a:t>
            </a:r>
            <a:r>
              <a:rPr lang="en-US" dirty="0">
                <a:solidFill>
                  <a:schemeClr val="bg1"/>
                </a:solidFill>
                <a:latin typeface="Matura MT Script Capitals" panose="03020802060602070202" pitchFamily="66" charset="0"/>
              </a:rPr>
              <a:t>It shall be for Aaron and his sons as a perpetual due from the people of Israel, for it is a contribution. It shall be a contribution from the people of Israel from their peace offerings, their contribution to the </a:t>
            </a:r>
            <a:r>
              <a:rPr lang="en-US" cap="small" dirty="0">
                <a:solidFill>
                  <a:schemeClr val="bg1"/>
                </a:solidFill>
                <a:latin typeface="Matura MT Script Capitals" panose="03020802060602070202" pitchFamily="66" charset="0"/>
              </a:rPr>
              <a:t>Lord</a:t>
            </a:r>
            <a:r>
              <a:rPr lang="en-US" dirty="0">
                <a:solidFill>
                  <a:schemeClr val="bg1"/>
                </a:solidFill>
                <a:latin typeface="Matura MT Script Capitals" panose="03020802060602070202" pitchFamily="66" charset="0"/>
              </a:rPr>
              <a:t>.</a:t>
            </a:r>
          </a:p>
          <a:p>
            <a:pPr marL="137160" indent="0">
              <a:buNone/>
            </a:pPr>
            <a:endParaRPr lang="en-US" dirty="0">
              <a:solidFill>
                <a:schemeClr val="bg1"/>
              </a:solidFill>
              <a:latin typeface="Matura MT Script Capitals" panose="03020802060602070202" pitchFamily="66" charset="0"/>
            </a:endParaRPr>
          </a:p>
          <a:p>
            <a:pPr marL="137160" indent="0">
              <a:buNone/>
            </a:pPr>
            <a:endParaRPr lang="en-US" dirty="0">
              <a:solidFill>
                <a:schemeClr val="bg1"/>
              </a:solidFill>
              <a:latin typeface="Matura MT Script Capitals" panose="03020802060602070202" pitchFamily="66" charset="0"/>
            </a:endParaRPr>
          </a:p>
          <a:p>
            <a:pPr marL="137160" indent="0">
              <a:buNone/>
            </a:pPr>
            <a:endParaRPr lang="en-US" dirty="0"/>
          </a:p>
        </p:txBody>
      </p:sp>
      <p:sp>
        <p:nvSpPr>
          <p:cNvPr id="5" name="Title 1"/>
          <p:cNvSpPr>
            <a:spLocks noGrp="1"/>
          </p:cNvSpPr>
          <p:nvPr>
            <p:ph type="title"/>
          </p:nvPr>
        </p:nvSpPr>
        <p:spPr>
          <a:xfrm>
            <a:off x="609600" y="274638"/>
            <a:ext cx="10972800" cy="1143000"/>
          </a:xfrm>
        </p:spPr>
        <p:txBody>
          <a:bodyPr/>
          <a:lstStyle/>
          <a:p>
            <a:r>
              <a:rPr lang="en-US" sz="4000" b="0" dirty="0">
                <a:solidFill>
                  <a:schemeClr val="bg1"/>
                </a:solidFill>
                <a:effectLst/>
                <a:latin typeface="Matura MT Script Capitals" panose="03020802060602070202" pitchFamily="66" charset="0"/>
              </a:rPr>
              <a:t>The Consecration of the Priests </a:t>
            </a:r>
          </a:p>
        </p:txBody>
      </p:sp>
    </p:spTree>
    <p:extLst>
      <p:ext uri="{BB962C8B-B14F-4D97-AF65-F5344CB8AC3E}">
        <p14:creationId xmlns:p14="http://schemas.microsoft.com/office/powerpoint/2010/main" val="32879854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7. The Tabernacle, Priesthood, and Sacrifices (Exodus 20-31, 35-40;  Leviticus 1-17; Numbers 6-10). Moses Bible Stud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295" y="267652"/>
            <a:ext cx="9954612" cy="5424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86054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nointing-aar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654" y="1794293"/>
            <a:ext cx="5575400" cy="38098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Jesus and the Brazen Laver | Grace and Tru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4371" y="1306184"/>
            <a:ext cx="4716431" cy="4464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25652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player.slideplayer.com/96/16538306/slides/slide_67.jpg"/>
          <p:cNvPicPr>
            <a:picLocks noChangeAspect="1" noChangeArrowheads="1"/>
          </p:cNvPicPr>
          <p:nvPr/>
        </p:nvPicPr>
        <p:blipFill rotWithShape="1">
          <a:blip r:embed="rId2">
            <a:extLst>
              <a:ext uri="{28A0092B-C50C-407E-A947-70E740481C1C}">
                <a14:useLocalDpi xmlns:a14="http://schemas.microsoft.com/office/drawing/2010/main" val="0"/>
              </a:ext>
            </a:extLst>
          </a:blip>
          <a:srcRect l="18040" t="16313" r="56135" b="15291"/>
          <a:stretch/>
        </p:blipFill>
        <p:spPr bwMode="auto">
          <a:xfrm>
            <a:off x="7943541" y="1046009"/>
            <a:ext cx="3132775" cy="46669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player.slideplayer.com/96/16538306/slides/slide_61.jpg"/>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6392" t="20118" r="43803" b="19433"/>
          <a:stretch/>
        </p:blipFill>
        <p:spPr bwMode="auto">
          <a:xfrm>
            <a:off x="767751" y="1046009"/>
            <a:ext cx="6314538" cy="4310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5767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521" y="193075"/>
            <a:ext cx="10972800" cy="1143000"/>
          </a:xfrm>
        </p:spPr>
        <p:txBody>
          <a:bodyPr>
            <a:normAutofit fontScale="90000"/>
          </a:bodyPr>
          <a:lstStyle/>
          <a:p>
            <a:br>
              <a:rPr lang="en-US" sz="4000" dirty="0">
                <a:solidFill>
                  <a:schemeClr val="bg1"/>
                </a:solidFill>
                <a:latin typeface="Matura MT Script Capitals" panose="03020802060602070202" pitchFamily="66" charset="0"/>
              </a:rPr>
            </a:br>
            <a:r>
              <a:rPr lang="en-US" sz="6000" dirty="0">
                <a:solidFill>
                  <a:schemeClr val="bg1"/>
                </a:solidFill>
                <a:effectLst/>
                <a:latin typeface="Matura MT Script Capitals" panose="03020802060602070202" pitchFamily="66" charset="0"/>
              </a:rPr>
              <a:t>Public   Consecrations</a:t>
            </a:r>
            <a:br>
              <a:rPr lang="en-US" sz="4000" dirty="0">
                <a:solidFill>
                  <a:schemeClr val="bg1"/>
                </a:solidFill>
                <a:latin typeface="Matura MT Script Capitals" panose="03020802060602070202" pitchFamily="66" charset="0"/>
              </a:rPr>
            </a:br>
            <a:endParaRPr lang="en-US" dirty="0"/>
          </a:p>
        </p:txBody>
      </p:sp>
      <p:sp>
        <p:nvSpPr>
          <p:cNvPr id="3" name="Content Placeholder 2"/>
          <p:cNvSpPr>
            <a:spLocks noGrp="1"/>
          </p:cNvSpPr>
          <p:nvPr>
            <p:ph idx="1"/>
          </p:nvPr>
        </p:nvSpPr>
        <p:spPr>
          <a:xfrm>
            <a:off x="346819" y="4275467"/>
            <a:ext cx="2939123" cy="582283"/>
          </a:xfrm>
        </p:spPr>
        <p:txBody>
          <a:bodyPr>
            <a:noAutofit/>
          </a:bodyPr>
          <a:lstStyle/>
          <a:p>
            <a:pPr marL="137160" indent="0" algn="ctr">
              <a:buNone/>
            </a:pPr>
            <a:r>
              <a:rPr lang="en-US" sz="3200" dirty="0">
                <a:solidFill>
                  <a:schemeClr val="bg1"/>
                </a:solidFill>
                <a:latin typeface="Matura MT Script Capitals" panose="03020802060602070202" pitchFamily="66" charset="0"/>
              </a:rPr>
              <a:t>Presidential Inaugurations</a:t>
            </a:r>
          </a:p>
          <a:p>
            <a:pPr marL="137160" indent="0" algn="ctr">
              <a:buNone/>
            </a:pPr>
            <a:endParaRPr lang="en-US" sz="3200" dirty="0"/>
          </a:p>
        </p:txBody>
      </p:sp>
      <p:sp>
        <p:nvSpPr>
          <p:cNvPr id="4" name="Content Placeholder 2"/>
          <p:cNvSpPr txBox="1">
            <a:spLocks/>
          </p:cNvSpPr>
          <p:nvPr/>
        </p:nvSpPr>
        <p:spPr>
          <a:xfrm>
            <a:off x="4526351" y="5080207"/>
            <a:ext cx="2720196" cy="582283"/>
          </a:xfrm>
          <a:prstGeom prst="rect">
            <a:avLst/>
          </a:prstGeom>
        </p:spPr>
        <p:txBody>
          <a:bodyPr vert="horz">
            <a:no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7160" indent="0" algn="ctr" defTabSz="914400">
              <a:buFont typeface="Wingdings 2"/>
              <a:buNone/>
            </a:pPr>
            <a:r>
              <a:rPr lang="en-US" sz="3200" dirty="0">
                <a:solidFill>
                  <a:schemeClr val="bg1"/>
                </a:solidFill>
                <a:latin typeface="Matura MT Script Capitals" panose="03020802060602070202" pitchFamily="66" charset="0"/>
              </a:rPr>
              <a:t>Royal </a:t>
            </a:r>
          </a:p>
          <a:p>
            <a:pPr marL="137160" indent="0" algn="ctr" defTabSz="914400">
              <a:buFont typeface="Wingdings 2"/>
              <a:buNone/>
            </a:pPr>
            <a:r>
              <a:rPr lang="en-US" sz="3200" dirty="0">
                <a:solidFill>
                  <a:schemeClr val="bg1"/>
                </a:solidFill>
                <a:latin typeface="Matura MT Script Capitals" panose="03020802060602070202" pitchFamily="66" charset="0"/>
              </a:rPr>
              <a:t>Coronations</a:t>
            </a:r>
          </a:p>
          <a:p>
            <a:pPr marL="137160" indent="0" algn="ctr" defTabSz="914400">
              <a:buFont typeface="Wingdings 2"/>
              <a:buNone/>
            </a:pPr>
            <a:endParaRPr lang="en-US" sz="3200" dirty="0"/>
          </a:p>
        </p:txBody>
      </p:sp>
      <p:sp>
        <p:nvSpPr>
          <p:cNvPr id="5" name="Content Placeholder 2"/>
          <p:cNvSpPr txBox="1">
            <a:spLocks/>
          </p:cNvSpPr>
          <p:nvPr/>
        </p:nvSpPr>
        <p:spPr>
          <a:xfrm>
            <a:off x="15627472" y="9061263"/>
            <a:ext cx="1133830" cy="155844"/>
          </a:xfrm>
          <a:prstGeom prst="rect">
            <a:avLst/>
          </a:prstGeom>
        </p:spPr>
        <p:txBody>
          <a:bodyPr vert="horz">
            <a:normAutofit fontScale="25000" lnSpcReduction="20000"/>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7160" indent="0" defTabSz="914400">
              <a:buFont typeface="Wingdings 2"/>
              <a:buNone/>
            </a:pPr>
            <a:r>
              <a:rPr lang="en-US" dirty="0">
                <a:solidFill>
                  <a:schemeClr val="bg1"/>
                </a:solidFill>
                <a:latin typeface="Matura MT Script Capitals" panose="03020802060602070202" pitchFamily="66" charset="0"/>
              </a:rPr>
              <a:t>Weddings</a:t>
            </a:r>
          </a:p>
          <a:p>
            <a:pPr marL="137160" indent="0" defTabSz="914400">
              <a:buFont typeface="Wingdings 2"/>
              <a:buNone/>
            </a:pPr>
            <a:endParaRPr lang="en-US" dirty="0"/>
          </a:p>
        </p:txBody>
      </p:sp>
      <p:pic>
        <p:nvPicPr>
          <p:cNvPr id="1026" name="Picture 2" descr="Chief Justice William Rehnquist administering the oath of office to George Bush on the west front of the U.S. Capitol, with Dan Quayle and Barbara Bush looking on, January 20, 1989"/>
          <p:cNvPicPr>
            <a:picLocks noChangeAspect="1" noChangeArrowheads="1"/>
          </p:cNvPicPr>
          <p:nvPr/>
        </p:nvPicPr>
        <p:blipFill rotWithShape="1">
          <a:blip r:embed="rId2">
            <a:extLst>
              <a:ext uri="{28A0092B-C50C-407E-A947-70E740481C1C}">
                <a14:useLocalDpi xmlns:a14="http://schemas.microsoft.com/office/drawing/2010/main" val="0"/>
              </a:ext>
            </a:extLst>
          </a:blip>
          <a:srcRect l="3421" t="12137" r="3899" b="10127"/>
          <a:stretch/>
        </p:blipFill>
        <p:spPr bwMode="auto">
          <a:xfrm>
            <a:off x="257620" y="1558532"/>
            <a:ext cx="3630972" cy="24364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1953. Coronation of Queen Elizabeth II: 'The Crowning Ceremony' - YouTube"/>
          <p:cNvPicPr>
            <a:picLocks noChangeAspect="1" noChangeArrowheads="1"/>
          </p:cNvPicPr>
          <p:nvPr/>
        </p:nvPicPr>
        <p:blipFill rotWithShape="1">
          <a:blip r:embed="rId3">
            <a:extLst>
              <a:ext uri="{28A0092B-C50C-407E-A947-70E740481C1C}">
                <a14:useLocalDpi xmlns:a14="http://schemas.microsoft.com/office/drawing/2010/main" val="0"/>
              </a:ext>
            </a:extLst>
          </a:blip>
          <a:srcRect l="10722" t="10134" r="7544" b="10450"/>
          <a:stretch/>
        </p:blipFill>
        <p:spPr bwMode="auto">
          <a:xfrm>
            <a:off x="4076699" y="1917671"/>
            <a:ext cx="4034445" cy="294007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he guests look intently as the minister reads the vows as our Bride and  Groom promise their faith… | Wedding vows, Blue wedding bouquet, Spring  wedding guest dress"/>
          <p:cNvPicPr>
            <a:picLocks noChangeAspect="1" noChangeArrowheads="1"/>
          </p:cNvPicPr>
          <p:nvPr/>
        </p:nvPicPr>
        <p:blipFill rotWithShape="1">
          <a:blip r:embed="rId4">
            <a:extLst>
              <a:ext uri="{28A0092B-C50C-407E-A947-70E740481C1C}">
                <a14:useLocalDpi xmlns:a14="http://schemas.microsoft.com/office/drawing/2010/main" val="0"/>
              </a:ext>
            </a:extLst>
          </a:blip>
          <a:srcRect l="7172" r="10416" b="13473"/>
          <a:stretch/>
        </p:blipFill>
        <p:spPr bwMode="auto">
          <a:xfrm>
            <a:off x="8299251" y="2927341"/>
            <a:ext cx="3497108" cy="2444007"/>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txBox="1">
            <a:spLocks/>
          </p:cNvSpPr>
          <p:nvPr/>
        </p:nvSpPr>
        <p:spPr>
          <a:xfrm>
            <a:off x="8581795" y="5522491"/>
            <a:ext cx="2720196" cy="582283"/>
          </a:xfrm>
          <a:prstGeom prst="rect">
            <a:avLst/>
          </a:prstGeom>
        </p:spPr>
        <p:txBody>
          <a:bodyPr vert="horz">
            <a:norm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7160" indent="0" algn="ctr" defTabSz="914400">
              <a:buFont typeface="Wingdings 2"/>
              <a:buNone/>
            </a:pPr>
            <a:r>
              <a:rPr lang="en-US" sz="3200" dirty="0">
                <a:solidFill>
                  <a:schemeClr val="bg1"/>
                </a:solidFill>
                <a:latin typeface="Matura MT Script Capitals" panose="03020802060602070202" pitchFamily="66" charset="0"/>
              </a:rPr>
              <a:t>Weddings</a:t>
            </a:r>
          </a:p>
          <a:p>
            <a:pPr marL="137160" indent="0" defTabSz="914400">
              <a:buFont typeface="Wingdings 2"/>
              <a:buNone/>
            </a:pPr>
            <a:endParaRPr lang="en-US" sz="3200" dirty="0"/>
          </a:p>
        </p:txBody>
      </p:sp>
    </p:spTree>
    <p:extLst>
      <p:ext uri="{BB962C8B-B14F-4D97-AF65-F5344CB8AC3E}">
        <p14:creationId xmlns:p14="http://schemas.microsoft.com/office/powerpoint/2010/main" val="3908888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Were the Israelites allowed to enter the Tent of Meeting? | NeverThirsty"/>
          <p:cNvPicPr>
            <a:picLocks noChangeAspect="1" noChangeArrowheads="1"/>
          </p:cNvPicPr>
          <p:nvPr/>
        </p:nvPicPr>
        <p:blipFill rotWithShape="1">
          <a:blip r:embed="rId2">
            <a:extLst>
              <a:ext uri="{28A0092B-C50C-407E-A947-70E740481C1C}">
                <a14:useLocalDpi xmlns:a14="http://schemas.microsoft.com/office/drawing/2010/main" val="0"/>
              </a:ext>
            </a:extLst>
          </a:blip>
          <a:srcRect t="3865"/>
          <a:stretch/>
        </p:blipFill>
        <p:spPr bwMode="auto">
          <a:xfrm>
            <a:off x="1285336" y="-4196"/>
            <a:ext cx="9609826" cy="6862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29078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s://www.pearlofgreatpricecentral.org/wp-content/uploads/2020/08/Imag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5530" y="1103540"/>
            <a:ext cx="7504682" cy="4787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14226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he Five Fire Sacrifices and Offerings of Israel – The Burnt Offering –  Bible.org Blog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402" y="498910"/>
            <a:ext cx="9966888" cy="5850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86804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arasha Shemini (Eighth): The Ordination of Aaron | Messianic Bi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6569" y="443540"/>
            <a:ext cx="8033859" cy="6000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7335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chemeClr val="bg1"/>
                </a:solidFill>
                <a:effectLst/>
                <a:latin typeface="Matura MT Script Capitals" panose="03020802060602070202" pitchFamily="66" charset="0"/>
              </a:rPr>
              <a:t>The Consecration of the Priests</a:t>
            </a:r>
          </a:p>
        </p:txBody>
      </p:sp>
      <p:sp>
        <p:nvSpPr>
          <p:cNvPr id="3" name="Content Placeholder 2"/>
          <p:cNvSpPr>
            <a:spLocks noGrp="1"/>
          </p:cNvSpPr>
          <p:nvPr>
            <p:ph idx="1"/>
          </p:nvPr>
        </p:nvSpPr>
        <p:spPr/>
        <p:txBody>
          <a:bodyPr/>
          <a:lstStyle/>
          <a:p>
            <a:pPr marL="137160" indent="0">
              <a:buNone/>
            </a:pPr>
            <a:r>
              <a:rPr lang="en-US" dirty="0">
                <a:solidFill>
                  <a:schemeClr val="bg1"/>
                </a:solidFill>
                <a:latin typeface="Matura MT Script Capitals" panose="03020802060602070202" pitchFamily="66" charset="0"/>
              </a:rPr>
              <a:t>The Consecration was </a:t>
            </a:r>
            <a:r>
              <a:rPr lang="en-US">
                <a:solidFill>
                  <a:schemeClr val="bg1"/>
                </a:solidFill>
                <a:latin typeface="Matura MT Script Capitals" panose="03020802060602070202" pitchFamily="66" charset="0"/>
              </a:rPr>
              <a:t>Seen in Public</a:t>
            </a:r>
            <a:endParaRPr lang="en-US" dirty="0">
              <a:solidFill>
                <a:schemeClr val="bg1"/>
              </a:solidFill>
              <a:latin typeface="Matura MT Script Capitals" panose="03020802060602070202" pitchFamily="66" charset="0"/>
            </a:endParaRPr>
          </a:p>
          <a:p>
            <a:pPr marL="137160" indent="0">
              <a:buNone/>
            </a:pPr>
            <a:endParaRPr lang="en-US" dirty="0">
              <a:solidFill>
                <a:schemeClr val="bg1"/>
              </a:solidFill>
              <a:latin typeface="Matura MT Script Capitals" panose="03020802060602070202" pitchFamily="66" charset="0"/>
            </a:endParaRPr>
          </a:p>
          <a:p>
            <a:pPr marL="137160" indent="0">
              <a:buNone/>
            </a:pPr>
            <a:r>
              <a:rPr lang="en-US" dirty="0">
                <a:solidFill>
                  <a:schemeClr val="bg1"/>
                </a:solidFill>
                <a:latin typeface="Matura MT Script Capitals" panose="03020802060602070202" pitchFamily="66" charset="0"/>
              </a:rPr>
              <a:t>The Consecration was Symbolic</a:t>
            </a:r>
          </a:p>
          <a:p>
            <a:pPr marL="137160" indent="0">
              <a:buNone/>
            </a:pPr>
            <a:endParaRPr lang="en-US" dirty="0">
              <a:solidFill>
                <a:schemeClr val="bg1"/>
              </a:solidFill>
              <a:latin typeface="Matura MT Script Capitals" panose="03020802060602070202" pitchFamily="66" charset="0"/>
            </a:endParaRPr>
          </a:p>
          <a:p>
            <a:pPr marL="137160" indent="0">
              <a:buNone/>
            </a:pPr>
            <a:r>
              <a:rPr lang="en-US" dirty="0">
                <a:solidFill>
                  <a:schemeClr val="bg1"/>
                </a:solidFill>
                <a:latin typeface="Matura MT Script Capitals" panose="03020802060602070202" pitchFamily="66" charset="0"/>
              </a:rPr>
              <a:t>The Consecration was Sacrificial</a:t>
            </a:r>
          </a:p>
          <a:p>
            <a:pPr marL="137160" indent="0">
              <a:buNone/>
            </a:pPr>
            <a:endParaRPr lang="en-US" dirty="0">
              <a:solidFill>
                <a:schemeClr val="bg1"/>
              </a:solidFill>
              <a:latin typeface="Matura MT Script Capitals" panose="03020802060602070202" pitchFamily="66" charset="0"/>
            </a:endParaRPr>
          </a:p>
          <a:p>
            <a:pPr marL="137160" indent="0">
              <a:buNone/>
            </a:pPr>
            <a:r>
              <a:rPr lang="en-US" dirty="0">
                <a:solidFill>
                  <a:schemeClr val="bg1"/>
                </a:solidFill>
                <a:latin typeface="Matura MT Script Capitals" panose="03020802060602070202" pitchFamily="66" charset="0"/>
              </a:rPr>
              <a:t>The Consecration was Seven Days in Length </a:t>
            </a:r>
          </a:p>
          <a:p>
            <a:pPr marL="137160" indent="0">
              <a:buNone/>
            </a:pPr>
            <a:endParaRPr lang="en-US" dirty="0">
              <a:solidFill>
                <a:schemeClr val="bg1"/>
              </a:solidFill>
              <a:latin typeface="Matura MT Script Capitals" panose="03020802060602070202" pitchFamily="66" charset="0"/>
            </a:endParaRPr>
          </a:p>
          <a:p>
            <a:pPr marL="137160" indent="0">
              <a:buNone/>
            </a:pPr>
            <a:r>
              <a:rPr lang="en-US" dirty="0">
                <a:solidFill>
                  <a:schemeClr val="bg1"/>
                </a:solidFill>
                <a:latin typeface="Matura MT Script Capitals" panose="03020802060602070202" pitchFamily="66" charset="0"/>
              </a:rPr>
              <a:t> </a:t>
            </a:r>
          </a:p>
          <a:p>
            <a:pPr marL="137160" indent="0">
              <a:buNone/>
            </a:pPr>
            <a:endParaRPr lang="en-US" dirty="0">
              <a:solidFill>
                <a:schemeClr val="bg1"/>
              </a:solidFill>
              <a:latin typeface="Matura MT Script Capitals" panose="03020802060602070202" pitchFamily="66" charset="0"/>
            </a:endParaRPr>
          </a:p>
          <a:p>
            <a:pPr marL="137160" indent="0">
              <a:buNone/>
            </a:pPr>
            <a:endParaRPr lang="en-US" dirty="0">
              <a:solidFill>
                <a:schemeClr val="bg1"/>
              </a:solidFill>
              <a:latin typeface="Matura MT Script Capitals" panose="03020802060602070202" pitchFamily="66" charset="0"/>
            </a:endParaRPr>
          </a:p>
          <a:p>
            <a:endParaRPr lang="en-US" dirty="0"/>
          </a:p>
        </p:txBody>
      </p:sp>
    </p:spTree>
    <p:extLst>
      <p:ext uri="{BB962C8B-B14F-4D97-AF65-F5344CB8AC3E}">
        <p14:creationId xmlns:p14="http://schemas.microsoft.com/office/powerpoint/2010/main" val="3855928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37160" indent="0">
              <a:buNone/>
            </a:pPr>
            <a:r>
              <a:rPr lang="en-US" dirty="0">
                <a:solidFill>
                  <a:schemeClr val="bg1"/>
                </a:solidFill>
                <a:latin typeface="Matura MT Script Capitals" panose="03020802060602070202" pitchFamily="66" charset="0"/>
              </a:rPr>
              <a:t>The Priests were Publicly Washed (Exodus 29:4)</a:t>
            </a:r>
          </a:p>
          <a:p>
            <a:pPr marL="137160" indent="0">
              <a:buNone/>
            </a:pPr>
            <a:endParaRPr lang="en-US" dirty="0">
              <a:solidFill>
                <a:schemeClr val="bg1"/>
              </a:solidFill>
              <a:latin typeface="Matura MT Script Capitals" panose="03020802060602070202" pitchFamily="66" charset="0"/>
            </a:endParaRPr>
          </a:p>
          <a:p>
            <a:pPr marL="137160" indent="0">
              <a:buNone/>
            </a:pPr>
            <a:r>
              <a:rPr lang="en-US" b="1" baseline="30000" dirty="0">
                <a:solidFill>
                  <a:schemeClr val="bg1"/>
                </a:solidFill>
                <a:latin typeface="Matura MT Script Capitals" panose="03020802060602070202" pitchFamily="66" charset="0"/>
              </a:rPr>
              <a:t>4 ”</a:t>
            </a:r>
            <a:r>
              <a:rPr lang="en-US" dirty="0">
                <a:solidFill>
                  <a:schemeClr val="bg1"/>
                </a:solidFill>
                <a:latin typeface="Matura MT Script Capitals" panose="03020802060602070202" pitchFamily="66" charset="0"/>
              </a:rPr>
              <a:t>You shall bring Aaron and his sons to the entrance of the tent of meeting and wash them with water.”</a:t>
            </a:r>
          </a:p>
          <a:p>
            <a:pPr marL="137160" indent="0">
              <a:buNone/>
            </a:pPr>
            <a:endParaRPr lang="en-US" dirty="0">
              <a:solidFill>
                <a:schemeClr val="bg1"/>
              </a:solidFill>
              <a:latin typeface="Matura MT Script Capitals" panose="03020802060602070202" pitchFamily="66" charset="0"/>
            </a:endParaRPr>
          </a:p>
          <a:p>
            <a:pPr marL="137160" indent="0">
              <a:buNone/>
            </a:pPr>
            <a:endParaRPr lang="en-US" dirty="0"/>
          </a:p>
        </p:txBody>
      </p:sp>
      <p:sp>
        <p:nvSpPr>
          <p:cNvPr id="4" name="Title 1"/>
          <p:cNvSpPr>
            <a:spLocks noGrp="1"/>
          </p:cNvSpPr>
          <p:nvPr>
            <p:ph type="title"/>
          </p:nvPr>
        </p:nvSpPr>
        <p:spPr>
          <a:xfrm>
            <a:off x="609600" y="274638"/>
            <a:ext cx="10972800" cy="1143000"/>
          </a:xfrm>
        </p:spPr>
        <p:txBody>
          <a:bodyPr/>
          <a:lstStyle/>
          <a:p>
            <a:r>
              <a:rPr lang="en-US" sz="4000" dirty="0">
                <a:solidFill>
                  <a:schemeClr val="bg1"/>
                </a:solidFill>
                <a:effectLst/>
                <a:latin typeface="Matura MT Script Capitals" panose="03020802060602070202" pitchFamily="66" charset="0"/>
              </a:rPr>
              <a:t>The Consecration of the Priests </a:t>
            </a:r>
          </a:p>
        </p:txBody>
      </p:sp>
    </p:spTree>
    <p:extLst>
      <p:ext uri="{BB962C8B-B14F-4D97-AF65-F5344CB8AC3E}">
        <p14:creationId xmlns:p14="http://schemas.microsoft.com/office/powerpoint/2010/main" val="1300592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137160" indent="0">
              <a:buNone/>
            </a:pPr>
            <a:r>
              <a:rPr lang="en-US" dirty="0">
                <a:solidFill>
                  <a:schemeClr val="bg1"/>
                </a:solidFill>
                <a:latin typeface="Matura MT Script Capitals" panose="03020802060602070202" pitchFamily="66" charset="0"/>
              </a:rPr>
              <a:t>The Priests were Publicly Clothed (Exodus 29:5-6; 8-9)</a:t>
            </a:r>
          </a:p>
          <a:p>
            <a:pPr marL="137160" indent="0">
              <a:buNone/>
            </a:pPr>
            <a:endParaRPr lang="en-US" dirty="0">
              <a:solidFill>
                <a:schemeClr val="bg1"/>
              </a:solidFill>
              <a:latin typeface="Matura MT Script Capitals" panose="03020802060602070202" pitchFamily="66" charset="0"/>
            </a:endParaRPr>
          </a:p>
          <a:p>
            <a:pPr marL="137160" indent="0">
              <a:buNone/>
            </a:pPr>
            <a:r>
              <a:rPr lang="en-US" b="1" baseline="30000" dirty="0">
                <a:solidFill>
                  <a:schemeClr val="bg1"/>
                </a:solidFill>
                <a:latin typeface="Matura MT Script Capitals" panose="03020802060602070202" pitchFamily="66" charset="0"/>
              </a:rPr>
              <a:t>5 </a:t>
            </a:r>
            <a:r>
              <a:rPr lang="en-US" dirty="0">
                <a:solidFill>
                  <a:schemeClr val="bg1"/>
                </a:solidFill>
                <a:latin typeface="Matura MT Script Capitals" panose="03020802060602070202" pitchFamily="66" charset="0"/>
              </a:rPr>
              <a:t>Then you shall take the garments, and put on Aaron the coat and the robe of the ephod, and the ephod, and the </a:t>
            </a:r>
            <a:r>
              <a:rPr lang="en-US" dirty="0" err="1">
                <a:solidFill>
                  <a:schemeClr val="bg1"/>
                </a:solidFill>
                <a:latin typeface="Matura MT Script Capitals" panose="03020802060602070202" pitchFamily="66" charset="0"/>
              </a:rPr>
              <a:t>breastpiece</a:t>
            </a:r>
            <a:r>
              <a:rPr lang="en-US" dirty="0">
                <a:solidFill>
                  <a:schemeClr val="bg1"/>
                </a:solidFill>
                <a:latin typeface="Matura MT Script Capitals" panose="03020802060602070202" pitchFamily="66" charset="0"/>
              </a:rPr>
              <a:t>, and gird him with the skillfully woven band of the ephod. </a:t>
            </a:r>
            <a:r>
              <a:rPr lang="en-US" b="1" baseline="30000" dirty="0">
                <a:solidFill>
                  <a:schemeClr val="bg1"/>
                </a:solidFill>
                <a:latin typeface="Matura MT Script Capitals" panose="03020802060602070202" pitchFamily="66" charset="0"/>
              </a:rPr>
              <a:t>6 </a:t>
            </a:r>
            <a:r>
              <a:rPr lang="en-US" dirty="0">
                <a:solidFill>
                  <a:schemeClr val="bg1"/>
                </a:solidFill>
                <a:latin typeface="Matura MT Script Capitals" panose="03020802060602070202" pitchFamily="66" charset="0"/>
              </a:rPr>
              <a:t>And you shall set the turban on his head and put the holy crown on the turban.</a:t>
            </a:r>
            <a:r>
              <a:rPr lang="en-US" dirty="0"/>
              <a:t> </a:t>
            </a:r>
          </a:p>
          <a:p>
            <a:pPr marL="137160" indent="0">
              <a:buNone/>
            </a:pPr>
            <a:endParaRPr lang="en-US" dirty="0">
              <a:solidFill>
                <a:schemeClr val="bg1"/>
              </a:solidFill>
              <a:latin typeface="Matura MT Script Capitals" panose="03020802060602070202" pitchFamily="66" charset="0"/>
            </a:endParaRPr>
          </a:p>
          <a:p>
            <a:pPr marL="137160" indent="0">
              <a:buNone/>
            </a:pPr>
            <a:r>
              <a:rPr lang="en-US" b="1" baseline="30000" dirty="0">
                <a:solidFill>
                  <a:schemeClr val="bg1"/>
                </a:solidFill>
                <a:latin typeface="Matura MT Script Capitals" panose="03020802060602070202" pitchFamily="66" charset="0"/>
              </a:rPr>
              <a:t>8 </a:t>
            </a:r>
            <a:r>
              <a:rPr lang="en-US" dirty="0">
                <a:solidFill>
                  <a:schemeClr val="bg1"/>
                </a:solidFill>
                <a:latin typeface="Matura MT Script Capitals" panose="03020802060602070202" pitchFamily="66" charset="0"/>
              </a:rPr>
              <a:t>Then you shall bring his sons and put coats on them, </a:t>
            </a:r>
            <a:r>
              <a:rPr lang="en-US" b="1" baseline="30000" dirty="0">
                <a:solidFill>
                  <a:schemeClr val="bg1"/>
                </a:solidFill>
                <a:latin typeface="Matura MT Script Capitals" panose="03020802060602070202" pitchFamily="66" charset="0"/>
              </a:rPr>
              <a:t>9 </a:t>
            </a:r>
            <a:r>
              <a:rPr lang="en-US" dirty="0">
                <a:solidFill>
                  <a:schemeClr val="bg1"/>
                </a:solidFill>
                <a:latin typeface="Matura MT Script Capitals" panose="03020802060602070202" pitchFamily="66" charset="0"/>
              </a:rPr>
              <a:t>and you shall gird Aaron and his sons with sashes and bind caps on them. And the priesthood shall be theirs by a statute forever. Thus you shall ordain Aaron and his sons.</a:t>
            </a:r>
          </a:p>
          <a:p>
            <a:pPr marL="137160" indent="0">
              <a:buNone/>
            </a:pPr>
            <a:endParaRPr lang="en-US" dirty="0"/>
          </a:p>
        </p:txBody>
      </p:sp>
      <p:sp>
        <p:nvSpPr>
          <p:cNvPr id="7" name="Title 1"/>
          <p:cNvSpPr>
            <a:spLocks noGrp="1"/>
          </p:cNvSpPr>
          <p:nvPr>
            <p:ph type="title"/>
          </p:nvPr>
        </p:nvSpPr>
        <p:spPr>
          <a:xfrm>
            <a:off x="609600" y="274638"/>
            <a:ext cx="10972800" cy="1143000"/>
          </a:xfrm>
        </p:spPr>
        <p:txBody>
          <a:bodyPr/>
          <a:lstStyle/>
          <a:p>
            <a:r>
              <a:rPr lang="en-US" sz="4000" dirty="0">
                <a:solidFill>
                  <a:schemeClr val="bg1"/>
                </a:solidFill>
                <a:effectLst/>
                <a:latin typeface="Matura MT Script Capitals" panose="03020802060602070202" pitchFamily="66" charset="0"/>
              </a:rPr>
              <a:t>The Consecration of the Priests </a:t>
            </a:r>
          </a:p>
        </p:txBody>
      </p:sp>
    </p:spTree>
    <p:extLst>
      <p:ext uri="{BB962C8B-B14F-4D97-AF65-F5344CB8AC3E}">
        <p14:creationId xmlns:p14="http://schemas.microsoft.com/office/powerpoint/2010/main" val="3862639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549442" y="845389"/>
            <a:ext cx="1880558" cy="1323439"/>
          </a:xfrm>
          <a:prstGeom prst="rect">
            <a:avLst/>
          </a:prstGeom>
          <a:noFill/>
        </p:spPr>
        <p:txBody>
          <a:bodyPr wrap="square" rtlCol="0">
            <a:spAutoFit/>
          </a:bodyPr>
          <a:lstStyle/>
          <a:p>
            <a:pPr algn="ctr"/>
            <a:r>
              <a:rPr lang="en-US" sz="4000" b="1" dirty="0">
                <a:solidFill>
                  <a:schemeClr val="bg1"/>
                </a:solidFill>
                <a:latin typeface="Matura MT Script Capitals" panose="03020802060602070202" pitchFamily="66" charset="0"/>
              </a:rPr>
              <a:t>Exodus 29</a:t>
            </a:r>
          </a:p>
        </p:txBody>
      </p:sp>
      <p:sp>
        <p:nvSpPr>
          <p:cNvPr id="6" name="TextBox 5"/>
          <p:cNvSpPr txBox="1"/>
          <p:nvPr/>
        </p:nvSpPr>
        <p:spPr>
          <a:xfrm>
            <a:off x="543464" y="5913876"/>
            <a:ext cx="10558732" cy="584775"/>
          </a:xfrm>
          <a:prstGeom prst="rect">
            <a:avLst/>
          </a:prstGeom>
          <a:noFill/>
        </p:spPr>
        <p:txBody>
          <a:bodyPr wrap="square" rtlCol="0">
            <a:spAutoFit/>
          </a:bodyPr>
          <a:lstStyle/>
          <a:p>
            <a:r>
              <a:rPr lang="en-US" sz="3200" dirty="0">
                <a:solidFill>
                  <a:schemeClr val="bg1"/>
                </a:solidFill>
                <a:latin typeface="Matura MT Script Capitals" panose="03020802060602070202" pitchFamily="66" charset="0"/>
              </a:rPr>
              <a:t>The Ordination of Aaron</a:t>
            </a:r>
          </a:p>
        </p:txBody>
      </p:sp>
      <p:pic>
        <p:nvPicPr>
          <p:cNvPr id="1028" name="Picture 4" descr="Index of /blog/wp-content/uploads/2017/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53" y="0"/>
            <a:ext cx="8445261" cy="5608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1829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37160" indent="0">
              <a:buNone/>
            </a:pPr>
            <a:r>
              <a:rPr lang="en-US" dirty="0">
                <a:solidFill>
                  <a:schemeClr val="bg1"/>
                </a:solidFill>
                <a:latin typeface="Matura MT Script Capitals" panose="03020802060602070202" pitchFamily="66" charset="0"/>
              </a:rPr>
              <a:t>The Priests were Publicly Anointed (Exodus 29: 7, 21)</a:t>
            </a:r>
          </a:p>
          <a:p>
            <a:pPr marL="137160" indent="0">
              <a:buNone/>
            </a:pPr>
            <a:endParaRPr lang="en-US" dirty="0">
              <a:solidFill>
                <a:schemeClr val="bg1"/>
              </a:solidFill>
              <a:latin typeface="Matura MT Script Capitals" panose="03020802060602070202" pitchFamily="66" charset="0"/>
            </a:endParaRPr>
          </a:p>
          <a:p>
            <a:pPr marL="137160" indent="0">
              <a:buNone/>
            </a:pPr>
            <a:r>
              <a:rPr lang="en-US" b="1" baseline="30000" dirty="0">
                <a:solidFill>
                  <a:schemeClr val="bg1"/>
                </a:solidFill>
                <a:latin typeface="Matura MT Script Capitals" panose="03020802060602070202" pitchFamily="66" charset="0"/>
              </a:rPr>
              <a:t>7 </a:t>
            </a:r>
            <a:r>
              <a:rPr lang="en-US" dirty="0">
                <a:solidFill>
                  <a:schemeClr val="bg1"/>
                </a:solidFill>
                <a:latin typeface="Matura MT Script Capitals" panose="03020802060602070202" pitchFamily="66" charset="0"/>
              </a:rPr>
              <a:t>You shall take the anointing oil and pour it on his head and anoint him. </a:t>
            </a:r>
          </a:p>
          <a:p>
            <a:pPr marL="137160" indent="0">
              <a:buNone/>
            </a:pPr>
            <a:endParaRPr lang="en-US" dirty="0">
              <a:solidFill>
                <a:schemeClr val="bg1"/>
              </a:solidFill>
              <a:latin typeface="Matura MT Script Capitals" panose="03020802060602070202" pitchFamily="66" charset="0"/>
            </a:endParaRPr>
          </a:p>
          <a:p>
            <a:pPr marL="137160" indent="0">
              <a:buNone/>
            </a:pPr>
            <a:r>
              <a:rPr lang="en-US" b="1" baseline="30000" dirty="0">
                <a:solidFill>
                  <a:schemeClr val="bg1"/>
                </a:solidFill>
                <a:latin typeface="Matura MT Script Capitals" panose="03020802060602070202" pitchFamily="66" charset="0"/>
              </a:rPr>
              <a:t>21 </a:t>
            </a:r>
            <a:r>
              <a:rPr lang="en-US" dirty="0">
                <a:solidFill>
                  <a:schemeClr val="bg1"/>
                </a:solidFill>
                <a:latin typeface="Matura MT Script Capitals" panose="03020802060602070202" pitchFamily="66" charset="0"/>
              </a:rPr>
              <a:t>Then you shall take part of the blood that is on the altar, and of the anointing oil, and sprinkle it on Aaron and his garments, and on his sons and his sons' garments with him. He and his garments shall be holy, and his sons and his sons' garments with him.</a:t>
            </a:r>
          </a:p>
          <a:p>
            <a:pPr marL="137160" indent="0">
              <a:buNone/>
            </a:pPr>
            <a:endParaRPr lang="en-US" dirty="0"/>
          </a:p>
        </p:txBody>
      </p:sp>
      <p:sp>
        <p:nvSpPr>
          <p:cNvPr id="5" name="Title 1"/>
          <p:cNvSpPr txBox="1">
            <a:spLocks/>
          </p:cNvSpPr>
          <p:nvPr/>
        </p:nvSpPr>
        <p:spPr>
          <a:xfrm>
            <a:off x="718867" y="306987"/>
            <a:ext cx="109728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defTabSz="914400"/>
            <a:r>
              <a:rPr lang="en-US" sz="4000" dirty="0">
                <a:solidFill>
                  <a:schemeClr val="bg1"/>
                </a:solidFill>
                <a:effectLst/>
                <a:latin typeface="Matura MT Script Capitals" panose="03020802060602070202" pitchFamily="66" charset="0"/>
              </a:rPr>
              <a:t>The Consecration of the Priests </a:t>
            </a:r>
          </a:p>
        </p:txBody>
      </p:sp>
    </p:spTree>
    <p:extLst>
      <p:ext uri="{BB962C8B-B14F-4D97-AF65-F5344CB8AC3E}">
        <p14:creationId xmlns:p14="http://schemas.microsoft.com/office/powerpoint/2010/main" val="3694688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deemer of Israel: February 20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4073" y="546923"/>
            <a:ext cx="8367623" cy="5574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300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137160" indent="0">
              <a:buNone/>
            </a:pPr>
            <a:r>
              <a:rPr lang="en-US" dirty="0">
                <a:solidFill>
                  <a:schemeClr val="bg1"/>
                </a:solidFill>
                <a:latin typeface="Matura MT Script Capitals" panose="03020802060602070202" pitchFamily="66" charset="0"/>
              </a:rPr>
              <a:t>The Priests Offered Public Sacrifices (Exodus 29: 10 - 14)</a:t>
            </a:r>
          </a:p>
          <a:p>
            <a:pPr marL="137160" indent="0">
              <a:buNone/>
            </a:pPr>
            <a:endParaRPr lang="en-US" dirty="0">
              <a:solidFill>
                <a:schemeClr val="bg1"/>
              </a:solidFill>
              <a:latin typeface="Matura MT Script Capitals" panose="03020802060602070202" pitchFamily="66" charset="0"/>
            </a:endParaRPr>
          </a:p>
          <a:p>
            <a:pPr marL="137160" indent="0">
              <a:buNone/>
            </a:pPr>
            <a:r>
              <a:rPr lang="en-US" b="1" baseline="30000" dirty="0">
                <a:solidFill>
                  <a:schemeClr val="bg1"/>
                </a:solidFill>
                <a:latin typeface="Matura MT Script Capitals" panose="03020802060602070202" pitchFamily="66" charset="0"/>
              </a:rPr>
              <a:t>10 </a:t>
            </a:r>
            <a:r>
              <a:rPr lang="en-US" dirty="0">
                <a:solidFill>
                  <a:schemeClr val="bg1"/>
                </a:solidFill>
                <a:latin typeface="Matura MT Script Capitals" panose="03020802060602070202" pitchFamily="66" charset="0"/>
              </a:rPr>
              <a:t>“Then you shall bring the bull before the tent of meeting. Aaron and his sons shall lay their hands on the head of the bull. </a:t>
            </a:r>
            <a:r>
              <a:rPr lang="en-US" b="1" baseline="30000" dirty="0">
                <a:solidFill>
                  <a:schemeClr val="bg1"/>
                </a:solidFill>
                <a:latin typeface="Matura MT Script Capitals" panose="03020802060602070202" pitchFamily="66" charset="0"/>
              </a:rPr>
              <a:t>11 </a:t>
            </a:r>
            <a:r>
              <a:rPr lang="en-US" dirty="0">
                <a:solidFill>
                  <a:schemeClr val="bg1"/>
                </a:solidFill>
                <a:latin typeface="Matura MT Script Capitals" panose="03020802060602070202" pitchFamily="66" charset="0"/>
              </a:rPr>
              <a:t>Then you shall kill the bull before the </a:t>
            </a:r>
            <a:r>
              <a:rPr lang="en-US" cap="small" dirty="0">
                <a:solidFill>
                  <a:schemeClr val="bg1"/>
                </a:solidFill>
                <a:latin typeface="Matura MT Script Capitals" panose="03020802060602070202" pitchFamily="66" charset="0"/>
              </a:rPr>
              <a:t>Lord</a:t>
            </a:r>
            <a:r>
              <a:rPr lang="en-US" dirty="0">
                <a:solidFill>
                  <a:schemeClr val="bg1"/>
                </a:solidFill>
                <a:latin typeface="Matura MT Script Capitals" panose="03020802060602070202" pitchFamily="66" charset="0"/>
              </a:rPr>
              <a:t> at the entrance of the tent of meeting, </a:t>
            </a:r>
            <a:r>
              <a:rPr lang="en-US" b="1" baseline="30000" dirty="0">
                <a:solidFill>
                  <a:schemeClr val="bg1"/>
                </a:solidFill>
                <a:latin typeface="Matura MT Script Capitals" panose="03020802060602070202" pitchFamily="66" charset="0"/>
              </a:rPr>
              <a:t>12 </a:t>
            </a:r>
            <a:r>
              <a:rPr lang="en-US" dirty="0">
                <a:solidFill>
                  <a:schemeClr val="bg1"/>
                </a:solidFill>
                <a:latin typeface="Matura MT Script Capitals" panose="03020802060602070202" pitchFamily="66" charset="0"/>
              </a:rPr>
              <a:t>and shall take part of the blood of the bull and put it on the horns of the altar with your finger, and the rest of the blood you shall pour out at the base of the altar. </a:t>
            </a:r>
          </a:p>
          <a:p>
            <a:pPr marL="137160" indent="0">
              <a:buNone/>
            </a:pPr>
            <a:r>
              <a:rPr lang="en-US" b="1" baseline="30000" dirty="0">
                <a:solidFill>
                  <a:schemeClr val="bg1"/>
                </a:solidFill>
                <a:latin typeface="Matura MT Script Capitals" panose="03020802060602070202" pitchFamily="66" charset="0"/>
              </a:rPr>
              <a:t>13 </a:t>
            </a:r>
            <a:r>
              <a:rPr lang="en-US" dirty="0">
                <a:solidFill>
                  <a:schemeClr val="bg1"/>
                </a:solidFill>
                <a:latin typeface="Matura MT Script Capitals" panose="03020802060602070202" pitchFamily="66" charset="0"/>
              </a:rPr>
              <a:t>And you shall take all the fat that covers the entrails, and the long lobe of the liver, and the two kidneys with the fat that is on them, and burn them on the altar. </a:t>
            </a:r>
            <a:r>
              <a:rPr lang="en-US" b="1" baseline="30000" dirty="0">
                <a:solidFill>
                  <a:schemeClr val="bg1"/>
                </a:solidFill>
                <a:latin typeface="Matura MT Script Capitals" panose="03020802060602070202" pitchFamily="66" charset="0"/>
              </a:rPr>
              <a:t>14 </a:t>
            </a:r>
            <a:r>
              <a:rPr lang="en-US" dirty="0">
                <a:solidFill>
                  <a:schemeClr val="bg1"/>
                </a:solidFill>
                <a:latin typeface="Matura MT Script Capitals" panose="03020802060602070202" pitchFamily="66" charset="0"/>
              </a:rPr>
              <a:t>But the flesh of the bull and its skin and its dung you shall burn with fire outside the camp; it is a sin offering.</a:t>
            </a:r>
          </a:p>
          <a:p>
            <a:pPr marL="137160" indent="0">
              <a:buNone/>
            </a:pPr>
            <a:endParaRPr lang="en-US" dirty="0">
              <a:solidFill>
                <a:schemeClr val="bg1"/>
              </a:solidFill>
              <a:latin typeface="Matura MT Script Capitals" panose="03020802060602070202" pitchFamily="66" charset="0"/>
            </a:endParaRPr>
          </a:p>
          <a:p>
            <a:pPr marL="137160" indent="0">
              <a:buNone/>
            </a:pPr>
            <a:endParaRPr lang="en-US" dirty="0"/>
          </a:p>
        </p:txBody>
      </p:sp>
      <p:sp>
        <p:nvSpPr>
          <p:cNvPr id="4" name="Title 1"/>
          <p:cNvSpPr>
            <a:spLocks noGrp="1"/>
          </p:cNvSpPr>
          <p:nvPr>
            <p:ph type="title"/>
          </p:nvPr>
        </p:nvSpPr>
        <p:spPr>
          <a:xfrm>
            <a:off x="609600" y="274638"/>
            <a:ext cx="10972800" cy="1143000"/>
          </a:xfrm>
        </p:spPr>
        <p:txBody>
          <a:bodyPr>
            <a:normAutofit/>
          </a:bodyPr>
          <a:lstStyle/>
          <a:p>
            <a:r>
              <a:rPr lang="en-US" sz="4000" b="0" dirty="0">
                <a:solidFill>
                  <a:schemeClr val="bg1"/>
                </a:solidFill>
                <a:effectLst/>
                <a:latin typeface="Matura MT Script Capitals" panose="03020802060602070202" pitchFamily="66" charset="0"/>
              </a:rPr>
              <a:t>The Consecration of the Priests </a:t>
            </a:r>
          </a:p>
        </p:txBody>
      </p:sp>
    </p:spTree>
    <p:extLst>
      <p:ext uri="{BB962C8B-B14F-4D97-AF65-F5344CB8AC3E}">
        <p14:creationId xmlns:p14="http://schemas.microsoft.com/office/powerpoint/2010/main" val="11995299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pyrus">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extLst>
    <a:ext uri="{05A4C25C-085E-4340-85A3-A5531E510DB2}">
      <thm15:themeFamily xmlns:thm15="http://schemas.microsoft.com/office/thememl/2012/main" name="Papyrus" id="{F2541A5A-0907-46FD-B58F-43EADD85FEB9}" vid="{32F9CD8D-AC90-47C4-B181-C740268B2E63}"/>
    </a:ext>
  </a:extLst>
</a:theme>
</file>

<file path=docProps/app.xml><?xml version="1.0" encoding="utf-8"?>
<Properties xmlns="http://schemas.openxmlformats.org/officeDocument/2006/extended-properties" xmlns:vt="http://schemas.openxmlformats.org/officeDocument/2006/docPropsVTypes">
  <Template>Papyrus</Template>
  <TotalTime>1151</TotalTime>
  <Words>1161</Words>
  <Application>Microsoft Office PowerPoint</Application>
  <PresentationFormat>Widescreen</PresentationFormat>
  <Paragraphs>69</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Book Antiqua</vt:lpstr>
      <vt:lpstr>Lucida Sans</vt:lpstr>
      <vt:lpstr>Matura MT Script Capitals</vt:lpstr>
      <vt:lpstr>Wingdings</vt:lpstr>
      <vt:lpstr>Wingdings 2</vt:lpstr>
      <vt:lpstr>Wingdings 3</vt:lpstr>
      <vt:lpstr>Papyrus</vt:lpstr>
      <vt:lpstr>Exodus  2 9</vt:lpstr>
      <vt:lpstr> Public   Consecrations </vt:lpstr>
      <vt:lpstr>The Consecration of the Priests</vt:lpstr>
      <vt:lpstr>The Consecration of the Priests </vt:lpstr>
      <vt:lpstr>The Consecration of the Priests </vt:lpstr>
      <vt:lpstr>PowerPoint Presentation</vt:lpstr>
      <vt:lpstr>PowerPoint Presentation</vt:lpstr>
      <vt:lpstr>PowerPoint Presentation</vt:lpstr>
      <vt:lpstr>The Consecration of the Priests </vt:lpstr>
      <vt:lpstr>PowerPoint Presentation</vt:lpstr>
      <vt:lpstr>The Consecration of the Priests </vt:lpstr>
      <vt:lpstr>The Consecration of the Priests </vt:lpstr>
      <vt:lpstr>PowerPoint Presentation</vt:lpstr>
      <vt:lpstr>The Consecration of the Priests </vt:lpstr>
      <vt:lpstr>The Consecration of the Priests </vt:lpstr>
      <vt:lpstr>The Consecration of the Priests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Holley</dc:creator>
  <cp:lastModifiedBy>Paul Logan</cp:lastModifiedBy>
  <cp:revision>31</cp:revision>
  <dcterms:created xsi:type="dcterms:W3CDTF">2021-03-10T15:19:09Z</dcterms:created>
  <dcterms:modified xsi:type="dcterms:W3CDTF">2021-04-06T22:35:59Z</dcterms:modified>
</cp:coreProperties>
</file>