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9" r:id="rId2"/>
    <p:sldId id="280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9144000" cy="6858000" type="letter"/>
  <p:notesSz cx="6985000" cy="9283700"/>
  <p:defaultTextStyle>
    <a:defPPr>
      <a:defRPr lang="en-US"/>
    </a:defPPr>
    <a:lvl1pPr marL="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40" autoAdjust="0"/>
  </p:normalViewPr>
  <p:slideViewPr>
    <p:cSldViewPr>
      <p:cViewPr>
        <p:scale>
          <a:sx n="66" d="100"/>
          <a:sy n="66" d="100"/>
        </p:scale>
        <p:origin x="142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78"/>
    </p:cViewPr>
  </p:sorterViewPr>
  <p:notesViewPr>
    <p:cSldViewPr>
      <p:cViewPr varScale="1">
        <p:scale>
          <a:sx n="62" d="100"/>
          <a:sy n="62" d="100"/>
        </p:scale>
        <p:origin x="-2602" y="-91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3264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06ED6-219B-43DC-810C-C25DBE02FC02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CA1EB-B427-4E05-97C7-BF0A56AD72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50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CA1EB-B427-4E05-97C7-BF0A56AD723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39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CA1EB-B427-4E05-97C7-BF0A56AD72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60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16,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Gospel According to John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16,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Gospel According to John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16,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Gospel According to John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16,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Gospel According to John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16,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Gospel According to John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16,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Gospel According to John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16,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Gospel According to John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16,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Gospel According to John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7000" y="6548755"/>
            <a:ext cx="1447800" cy="365125"/>
          </a:xfrm>
        </p:spPr>
        <p:txBody>
          <a:bodyPr/>
          <a:lstStyle/>
          <a:p>
            <a:r>
              <a:rPr lang="en-US" smtClean="0"/>
              <a:t>September 16,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87880" y="6558915"/>
            <a:ext cx="4953000" cy="365125"/>
          </a:xfrm>
        </p:spPr>
        <p:txBody>
          <a:bodyPr/>
          <a:lstStyle/>
          <a:p>
            <a:r>
              <a:rPr lang="en-US" smtClean="0"/>
              <a:t>The Gospel According to John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11828" y="6518275"/>
            <a:ext cx="685800" cy="365125"/>
          </a:xfrm>
        </p:spPr>
        <p:txBody>
          <a:bodyPr/>
          <a:lstStyle>
            <a:lvl1pPr algn="r">
              <a:defRPr/>
            </a:lvl1pPr>
          </a:lstStyle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16,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Gospel According to John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16,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Gospel According to John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8956" y="6550969"/>
            <a:ext cx="1567764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September 16,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07812" y="6560022"/>
            <a:ext cx="6324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The Gospel According to John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2935" y="6519382"/>
            <a:ext cx="6858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2050" y="76199"/>
            <a:ext cx="1726750" cy="130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MOB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10400" y="113557"/>
            <a:ext cx="2018956" cy="1276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29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91429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91429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91429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91429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john+1:1-18&amp;version=ESV" TargetMode="External"/><Relationship Id="rId7" Type="http://schemas.openxmlformats.org/officeDocument/2006/relationships/hyperlink" Target="https://www.biblegateway.com/passage/?search=john+18:1+-+21:25&amp;version=ES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biblegateway.com/passage/?search=john+13:1+-+17:26&amp;version=ESV" TargetMode="External"/><Relationship Id="rId5" Type="http://schemas.openxmlformats.org/officeDocument/2006/relationships/hyperlink" Target="https://www.biblegateway.com/passage/?search=john+5:1+-+12:50&amp;version=ESV" TargetMode="External"/><Relationship Id="rId4" Type="http://schemas.openxmlformats.org/officeDocument/2006/relationships/hyperlink" Target="https://www.biblegateway.com/passage/?search=john+1:19+-+4:54&amp;version=ES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Jerusalem" TargetMode="External"/><Relationship Id="rId13" Type="http://schemas.openxmlformats.org/officeDocument/2006/relationships/hyperlink" Target="http://en.wikipedia.org/wiki/Ephesus" TargetMode="External"/><Relationship Id="rId18" Type="http://schemas.openxmlformats.org/officeDocument/2006/relationships/hyperlink" Target="https://www.biblegateway.com/passage/?search=3+John+1&amp;version=ESV" TargetMode="External"/><Relationship Id="rId3" Type="http://schemas.openxmlformats.org/officeDocument/2006/relationships/hyperlink" Target="https://www.biblegateway.com/passage/?search=Mark+3%3A17&amp;version=ESV" TargetMode="External"/><Relationship Id="rId7" Type="http://schemas.openxmlformats.org/officeDocument/2006/relationships/hyperlink" Target="https://www.biblegateway.com/passage/?search=1+John+1%3A1%E2%80%934&amp;version=ESV" TargetMode="External"/><Relationship Id="rId12" Type="http://schemas.openxmlformats.org/officeDocument/2006/relationships/hyperlink" Target="https://www.biblegateway.com/passage/?search=Acts+8%3A14&amp;version=ESV" TargetMode="External"/><Relationship Id="rId17" Type="http://schemas.openxmlformats.org/officeDocument/2006/relationships/hyperlink" Target="https://www.biblegateway.com/passage/?search=2+John+1&amp;version=ESV" TargetMode="External"/><Relationship Id="rId2" Type="http://schemas.openxmlformats.org/officeDocument/2006/relationships/hyperlink" Target="https://www.biblegateway.com/passage/?search=Matthew+10:2-4" TargetMode="External"/><Relationship Id="rId16" Type="http://schemas.openxmlformats.org/officeDocument/2006/relationships/hyperlink" Target="https://www.biblegateway.com/passage/?search=1+John+1&amp;version=ESV" TargetMode="External"/><Relationship Id="rId20" Type="http://schemas.openxmlformats.org/officeDocument/2006/relationships/hyperlink" Target="https://www.biblegateway.com/passage/?search=Revelation+1%3A1&amp;version=ES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iblegateway.com/passage/?search=Matthew+26%3A37&amp;version=ESV" TargetMode="External"/><Relationship Id="rId11" Type="http://schemas.openxmlformats.org/officeDocument/2006/relationships/hyperlink" Target="https://www.biblegateway.com/passage/?search=Acts+4%3A13&amp;version=ESV" TargetMode="External"/><Relationship Id="rId5" Type="http://schemas.openxmlformats.org/officeDocument/2006/relationships/hyperlink" Target="https://www.biblegateway.com/passage/?search=Matthew+17%3A1&amp;version=ESV" TargetMode="External"/><Relationship Id="rId15" Type="http://schemas.openxmlformats.org/officeDocument/2006/relationships/hyperlink" Target="https://www.biblegateway.com/passage/?search=Revelation+1%3A9&amp;version=ESV" TargetMode="External"/><Relationship Id="rId10" Type="http://schemas.openxmlformats.org/officeDocument/2006/relationships/hyperlink" Target="https://www.biblegateway.com/passage/?search=Acts+3%3A1&amp;version=ESV" TargetMode="External"/><Relationship Id="rId19" Type="http://schemas.openxmlformats.org/officeDocument/2006/relationships/hyperlink" Target="https://www.biblegateway.com/passage/?search=Revelation+1&amp;version=ESV" TargetMode="External"/><Relationship Id="rId4" Type="http://schemas.openxmlformats.org/officeDocument/2006/relationships/hyperlink" Target="https://www.biblegateway.com/passage/?search=Luke+6%3A12%E2%80%9316&amp;version=ESV" TargetMode="External"/><Relationship Id="rId9" Type="http://schemas.openxmlformats.org/officeDocument/2006/relationships/hyperlink" Target="https://www.biblegateway.com/passage/?search=Galatians+2%3A9&amp;version=ESV" TargetMode="External"/><Relationship Id="rId14" Type="http://schemas.openxmlformats.org/officeDocument/2006/relationships/hyperlink" Target="http://en.wikipedia.org/wiki/Patmo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Matthew1&amp;version=ESV" TargetMode="External"/><Relationship Id="rId2" Type="http://schemas.openxmlformats.org/officeDocument/2006/relationships/hyperlink" Target="http://www.biblica.com/en-us/bible/online-bible/scholar-notes/niv-study-bible/the-synoptic-gospel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iblegateway.com/passage/?search=Luke1&amp;version=ESV" TargetMode="External"/><Relationship Id="rId4" Type="http://schemas.openxmlformats.org/officeDocument/2006/relationships/hyperlink" Target="https://www.biblegateway.com/passage/?search=Mark+1&amp;version=ES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ica.com/en-us/bible/online-bible/scholar-notes/niv-study-bible/the-synoptic-gospels/" TargetMode="External"/><Relationship Id="rId2" Type="http://schemas.openxmlformats.org/officeDocument/2006/relationships/hyperlink" Target="https://www.biblegateway.com/passage/?search=John+20%3A31&amp;version=ES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blegateway.com/passage/?search=John+1%3A12&amp;version=ESV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John+3%3A16+&amp;version=ES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84774" y="2514600"/>
            <a:ext cx="639905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500" b="1" dirty="0" smtClean="0"/>
              <a:t>Welcome!</a:t>
            </a:r>
            <a:endParaRPr lang="en-US" sz="11500" b="1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128956" y="6550969"/>
            <a:ext cx="1567764" cy="365125"/>
          </a:xfrm>
        </p:spPr>
        <p:txBody>
          <a:bodyPr/>
          <a:lstStyle/>
          <a:p>
            <a:r>
              <a:rPr lang="en-US" dirty="0" smtClean="0"/>
              <a:t>September 16, 2014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07812" y="6560022"/>
            <a:ext cx="6324600" cy="365125"/>
          </a:xfrm>
        </p:spPr>
        <p:txBody>
          <a:bodyPr/>
          <a:lstStyle/>
          <a:p>
            <a:r>
              <a:rPr lang="en-US" dirty="0" smtClean="0"/>
              <a:t>The Gospel According to John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77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1" y="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AutoShape 2" descr="Separation"/>
          <p:cNvSpPr>
            <a:spLocks noChangeAspect="1" noChangeArrowheads="1"/>
          </p:cNvSpPr>
          <p:nvPr/>
        </p:nvSpPr>
        <p:spPr bwMode="auto">
          <a:xfrm>
            <a:off x="63500" y="-136525"/>
            <a:ext cx="234315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850" y="2743200"/>
            <a:ext cx="2343150" cy="230505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799" y="136358"/>
            <a:ext cx="5410201" cy="1616242"/>
          </a:xfrm>
        </p:spPr>
        <p:txBody>
          <a:bodyPr>
            <a:noAutofit/>
          </a:bodyPr>
          <a:lstStyle/>
          <a:p>
            <a:r>
              <a:rPr lang="en-US" sz="2800" b="1" dirty="0"/>
              <a:t>Law </a:t>
            </a:r>
            <a:r>
              <a:rPr lang="en-US" sz="2800" b="1" dirty="0" smtClean="0"/>
              <a:t>2</a:t>
            </a:r>
            <a:r>
              <a:rPr lang="en-US" sz="2800" dirty="0" smtClean="0"/>
              <a:t>, Man </a:t>
            </a:r>
            <a:r>
              <a:rPr lang="en-US" sz="2800" dirty="0"/>
              <a:t>is sinful and separated from God. Therefore, he cannot know </a:t>
            </a:r>
            <a:r>
              <a:rPr lang="en-US" sz="2800" dirty="0" smtClean="0"/>
              <a:t> and </a:t>
            </a:r>
            <a:r>
              <a:rPr lang="en-US" sz="2800" dirty="0"/>
              <a:t>experience </a:t>
            </a:r>
            <a:r>
              <a:rPr lang="en-US" sz="2800" dirty="0" smtClean="0"/>
              <a:t>God's love </a:t>
            </a:r>
            <a:r>
              <a:rPr lang="en-US" sz="2800" dirty="0"/>
              <a:t>and plan for his life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92676" y="1981200"/>
            <a:ext cx="58801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Man </a:t>
            </a:r>
            <a:r>
              <a:rPr lang="en-US" sz="2000" b="1" dirty="0"/>
              <a:t>is Sinful</a:t>
            </a:r>
          </a:p>
          <a:p>
            <a:pPr marL="0" indent="0">
              <a:buNone/>
            </a:pPr>
            <a:r>
              <a:rPr lang="en-US" sz="2000" dirty="0"/>
              <a:t>"All have sinned and fall short of the glory of God</a:t>
            </a:r>
            <a:r>
              <a:rPr lang="en-US" sz="2000" dirty="0" smtClean="0"/>
              <a:t>" (</a:t>
            </a:r>
            <a:r>
              <a:rPr lang="en-US" sz="2000" dirty="0"/>
              <a:t>Romans 3:23</a:t>
            </a:r>
            <a:r>
              <a:rPr lang="en-US" sz="2000" dirty="0" smtClean="0"/>
              <a:t>).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Man was created to have fellowship with God; but, because of his own </a:t>
            </a:r>
            <a:r>
              <a:rPr lang="en-US" sz="2000" dirty="0" smtClean="0"/>
              <a:t>stubborn self-will</a:t>
            </a:r>
            <a:r>
              <a:rPr lang="en-US" sz="2000" dirty="0"/>
              <a:t>, he chose to go his own independent way and fellowship with God was </a:t>
            </a:r>
            <a:r>
              <a:rPr lang="en-US" sz="2000" dirty="0" smtClean="0"/>
              <a:t>broken. This </a:t>
            </a:r>
            <a:r>
              <a:rPr lang="en-US" sz="2000" dirty="0"/>
              <a:t>self-will, characterized by an attitude of active rebellion or passive </a:t>
            </a:r>
            <a:r>
              <a:rPr lang="en-US" sz="2000" dirty="0" smtClean="0"/>
              <a:t>indifference, is </a:t>
            </a:r>
            <a:r>
              <a:rPr lang="en-US" sz="2000" dirty="0"/>
              <a:t>an evidence of what the Bible calls sin.</a:t>
            </a:r>
          </a:p>
          <a:p>
            <a:pPr marL="0" indent="0">
              <a:buNone/>
            </a:pPr>
            <a:r>
              <a:rPr lang="en-US" sz="2000" b="1" dirty="0" smtClean="0"/>
              <a:t>Man </a:t>
            </a:r>
            <a:r>
              <a:rPr lang="en-US" sz="2000" b="1" dirty="0"/>
              <a:t>Is Separated</a:t>
            </a:r>
          </a:p>
          <a:p>
            <a:pPr marL="0" indent="0">
              <a:buNone/>
            </a:pPr>
            <a:r>
              <a:rPr lang="en-US" sz="2000" dirty="0"/>
              <a:t>"The wages of sin is death" [spiritual separation from God] (Romans 6:23</a:t>
            </a:r>
            <a:r>
              <a:rPr lang="en-US" sz="2000" dirty="0" smtClean="0"/>
              <a:t>). </a:t>
            </a:r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third law explains the only way to bridge this gulf...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16,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Gospel According to John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6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2895600"/>
            <a:ext cx="1949712" cy="18288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52600" y="152400"/>
            <a:ext cx="5410200" cy="1676400"/>
          </a:xfrm>
        </p:spPr>
        <p:txBody>
          <a:bodyPr>
            <a:noAutofit/>
          </a:bodyPr>
          <a:lstStyle/>
          <a:p>
            <a:pPr marL="0" indent="0"/>
            <a:r>
              <a:rPr lang="en-US" sz="2800" b="1" dirty="0"/>
              <a:t>Law </a:t>
            </a:r>
            <a:r>
              <a:rPr lang="en-US" sz="2800" b="1" dirty="0" smtClean="0"/>
              <a:t>3</a:t>
            </a:r>
            <a:r>
              <a:rPr lang="en-US" sz="2800" dirty="0"/>
              <a:t>,</a:t>
            </a:r>
            <a:r>
              <a:rPr lang="en-US" sz="2800" dirty="0" smtClean="0"/>
              <a:t> Jesus </a:t>
            </a:r>
            <a:r>
              <a:rPr lang="en-US" sz="2800" dirty="0"/>
              <a:t>Christ is God's only provision for man's sin. </a:t>
            </a:r>
            <a:r>
              <a:rPr lang="en-US" sz="2800" dirty="0" smtClean="0"/>
              <a:t> </a:t>
            </a:r>
            <a:r>
              <a:rPr lang="en-US" sz="2800" dirty="0"/>
              <a:t>Through Him you can know and experience God's love and plan for your life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5379" y="1981200"/>
            <a:ext cx="6485021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He </a:t>
            </a:r>
            <a:r>
              <a:rPr lang="en-US" sz="2000" b="1" dirty="0"/>
              <a:t>Died In Our Place</a:t>
            </a:r>
          </a:p>
          <a:p>
            <a:pPr marL="0" indent="0">
              <a:buNone/>
            </a:pPr>
            <a:r>
              <a:rPr lang="en-US" sz="2000" dirty="0"/>
              <a:t> "God demonstrates His own love toward us, in that while we were yet </a:t>
            </a:r>
            <a:r>
              <a:rPr lang="en-US" sz="2000" dirty="0" smtClean="0"/>
              <a:t>sinners, Christ </a:t>
            </a:r>
            <a:r>
              <a:rPr lang="en-US" sz="2000" dirty="0"/>
              <a:t>died for us" (Romans 5:8</a:t>
            </a:r>
            <a:r>
              <a:rPr lang="en-US" sz="2000" dirty="0" smtClean="0"/>
              <a:t>).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He Rose from the Dead</a:t>
            </a:r>
          </a:p>
          <a:p>
            <a:pPr marL="0" indent="0">
              <a:buNone/>
            </a:pPr>
            <a:r>
              <a:rPr lang="en-US" sz="2000" dirty="0"/>
              <a:t> "Christ died for our sins... He was buried... He was raised on the third </a:t>
            </a:r>
            <a:r>
              <a:rPr lang="en-US" sz="2000" dirty="0" smtClean="0"/>
              <a:t>day, according </a:t>
            </a:r>
            <a:r>
              <a:rPr lang="en-US" sz="2000" dirty="0"/>
              <a:t>to the Scriptures... He appeared to Peter, then to the </a:t>
            </a:r>
            <a:r>
              <a:rPr lang="en-US" sz="2000" dirty="0" smtClean="0"/>
              <a:t>twelve. After </a:t>
            </a:r>
            <a:r>
              <a:rPr lang="en-US" sz="2000" dirty="0"/>
              <a:t>that He appeared to more than five hundred..." </a:t>
            </a:r>
            <a:r>
              <a:rPr lang="en-US" sz="2000" dirty="0" smtClean="0"/>
              <a:t>(</a:t>
            </a:r>
            <a:r>
              <a:rPr lang="en-US" sz="2000" dirty="0"/>
              <a:t>1 Corinthians 15:3-6</a:t>
            </a:r>
            <a:r>
              <a:rPr lang="en-US" sz="2000" dirty="0" smtClean="0"/>
              <a:t>).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He Is the Only Way to God</a:t>
            </a:r>
          </a:p>
          <a:p>
            <a:pPr marL="0" indent="0">
              <a:buNone/>
            </a:pPr>
            <a:r>
              <a:rPr lang="en-US" sz="2000" dirty="0"/>
              <a:t> "Jesus said to him, 'I am the way, and the truth, and the life, no one comes </a:t>
            </a:r>
            <a:r>
              <a:rPr lang="en-US" sz="2000" dirty="0" smtClean="0"/>
              <a:t>to the </a:t>
            </a:r>
            <a:r>
              <a:rPr lang="en-US" sz="2000" dirty="0"/>
              <a:t>Father but through Me'" (John 14:6</a:t>
            </a:r>
            <a:r>
              <a:rPr lang="en-US" sz="2000" dirty="0" smtClean="0"/>
              <a:t>).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It </a:t>
            </a:r>
            <a:r>
              <a:rPr lang="en-US" sz="2000" dirty="0"/>
              <a:t>is not enough just to know these three laws...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16,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Gospel According to John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-76200"/>
            <a:ext cx="5334000" cy="1981200"/>
          </a:xfrm>
        </p:spPr>
        <p:txBody>
          <a:bodyPr>
            <a:noAutofit/>
          </a:bodyPr>
          <a:lstStyle/>
          <a:p>
            <a:pPr marL="0" indent="0"/>
            <a:r>
              <a:rPr lang="en-US" sz="2400" b="1" dirty="0"/>
              <a:t>Law </a:t>
            </a:r>
            <a:r>
              <a:rPr lang="en-US" sz="2400" b="1" dirty="0" smtClean="0"/>
              <a:t>4, </a:t>
            </a:r>
            <a:r>
              <a:rPr lang="en-US" sz="2400" dirty="0" smtClean="0"/>
              <a:t>We </a:t>
            </a:r>
            <a:r>
              <a:rPr lang="en-US" sz="2400" dirty="0"/>
              <a:t>must individually receive Jesus Christ as Savior and </a:t>
            </a:r>
            <a:r>
              <a:rPr lang="en-US" sz="2400" dirty="0" smtClean="0"/>
              <a:t>Lord; then </a:t>
            </a:r>
            <a:r>
              <a:rPr lang="en-US" sz="2400" dirty="0"/>
              <a:t>we can know and experience God's love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and </a:t>
            </a:r>
            <a:r>
              <a:rPr lang="en-US" sz="2400" dirty="0"/>
              <a:t>plan for our lives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828800"/>
            <a:ext cx="7772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We </a:t>
            </a:r>
            <a:r>
              <a:rPr lang="en-US" sz="2000" b="1" dirty="0"/>
              <a:t>Must Receive Christ</a:t>
            </a:r>
          </a:p>
          <a:p>
            <a:pPr marL="0" indent="0">
              <a:buNone/>
            </a:pPr>
            <a:r>
              <a:rPr lang="en-US" sz="2000" dirty="0"/>
              <a:t>"As many as received Him, to them He gave the right to become children</a:t>
            </a:r>
          </a:p>
          <a:p>
            <a:pPr marL="0" indent="0">
              <a:buNone/>
            </a:pPr>
            <a:r>
              <a:rPr lang="en-US" sz="2000" dirty="0"/>
              <a:t> of God, even to those who believe in His name" (John 1:12).</a:t>
            </a:r>
          </a:p>
          <a:p>
            <a:pPr marL="0" indent="0">
              <a:buNone/>
            </a:pPr>
            <a:r>
              <a:rPr lang="en-US" sz="2000" b="1" dirty="0" smtClean="0"/>
              <a:t>We </a:t>
            </a:r>
            <a:r>
              <a:rPr lang="en-US" sz="2000" b="1" dirty="0"/>
              <a:t>Receive Christ Through Faith</a:t>
            </a:r>
          </a:p>
          <a:p>
            <a:pPr marL="0" indent="0">
              <a:buNone/>
            </a:pPr>
            <a:r>
              <a:rPr lang="en-US" sz="2000" dirty="0"/>
              <a:t>"By grace you have been saved through faith; and that not of yourselves,</a:t>
            </a:r>
          </a:p>
          <a:p>
            <a:pPr marL="0" indent="0">
              <a:buNone/>
            </a:pPr>
            <a:r>
              <a:rPr lang="en-US" sz="2000" dirty="0"/>
              <a:t> it is the gift of God; not as result of works that no one should boast" (Ephesians 2:8,9).</a:t>
            </a:r>
          </a:p>
          <a:p>
            <a:pPr marL="0" indent="0">
              <a:buNone/>
            </a:pPr>
            <a:r>
              <a:rPr lang="en-US" sz="2000" b="1" dirty="0" smtClean="0"/>
              <a:t>When </a:t>
            </a:r>
            <a:r>
              <a:rPr lang="en-US" sz="2000" b="1" dirty="0"/>
              <a:t>We Receive Christ, We Experience a New Birth</a:t>
            </a:r>
          </a:p>
          <a:p>
            <a:pPr marL="0" indent="0">
              <a:buNone/>
            </a:pPr>
            <a:r>
              <a:rPr lang="en-US" sz="2000" dirty="0" smtClean="0"/>
              <a:t>(John </a:t>
            </a:r>
            <a:r>
              <a:rPr lang="en-US" sz="2000" dirty="0"/>
              <a:t>3:1-8.)</a:t>
            </a:r>
          </a:p>
          <a:p>
            <a:pPr marL="0" indent="0">
              <a:buNone/>
            </a:pPr>
            <a:r>
              <a:rPr lang="en-US" sz="2000" b="1" dirty="0" smtClean="0"/>
              <a:t>We </a:t>
            </a:r>
            <a:r>
              <a:rPr lang="en-US" sz="2000" b="1" dirty="0"/>
              <a:t>Receive Christ Through Personal Invitation</a:t>
            </a:r>
          </a:p>
          <a:p>
            <a:pPr marL="0" indent="0">
              <a:buNone/>
            </a:pPr>
            <a:r>
              <a:rPr lang="en-US" sz="2000" dirty="0"/>
              <a:t>[Christ speaking] "Behold, I stand at the door and knock;</a:t>
            </a:r>
          </a:p>
          <a:p>
            <a:pPr marL="0" indent="0">
              <a:buNone/>
            </a:pPr>
            <a:r>
              <a:rPr lang="en-US" sz="2000" dirty="0"/>
              <a:t> if any one hears My voice and opens the door, I will come in to him" (Revelation 3:20</a:t>
            </a:r>
            <a:r>
              <a:rPr lang="en-US" sz="2000" dirty="0" smtClean="0"/>
              <a:t>).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16,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Gospel According to John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33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371600"/>
            <a:ext cx="7924800" cy="5119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Receiving Christ involves turning to God from self (repentance) and </a:t>
            </a:r>
            <a:r>
              <a:rPr lang="en-US" sz="2000" dirty="0" smtClean="0"/>
              <a:t>trusting Christ </a:t>
            </a:r>
            <a:r>
              <a:rPr lang="en-US" sz="2000" dirty="0"/>
              <a:t>to come into our lives to forgive our sins and to make us what He wants us to </a:t>
            </a:r>
            <a:r>
              <a:rPr lang="en-US" sz="2000" dirty="0" smtClean="0"/>
              <a:t>be. </a:t>
            </a:r>
            <a:endParaRPr lang="en-US" sz="2000" dirty="0"/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Just </a:t>
            </a:r>
            <a:r>
              <a:rPr lang="en-US" sz="2000" dirty="0"/>
              <a:t>to agree intellectually that Jesus Christ is the Son of God and that He died on the </a:t>
            </a:r>
            <a:r>
              <a:rPr lang="en-US" sz="2000" dirty="0" smtClean="0"/>
              <a:t>cross for </a:t>
            </a:r>
            <a:r>
              <a:rPr lang="en-US" sz="2000" dirty="0"/>
              <a:t>our sins is not enough. Nor is it enough to have an emotional </a:t>
            </a:r>
            <a:r>
              <a:rPr lang="en-US" sz="2000" dirty="0" smtClean="0"/>
              <a:t>experience. We </a:t>
            </a:r>
            <a:r>
              <a:rPr lang="en-US" sz="2000" dirty="0"/>
              <a:t>receive Jesus Christ by faith, as an act of the will</a:t>
            </a:r>
            <a:r>
              <a:rPr lang="en-US" sz="2000" dirty="0" smtClean="0"/>
              <a:t>.</a:t>
            </a:r>
            <a:endParaRPr lang="en-US" sz="2000" dirty="0"/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God knows your heart and is not so concerned with your words as He is with the </a:t>
            </a:r>
            <a:r>
              <a:rPr lang="en-US" sz="2000" dirty="0" smtClean="0"/>
              <a:t>attitude of </a:t>
            </a:r>
            <a:r>
              <a:rPr lang="en-US" sz="2000" dirty="0"/>
              <a:t>your heart. The following is a suggested prayer:</a:t>
            </a:r>
          </a:p>
          <a:p>
            <a:pPr>
              <a:lnSpc>
                <a:spcPts val="2800"/>
              </a:lnSpc>
            </a:pPr>
            <a:endParaRPr lang="en-US" sz="2000" dirty="0"/>
          </a:p>
          <a:p>
            <a:pPr>
              <a:lnSpc>
                <a:spcPts val="2800"/>
              </a:lnSpc>
            </a:pPr>
            <a:r>
              <a:rPr lang="en-US" sz="2000" dirty="0" smtClean="0"/>
              <a:t>“Lord </a:t>
            </a:r>
            <a:r>
              <a:rPr lang="en-US" sz="2000" dirty="0"/>
              <a:t>Jesus, I need You. </a:t>
            </a:r>
            <a:r>
              <a:rPr lang="en-US" sz="2000" dirty="0" smtClean="0"/>
              <a:t> Thank </a:t>
            </a:r>
            <a:r>
              <a:rPr lang="en-US" sz="2000" dirty="0"/>
              <a:t>You for dying on the cross for my sins. </a:t>
            </a:r>
            <a:endParaRPr lang="en-US" sz="2000" dirty="0" smtClean="0"/>
          </a:p>
          <a:p>
            <a:pPr>
              <a:lnSpc>
                <a:spcPts val="2800"/>
              </a:lnSpc>
            </a:pPr>
            <a:r>
              <a:rPr lang="en-US" sz="2000" dirty="0" smtClean="0"/>
              <a:t>I </a:t>
            </a:r>
            <a:r>
              <a:rPr lang="en-US" sz="2000" dirty="0"/>
              <a:t>open the door of my life and receive You as my Savior and Lord. </a:t>
            </a:r>
            <a:endParaRPr lang="en-US" sz="2000" dirty="0" smtClean="0"/>
          </a:p>
          <a:p>
            <a:pPr>
              <a:lnSpc>
                <a:spcPts val="2800"/>
              </a:lnSpc>
            </a:pPr>
            <a:r>
              <a:rPr lang="en-US" sz="2000" dirty="0" smtClean="0"/>
              <a:t>Thank </a:t>
            </a:r>
            <a:r>
              <a:rPr lang="en-US" sz="2000" dirty="0"/>
              <a:t>You for forgiving my sins and giving me eternal </a:t>
            </a:r>
            <a:r>
              <a:rPr lang="en-US" sz="2000" dirty="0" smtClean="0"/>
              <a:t>life.  Take </a:t>
            </a:r>
            <a:r>
              <a:rPr lang="en-US" sz="2000" dirty="0"/>
              <a:t>control of the throne of my life. </a:t>
            </a:r>
            <a:r>
              <a:rPr lang="en-US" sz="2000" dirty="0" smtClean="0"/>
              <a:t> Make </a:t>
            </a:r>
            <a:r>
              <a:rPr lang="en-US" sz="2000" dirty="0"/>
              <a:t>me the kind of person You want me to be</a:t>
            </a:r>
            <a:r>
              <a:rPr lang="en-US" sz="2000" dirty="0" smtClean="0"/>
              <a:t>.”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16,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Gospel According to John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293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Receiving Christ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83517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910763" y="0"/>
            <a:ext cx="330590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hlinkClick r:id=""/>
              </a:rPr>
              <a:t>The Gospel </a:t>
            </a:r>
          </a:p>
          <a:p>
            <a:pPr algn="ctr"/>
            <a:r>
              <a:rPr lang="en-US" sz="3200" b="1" dirty="0" smtClean="0">
                <a:hlinkClick r:id=""/>
              </a:rPr>
              <a:t>According to John</a:t>
            </a:r>
            <a:endParaRPr lang="en-US" sz="3200" b="1" dirty="0" smtClean="0"/>
          </a:p>
          <a:p>
            <a:pPr algn="ctr"/>
            <a:r>
              <a:rPr lang="en-US" sz="3200" b="1" dirty="0" smtClean="0"/>
              <a:t>Outline</a:t>
            </a:r>
            <a:endParaRPr lang="en-US" sz="32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360680" y="1600200"/>
          <a:ext cx="8326119" cy="484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5010"/>
                <a:gridCol w="1241932"/>
                <a:gridCol w="1319553"/>
                <a:gridCol w="1379225"/>
                <a:gridCol w="1524000"/>
                <a:gridCol w="1676399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Focus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Incarnation of the </a:t>
                      </a:r>
                    </a:p>
                    <a:p>
                      <a:pPr algn="ctr"/>
                      <a:r>
                        <a:rPr lang="en-US" sz="1600" b="1" dirty="0" smtClean="0"/>
                        <a:t>Son of God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Presentation of the </a:t>
                      </a:r>
                    </a:p>
                    <a:p>
                      <a:pPr algn="ctr"/>
                      <a:r>
                        <a:rPr lang="en-US" sz="1600" b="1" dirty="0" smtClean="0"/>
                        <a:t>Son</a:t>
                      </a:r>
                      <a:r>
                        <a:rPr lang="en-US" sz="1600" b="1" baseline="0" dirty="0" smtClean="0"/>
                        <a:t> of God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Opposition</a:t>
                      </a:r>
                      <a:r>
                        <a:rPr lang="en-US" sz="1600" b="1" baseline="0" dirty="0" smtClean="0"/>
                        <a:t> to</a:t>
                      </a:r>
                      <a:r>
                        <a:rPr lang="en-US" sz="1600" b="1" dirty="0" smtClean="0"/>
                        <a:t> the </a:t>
                      </a:r>
                    </a:p>
                    <a:p>
                      <a:pPr algn="ctr"/>
                      <a:r>
                        <a:rPr lang="en-US" sz="1600" b="1" dirty="0" smtClean="0"/>
                        <a:t>Son</a:t>
                      </a:r>
                      <a:r>
                        <a:rPr lang="en-US" sz="1600" b="1" baseline="0" dirty="0" smtClean="0"/>
                        <a:t> of God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Preparation of the Disciples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Crucifixion</a:t>
                      </a:r>
                      <a:r>
                        <a:rPr lang="en-US" sz="1600" b="1" baseline="0" dirty="0" smtClean="0"/>
                        <a:t> and Resurrection of the Son of God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Reference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hlinkClick r:id="rId3"/>
                        </a:rPr>
                        <a:t>1:1-18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hlinkClick r:id="rId4"/>
                        </a:rPr>
                        <a:t>1:19 - 4:54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hlinkClick r:id="rId5"/>
                        </a:rPr>
                        <a:t>5:1 - 12:50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hlinkClick r:id="rId6"/>
                        </a:rPr>
                        <a:t>13:1 - 17:26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hlinkClick r:id="rId7"/>
                        </a:rPr>
                        <a:t>18:1 - 21:25</a:t>
                      </a:r>
                      <a:endParaRPr lang="en-US" sz="2000" dirty="0"/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Division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Introduction to Christ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Revelation </a:t>
                      </a:r>
                    </a:p>
                    <a:p>
                      <a:pPr algn="ctr"/>
                      <a:r>
                        <a:rPr lang="en-US" sz="1600" dirty="0" smtClean="0"/>
                        <a:t>of Christ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Rejection </a:t>
                      </a:r>
                    </a:p>
                    <a:p>
                      <a:pPr algn="ctr"/>
                      <a:r>
                        <a:rPr lang="en-US" sz="1600" dirty="0" smtClean="0"/>
                        <a:t>of Christ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Revelation</a:t>
                      </a:r>
                    </a:p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of Christ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Rejection </a:t>
                      </a:r>
                    </a:p>
                    <a:p>
                      <a:pPr algn="ctr"/>
                      <a:r>
                        <a:rPr lang="en-US" sz="1600" dirty="0" smtClean="0"/>
                        <a:t>of Christ</a:t>
                      </a:r>
                      <a:endParaRPr lang="en-US" sz="1600" dirty="0"/>
                    </a:p>
                  </a:txBody>
                  <a:tcPr anchor="ctr"/>
                </a:tc>
              </a:tr>
              <a:tr h="9144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Topic</a:t>
                      </a:r>
                      <a:endParaRPr lang="en-US" sz="1600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Seven Miracles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Upper Room Discourse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Supreme Miracle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94360">
                <a:tc v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That you might </a:t>
                      </a:r>
                      <a:r>
                        <a:rPr lang="en-US" sz="2000" b="1" u="sng" dirty="0" smtClean="0"/>
                        <a:t>believe</a:t>
                      </a:r>
                      <a:endParaRPr lang="en-US" sz="2000" b="1" u="sng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That you might </a:t>
                      </a:r>
                      <a:r>
                        <a:rPr lang="en-US" sz="2000" b="1" u="sng" dirty="0" smtClean="0"/>
                        <a:t>have life</a:t>
                      </a:r>
                      <a:endParaRPr lang="en-US" sz="2000" b="1" u="sng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Time</a:t>
                      </a:r>
                      <a:endParaRPr lang="en-US" sz="1600" b="1" dirty="0" smtClean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 Few Years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 Few Hours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 Few Weeks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128956" y="6550969"/>
            <a:ext cx="1567764" cy="365125"/>
          </a:xfrm>
        </p:spPr>
        <p:txBody>
          <a:bodyPr/>
          <a:lstStyle/>
          <a:p>
            <a:r>
              <a:rPr lang="en-US" dirty="0" smtClean="0"/>
              <a:t>September 16, 2014</a:t>
            </a:r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07812" y="6560022"/>
            <a:ext cx="6324600" cy="365125"/>
          </a:xfrm>
        </p:spPr>
        <p:txBody>
          <a:bodyPr/>
          <a:lstStyle/>
          <a:p>
            <a:r>
              <a:rPr lang="en-US" dirty="0" smtClean="0"/>
              <a:t>The Gospel According to John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01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Who wrote The Gospel </a:t>
            </a:r>
            <a:br>
              <a:rPr lang="en-US" sz="3200" dirty="0" smtClean="0"/>
            </a:br>
            <a:r>
              <a:rPr lang="en-US" sz="3200" dirty="0" smtClean="0"/>
              <a:t>According to John?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600200"/>
            <a:ext cx="7010400" cy="3886200"/>
          </a:xfrm>
        </p:spPr>
        <p:txBody>
          <a:bodyPr>
            <a:noAutofit/>
          </a:bodyPr>
          <a:lstStyle/>
          <a:p>
            <a:r>
              <a:rPr lang="en-US" dirty="0" smtClean="0"/>
              <a:t>The author’s </a:t>
            </a:r>
            <a:r>
              <a:rPr lang="en-US" dirty="0"/>
              <a:t>name does not appear in the </a:t>
            </a:r>
            <a:r>
              <a:rPr lang="en-US" dirty="0" smtClean="0"/>
              <a:t>Gospel</a:t>
            </a:r>
          </a:p>
          <a:p>
            <a:r>
              <a:rPr lang="en-US" dirty="0"/>
              <a:t>E</a:t>
            </a:r>
            <a:r>
              <a:rPr lang="en-US" dirty="0" smtClean="0"/>
              <a:t>arly </a:t>
            </a:r>
            <a:r>
              <a:rPr lang="en-US" dirty="0"/>
              <a:t>church tradition </a:t>
            </a:r>
            <a:r>
              <a:rPr lang="en-US" dirty="0" smtClean="0"/>
              <a:t>consistently </a:t>
            </a:r>
            <a:r>
              <a:rPr lang="en-US" dirty="0"/>
              <a:t>identified him as the Apostle </a:t>
            </a:r>
            <a:r>
              <a:rPr lang="en-US" dirty="0" smtClean="0"/>
              <a:t>John</a:t>
            </a:r>
          </a:p>
          <a:p>
            <a:r>
              <a:rPr lang="en-US" dirty="0" smtClean="0"/>
              <a:t>Internal </a:t>
            </a:r>
            <a:r>
              <a:rPr lang="en-US" dirty="0"/>
              <a:t>characteristics of the book </a:t>
            </a:r>
            <a:r>
              <a:rPr lang="en-US" dirty="0" smtClean="0"/>
              <a:t>reinforce authorship as John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16,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Gospel According to John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5968284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MacArthur, John (2000-11-07). John (MacArthur Bible Studies) (Kindle Locations 48-49). </a:t>
            </a:r>
            <a:endParaRPr lang="en-US" sz="1600" dirty="0" smtClean="0"/>
          </a:p>
          <a:p>
            <a:r>
              <a:rPr lang="en-US" sz="1600" dirty="0" smtClean="0"/>
              <a:t>Thomas </a:t>
            </a:r>
            <a:r>
              <a:rPr lang="en-US" sz="1600" dirty="0"/>
              <a:t>Nelson. Kindle Edition. </a:t>
            </a:r>
          </a:p>
        </p:txBody>
      </p:sp>
    </p:spTree>
    <p:extLst>
      <p:ext uri="{BB962C8B-B14F-4D97-AF65-F5344CB8AC3E}">
        <p14:creationId xmlns:p14="http://schemas.microsoft.com/office/powerpoint/2010/main" val="108848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Who was John?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63842"/>
            <a:ext cx="8534400" cy="5089358"/>
          </a:xfrm>
        </p:spPr>
        <p:txBody>
          <a:bodyPr>
            <a:noAutofit/>
          </a:bodyPr>
          <a:lstStyle/>
          <a:p>
            <a:r>
              <a:rPr lang="en-US" sz="2000" dirty="0"/>
              <a:t>John and James, his older brother (Acts 12:2), were known as “the sons of </a:t>
            </a:r>
            <a:r>
              <a:rPr lang="en-US" sz="2000" dirty="0" smtClean="0"/>
              <a:t>Zebedee.” </a:t>
            </a:r>
            <a:r>
              <a:rPr lang="en-US" sz="2000" dirty="0"/>
              <a:t>(</a:t>
            </a:r>
            <a:r>
              <a:rPr lang="en-US" sz="2000" dirty="0">
                <a:hlinkClick r:id="rId2"/>
              </a:rPr>
              <a:t>Matthew </a:t>
            </a:r>
            <a:r>
              <a:rPr lang="en-US" sz="2000" dirty="0" smtClean="0">
                <a:hlinkClick r:id="rId2"/>
              </a:rPr>
              <a:t>10:2–4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Jesus called </a:t>
            </a:r>
            <a:r>
              <a:rPr lang="en-US" sz="2000" dirty="0"/>
              <a:t>them “Sons of </a:t>
            </a:r>
            <a:r>
              <a:rPr lang="en-US" sz="2000" dirty="0" smtClean="0"/>
              <a:t>Thunder.” </a:t>
            </a:r>
            <a:r>
              <a:rPr lang="en-US" sz="2000" dirty="0"/>
              <a:t>(</a:t>
            </a:r>
            <a:r>
              <a:rPr lang="en-US" sz="2000" dirty="0">
                <a:hlinkClick r:id="rId3"/>
              </a:rPr>
              <a:t>Mark 3:17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/>
              <a:t>John was an </a:t>
            </a:r>
            <a:r>
              <a:rPr lang="en-US" sz="2000" dirty="0" smtClean="0"/>
              <a:t>apostle. </a:t>
            </a:r>
            <a:r>
              <a:rPr lang="en-US" sz="2000" dirty="0"/>
              <a:t>(</a:t>
            </a:r>
            <a:r>
              <a:rPr lang="en-US" sz="2000" dirty="0">
                <a:hlinkClick r:id="rId4"/>
              </a:rPr>
              <a:t>Luke </a:t>
            </a:r>
            <a:r>
              <a:rPr lang="en-US" sz="2000" dirty="0" smtClean="0">
                <a:hlinkClick r:id="rId4"/>
              </a:rPr>
              <a:t>6:12–16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He was one </a:t>
            </a:r>
            <a:r>
              <a:rPr lang="en-US" sz="2000" dirty="0"/>
              <a:t>of the three most intimate associates of </a:t>
            </a:r>
            <a:r>
              <a:rPr lang="en-US" sz="2000" dirty="0" smtClean="0"/>
              <a:t>Jesus. 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(</a:t>
            </a:r>
            <a:r>
              <a:rPr lang="en-US" sz="2000" dirty="0"/>
              <a:t>along with Peter and </a:t>
            </a:r>
            <a:r>
              <a:rPr lang="en-US" sz="2000" dirty="0" smtClean="0"/>
              <a:t>James, </a:t>
            </a:r>
            <a:r>
              <a:rPr lang="en-US" sz="2000" dirty="0" smtClean="0">
                <a:hlinkClick r:id="rId5"/>
              </a:rPr>
              <a:t>Matthew </a:t>
            </a:r>
            <a:r>
              <a:rPr lang="en-US" sz="2000" dirty="0">
                <a:hlinkClick r:id="rId5"/>
              </a:rPr>
              <a:t>17:1</a:t>
            </a:r>
            <a:r>
              <a:rPr lang="en-US" sz="2000" dirty="0"/>
              <a:t>; </a:t>
            </a:r>
            <a:r>
              <a:rPr lang="en-US" sz="2000" dirty="0" smtClean="0">
                <a:hlinkClick r:id="rId6"/>
              </a:rPr>
              <a:t>26:37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He was an </a:t>
            </a:r>
            <a:r>
              <a:rPr lang="en-US" sz="2000" dirty="0"/>
              <a:t>eyewitness to and participant in Jesus’ earthly </a:t>
            </a:r>
            <a:r>
              <a:rPr lang="en-US" sz="2000" dirty="0" smtClean="0"/>
              <a:t>ministry.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(</a:t>
            </a:r>
            <a:r>
              <a:rPr lang="en-US" sz="2000" dirty="0" smtClean="0">
                <a:hlinkClick r:id="rId7"/>
              </a:rPr>
              <a:t>1 </a:t>
            </a:r>
            <a:r>
              <a:rPr lang="en-US" sz="2000" dirty="0">
                <a:hlinkClick r:id="rId7"/>
              </a:rPr>
              <a:t>John 1:1–4</a:t>
            </a:r>
            <a:r>
              <a:rPr lang="en-US" sz="2000" dirty="0"/>
              <a:t>). </a:t>
            </a:r>
            <a:endParaRPr lang="en-US" sz="2000" dirty="0" smtClean="0"/>
          </a:p>
          <a:p>
            <a:r>
              <a:rPr lang="en-US" sz="2000" dirty="0" smtClean="0"/>
              <a:t>After </a:t>
            </a:r>
            <a:r>
              <a:rPr lang="en-US" sz="2000" dirty="0"/>
              <a:t>Christ’s </a:t>
            </a:r>
            <a:r>
              <a:rPr lang="en-US" sz="2000" dirty="0" smtClean="0"/>
              <a:t>ascension, John </a:t>
            </a:r>
            <a:r>
              <a:rPr lang="en-US" sz="2000" dirty="0"/>
              <a:t>became a pillar in the </a:t>
            </a:r>
            <a:r>
              <a:rPr lang="en-US" sz="2000" dirty="0">
                <a:hlinkClick r:id="rId8"/>
              </a:rPr>
              <a:t>Jerusalem </a:t>
            </a:r>
            <a:r>
              <a:rPr lang="en-US" sz="2000" dirty="0" smtClean="0"/>
              <a:t>church. 	(</a:t>
            </a:r>
            <a:r>
              <a:rPr lang="en-US" sz="2000" dirty="0" smtClean="0">
                <a:hlinkClick r:id="rId9"/>
              </a:rPr>
              <a:t>Galatians 2:9</a:t>
            </a:r>
            <a:r>
              <a:rPr lang="en-US" sz="2000" dirty="0" smtClean="0"/>
              <a:t>) </a:t>
            </a:r>
          </a:p>
          <a:p>
            <a:r>
              <a:rPr lang="en-US" sz="2000" dirty="0" smtClean="0"/>
              <a:t>He </a:t>
            </a:r>
            <a:r>
              <a:rPr lang="en-US" sz="2000" dirty="0"/>
              <a:t>ministered with </a:t>
            </a:r>
            <a:r>
              <a:rPr lang="en-US" sz="2000" dirty="0" smtClean="0"/>
              <a:t>Peter. </a:t>
            </a:r>
            <a:r>
              <a:rPr lang="en-US" sz="2000" dirty="0"/>
              <a:t>(</a:t>
            </a:r>
            <a:r>
              <a:rPr lang="en-US" sz="2000" dirty="0">
                <a:hlinkClick r:id="rId10"/>
              </a:rPr>
              <a:t>Acts 3:1</a:t>
            </a:r>
            <a:r>
              <a:rPr lang="en-US" sz="2000" dirty="0"/>
              <a:t>; </a:t>
            </a:r>
            <a:r>
              <a:rPr lang="en-US" sz="2000" dirty="0">
                <a:hlinkClick r:id="rId11"/>
              </a:rPr>
              <a:t>4:13</a:t>
            </a:r>
            <a:r>
              <a:rPr lang="en-US" sz="2000" dirty="0"/>
              <a:t>; </a:t>
            </a:r>
            <a:r>
              <a:rPr lang="en-US" sz="2000" dirty="0">
                <a:hlinkClick r:id="rId12"/>
              </a:rPr>
              <a:t>8:14</a:t>
            </a:r>
            <a:r>
              <a:rPr lang="en-US" sz="2000" dirty="0"/>
              <a:t>) </a:t>
            </a:r>
            <a:endParaRPr lang="en-US" sz="2000" dirty="0" smtClean="0"/>
          </a:p>
          <a:p>
            <a:r>
              <a:rPr lang="en-US" sz="2000" dirty="0" smtClean="0"/>
              <a:t>He </a:t>
            </a:r>
            <a:r>
              <a:rPr lang="en-US" sz="2000" dirty="0"/>
              <a:t>wrote this Gospel </a:t>
            </a:r>
            <a:r>
              <a:rPr lang="en-US" sz="2000" dirty="0" smtClean="0"/>
              <a:t>in </a:t>
            </a:r>
            <a:r>
              <a:rPr lang="en-US" sz="2000" dirty="0" smtClean="0">
                <a:hlinkClick r:id="rId13"/>
              </a:rPr>
              <a:t>Ephesus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Romans </a:t>
            </a:r>
            <a:r>
              <a:rPr lang="en-US" sz="2000" dirty="0"/>
              <a:t>exiled him to </a:t>
            </a:r>
            <a:r>
              <a:rPr lang="en-US" sz="2000" dirty="0">
                <a:hlinkClick r:id="rId14"/>
              </a:rPr>
              <a:t>Patmos </a:t>
            </a:r>
            <a:r>
              <a:rPr lang="en-US" sz="2000" dirty="0"/>
              <a:t>(</a:t>
            </a:r>
            <a:r>
              <a:rPr lang="en-US" sz="2000" dirty="0">
                <a:hlinkClick r:id="rId15"/>
              </a:rPr>
              <a:t>Revelation 1:9</a:t>
            </a:r>
            <a:r>
              <a:rPr lang="en-US" sz="2000" dirty="0"/>
              <a:t>). </a:t>
            </a:r>
            <a:endParaRPr lang="en-US" sz="2000" dirty="0" smtClean="0"/>
          </a:p>
          <a:p>
            <a:r>
              <a:rPr lang="en-US" sz="2000" dirty="0" smtClean="0"/>
              <a:t>He also </a:t>
            </a:r>
            <a:r>
              <a:rPr lang="en-US" sz="2000" dirty="0"/>
              <a:t>authored </a:t>
            </a:r>
            <a:r>
              <a:rPr lang="en-US" sz="2000" dirty="0">
                <a:hlinkClick r:id="rId16"/>
              </a:rPr>
              <a:t>1 John</a:t>
            </a:r>
            <a:r>
              <a:rPr lang="en-US" sz="2000" dirty="0"/>
              <a:t>, </a:t>
            </a:r>
            <a:r>
              <a:rPr lang="en-US" sz="2000" dirty="0">
                <a:hlinkClick r:id="rId17"/>
              </a:rPr>
              <a:t>2 John</a:t>
            </a:r>
            <a:r>
              <a:rPr lang="en-US" sz="2000" dirty="0"/>
              <a:t>, </a:t>
            </a:r>
            <a:r>
              <a:rPr lang="en-US" sz="2000" dirty="0">
                <a:hlinkClick r:id="rId18"/>
              </a:rPr>
              <a:t>3 John</a:t>
            </a:r>
            <a:r>
              <a:rPr lang="en-US" sz="2000" dirty="0"/>
              <a:t>, and </a:t>
            </a:r>
            <a:r>
              <a:rPr lang="en-US" sz="2000" dirty="0">
                <a:hlinkClick r:id="rId19"/>
              </a:rPr>
              <a:t>Revelation </a:t>
            </a:r>
            <a:r>
              <a:rPr lang="en-US" sz="2000" dirty="0"/>
              <a:t>(</a:t>
            </a:r>
            <a:r>
              <a:rPr lang="en-US" sz="2000" dirty="0">
                <a:hlinkClick r:id="rId20"/>
              </a:rPr>
              <a:t>Revelation 1:1</a:t>
            </a:r>
            <a:r>
              <a:rPr lang="en-US" sz="2000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16,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Gospel According to John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2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How does the Gospel of John </a:t>
            </a:r>
            <a:br>
              <a:rPr lang="en-US" sz="3200" dirty="0" smtClean="0"/>
            </a:br>
            <a:r>
              <a:rPr lang="en-US" sz="3200" dirty="0" smtClean="0"/>
              <a:t>compare to the other Gospels?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848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John was aware of the </a:t>
            </a:r>
            <a:r>
              <a:rPr lang="en-US" sz="2400" dirty="0" smtClean="0">
                <a:hlinkClick r:id="rId2"/>
              </a:rPr>
              <a:t>Synoptic </a:t>
            </a:r>
            <a:r>
              <a:rPr lang="en-US" sz="2400" dirty="0" smtClean="0">
                <a:hlinkClick r:id="rId2"/>
              </a:rPr>
              <a:t>Gospels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>
                <a:hlinkClick r:id="rId3"/>
              </a:rPr>
              <a:t>Matthew</a:t>
            </a:r>
            <a:r>
              <a:rPr lang="en-US" sz="2400" dirty="0"/>
              <a:t>, </a:t>
            </a:r>
            <a:r>
              <a:rPr lang="en-US" sz="2400" dirty="0">
                <a:hlinkClick r:id="rId4"/>
              </a:rPr>
              <a:t>Mark</a:t>
            </a:r>
            <a:r>
              <a:rPr lang="en-US" sz="2400" dirty="0"/>
              <a:t>, and </a:t>
            </a:r>
            <a:r>
              <a:rPr lang="en-US" sz="2400" dirty="0" smtClean="0">
                <a:hlinkClick r:id="rId5"/>
              </a:rPr>
              <a:t>Luke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He </a:t>
            </a:r>
            <a:r>
              <a:rPr lang="en-US" sz="2400" dirty="0"/>
              <a:t>wrote his Gospel in order to make a unique contribution to the record of the Lord’s life (a spiritual </a:t>
            </a:r>
            <a:r>
              <a:rPr lang="en-US" sz="2400" dirty="0" smtClean="0"/>
              <a:t>Gospel) and to supplement </a:t>
            </a:r>
            <a:r>
              <a:rPr lang="en-US" sz="2400" dirty="0"/>
              <a:t>as well as </a:t>
            </a:r>
            <a:r>
              <a:rPr lang="en-US" sz="2400" dirty="0" smtClean="0"/>
              <a:t>complement </a:t>
            </a:r>
            <a:r>
              <a:rPr lang="en-US" sz="2400" dirty="0">
                <a:hlinkClick r:id="rId3"/>
              </a:rPr>
              <a:t>Matthew</a:t>
            </a:r>
            <a:r>
              <a:rPr lang="en-US" sz="2400" dirty="0"/>
              <a:t>, </a:t>
            </a:r>
            <a:r>
              <a:rPr lang="en-US" sz="2400" dirty="0">
                <a:hlinkClick r:id="rId4"/>
              </a:rPr>
              <a:t>Mark</a:t>
            </a:r>
            <a:r>
              <a:rPr lang="en-US" sz="2400" dirty="0"/>
              <a:t>, and </a:t>
            </a:r>
            <a:r>
              <a:rPr lang="en-US" sz="2400" dirty="0">
                <a:hlinkClick r:id="rId5"/>
              </a:rPr>
              <a:t>Luke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Gospel’s unique characteristics reinforce this </a:t>
            </a:r>
            <a:r>
              <a:rPr lang="en-US" sz="2400" dirty="0" smtClean="0"/>
              <a:t>purpose</a:t>
            </a:r>
          </a:p>
          <a:p>
            <a:pPr lvl="1"/>
            <a:r>
              <a:rPr lang="en-US" sz="2400" dirty="0" smtClean="0"/>
              <a:t>John </a:t>
            </a:r>
            <a:r>
              <a:rPr lang="en-US" sz="2400" dirty="0"/>
              <a:t>supplied a large amount of unique material not recorded in the other </a:t>
            </a:r>
            <a:r>
              <a:rPr lang="en-US" sz="2400" dirty="0" smtClean="0"/>
              <a:t>Gospels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pPr lvl="1"/>
            <a:r>
              <a:rPr lang="en-US" sz="2400" dirty="0" smtClean="0"/>
              <a:t>The supplied </a:t>
            </a:r>
            <a:r>
              <a:rPr lang="en-US" sz="2400" dirty="0"/>
              <a:t>information </a:t>
            </a:r>
            <a:r>
              <a:rPr lang="en-US" sz="2400" dirty="0" smtClean="0"/>
              <a:t>helps </a:t>
            </a:r>
            <a:r>
              <a:rPr lang="en-US" sz="2400" dirty="0"/>
              <a:t>the understanding of the events in the </a:t>
            </a:r>
            <a:r>
              <a:rPr lang="en-US" sz="2400" dirty="0">
                <a:hlinkClick r:id="rId3"/>
              </a:rPr>
              <a:t>Matthew</a:t>
            </a:r>
            <a:r>
              <a:rPr lang="en-US" sz="2400" dirty="0"/>
              <a:t>, </a:t>
            </a:r>
            <a:r>
              <a:rPr lang="en-US" sz="2400" dirty="0">
                <a:hlinkClick r:id="rId4"/>
              </a:rPr>
              <a:t>Mark</a:t>
            </a:r>
            <a:r>
              <a:rPr lang="en-US" sz="2400" dirty="0"/>
              <a:t>, and </a:t>
            </a:r>
            <a:r>
              <a:rPr lang="en-US" sz="2400" dirty="0">
                <a:hlinkClick r:id="rId5"/>
              </a:rPr>
              <a:t>Luke</a:t>
            </a:r>
            <a:r>
              <a:rPr lang="en-US" sz="2400" dirty="0" smtClean="0"/>
              <a:t>. 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52400" y="5968284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MacArthur, John (2000-11-07). John (MacArthur Bible Studies) (Kindle Locations 48-49). </a:t>
            </a:r>
            <a:endParaRPr lang="en-US" sz="1600" dirty="0" smtClean="0"/>
          </a:p>
          <a:p>
            <a:r>
              <a:rPr lang="en-US" sz="1600" dirty="0" smtClean="0"/>
              <a:t>Thomas </a:t>
            </a:r>
            <a:r>
              <a:rPr lang="en-US" sz="1600" dirty="0"/>
              <a:t>Nelson. Kindle Edition.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16,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Gospel According to John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9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Why did John write this Gospel?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924800" cy="5105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“</a:t>
            </a:r>
            <a:r>
              <a:rPr lang="en-US" sz="2400" dirty="0"/>
              <a:t>These are written that you may believe that Jesus is the Christ, the Son of God, and that believing you may have life in His name” </a:t>
            </a:r>
            <a:r>
              <a:rPr lang="en-US" sz="2400" dirty="0" smtClean="0"/>
              <a:t>(</a:t>
            </a:r>
            <a:r>
              <a:rPr lang="en-US" sz="2400" dirty="0" smtClean="0">
                <a:hlinkClick r:id="rId2"/>
              </a:rPr>
              <a:t>John 20:31</a:t>
            </a:r>
            <a:r>
              <a:rPr lang="en-US" sz="2400" dirty="0"/>
              <a:t>). 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Thus </a:t>
            </a:r>
            <a:r>
              <a:rPr lang="en-US" sz="2400" dirty="0"/>
              <a:t>John had two primary </a:t>
            </a:r>
            <a:r>
              <a:rPr lang="en-US" sz="2400" dirty="0" smtClean="0"/>
              <a:t>purposes: </a:t>
            </a:r>
            <a:r>
              <a:rPr lang="en-US" sz="2400" dirty="0" smtClean="0"/>
              <a:t>evangelistic </a:t>
            </a:r>
            <a:r>
              <a:rPr lang="en-US" sz="2400" dirty="0"/>
              <a:t>and apologetic. 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Reinforcing </a:t>
            </a:r>
            <a:r>
              <a:rPr lang="en-US" sz="2400" dirty="0"/>
              <a:t>the evangelistic purpose is the fact that the word “believe” occurs approximately one hundred times in the Gospel (the </a:t>
            </a:r>
            <a:r>
              <a:rPr lang="en-US" sz="2400" dirty="0">
                <a:hlinkClick r:id="rId3"/>
              </a:rPr>
              <a:t>Synoptic </a:t>
            </a:r>
            <a:r>
              <a:rPr lang="en-US" sz="2400" dirty="0" smtClean="0">
                <a:hlinkClick r:id="rId3"/>
              </a:rPr>
              <a:t>Gospels</a:t>
            </a:r>
            <a:r>
              <a:rPr lang="en-US" sz="2400" dirty="0" smtClean="0"/>
              <a:t> </a:t>
            </a:r>
            <a:r>
              <a:rPr lang="en-US" sz="2400" dirty="0" smtClean="0"/>
              <a:t>use </a:t>
            </a:r>
            <a:r>
              <a:rPr lang="en-US" sz="2400" dirty="0"/>
              <a:t>the term less than half as much). 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John </a:t>
            </a:r>
            <a:r>
              <a:rPr lang="en-US" sz="2400" dirty="0"/>
              <a:t>composed his Gospel to provide reasons for saving faith and, as a result, to assure readers that they </a:t>
            </a:r>
            <a:r>
              <a:rPr lang="en-US" sz="2400" dirty="0" smtClean="0"/>
              <a:t>would receive </a:t>
            </a:r>
            <a:r>
              <a:rPr lang="en-US" sz="2400" dirty="0"/>
              <a:t>the divine gift of eternal life </a:t>
            </a:r>
            <a:r>
              <a:rPr lang="en-US" sz="2400" dirty="0" smtClean="0"/>
              <a:t>(</a:t>
            </a:r>
            <a:r>
              <a:rPr lang="en-US" sz="2400" dirty="0" smtClean="0">
                <a:hlinkClick r:id="rId4"/>
              </a:rPr>
              <a:t>John 1:12</a:t>
            </a:r>
            <a:r>
              <a:rPr lang="en-US" sz="2400" dirty="0" smtClean="0"/>
              <a:t>). 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16,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Gospel According to John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5968284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MacArthur, John (2000-11-07). John (MacArthur Bible Studies) (Kindle Locations 48-49). </a:t>
            </a:r>
            <a:endParaRPr lang="en-US" sz="1600" dirty="0" smtClean="0"/>
          </a:p>
          <a:p>
            <a:r>
              <a:rPr lang="en-US" sz="1600" dirty="0" smtClean="0"/>
              <a:t>Thomas </a:t>
            </a:r>
            <a:r>
              <a:rPr lang="en-US" sz="1600" dirty="0"/>
              <a:t>Nelson. Kindle Edition. </a:t>
            </a:r>
          </a:p>
        </p:txBody>
      </p:sp>
    </p:spTree>
    <p:extLst>
      <p:ext uri="{BB962C8B-B14F-4D97-AF65-F5344CB8AC3E}">
        <p14:creationId xmlns:p14="http://schemas.microsoft.com/office/powerpoint/2010/main" val="136179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My Testimony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372" y="1614714"/>
            <a:ext cx="6629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hlinkClick r:id="rId2"/>
              </a:rPr>
              <a:t>John </a:t>
            </a:r>
            <a:r>
              <a:rPr lang="en-US" sz="4000" b="1" dirty="0" smtClean="0">
                <a:hlinkClick r:id="rId2"/>
              </a:rPr>
              <a:t>3:16</a:t>
            </a:r>
            <a:r>
              <a:rPr lang="en-US" sz="4000" b="1" dirty="0" smtClean="0"/>
              <a:t> </a:t>
            </a:r>
            <a:r>
              <a:rPr lang="en-US" sz="2400" dirty="0" smtClean="0"/>
              <a:t>(ESV)</a:t>
            </a:r>
            <a:endParaRPr lang="en-US" sz="4000" dirty="0"/>
          </a:p>
          <a:p>
            <a:pPr marL="0" indent="0">
              <a:buNone/>
            </a:pPr>
            <a:r>
              <a:rPr lang="en-US" sz="4000" baseline="30000" dirty="0"/>
              <a:t>16 </a:t>
            </a:r>
            <a:r>
              <a:rPr lang="en-US" sz="4000" dirty="0"/>
              <a:t>“For God so loved the </a:t>
            </a:r>
            <a:r>
              <a:rPr lang="en-US" sz="4000" dirty="0" smtClean="0"/>
              <a:t>world, </a:t>
            </a:r>
          </a:p>
          <a:p>
            <a:pPr marL="0" indent="0">
              <a:buNone/>
            </a:pPr>
            <a:r>
              <a:rPr lang="en-US" sz="4000" dirty="0" smtClean="0"/>
              <a:t>that </a:t>
            </a:r>
            <a:r>
              <a:rPr lang="en-US" sz="4000" dirty="0"/>
              <a:t>he gave his only Son, 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that </a:t>
            </a:r>
            <a:r>
              <a:rPr lang="en-US" sz="4000" dirty="0"/>
              <a:t>whoever believes in him 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should </a:t>
            </a:r>
            <a:r>
              <a:rPr lang="en-US" sz="4000" dirty="0"/>
              <a:t>not </a:t>
            </a:r>
            <a:r>
              <a:rPr lang="en-US" sz="4000" dirty="0" smtClean="0"/>
              <a:t>perish, </a:t>
            </a:r>
          </a:p>
          <a:p>
            <a:pPr marL="0" indent="0">
              <a:buNone/>
            </a:pPr>
            <a:r>
              <a:rPr lang="en-US" sz="4000" dirty="0" smtClean="0"/>
              <a:t>but </a:t>
            </a:r>
            <a:r>
              <a:rPr lang="en-US" sz="4000" dirty="0"/>
              <a:t>have eternal life</a:t>
            </a:r>
            <a:r>
              <a:rPr lang="en-US" sz="4000" dirty="0" smtClean="0"/>
              <a:t>. 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16,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Gospel According to John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5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The Four Spiritual Laws</a:t>
            </a:r>
            <a:endParaRPr lang="en-US" sz="36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213642" y="1614714"/>
            <a:ext cx="6740186" cy="42672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dirty="0"/>
              <a:t>Just as there are physical laws </a:t>
            </a:r>
            <a:r>
              <a:rPr lang="en-US" sz="3600" dirty="0" smtClean="0"/>
              <a:t>    that govern the </a:t>
            </a:r>
            <a:r>
              <a:rPr lang="en-US" sz="3600" dirty="0"/>
              <a:t>physical </a:t>
            </a:r>
            <a:r>
              <a:rPr lang="en-US" sz="3600" dirty="0" smtClean="0"/>
              <a:t>universe</a:t>
            </a:r>
            <a:r>
              <a:rPr lang="en-US" sz="3600" dirty="0"/>
              <a:t>, </a:t>
            </a:r>
            <a:r>
              <a:rPr lang="en-US" sz="3600" dirty="0" smtClean="0"/>
              <a:t>so </a:t>
            </a:r>
            <a:r>
              <a:rPr lang="en-US" sz="3600" dirty="0"/>
              <a:t>are there spiritual </a:t>
            </a:r>
            <a:r>
              <a:rPr lang="en-US" sz="3600" dirty="0" smtClean="0"/>
              <a:t>laws that </a:t>
            </a:r>
            <a:r>
              <a:rPr lang="en-US" sz="3600" dirty="0"/>
              <a:t>govern </a:t>
            </a:r>
            <a:r>
              <a:rPr lang="en-US" sz="3600" dirty="0" smtClean="0"/>
              <a:t>your relationship </a:t>
            </a:r>
            <a:r>
              <a:rPr lang="en-US" sz="3600" dirty="0"/>
              <a:t>with God.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16,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Gospel According to John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7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76200"/>
            <a:ext cx="5410200" cy="1143000"/>
          </a:xfrm>
        </p:spPr>
        <p:txBody>
          <a:bodyPr>
            <a:noAutofit/>
          </a:bodyPr>
          <a:lstStyle/>
          <a:p>
            <a:pPr marL="0" indent="0"/>
            <a:r>
              <a:rPr lang="en-US" sz="2800" b="1" dirty="0"/>
              <a:t>Law </a:t>
            </a:r>
            <a:r>
              <a:rPr lang="en-US" sz="2800" b="1" dirty="0" smtClean="0"/>
              <a:t>1, </a:t>
            </a:r>
            <a:r>
              <a:rPr lang="en-US" sz="2800" dirty="0" smtClean="0"/>
              <a:t>God </a:t>
            </a:r>
            <a:r>
              <a:rPr lang="en-US" sz="2800" dirty="0"/>
              <a:t>loves you and offers </a:t>
            </a:r>
            <a:r>
              <a:rPr lang="en-US" sz="2800" dirty="0" smtClean="0"/>
              <a:t>a wonderful </a:t>
            </a:r>
            <a:r>
              <a:rPr lang="en-US" sz="2800" dirty="0"/>
              <a:t>plan for your life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God's </a:t>
            </a:r>
            <a:r>
              <a:rPr lang="en-US" sz="2400" b="1" dirty="0"/>
              <a:t>Love</a:t>
            </a:r>
          </a:p>
          <a:p>
            <a:pPr marL="0" indent="0">
              <a:buNone/>
            </a:pPr>
            <a:r>
              <a:rPr lang="en-US" sz="2400" dirty="0" smtClean="0"/>
              <a:t>"</a:t>
            </a:r>
            <a:r>
              <a:rPr lang="en-US" sz="2400" dirty="0"/>
              <a:t>God so loved the world that He gave His one and only Son, that </a:t>
            </a:r>
            <a:r>
              <a:rPr lang="en-US" sz="2400" dirty="0" smtClean="0"/>
              <a:t>whoever believes </a:t>
            </a:r>
            <a:r>
              <a:rPr lang="en-US" sz="2400" dirty="0"/>
              <a:t>in Him shall not perish but have eternal life" </a:t>
            </a:r>
            <a:r>
              <a:rPr lang="en-US" sz="2400" dirty="0" smtClean="0"/>
              <a:t>(</a:t>
            </a:r>
            <a:r>
              <a:rPr lang="en-US" sz="2400" dirty="0"/>
              <a:t>John 3:16, NIV).</a:t>
            </a:r>
          </a:p>
          <a:p>
            <a:pPr marL="0" indent="0">
              <a:buNone/>
            </a:pPr>
            <a:r>
              <a:rPr lang="en-US" sz="2400" b="1" dirty="0" smtClean="0"/>
              <a:t>God's </a:t>
            </a:r>
            <a:r>
              <a:rPr lang="en-US" sz="2400" b="1" dirty="0"/>
              <a:t>Plan</a:t>
            </a:r>
          </a:p>
          <a:p>
            <a:pPr marL="0" indent="0">
              <a:buNone/>
            </a:pPr>
            <a:r>
              <a:rPr lang="en-US" sz="2400" dirty="0"/>
              <a:t>[Christ speaking] "I came that they might have life, and might have it </a:t>
            </a:r>
            <a:r>
              <a:rPr lang="en-US" sz="2400" dirty="0" smtClean="0"/>
              <a:t>abundantly“ [</a:t>
            </a:r>
            <a:r>
              <a:rPr lang="en-US" sz="2400" dirty="0"/>
              <a:t>that it might be full and meaningful] (John </a:t>
            </a:r>
            <a:r>
              <a:rPr lang="en-US" sz="2400" dirty="0" smtClean="0"/>
              <a:t>10:10, NIV).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Why </a:t>
            </a:r>
            <a:r>
              <a:rPr lang="en-US" sz="2400" dirty="0"/>
              <a:t>is it that most people are not experiencing that abundant life</a:t>
            </a:r>
            <a:r>
              <a:rPr lang="en-US" sz="2400" dirty="0" smtClean="0"/>
              <a:t>?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Because</a:t>
            </a:r>
            <a:r>
              <a:rPr lang="en-US" sz="2400" dirty="0"/>
              <a:t>...</a:t>
            </a:r>
          </a:p>
          <a:p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16,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Gospel According to John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6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1394</Words>
  <Application>Microsoft Office PowerPoint</Application>
  <PresentationFormat>Letter Paper (8.5x11 in)</PresentationFormat>
  <Paragraphs>170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Who wrote The Gospel  According to John?</vt:lpstr>
      <vt:lpstr>Who was John?</vt:lpstr>
      <vt:lpstr>How does the Gospel of John  compare to the other Gospels?</vt:lpstr>
      <vt:lpstr>Why did John write this Gospel?</vt:lpstr>
      <vt:lpstr>My Testimony</vt:lpstr>
      <vt:lpstr>The Four Spiritual Laws</vt:lpstr>
      <vt:lpstr>Law 1, God loves you and offers a wonderful plan for your life.</vt:lpstr>
      <vt:lpstr>Law 2, Man is sinful and separated from God. Therefore, he cannot know  and experience God's love and plan for his life.</vt:lpstr>
      <vt:lpstr>Law 3, Jesus Christ is God's only provision for man's sin.  Through Him you can know and experience God's love and plan for your life.</vt:lpstr>
      <vt:lpstr>Law 4, We must individually receive Jesus Christ as Savior and Lord; then we can know and experience God's love  and plan for our lives.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R. Logan</dc:creator>
  <cp:lastModifiedBy>Paul Logan</cp:lastModifiedBy>
  <cp:revision>80</cp:revision>
  <dcterms:created xsi:type="dcterms:W3CDTF">2012-01-22T12:15:41Z</dcterms:created>
  <dcterms:modified xsi:type="dcterms:W3CDTF">2014-09-25T10:15:24Z</dcterms:modified>
</cp:coreProperties>
</file>