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8" r:id="rId2"/>
    <p:sldId id="266" r:id="rId3"/>
    <p:sldId id="284" r:id="rId4"/>
    <p:sldId id="283" r:id="rId5"/>
    <p:sldId id="290" r:id="rId6"/>
    <p:sldId id="285" r:id="rId7"/>
    <p:sldId id="286" r:id="rId8"/>
    <p:sldId id="291" r:id="rId9"/>
    <p:sldId id="292" r:id="rId10"/>
    <p:sldId id="293" r:id="rId11"/>
  </p:sldIdLst>
  <p:sldSz cx="9144000" cy="6858000" type="letter"/>
  <p:notesSz cx="6985000" cy="9283700"/>
  <p:defaultTextStyle>
    <a:defPPr>
      <a:defRPr lang="en-US"/>
    </a:defPPr>
    <a:lvl1pPr marL="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9140" autoAdjust="0"/>
  </p:normalViewPr>
  <p:slideViewPr>
    <p:cSldViewPr>
      <p:cViewPr varScale="1">
        <p:scale>
          <a:sx n="71" d="100"/>
          <a:sy n="71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340"/>
    </p:cViewPr>
  </p:sorterViewPr>
  <p:notesViewPr>
    <p:cSldViewPr>
      <p:cViewPr varScale="1">
        <p:scale>
          <a:sx n="62" d="100"/>
          <a:sy n="62" d="100"/>
        </p:scale>
        <p:origin x="-2602" y="-91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3264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06ED6-219B-43DC-810C-C25DBE02FC02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CA1EB-B427-4E05-97C7-BF0A56AD72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50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CA1EB-B427-4E05-97C7-BF0A56AD723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577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CA1EB-B427-4E05-97C7-BF0A56AD723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58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30,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Lesson 3 - John Overview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30,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Lesson 3 - John Overview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30,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Lesson 3 - John Overview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30,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Lesson 3 - John Overview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30,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Lesson 3 - John Overview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30,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Lesson 3 - John Overview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30,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Lesson 3 - John Overview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30,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Lesson 3 - John Overview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7000" y="6548755"/>
            <a:ext cx="1447800" cy="365125"/>
          </a:xfrm>
        </p:spPr>
        <p:txBody>
          <a:bodyPr/>
          <a:lstStyle/>
          <a:p>
            <a:r>
              <a:rPr lang="en-US" smtClean="0"/>
              <a:t>September 30,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087880" y="6558915"/>
            <a:ext cx="4953000" cy="365125"/>
          </a:xfrm>
        </p:spPr>
        <p:txBody>
          <a:bodyPr/>
          <a:lstStyle/>
          <a:p>
            <a:r>
              <a:rPr lang="en-US" smtClean="0"/>
              <a:t>Lesson 3 - John 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11828" y="6518275"/>
            <a:ext cx="685800" cy="365125"/>
          </a:xfrm>
        </p:spPr>
        <p:txBody>
          <a:bodyPr/>
          <a:lstStyle>
            <a:lvl1pPr algn="r">
              <a:defRPr/>
            </a:lvl1pPr>
          </a:lstStyle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30,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Lesson 3 - John Overview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3" indent="0">
              <a:buNone/>
              <a:defRPr sz="2400"/>
            </a:lvl3pPr>
            <a:lvl4pPr marL="1371440" indent="0">
              <a:buNone/>
              <a:defRPr sz="2000"/>
            </a:lvl4pPr>
            <a:lvl5pPr marL="1828586" indent="0">
              <a:buNone/>
              <a:defRPr sz="2000"/>
            </a:lvl5pPr>
            <a:lvl6pPr marL="2285733" indent="0">
              <a:buNone/>
              <a:defRPr sz="2000"/>
            </a:lvl6pPr>
            <a:lvl7pPr marL="2742879" indent="0">
              <a:buNone/>
              <a:defRPr sz="2000"/>
            </a:lvl7pPr>
            <a:lvl8pPr marL="3200026" indent="0">
              <a:buNone/>
              <a:defRPr sz="2000"/>
            </a:lvl8pPr>
            <a:lvl9pPr marL="3657172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30,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Lesson 3 - John Overview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8956" y="6550969"/>
            <a:ext cx="1567764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September 30,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07812" y="6560022"/>
            <a:ext cx="6324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Lesson 3 - John Overview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2935" y="6519382"/>
            <a:ext cx="6858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762F52A-C960-462B-8236-8A9481EACB9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2050" y="76199"/>
            <a:ext cx="1726750" cy="1304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MOB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10400" y="113557"/>
            <a:ext cx="2018956" cy="1276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29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0" indent="-342860" algn="l" defTabSz="91429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3" indent="-285717" algn="l" defTabSz="91429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7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3" indent="-228573" algn="l" defTabSz="91429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9" indent="-228573" algn="l" defTabSz="91429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cmob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immanuelbible.net/adults/stewardship" TargetMode="External"/><Relationship Id="rId5" Type="http://schemas.openxmlformats.org/officeDocument/2006/relationships/hyperlink" Target="http://www.immanuelbible.net/community-outreach/urban-immersion" TargetMode="External"/><Relationship Id="rId4" Type="http://schemas.openxmlformats.org/officeDocument/2006/relationships/hyperlink" Target="http://immanuelbible.net/season-of-service-registration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iblegateway.com/passage/?search=john+18:1+-+21:25&amp;version=ESV" TargetMode="External"/><Relationship Id="rId3" Type="http://schemas.openxmlformats.org/officeDocument/2006/relationships/hyperlink" Target="https://www.biblegateway.com/passage/?search=john+1&amp;version=ESV" TargetMode="External"/><Relationship Id="rId7" Type="http://schemas.openxmlformats.org/officeDocument/2006/relationships/hyperlink" Target="https://www.biblegateway.com/passage/?search=john+13:1+-+17:26&amp;version=ES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biblegateway.com/passage/?search=john+5:1+-+12:50&amp;version=ESV" TargetMode="External"/><Relationship Id="rId5" Type="http://schemas.openxmlformats.org/officeDocument/2006/relationships/hyperlink" Target="https://www.biblegateway.com/passage/?search=john+1:19+-+4:54&amp;version=ESV" TargetMode="External"/><Relationship Id="rId4" Type="http://schemas.openxmlformats.org/officeDocument/2006/relationships/hyperlink" Target="https://www.biblegateway.com/passage/?search=john+1:1-18&amp;version=ESV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John+20:30-31&amp;version=ESV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John+14:6&amp;version=ESV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John+13-21&amp;version=ESV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234440" y="1600200"/>
            <a:ext cx="66700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Welcome to the MOB!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Website:  </a:t>
            </a:r>
            <a:r>
              <a:rPr lang="en-US" sz="3200" dirty="0" smtClean="0">
                <a:hlinkClick r:id="rId3"/>
              </a:rPr>
              <a:t>www.ibcmob.net</a:t>
            </a:r>
            <a:r>
              <a:rPr lang="en-US" sz="3200" dirty="0" smtClean="0"/>
              <a:t>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/>
              <a:t>Wild At Heart Boot Camp</a:t>
            </a:r>
            <a:r>
              <a:rPr lang="en-US" sz="3200" dirty="0"/>
              <a:t> </a:t>
            </a:r>
            <a:r>
              <a:rPr lang="en-US" sz="3200" dirty="0" smtClean="0"/>
              <a:t>Report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hlinkClick r:id="rId4"/>
              </a:rPr>
              <a:t>Season of Service, Nov 8-9, 2014</a:t>
            </a:r>
            <a:endParaRPr lang="en-US" sz="3200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hlinkClick r:id="rId5"/>
              </a:rPr>
              <a:t>Urban Immersion, Nov 6-9, 2014</a:t>
            </a:r>
            <a:endParaRPr lang="en-US" sz="3200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smtClean="0">
                <a:hlinkClick r:id="rId6"/>
              </a:rPr>
              <a:t>Financial Peace University (8 weeks)</a:t>
            </a:r>
            <a:endParaRPr lang="en-US" sz="32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565301" y="311873"/>
            <a:ext cx="4020204" cy="76944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400" b="1" dirty="0" smtClean="0"/>
              <a:t>Announcements</a:t>
            </a:r>
            <a:endParaRPr lang="en-US" sz="3600" dirty="0"/>
          </a:p>
        </p:txBody>
      </p:sp>
      <p:sp>
        <p:nvSpPr>
          <p:cNvPr id="11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561700" y="6492875"/>
            <a:ext cx="6019800" cy="365125"/>
          </a:xfrm>
        </p:spPr>
        <p:txBody>
          <a:bodyPr/>
          <a:lstStyle/>
          <a:p>
            <a:r>
              <a:rPr lang="en-US" smtClean="0"/>
              <a:t>Lesson 3 - John Overview</a:t>
            </a:r>
            <a:endParaRPr lang="en-US" dirty="0"/>
          </a:p>
        </p:txBody>
      </p:sp>
      <p:sp>
        <p:nvSpPr>
          <p:cNvPr id="12" name="Date Placeholder 7"/>
          <p:cNvSpPr>
            <a:spLocks noGrp="1"/>
          </p:cNvSpPr>
          <p:nvPr>
            <p:ph type="dt" sz="half" idx="10"/>
          </p:nvPr>
        </p:nvSpPr>
        <p:spPr>
          <a:xfrm>
            <a:off x="47324" y="6492875"/>
            <a:ext cx="1857675" cy="365125"/>
          </a:xfrm>
        </p:spPr>
        <p:txBody>
          <a:bodyPr/>
          <a:lstStyle/>
          <a:p>
            <a:r>
              <a:rPr lang="en-US" smtClean="0"/>
              <a:t>September 30,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56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561700" y="6492875"/>
            <a:ext cx="6019800" cy="365125"/>
          </a:xfrm>
        </p:spPr>
        <p:txBody>
          <a:bodyPr/>
          <a:lstStyle/>
          <a:p>
            <a:r>
              <a:rPr lang="en-US" smtClean="0"/>
              <a:t>Lesson 3 - John Overview</a:t>
            </a:r>
            <a:endParaRPr lang="en-US" dirty="0"/>
          </a:p>
        </p:txBody>
      </p:sp>
      <p:sp>
        <p:nvSpPr>
          <p:cNvPr id="9" name="Date Placeholder 7"/>
          <p:cNvSpPr>
            <a:spLocks noGrp="1"/>
          </p:cNvSpPr>
          <p:nvPr>
            <p:ph type="dt" sz="half" idx="10"/>
          </p:nvPr>
        </p:nvSpPr>
        <p:spPr>
          <a:xfrm>
            <a:off x="47324" y="6492875"/>
            <a:ext cx="1857675" cy="365125"/>
          </a:xfrm>
        </p:spPr>
        <p:txBody>
          <a:bodyPr/>
          <a:lstStyle/>
          <a:p>
            <a:r>
              <a:rPr lang="en-US" smtClean="0"/>
              <a:t>September 30, 2014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911906" y="309611"/>
            <a:ext cx="5022294" cy="76944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4400" b="1" dirty="0" smtClean="0"/>
              <a:t>Closing</a:t>
            </a:r>
            <a:endParaRPr lang="en-US" sz="3200" b="1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2756646" y="1613647"/>
            <a:ext cx="364415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3600" dirty="0" smtClean="0"/>
              <a:t>Questions? </a:t>
            </a:r>
          </a:p>
          <a:p>
            <a:pPr marL="514350" lvl="0" indent="-5143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3600" dirty="0" smtClean="0"/>
              <a:t>Comments? </a:t>
            </a:r>
          </a:p>
          <a:p>
            <a:pPr marL="514350" lvl="0" indent="-5143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3600" dirty="0" smtClean="0"/>
              <a:t>Closing Prayer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2740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910763" y="0"/>
            <a:ext cx="330590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hlinkClick r:id="rId3"/>
              </a:rPr>
              <a:t>The Gospel </a:t>
            </a:r>
          </a:p>
          <a:p>
            <a:pPr algn="ctr"/>
            <a:r>
              <a:rPr lang="en-US" sz="3200" b="1" dirty="0" smtClean="0">
                <a:hlinkClick r:id="rId3"/>
              </a:rPr>
              <a:t>According to John</a:t>
            </a:r>
            <a:endParaRPr lang="en-US" sz="3200" b="1" dirty="0" smtClean="0"/>
          </a:p>
          <a:p>
            <a:pPr algn="ctr"/>
            <a:r>
              <a:rPr lang="en-US" sz="3200" b="1" dirty="0" smtClean="0"/>
              <a:t>Outline</a:t>
            </a:r>
            <a:endParaRPr lang="en-US" sz="3200" b="1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148395"/>
              </p:ext>
            </p:extLst>
          </p:nvPr>
        </p:nvGraphicFramePr>
        <p:xfrm>
          <a:off x="360680" y="1600200"/>
          <a:ext cx="8326119" cy="484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5010"/>
                <a:gridCol w="1241932"/>
                <a:gridCol w="1319553"/>
                <a:gridCol w="1379225"/>
                <a:gridCol w="1524000"/>
                <a:gridCol w="1676399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Focus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Incarnation of the </a:t>
                      </a:r>
                    </a:p>
                    <a:p>
                      <a:pPr algn="ctr"/>
                      <a:r>
                        <a:rPr lang="en-US" sz="1600" b="1" dirty="0" smtClean="0"/>
                        <a:t>Son of God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Presentation of the </a:t>
                      </a:r>
                    </a:p>
                    <a:p>
                      <a:pPr algn="ctr"/>
                      <a:r>
                        <a:rPr lang="en-US" sz="1600" b="1" dirty="0" smtClean="0"/>
                        <a:t>Son</a:t>
                      </a:r>
                      <a:r>
                        <a:rPr lang="en-US" sz="1600" b="1" baseline="0" dirty="0" smtClean="0"/>
                        <a:t> of God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Opposition</a:t>
                      </a:r>
                      <a:r>
                        <a:rPr lang="en-US" sz="1600" b="1" baseline="0" dirty="0" smtClean="0"/>
                        <a:t> to</a:t>
                      </a:r>
                      <a:r>
                        <a:rPr lang="en-US" sz="1600" b="1" dirty="0" smtClean="0"/>
                        <a:t> the </a:t>
                      </a:r>
                    </a:p>
                    <a:p>
                      <a:pPr algn="ctr"/>
                      <a:r>
                        <a:rPr lang="en-US" sz="1600" b="1" dirty="0" smtClean="0"/>
                        <a:t>Son</a:t>
                      </a:r>
                      <a:r>
                        <a:rPr lang="en-US" sz="1600" b="1" baseline="0" dirty="0" smtClean="0"/>
                        <a:t> of God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Preparation of the Disciples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Crucifixion</a:t>
                      </a:r>
                      <a:r>
                        <a:rPr lang="en-US" sz="1600" b="1" baseline="0" dirty="0" smtClean="0"/>
                        <a:t> and Resurrection of the Son of God</a:t>
                      </a:r>
                      <a:endParaRPr lang="en-US" sz="1600" b="1" dirty="0"/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Reference</a:t>
                      </a:r>
                      <a:endParaRPr lang="en-US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hlinkClick r:id="rId4"/>
                        </a:rPr>
                        <a:t>1:1-18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hlinkClick r:id="rId5"/>
                        </a:rPr>
                        <a:t>1:19 - 4:54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hlinkClick r:id="rId6"/>
                        </a:rPr>
                        <a:t>5:1 - 12:50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hlinkClick r:id="rId7"/>
                        </a:rPr>
                        <a:t>13:1 - 17:26</a:t>
                      </a:r>
                      <a:endParaRPr lang="en-US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hlinkClick r:id="rId8"/>
                        </a:rPr>
                        <a:t>18:1 - 21:25</a:t>
                      </a:r>
                      <a:endParaRPr lang="en-US" sz="2000" dirty="0"/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Division</a:t>
                      </a:r>
                      <a:endParaRPr lang="en-US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Introduction to Christ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Revelation </a:t>
                      </a:r>
                    </a:p>
                    <a:p>
                      <a:pPr algn="ctr"/>
                      <a:r>
                        <a:rPr lang="en-US" sz="1600" dirty="0" smtClean="0"/>
                        <a:t>of Christ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Rejection </a:t>
                      </a:r>
                    </a:p>
                    <a:p>
                      <a:pPr algn="ctr"/>
                      <a:r>
                        <a:rPr lang="en-US" sz="1600" dirty="0" smtClean="0"/>
                        <a:t>of Christ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Revelation</a:t>
                      </a:r>
                    </a:p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of Christ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Rejection </a:t>
                      </a:r>
                    </a:p>
                    <a:p>
                      <a:pPr algn="ctr"/>
                      <a:r>
                        <a:rPr lang="en-US" sz="1600" dirty="0" smtClean="0"/>
                        <a:t>of Christ</a:t>
                      </a:r>
                      <a:endParaRPr lang="en-US" sz="1600" dirty="0"/>
                    </a:p>
                  </a:txBody>
                  <a:tcPr anchor="ctr"/>
                </a:tc>
              </a:tr>
              <a:tr h="91440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Topic</a:t>
                      </a:r>
                      <a:endParaRPr lang="en-US" sz="1600" b="1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Seven Miracles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Upper Room Discourse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Supreme Miracle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594360">
                <a:tc v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That you might </a:t>
                      </a:r>
                      <a:r>
                        <a:rPr lang="en-US" sz="2000" b="1" u="sng" dirty="0" smtClean="0"/>
                        <a:t>believe</a:t>
                      </a:r>
                      <a:endParaRPr lang="en-US" sz="2000" b="1" u="sng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That you might </a:t>
                      </a:r>
                      <a:r>
                        <a:rPr lang="en-US" sz="2000" b="1" u="sng" dirty="0" smtClean="0"/>
                        <a:t>have life</a:t>
                      </a:r>
                      <a:endParaRPr lang="en-US" sz="2000" b="1" u="sng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Time</a:t>
                      </a:r>
                      <a:endParaRPr lang="en-US" sz="1600" b="1" dirty="0" smtClean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 Few Years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 Few Hours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 Few Weeks</a:t>
                      </a: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561700" y="6492875"/>
            <a:ext cx="6019800" cy="365125"/>
          </a:xfrm>
        </p:spPr>
        <p:txBody>
          <a:bodyPr/>
          <a:lstStyle/>
          <a:p>
            <a:r>
              <a:rPr lang="en-US" smtClean="0"/>
              <a:t>Lesson 3 - John Overview</a:t>
            </a:r>
            <a:endParaRPr lang="en-US" dirty="0"/>
          </a:p>
        </p:txBody>
      </p:sp>
      <p:sp>
        <p:nvSpPr>
          <p:cNvPr id="10" name="Date Placeholder 7"/>
          <p:cNvSpPr>
            <a:spLocks noGrp="1"/>
          </p:cNvSpPr>
          <p:nvPr>
            <p:ph type="dt" sz="half" idx="10"/>
          </p:nvPr>
        </p:nvSpPr>
        <p:spPr>
          <a:xfrm>
            <a:off x="47324" y="6492875"/>
            <a:ext cx="1857675" cy="365125"/>
          </a:xfrm>
        </p:spPr>
        <p:txBody>
          <a:bodyPr/>
          <a:lstStyle/>
          <a:p>
            <a:r>
              <a:rPr lang="en-US" smtClean="0"/>
              <a:t>September 30,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25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561700" y="6492875"/>
            <a:ext cx="6019800" cy="365125"/>
          </a:xfrm>
        </p:spPr>
        <p:txBody>
          <a:bodyPr/>
          <a:lstStyle/>
          <a:p>
            <a:r>
              <a:rPr lang="en-US" smtClean="0"/>
              <a:t>Lesson 3 - John Overview</a:t>
            </a:r>
            <a:endParaRPr lang="en-US" dirty="0"/>
          </a:p>
        </p:txBody>
      </p:sp>
      <p:sp>
        <p:nvSpPr>
          <p:cNvPr id="9" name="Date Placeholder 7"/>
          <p:cNvSpPr>
            <a:spLocks noGrp="1"/>
          </p:cNvSpPr>
          <p:nvPr>
            <p:ph type="dt" sz="half" idx="10"/>
          </p:nvPr>
        </p:nvSpPr>
        <p:spPr>
          <a:xfrm>
            <a:off x="47324" y="6492875"/>
            <a:ext cx="1857675" cy="365125"/>
          </a:xfrm>
        </p:spPr>
        <p:txBody>
          <a:bodyPr/>
          <a:lstStyle/>
          <a:p>
            <a:r>
              <a:rPr lang="en-US" smtClean="0"/>
              <a:t>September 30, 2014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85046" y="1613647"/>
            <a:ext cx="669215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hlinkClick r:id="rId2"/>
              </a:rPr>
              <a:t>John 20:30-31</a:t>
            </a:r>
            <a:r>
              <a:rPr lang="en-US" sz="3200" b="1" dirty="0" smtClean="0"/>
              <a:t> </a:t>
            </a:r>
            <a:r>
              <a:rPr lang="en-US" sz="2400" dirty="0" smtClean="0"/>
              <a:t>(ESV)</a:t>
            </a:r>
            <a:endParaRPr lang="en-US" sz="3200" dirty="0" smtClean="0"/>
          </a:p>
          <a:p>
            <a:r>
              <a:rPr lang="en-US" sz="3200" baseline="30000" dirty="0" smtClean="0"/>
              <a:t>30</a:t>
            </a:r>
            <a:r>
              <a:rPr lang="en-US" sz="3200" baseline="30000" dirty="0"/>
              <a:t> </a:t>
            </a:r>
            <a:r>
              <a:rPr lang="en-US" sz="3200" dirty="0"/>
              <a:t>Now Jesus did many other signs </a:t>
            </a:r>
            <a:endParaRPr lang="en-US" sz="3200" dirty="0" smtClean="0"/>
          </a:p>
          <a:p>
            <a:r>
              <a:rPr lang="en-US" sz="3200" dirty="0" smtClean="0"/>
              <a:t>in </a:t>
            </a:r>
            <a:r>
              <a:rPr lang="en-US" sz="3200" dirty="0"/>
              <a:t>the presence of the disciples, </a:t>
            </a:r>
            <a:endParaRPr lang="en-US" sz="3200" dirty="0" smtClean="0"/>
          </a:p>
          <a:p>
            <a:r>
              <a:rPr lang="en-US" sz="3200" dirty="0" smtClean="0"/>
              <a:t>which </a:t>
            </a:r>
            <a:r>
              <a:rPr lang="en-US" sz="3200" dirty="0"/>
              <a:t>are not written in this book; </a:t>
            </a:r>
            <a:endParaRPr lang="en-US" sz="3200" dirty="0" smtClean="0"/>
          </a:p>
          <a:p>
            <a:r>
              <a:rPr lang="en-US" sz="3200" baseline="30000" dirty="0" smtClean="0"/>
              <a:t>31</a:t>
            </a:r>
            <a:r>
              <a:rPr lang="en-US" sz="3200" baseline="30000" dirty="0"/>
              <a:t> </a:t>
            </a:r>
            <a:r>
              <a:rPr lang="en-US" sz="3200" dirty="0"/>
              <a:t>but these are written </a:t>
            </a:r>
            <a:endParaRPr lang="en-US" sz="3200" dirty="0" smtClean="0"/>
          </a:p>
          <a:p>
            <a:r>
              <a:rPr lang="en-US" sz="3200" dirty="0" smtClean="0"/>
              <a:t>so </a:t>
            </a:r>
            <a:r>
              <a:rPr lang="en-US" sz="3200" dirty="0"/>
              <a:t>that you may believe </a:t>
            </a:r>
            <a:endParaRPr lang="en-US" sz="3200" dirty="0" smtClean="0"/>
          </a:p>
          <a:p>
            <a:r>
              <a:rPr lang="en-US" sz="3200" dirty="0" smtClean="0"/>
              <a:t>that </a:t>
            </a:r>
            <a:r>
              <a:rPr lang="en-US" sz="3200" dirty="0"/>
              <a:t>Jesus is the Christ, </a:t>
            </a:r>
            <a:r>
              <a:rPr lang="en-US" sz="3200" dirty="0" smtClean="0"/>
              <a:t>the </a:t>
            </a:r>
            <a:r>
              <a:rPr lang="en-US" sz="3200" dirty="0"/>
              <a:t>Son of God, and that by believing </a:t>
            </a:r>
            <a:endParaRPr lang="en-US" sz="3200" dirty="0" smtClean="0"/>
          </a:p>
          <a:p>
            <a:r>
              <a:rPr lang="en-US" sz="3200" dirty="0" smtClean="0"/>
              <a:t>you </a:t>
            </a:r>
            <a:r>
              <a:rPr lang="en-US" sz="3200" dirty="0"/>
              <a:t>may have life in his name</a:t>
            </a:r>
            <a:r>
              <a:rPr lang="en-US" sz="3200" dirty="0" smtClean="0"/>
              <a:t>. 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1911906" y="309609"/>
            <a:ext cx="5022294" cy="76944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4400" b="1" dirty="0" smtClean="0"/>
              <a:t>John’s Purpose</a:t>
            </a:r>
            <a:endParaRPr lang="en-US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125155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561700" y="6492875"/>
            <a:ext cx="6019800" cy="365125"/>
          </a:xfrm>
        </p:spPr>
        <p:txBody>
          <a:bodyPr/>
          <a:lstStyle/>
          <a:p>
            <a:r>
              <a:rPr lang="en-US" smtClean="0"/>
              <a:t>Lesson 3 - John Overview</a:t>
            </a:r>
            <a:endParaRPr lang="en-US" dirty="0"/>
          </a:p>
        </p:txBody>
      </p:sp>
      <p:sp>
        <p:nvSpPr>
          <p:cNvPr id="9" name="Date Placeholder 7"/>
          <p:cNvSpPr>
            <a:spLocks noGrp="1"/>
          </p:cNvSpPr>
          <p:nvPr>
            <p:ph type="dt" sz="half" idx="10"/>
          </p:nvPr>
        </p:nvSpPr>
        <p:spPr>
          <a:xfrm>
            <a:off x="47324" y="6492875"/>
            <a:ext cx="1857675" cy="365125"/>
          </a:xfrm>
        </p:spPr>
        <p:txBody>
          <a:bodyPr/>
          <a:lstStyle/>
          <a:p>
            <a:r>
              <a:rPr lang="en-US" smtClean="0"/>
              <a:t>September 30, 2014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27846" y="1613647"/>
            <a:ext cx="7301754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“The striking opening of John’s gospel establishes a connection between </a:t>
            </a:r>
            <a:endParaRPr lang="en-US" sz="3200" dirty="0" smtClean="0"/>
          </a:p>
          <a:p>
            <a:pPr>
              <a:lnSpc>
                <a:spcPct val="150000"/>
              </a:lnSpc>
            </a:pPr>
            <a:r>
              <a:rPr lang="en-US" sz="3200" dirty="0" smtClean="0"/>
              <a:t>God’s </a:t>
            </a:r>
            <a:r>
              <a:rPr lang="en-US" sz="3200" dirty="0"/>
              <a:t>act of creation </a:t>
            </a:r>
            <a:r>
              <a:rPr lang="en-US" sz="3200" dirty="0" smtClean="0"/>
              <a:t>through </a:t>
            </a:r>
            <a:r>
              <a:rPr lang="en-US" sz="3200" dirty="0"/>
              <a:t>His spoken Word and His act of providing salvation through the incarnate Word, </a:t>
            </a:r>
            <a:r>
              <a:rPr lang="en-US" sz="3200" dirty="0" smtClean="0"/>
              <a:t>Jesus.”</a:t>
            </a:r>
            <a:endParaRPr lang="en-US" sz="3200" dirty="0"/>
          </a:p>
          <a:p>
            <a:pPr algn="r">
              <a:lnSpc>
                <a:spcPct val="150000"/>
              </a:lnSpc>
            </a:pPr>
            <a:r>
              <a:rPr lang="en-US" sz="2800" dirty="0" smtClean="0"/>
              <a:t>-- </a:t>
            </a:r>
            <a:r>
              <a:rPr lang="en-US" sz="2800" dirty="0" err="1"/>
              <a:t>K</a:t>
            </a:r>
            <a:r>
              <a:rPr lang="en-US" sz="2800" dirty="0" err="1" smtClean="0"/>
              <a:t>ostenberger</a:t>
            </a:r>
            <a:r>
              <a:rPr lang="en-US" sz="2800" dirty="0" smtClean="0"/>
              <a:t>, </a:t>
            </a:r>
            <a:r>
              <a:rPr lang="en-US" sz="2800" dirty="0"/>
              <a:t>“Encountering </a:t>
            </a:r>
            <a:r>
              <a:rPr lang="en-US" sz="2800" dirty="0" smtClean="0"/>
              <a:t>John,” p</a:t>
            </a:r>
            <a:r>
              <a:rPr lang="en-US" sz="2800" dirty="0"/>
              <a:t>. </a:t>
            </a:r>
            <a:r>
              <a:rPr lang="en-US" sz="2800" dirty="0" smtClean="0"/>
              <a:t>26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1911906" y="340387"/>
            <a:ext cx="5022294" cy="7078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4000" b="1" dirty="0" err="1"/>
              <a:t>K</a:t>
            </a:r>
            <a:r>
              <a:rPr lang="en-US" sz="4000" b="1" dirty="0" err="1" smtClean="0"/>
              <a:t>ostenberger</a:t>
            </a:r>
            <a:r>
              <a:rPr lang="en-US" sz="4000" b="1" dirty="0" smtClean="0"/>
              <a:t> </a:t>
            </a:r>
            <a:r>
              <a:rPr lang="en-US" sz="4000" b="1" dirty="0" smtClean="0"/>
              <a:t>on John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10180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561700" y="6492875"/>
            <a:ext cx="6019800" cy="365125"/>
          </a:xfrm>
        </p:spPr>
        <p:txBody>
          <a:bodyPr/>
          <a:lstStyle/>
          <a:p>
            <a:r>
              <a:rPr lang="en-US" smtClean="0"/>
              <a:t>Lesson 3 - John Overview</a:t>
            </a:r>
            <a:endParaRPr lang="en-US" dirty="0"/>
          </a:p>
        </p:txBody>
      </p:sp>
      <p:sp>
        <p:nvSpPr>
          <p:cNvPr id="9" name="Date Placeholder 7"/>
          <p:cNvSpPr>
            <a:spLocks noGrp="1"/>
          </p:cNvSpPr>
          <p:nvPr>
            <p:ph type="dt" sz="half" idx="10"/>
          </p:nvPr>
        </p:nvSpPr>
        <p:spPr>
          <a:xfrm>
            <a:off x="47324" y="6492875"/>
            <a:ext cx="1857675" cy="365125"/>
          </a:xfrm>
        </p:spPr>
        <p:txBody>
          <a:bodyPr/>
          <a:lstStyle/>
          <a:p>
            <a:r>
              <a:rPr lang="en-US" smtClean="0"/>
              <a:t>September 30, 2014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85046" y="1613647"/>
            <a:ext cx="702678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hlinkClick r:id="rId2"/>
              </a:rPr>
              <a:t>John 14:6</a:t>
            </a:r>
            <a:r>
              <a:rPr lang="en-US" sz="3200" b="1" dirty="0" smtClean="0"/>
              <a:t> </a:t>
            </a:r>
            <a:r>
              <a:rPr lang="en-US" sz="2400" dirty="0" smtClean="0"/>
              <a:t>(ESV)</a:t>
            </a:r>
            <a:endParaRPr lang="en-US" sz="3200" dirty="0" smtClean="0"/>
          </a:p>
          <a:p>
            <a:pPr>
              <a:lnSpc>
                <a:spcPct val="150000"/>
              </a:lnSpc>
            </a:pPr>
            <a:r>
              <a:rPr lang="en-US" sz="3200" baseline="30000" dirty="0"/>
              <a:t>6 </a:t>
            </a:r>
            <a:r>
              <a:rPr lang="en-US" sz="3200" dirty="0"/>
              <a:t>Jesus said to </a:t>
            </a:r>
            <a:r>
              <a:rPr lang="en-US" sz="3200" dirty="0" smtClean="0"/>
              <a:t>him [Thomas, the Apostle], </a:t>
            </a:r>
            <a:r>
              <a:rPr lang="en-US" sz="3200" dirty="0"/>
              <a:t>“I am the way, and the truth, and the life. No one comes to the Father </a:t>
            </a:r>
            <a:endParaRPr lang="en-US" sz="3200" dirty="0" smtClean="0"/>
          </a:p>
          <a:p>
            <a:pPr>
              <a:lnSpc>
                <a:spcPct val="150000"/>
              </a:lnSpc>
            </a:pPr>
            <a:r>
              <a:rPr lang="en-US" sz="3200" dirty="0" smtClean="0"/>
              <a:t>except </a:t>
            </a:r>
            <a:r>
              <a:rPr lang="en-US" sz="3200" dirty="0"/>
              <a:t>through me</a:t>
            </a:r>
            <a:r>
              <a:rPr lang="en-US" sz="3200" dirty="0" smtClean="0"/>
              <a:t>.” 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1911906" y="309609"/>
            <a:ext cx="5022294" cy="76944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4400" b="1" dirty="0" smtClean="0"/>
              <a:t>Memory Verse</a:t>
            </a:r>
            <a:endParaRPr lang="en-US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409617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561700" y="6492875"/>
            <a:ext cx="6019800" cy="365125"/>
          </a:xfrm>
        </p:spPr>
        <p:txBody>
          <a:bodyPr/>
          <a:lstStyle/>
          <a:p>
            <a:r>
              <a:rPr lang="en-US" smtClean="0"/>
              <a:t>Lesson 3 - John Overview</a:t>
            </a:r>
            <a:endParaRPr lang="en-US" dirty="0"/>
          </a:p>
        </p:txBody>
      </p:sp>
      <p:sp>
        <p:nvSpPr>
          <p:cNvPr id="9" name="Date Placeholder 7"/>
          <p:cNvSpPr>
            <a:spLocks noGrp="1"/>
          </p:cNvSpPr>
          <p:nvPr>
            <p:ph type="dt" sz="half" idx="10"/>
          </p:nvPr>
        </p:nvSpPr>
        <p:spPr>
          <a:xfrm>
            <a:off x="47324" y="6492875"/>
            <a:ext cx="1857675" cy="365125"/>
          </a:xfrm>
        </p:spPr>
        <p:txBody>
          <a:bodyPr/>
          <a:lstStyle/>
          <a:p>
            <a:r>
              <a:rPr lang="en-US" smtClean="0"/>
              <a:t>September 30, 2014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27846" y="1613647"/>
            <a:ext cx="730175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“Readers of Scripture are not merely dispassionate literary critics</a:t>
            </a:r>
            <a:r>
              <a:rPr lang="en-US" sz="3200" dirty="0" smtClean="0"/>
              <a:t>—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they </a:t>
            </a:r>
            <a:r>
              <a:rPr lang="en-US" sz="3200" dirty="0"/>
              <a:t>are existentially addressed and engaged by the biblical message </a:t>
            </a:r>
            <a:endParaRPr lang="en-US" sz="3200" dirty="0" smtClean="0"/>
          </a:p>
          <a:p>
            <a:pPr>
              <a:lnSpc>
                <a:spcPct val="150000"/>
              </a:lnSpc>
            </a:pPr>
            <a:r>
              <a:rPr lang="en-US" sz="3200" dirty="0" smtClean="0"/>
              <a:t>and </a:t>
            </a:r>
            <a:r>
              <a:rPr lang="en-US" sz="3200" dirty="0"/>
              <a:t>must act in response to it…”</a:t>
            </a:r>
          </a:p>
          <a:p>
            <a:pPr algn="r">
              <a:lnSpc>
                <a:spcPct val="150000"/>
              </a:lnSpc>
            </a:pPr>
            <a:r>
              <a:rPr lang="en-US" sz="2800" dirty="0"/>
              <a:t>-- </a:t>
            </a:r>
            <a:r>
              <a:rPr lang="en-US" sz="2800" dirty="0" err="1"/>
              <a:t>K</a:t>
            </a:r>
            <a:r>
              <a:rPr lang="en-US" sz="2800" dirty="0" err="1" smtClean="0"/>
              <a:t>ostenberger</a:t>
            </a:r>
            <a:r>
              <a:rPr lang="en-US" sz="2800" dirty="0"/>
              <a:t>, “Encountering John,” p. </a:t>
            </a:r>
            <a:r>
              <a:rPr lang="en-US" sz="2800" dirty="0" smtClean="0"/>
              <a:t>15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1911906" y="340388"/>
            <a:ext cx="5022294" cy="7078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4000" b="1" dirty="0" err="1"/>
              <a:t>K</a:t>
            </a:r>
            <a:r>
              <a:rPr lang="en-US" sz="4000" b="1" dirty="0" err="1" smtClean="0"/>
              <a:t>ostenberger</a:t>
            </a:r>
            <a:r>
              <a:rPr lang="en-US" sz="4000" b="1" dirty="0" smtClean="0"/>
              <a:t> </a:t>
            </a:r>
            <a:r>
              <a:rPr lang="en-US" sz="4000" b="1" dirty="0"/>
              <a:t>on </a:t>
            </a:r>
            <a:r>
              <a:rPr lang="en-US" sz="4000" b="1" dirty="0" smtClean="0"/>
              <a:t>John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96433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561700" y="6492875"/>
            <a:ext cx="6019800" cy="365125"/>
          </a:xfrm>
        </p:spPr>
        <p:txBody>
          <a:bodyPr/>
          <a:lstStyle/>
          <a:p>
            <a:r>
              <a:rPr lang="en-US" smtClean="0"/>
              <a:t>Lesson 3 - John Overview</a:t>
            </a:r>
            <a:endParaRPr lang="en-US" dirty="0"/>
          </a:p>
        </p:txBody>
      </p:sp>
      <p:sp>
        <p:nvSpPr>
          <p:cNvPr id="9" name="Date Placeholder 7"/>
          <p:cNvSpPr>
            <a:spLocks noGrp="1"/>
          </p:cNvSpPr>
          <p:nvPr>
            <p:ph type="dt" sz="half" idx="10"/>
          </p:nvPr>
        </p:nvSpPr>
        <p:spPr>
          <a:xfrm>
            <a:off x="47324" y="6492875"/>
            <a:ext cx="1857675" cy="365125"/>
          </a:xfrm>
        </p:spPr>
        <p:txBody>
          <a:bodyPr/>
          <a:lstStyle/>
          <a:p>
            <a:r>
              <a:rPr lang="en-US" smtClean="0"/>
              <a:t>September 30, 2014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27846" y="1613647"/>
            <a:ext cx="730175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3200" dirty="0"/>
              <a:t>What is the predominant theological message of John’s </a:t>
            </a:r>
            <a:r>
              <a:rPr lang="en-US" sz="3200" dirty="0" smtClean="0"/>
              <a:t>Gospel </a:t>
            </a:r>
            <a:r>
              <a:rPr lang="en-US" sz="3200" dirty="0"/>
              <a:t>and how is it documented and supported by what he wrote</a:t>
            </a:r>
            <a:r>
              <a:rPr lang="en-US" sz="3200" dirty="0" smtClean="0"/>
              <a:t>?</a:t>
            </a:r>
            <a:r>
              <a:rPr lang="en-US" sz="3200" dirty="0"/>
              <a:t> </a:t>
            </a:r>
            <a:endParaRPr lang="en-US" sz="3200" dirty="0" smtClean="0"/>
          </a:p>
          <a:p>
            <a:pPr marL="514350" lvl="0" indent="-514350">
              <a:buFont typeface="+mj-lt"/>
              <a:buAutoNum type="arabicPeriod"/>
            </a:pPr>
            <a:endParaRPr lang="en-US" sz="3200" dirty="0"/>
          </a:p>
          <a:p>
            <a:pPr marL="514350" lvl="0" indent="-514350">
              <a:buFont typeface="+mj-lt"/>
              <a:buAutoNum type="arabicPeriod"/>
            </a:pPr>
            <a:r>
              <a:rPr lang="en-US" sz="3200" dirty="0"/>
              <a:t>What are some of the major doctrines of the Christian faith that are addressed in John’s writings</a:t>
            </a:r>
            <a:r>
              <a:rPr lang="en-US" sz="3200" dirty="0" smtClean="0"/>
              <a:t>? 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1911906" y="340388"/>
            <a:ext cx="5022294" cy="7078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4000" b="1" dirty="0" smtClean="0"/>
              <a:t>Discussion Questions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57307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561700" y="6492875"/>
            <a:ext cx="6019800" cy="365125"/>
          </a:xfrm>
        </p:spPr>
        <p:txBody>
          <a:bodyPr/>
          <a:lstStyle/>
          <a:p>
            <a:r>
              <a:rPr lang="en-US" smtClean="0"/>
              <a:t>Lesson 3 - John Overview</a:t>
            </a:r>
            <a:endParaRPr lang="en-US" dirty="0"/>
          </a:p>
        </p:txBody>
      </p:sp>
      <p:sp>
        <p:nvSpPr>
          <p:cNvPr id="9" name="Date Placeholder 7"/>
          <p:cNvSpPr>
            <a:spLocks noGrp="1"/>
          </p:cNvSpPr>
          <p:nvPr>
            <p:ph type="dt" sz="half" idx="10"/>
          </p:nvPr>
        </p:nvSpPr>
        <p:spPr>
          <a:xfrm>
            <a:off x="47324" y="6492875"/>
            <a:ext cx="1857675" cy="365125"/>
          </a:xfrm>
        </p:spPr>
        <p:txBody>
          <a:bodyPr/>
          <a:lstStyle/>
          <a:p>
            <a:r>
              <a:rPr lang="en-US" smtClean="0"/>
              <a:t>September 30, 2014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27846" y="1613647"/>
            <a:ext cx="730175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 startAt="3"/>
            </a:pPr>
            <a:r>
              <a:rPr lang="en-US" sz="3200" dirty="0" smtClean="0"/>
              <a:t>What </a:t>
            </a:r>
            <a:r>
              <a:rPr lang="en-US" sz="3200" dirty="0"/>
              <a:t>Scripture references would you cite to support your belief that the Bible is the inspired Word of God and therefore central to what you believe and how you live</a:t>
            </a:r>
            <a:r>
              <a:rPr lang="en-US" sz="3200" dirty="0" smtClean="0"/>
              <a:t>? </a:t>
            </a:r>
          </a:p>
          <a:p>
            <a:pPr marL="514350" lvl="0" indent="-514350">
              <a:buFont typeface="+mj-lt"/>
              <a:buAutoNum type="arabicPeriod" startAt="3"/>
            </a:pPr>
            <a:endParaRPr lang="en-US" sz="3200" dirty="0"/>
          </a:p>
          <a:p>
            <a:pPr marL="514350" lvl="0" indent="-514350">
              <a:buFont typeface="+mj-lt"/>
              <a:buAutoNum type="arabicPeriod" startAt="3"/>
            </a:pPr>
            <a:r>
              <a:rPr lang="en-US" sz="3200" dirty="0" smtClean="0"/>
              <a:t>What </a:t>
            </a:r>
            <a:r>
              <a:rPr lang="en-US" sz="3200" dirty="0"/>
              <a:t>would you say to someone who thinks all religions are the same and there are many ways to God</a:t>
            </a:r>
            <a:r>
              <a:rPr lang="en-US" sz="3200" dirty="0" smtClean="0"/>
              <a:t>? 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1911906" y="340388"/>
            <a:ext cx="5022294" cy="7078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4000" b="1" dirty="0" smtClean="0"/>
              <a:t>Discussion Questions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423894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2F52A-C960-462B-8236-8A9481EACB9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561700" y="6492875"/>
            <a:ext cx="6019800" cy="365125"/>
          </a:xfrm>
        </p:spPr>
        <p:txBody>
          <a:bodyPr/>
          <a:lstStyle/>
          <a:p>
            <a:r>
              <a:rPr lang="en-US" smtClean="0"/>
              <a:t>Lesson 3 - John Overview</a:t>
            </a:r>
            <a:endParaRPr lang="en-US" dirty="0"/>
          </a:p>
        </p:txBody>
      </p:sp>
      <p:sp>
        <p:nvSpPr>
          <p:cNvPr id="9" name="Date Placeholder 7"/>
          <p:cNvSpPr>
            <a:spLocks noGrp="1"/>
          </p:cNvSpPr>
          <p:nvPr>
            <p:ph type="dt" sz="half" idx="10"/>
          </p:nvPr>
        </p:nvSpPr>
        <p:spPr>
          <a:xfrm>
            <a:off x="47324" y="6492875"/>
            <a:ext cx="1857675" cy="365125"/>
          </a:xfrm>
        </p:spPr>
        <p:txBody>
          <a:bodyPr/>
          <a:lstStyle/>
          <a:p>
            <a:r>
              <a:rPr lang="en-US" smtClean="0"/>
              <a:t>September 30, 2014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27846" y="1613647"/>
            <a:ext cx="748398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 startAt="5"/>
            </a:pPr>
            <a:r>
              <a:rPr lang="en-US" sz="3200" dirty="0" smtClean="0"/>
              <a:t>What </a:t>
            </a:r>
            <a:r>
              <a:rPr lang="en-US" sz="3200" dirty="0"/>
              <a:t>are some ways in which Jesus prepared His disciples (in </a:t>
            </a:r>
            <a:r>
              <a:rPr lang="en-US" sz="3200" dirty="0" smtClean="0">
                <a:hlinkClick r:id="rId2"/>
              </a:rPr>
              <a:t>John 13-21</a:t>
            </a:r>
            <a:r>
              <a:rPr lang="en-US" sz="3200" dirty="0"/>
              <a:t>) for what was ahead for them—and how do these apply to the church and you personally today</a:t>
            </a:r>
            <a:r>
              <a:rPr lang="en-US" sz="3200" dirty="0" smtClean="0"/>
              <a:t>? </a:t>
            </a:r>
            <a:endParaRPr lang="en-US" sz="3200" dirty="0"/>
          </a:p>
          <a:p>
            <a:pPr marL="514350" lvl="0" indent="-514350">
              <a:buFont typeface="+mj-lt"/>
              <a:buAutoNum type="arabicPeriod" startAt="5"/>
            </a:pPr>
            <a:r>
              <a:rPr lang="en-US" sz="3200" dirty="0"/>
              <a:t>Have you responded personally to the wonderful message of </a:t>
            </a:r>
            <a:r>
              <a:rPr lang="en-US" sz="3200" dirty="0" smtClean="0"/>
              <a:t>John </a:t>
            </a:r>
            <a:r>
              <a:rPr lang="en-US" sz="3200" dirty="0"/>
              <a:t>and do you know how to share it clearly with others who desperately need Christ too</a:t>
            </a:r>
            <a:r>
              <a:rPr lang="en-US" sz="3200" dirty="0" smtClean="0"/>
              <a:t>?</a:t>
            </a:r>
            <a:r>
              <a:rPr lang="en-US" sz="3200" dirty="0"/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911906" y="340388"/>
            <a:ext cx="5022294" cy="7078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4000" b="1" dirty="0" smtClean="0"/>
              <a:t>Discussion Questions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411986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500</Words>
  <Application>Microsoft Office PowerPoint</Application>
  <PresentationFormat>Letter Paper (8.5x11 in)</PresentationFormat>
  <Paragraphs>114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R. Logan</dc:creator>
  <cp:lastModifiedBy>Paul Logan</cp:lastModifiedBy>
  <cp:revision>126</cp:revision>
  <dcterms:created xsi:type="dcterms:W3CDTF">2012-01-22T12:15:41Z</dcterms:created>
  <dcterms:modified xsi:type="dcterms:W3CDTF">2014-09-30T23:32:47Z</dcterms:modified>
</cp:coreProperties>
</file>