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4"/>
  </p:notesMasterIdLst>
  <p:handoutMasterIdLst>
    <p:handoutMasterId r:id="rId35"/>
  </p:handoutMasterIdLst>
  <p:sldIdLst>
    <p:sldId id="474" r:id="rId3"/>
    <p:sldId id="467" r:id="rId4"/>
    <p:sldId id="468" r:id="rId5"/>
    <p:sldId id="616" r:id="rId6"/>
    <p:sldId id="617" r:id="rId7"/>
    <p:sldId id="618" r:id="rId8"/>
    <p:sldId id="619" r:id="rId9"/>
    <p:sldId id="505" r:id="rId10"/>
    <p:sldId id="470" r:id="rId11"/>
    <p:sldId id="613" r:id="rId12"/>
    <p:sldId id="532" r:id="rId13"/>
    <p:sldId id="612" r:id="rId14"/>
    <p:sldId id="614" r:id="rId15"/>
    <p:sldId id="615" r:id="rId16"/>
    <p:sldId id="601" r:id="rId17"/>
    <p:sldId id="602" r:id="rId18"/>
    <p:sldId id="603" r:id="rId19"/>
    <p:sldId id="605" r:id="rId20"/>
    <p:sldId id="604" r:id="rId21"/>
    <p:sldId id="512" r:id="rId22"/>
    <p:sldId id="565" r:id="rId23"/>
    <p:sldId id="513" r:id="rId24"/>
    <p:sldId id="620" r:id="rId25"/>
    <p:sldId id="597" r:id="rId26"/>
    <p:sldId id="583" r:id="rId27"/>
    <p:sldId id="456" r:id="rId28"/>
    <p:sldId id="557" r:id="rId29"/>
    <p:sldId id="609" r:id="rId30"/>
    <p:sldId id="606" r:id="rId31"/>
    <p:sldId id="579" r:id="rId32"/>
    <p:sldId id="607" r:id="rId33"/>
  </p:sldIdLst>
  <p:sldSz cx="13004800" cy="73152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00"/>
    <a:srgbClr val="CCECFF"/>
    <a:srgbClr val="99CCFF"/>
    <a:srgbClr val="75C5C7"/>
    <a:srgbClr val="FF9900"/>
    <a:srgbClr val="EDD9FF"/>
    <a:srgbClr val="FFCCFF"/>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53340" autoAdjust="0"/>
  </p:normalViewPr>
  <p:slideViewPr>
    <p:cSldViewPr>
      <p:cViewPr varScale="1">
        <p:scale>
          <a:sx n="49" d="100"/>
          <a:sy n="49" d="100"/>
        </p:scale>
        <p:origin x="1098" y="42"/>
      </p:cViewPr>
      <p:guideLst>
        <p:guide orient="horz" pos="2304"/>
        <p:guide pos="4096"/>
      </p:guideLst>
    </p:cSldViewPr>
  </p:slideViewPr>
  <p:notesTextViewPr>
    <p:cViewPr>
      <p:scale>
        <a:sx n="100" d="100"/>
        <a:sy n="100" d="100"/>
      </p:scale>
      <p:origin x="0" y="0"/>
    </p:cViewPr>
  </p:notesTextViewPr>
  <p:sorterViewPr>
    <p:cViewPr>
      <p:scale>
        <a:sx n="50" d="100"/>
        <a:sy n="50" d="100"/>
      </p:scale>
      <p:origin x="0" y="-1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1"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3970939"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1"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970939"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409007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in the Gospels …authoritative narrative!</a:t>
            </a:r>
          </a:p>
          <a:p>
            <a:endParaRPr lang="en-US" dirty="0"/>
          </a:p>
          <a:p>
            <a:pPr rtl="0"/>
            <a:r>
              <a:rPr lang="en-US" i="1" dirty="0"/>
              <a:t>Revelation has over 100 allusions and one quotation on Isaiah.  29 associated with Revelation 21 and 22</a:t>
            </a:r>
          </a:p>
          <a:p>
            <a:endParaRPr lang="en-US" dirty="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74207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425970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many events that Luke could have chosen to begin his account of Christ’s ministry, he picked His visit to Nazareth. He did so because what Jesus said on this occasion identifies Him as the Messiah and perfectly defines His ministry (</a:t>
            </a:r>
            <a:r>
              <a:rPr lang="en-US" b="0" dirty="0" smtClean="0"/>
              <a:t>MacArthur Jr., Luke 15, 269).</a:t>
            </a:r>
          </a:p>
          <a:p>
            <a:endParaRPr lang="en-US" b="0" dirty="0" smtClean="0"/>
          </a:p>
          <a:p>
            <a:r>
              <a:rPr lang="en-US" dirty="0"/>
              <a:t>Verse 18 succinctly summarizes the Messiah’s ministry. Four metaphors depict the desperate condition of needy sinners whom God seeks to rescue from hell. </a:t>
            </a:r>
            <a:r>
              <a:rPr lang="en-US" i="1" dirty="0" err="1"/>
              <a:t>Ptōchos</a:t>
            </a:r>
            <a:r>
              <a:rPr lang="en-US" i="1" dirty="0"/>
              <a:t> (</a:t>
            </a:r>
            <a:r>
              <a:rPr lang="en-US" i="1" dirty="0" err="1"/>
              <a:t>ptoe-hoos</a:t>
            </a:r>
            <a:r>
              <a:rPr lang="en-US" i="1" dirty="0"/>
              <a:t>) (poor) derives from a verb that means, “to cringe,” “to shrink back,” or “to cower.” It conveys the idea of a beggar cringing in the shadows, cowering in shame – </a:t>
            </a:r>
            <a:r>
              <a:rPr lang="en-US" b="1" i="1" dirty="0"/>
              <a:t>think wretched…completely devoid of any value or commodity. </a:t>
            </a:r>
          </a:p>
          <a:p>
            <a:endParaRPr lang="en-US" b="1" i="1" dirty="0"/>
          </a:p>
          <a:p>
            <a:r>
              <a:rPr lang="en-US" dirty="0"/>
              <a:t>What He said was shocking, unexpected, and unprecedented: He began to say to them, “Today this Scripture has been fulfilled in your hearing.” Other teachers had spoken of a future fulfillment of Isaiah’s prophecy, but Jesus told them that they were witnessing its fulfillment before their eyes. Salvation had come; the messianic era had begun; the Messiah was present that day in the synagogue in the person of Jesus, a man from that very village.</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93245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altLang="en-US" dirty="0">
                <a:latin typeface="Arial" panose="020B0604020202020204" pitchFamily="34" charset="0"/>
              </a:rPr>
              <a:t>22 And He answered and said to them, “Go and report to John what you have seen and heard: the BLIND RECEIVE SIGHT (Is 35:5)  the lame walk, the lepers are cleansed, and the deaf hear, the dead are raised up, the POOR HAVE THE GOSPEL PREACHED TO THEM (61:1). Lk 7:22.</a:t>
            </a:r>
          </a:p>
          <a:p>
            <a:pPr defTabSz="906902">
              <a:defRPr/>
            </a:pPr>
            <a:r>
              <a:rPr lang="en-US" dirty="0">
                <a:latin typeface="Arial" panose="020B0604020202020204" pitchFamily="34" charset="0"/>
              </a:rPr>
              <a:t>Afflicted in NASB = Poor in ESV</a:t>
            </a:r>
            <a:endParaRPr lang="en-US" sz="1000" dirty="0"/>
          </a:p>
          <a:p>
            <a:endParaRPr lang="en-US" dirty="0" smtClean="0"/>
          </a:p>
          <a:p>
            <a:r>
              <a:rPr lang="en-US" dirty="0"/>
              <a:t>The record of the genealogy of Jesus the Messiah, the son of David, the son of Abraham:  </a:t>
            </a:r>
            <a:r>
              <a:rPr lang="en-US" dirty="0" smtClean="0"/>
              <a:t>Mt 1:1.</a:t>
            </a:r>
          </a:p>
          <a:p>
            <a:endParaRPr lang="en-US" dirty="0" smtClean="0"/>
          </a:p>
          <a:p>
            <a:pPr defTabSz="906902">
              <a:defRPr/>
            </a:pPr>
            <a:r>
              <a:rPr lang="en-US" dirty="0" smtClean="0"/>
              <a:t>But when he had considered this, behold, an angel of the Lord appeared to him in a dream, saying, “Joseph, son of David, do not be afraid to take Mary as your wife; for the Child who has been conceived in her is of the Holy Spirit. She will bear a Son; and you shall call His name Jesus, for He will save His people from their sins.” Mt 1:20-21</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238004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1" dirty="0"/>
          </a:p>
          <a:p>
            <a:pPr algn="l"/>
            <a:endParaRPr lang="en-US" i="1" dirty="0"/>
          </a:p>
          <a:p>
            <a:pPr algn="l"/>
            <a:r>
              <a:rPr lang="en-US" i="1" dirty="0"/>
              <a:t>And he answered them, “Go and tell John what you have seen and heard: the blind receive their sight, the lame walk, lepers are cleansed, and the deaf hear, the dead are raised up, the poor have good news preached to them.”</a:t>
            </a:r>
          </a:p>
          <a:p>
            <a:pPr algn="l"/>
            <a:r>
              <a:rPr lang="en-US" dirty="0"/>
              <a:t>– Luke 7:22 (Mt 11:5)</a:t>
            </a:r>
          </a:p>
          <a:p>
            <a:pPr algn="l"/>
            <a:endParaRPr lang="en-US" dirty="0"/>
          </a:p>
          <a:p>
            <a:pPr algn="l"/>
            <a:r>
              <a:rPr lang="en-US" dirty="0"/>
              <a:t>Captives = those enslaved </a:t>
            </a:r>
          </a:p>
          <a:p>
            <a:pPr algn="l"/>
            <a:endParaRPr lang="en-US" dirty="0"/>
          </a:p>
          <a:p>
            <a:pPr defTabSz="906902"/>
            <a:r>
              <a:rPr lang="en-US" dirty="0"/>
              <a:t>A series of seven purpose clauses follows v1a, outlining the mission of the prophet, together with the goal of that mission, namely to build up God’s people so that they can restore Jerusalem and the rest of the devastated nation of Judah (verses 1b–4).  </a:t>
            </a:r>
          </a:p>
          <a:p>
            <a:pPr algn="l"/>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189504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231893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43:20; </a:t>
            </a:r>
            <a:r>
              <a:rPr lang="en-US" dirty="0" err="1" smtClean="0"/>
              <a:t>Deut</a:t>
            </a:r>
            <a:r>
              <a:rPr lang="en-US" dirty="0" smtClean="0"/>
              <a:t> 10:15</a:t>
            </a:r>
          </a:p>
          <a:p>
            <a:r>
              <a:rPr lang="en-US" dirty="0" smtClean="0"/>
              <a:t>Is 66:21: 1 Pt 2:5; Rev 1:6</a:t>
            </a:r>
          </a:p>
          <a:p>
            <a:r>
              <a:rPr lang="en-US" dirty="0" smtClean="0"/>
              <a:t>Ex 19:6; </a:t>
            </a:r>
            <a:r>
              <a:rPr lang="en-US" dirty="0" err="1" smtClean="0"/>
              <a:t>Deut</a:t>
            </a:r>
            <a:r>
              <a:rPr lang="en-US" baseline="0" dirty="0" smtClean="0"/>
              <a:t> 7:6</a:t>
            </a:r>
          </a:p>
          <a:p>
            <a:r>
              <a:rPr lang="en-US" baseline="0" dirty="0" smtClean="0"/>
              <a:t>Ex 19:5; </a:t>
            </a:r>
            <a:r>
              <a:rPr lang="en-US" baseline="0" dirty="0" err="1" smtClean="0"/>
              <a:t>Deut</a:t>
            </a:r>
            <a:r>
              <a:rPr lang="en-US" baseline="0" dirty="0" smtClean="0"/>
              <a:t> 4:20; 14:12; Titus 2:14</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5727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365609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07669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i="1" dirty="0"/>
              <a:t>We aren’t studying Isaiah because of Isaiah…we are studying Isaiah because he provides a roadmap to the Messiah.  </a:t>
            </a:r>
          </a:p>
          <a:p>
            <a:pPr rtl="0"/>
            <a:endParaRPr lang="en-US" sz="1400" i="1" dirty="0"/>
          </a:p>
          <a:p>
            <a:pPr rtl="0"/>
            <a:r>
              <a:rPr lang="en-US" sz="1400" i="1" dirty="0"/>
              <a:t>A head knowledge of God is like kissing your sister…have you ever kissed your sister?  </a:t>
            </a:r>
          </a:p>
          <a:p>
            <a:pPr rtl="0"/>
            <a:r>
              <a:rPr lang="en-US" sz="1400" i="1" dirty="0"/>
              <a:t>I can’t tell you how many times in the many decades that I read Luke 4—but I didn’t really read it.  Do you know what I mean?  </a:t>
            </a:r>
          </a:p>
          <a:p>
            <a:pPr rtl="0"/>
            <a:endParaRPr lang="en-US" sz="1400" i="1" dirty="0"/>
          </a:p>
          <a:p>
            <a:pPr defTabSz="906902">
              <a:defRPr/>
            </a:pPr>
            <a:r>
              <a:rPr lang="en-US" sz="1400" i="1" dirty="0"/>
              <a:t>One of the great honors we have as elders is to vote on membership—it includes a written testimony and explanation of the gospel.  I love reading those personal testimony’s and walk away encouraged. I see how they fully realized God and accepted Him as their personal savior.  </a:t>
            </a:r>
          </a:p>
          <a:p>
            <a:pPr marL="170044" indent="-170044" defTabSz="906902">
              <a:buFontTx/>
              <a:buChar char="-"/>
              <a:defRPr/>
            </a:pPr>
            <a:r>
              <a:rPr lang="en-US" sz="1400" i="1" dirty="0"/>
              <a:t>Some it was early</a:t>
            </a:r>
          </a:p>
          <a:p>
            <a:pPr marL="170044" indent="-170044" defTabSz="906902">
              <a:buFontTx/>
              <a:buChar char="-"/>
              <a:defRPr/>
            </a:pPr>
            <a:r>
              <a:rPr lang="en-US" sz="1400" i="1" dirty="0"/>
              <a:t>Many it was a compliant upbringing, followed by rebellion</a:t>
            </a:r>
          </a:p>
          <a:p>
            <a:pPr marL="170044" indent="-170044" defTabSz="906902">
              <a:buFontTx/>
              <a:buChar char="-"/>
              <a:defRPr/>
            </a:pPr>
            <a:r>
              <a:rPr lang="en-US" sz="1400" i="1" dirty="0"/>
              <a:t>A more than just a few it was a crisis that they couldn’t untangle</a:t>
            </a:r>
            <a:endParaRPr lang="en-US" sz="1400" i="1" baseline="30000" dirty="0"/>
          </a:p>
          <a:p>
            <a:pPr rtl="0"/>
            <a:endParaRPr lang="en-US" sz="1400" i="1" dirty="0"/>
          </a:p>
          <a:p>
            <a:pPr rtl="0"/>
            <a:endParaRPr lang="en-US" sz="1400" i="1" dirty="0"/>
          </a:p>
          <a:p>
            <a:pPr rtl="0"/>
            <a:endParaRPr lang="en-US" sz="1400" i="1" dirty="0"/>
          </a:p>
          <a:p>
            <a:pPr rtl="0"/>
            <a:endParaRPr lang="en-US" sz="1400" i="1" dirty="0"/>
          </a:p>
          <a:p>
            <a:pPr rtl="0"/>
            <a:endParaRPr lang="en-US" sz="1400" i="1"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245182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337528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MOB</a:t>
            </a:r>
          </a:p>
        </p:txBody>
      </p:sp>
      <p:sp>
        <p:nvSpPr>
          <p:cNvPr id="4" name="Slide Number Placeholder 3"/>
          <p:cNvSpPr>
            <a:spLocks noGrp="1"/>
          </p:cNvSpPr>
          <p:nvPr>
            <p:ph type="sldNum" sz="quarter" idx="5"/>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1858345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teaching of Immanuel Bible Church is based on the Scriptures. This </a:t>
            </a:r>
          </a:p>
          <a:p>
            <a:r>
              <a:rPr lang="en-US" sz="1400" dirty="0"/>
              <a:t>article (Article V) serves as our statement of faith, and it reflects those </a:t>
            </a:r>
          </a:p>
          <a:p>
            <a:r>
              <a:rPr lang="en-US" sz="1400" dirty="0"/>
              <a:t>doctrines that the elders and congregation consider essential to understanding, teaching, and practicing God’s Word. It is based on an interpretation of the Scripture that is: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120776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224776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Isaiah</a:t>
            </a:r>
            <a:r>
              <a:rPr lang="en-US" baseline="0" dirty="0" smtClean="0"/>
              <a:t> 61 is sometimes referred to as the 5</a:t>
            </a:r>
            <a:r>
              <a:rPr lang="en-US" baseline="30000" dirty="0" smtClean="0"/>
              <a:t>th</a:t>
            </a:r>
            <a:r>
              <a:rPr lang="en-US" baseline="0" dirty="0" smtClean="0"/>
              <a:t> Servant Song—with the emphasis on the Servant’s mission.  What are elements of the mission discussed in this chapter?  The others are noted in backup slides.  </a:t>
            </a:r>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19165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60 presented the blessings that Israel would enjoy in the future, like a city lit by the rising sun. Chapter 61 begins by introducing the One who would bring those blessings, the “Sun” that lights that city.</a:t>
            </a:r>
          </a:p>
          <a:p>
            <a:pPr lvl="1"/>
            <a:r>
              <a:rPr lang="en-US" dirty="0" smtClean="0"/>
              <a:t> Tom Constable, Tom Constables Expository Notes on the Bible (</a:t>
            </a:r>
            <a:r>
              <a:rPr lang="en-US" dirty="0" err="1" smtClean="0"/>
              <a:t>Galaxie</a:t>
            </a:r>
            <a:r>
              <a:rPr lang="en-US" dirty="0" smtClean="0"/>
              <a:t> Software, 2003), Is 61:1.</a:t>
            </a:r>
          </a:p>
        </p:txBody>
      </p:sp>
      <p:sp>
        <p:nvSpPr>
          <p:cNvPr id="4" name="Slide Number Placeholder 3"/>
          <p:cNvSpPr>
            <a:spLocks noGrp="1"/>
          </p:cNvSpPr>
          <p:nvPr>
            <p:ph type="sldNum" sz="quarter" idx="10"/>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1245601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305929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4</a:t>
            </a:fld>
            <a:endParaRPr lang="en-US" altLang="en-US"/>
          </a:p>
        </p:txBody>
      </p:sp>
    </p:spTree>
    <p:extLst>
      <p:ext uri="{BB962C8B-B14F-4D97-AF65-F5344CB8AC3E}">
        <p14:creationId xmlns:p14="http://schemas.microsoft.com/office/powerpoint/2010/main" val="424492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2CA078-B004-4A72-B10D-A8EE2DDFFFB6}" type="slidenum">
              <a:rPr lang="en-US" altLang="en-US"/>
              <a:pPr/>
              <a:t>5</a:t>
            </a:fld>
            <a:endParaRPr lang="en-US" altLang="en-US"/>
          </a:p>
        </p:txBody>
      </p:sp>
    </p:spTree>
    <p:extLst>
      <p:ext uri="{BB962C8B-B14F-4D97-AF65-F5344CB8AC3E}">
        <p14:creationId xmlns:p14="http://schemas.microsoft.com/office/powerpoint/2010/main" val="170548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1DE489-9D83-4AEE-A253-EA1BF9F99A2C}" type="slidenum">
              <a:rPr lang="en-US" altLang="en-US"/>
              <a:pPr/>
              <a:t>6</a:t>
            </a:fld>
            <a:endParaRPr lang="en-US" altLang="en-US"/>
          </a:p>
        </p:txBody>
      </p:sp>
    </p:spTree>
    <p:extLst>
      <p:ext uri="{BB962C8B-B14F-4D97-AF65-F5344CB8AC3E}">
        <p14:creationId xmlns:p14="http://schemas.microsoft.com/office/powerpoint/2010/main" val="24730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2F6E35-D4E7-4D81-9591-4AE8F492C041}" type="slidenum">
              <a:rPr lang="en-US" altLang="en-US"/>
              <a:pPr/>
              <a:t>7</a:t>
            </a:fld>
            <a:endParaRPr lang="en-US" altLang="en-US"/>
          </a:p>
        </p:txBody>
      </p:sp>
    </p:spTree>
    <p:extLst>
      <p:ext uri="{BB962C8B-B14F-4D97-AF65-F5344CB8AC3E}">
        <p14:creationId xmlns:p14="http://schemas.microsoft.com/office/powerpoint/2010/main" val="41861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 really is a great verse.  A lot packed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351307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s://www.thechristianworldview.org/tag/jesse-johnson/" TargetMode="External"/><Relationship Id="rId3" Type="http://schemas.openxmlformats.org/officeDocument/2006/relationships/hyperlink" Target="http://www.ibcmob.net/" TargetMode="External"/><Relationship Id="rId7" Type="http://schemas.openxmlformats.org/officeDocument/2006/relationships/hyperlink" Target="https://www.youtube.com/playlist?list=PLHUDKX2xFl8hLruR1I3QGKINM6L_KDQ3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playlist?list=PLHUDKX2xFl8iVBvS68wPDNd2IQOab2PB8" TargetMode="External"/><Relationship Id="rId5" Type="http://schemas.openxmlformats.org/officeDocument/2006/relationships/hyperlink" Target="https://immanuelbible.church/summer-breakout-series-2023" TargetMode="External"/><Relationship Id="rId4" Type="http://schemas.openxmlformats.org/officeDocument/2006/relationships/hyperlink" Target="https://immanuelbible.churc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10</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6200000">
            <a:off x="11824560" y="5340259"/>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10769600" y="5943600"/>
            <a:ext cx="1950720" cy="387798"/>
          </a:xfrm>
          <a:prstGeom prst="rect">
            <a:avLst/>
          </a:prstGeom>
          <a:noFill/>
        </p:spPr>
        <p:txBody>
          <a:bodyPr>
            <a:spAutoFit/>
          </a:bodyPr>
          <a:lstStyle/>
          <a:p>
            <a:pPr algn="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11529048"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9022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Testament Use of Isaiah</a:t>
            </a: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3653" y="2133600"/>
            <a:ext cx="4137950" cy="4191001"/>
          </a:xfrm>
          <a:prstGeom prst="rect">
            <a:avLst/>
          </a:prstGeom>
        </p:spPr>
      </p:pic>
      <p:pic>
        <p:nvPicPr>
          <p:cNvPr id="7" name="Picture 3" descr="MOB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6350" y="6116173"/>
            <a:ext cx="1071127" cy="276999"/>
          </a:xfrm>
          <a:prstGeom prst="rect">
            <a:avLst/>
          </a:prstGeom>
          <a:noFill/>
        </p:spPr>
        <p:txBody>
          <a:bodyPr wrap="none" rtlCol="0">
            <a:spAutoFit/>
          </a:bodyPr>
          <a:lstStyle/>
          <a:p>
            <a:r>
              <a:rPr lang="en-US" sz="1200" dirty="0" smtClean="0"/>
              <a:t>Chord Graph</a:t>
            </a:r>
            <a:endParaRPr lang="en-US" sz="1200" dirty="0"/>
          </a:p>
        </p:txBody>
      </p:sp>
      <p:pic>
        <p:nvPicPr>
          <p:cNvPr id="6" name="Picture 5"/>
          <p:cNvPicPr>
            <a:picLocks noChangeAspect="1"/>
          </p:cNvPicPr>
          <p:nvPr/>
        </p:nvPicPr>
        <p:blipFill>
          <a:blip r:embed="rId5"/>
          <a:stretch>
            <a:fillRect/>
          </a:stretch>
        </p:blipFill>
        <p:spPr>
          <a:xfrm>
            <a:off x="177800" y="2205122"/>
            <a:ext cx="7882719" cy="4172810"/>
          </a:xfrm>
          <a:prstGeom prst="rect">
            <a:avLst/>
          </a:prstGeom>
        </p:spPr>
      </p:pic>
      <p:sp>
        <p:nvSpPr>
          <p:cNvPr id="9" name="TextBox 8"/>
          <p:cNvSpPr txBox="1"/>
          <p:nvPr/>
        </p:nvSpPr>
        <p:spPr>
          <a:xfrm>
            <a:off x="787400" y="6445478"/>
            <a:ext cx="7874271" cy="584775"/>
          </a:xfrm>
          <a:prstGeom prst="rect">
            <a:avLst/>
          </a:prstGeom>
          <a:noFill/>
        </p:spPr>
        <p:txBody>
          <a:bodyPr wrap="none" rtlCol="0">
            <a:spAutoFit/>
          </a:bodyPr>
          <a:lstStyle/>
          <a:p>
            <a:r>
              <a:rPr lang="en-US" sz="3200" dirty="0" smtClean="0"/>
              <a:t>73 Total Citations and Quotations of Isaiah</a:t>
            </a:r>
            <a:endParaRPr lang="en-US" sz="3200" dirty="0"/>
          </a:p>
        </p:txBody>
      </p:sp>
      <p:sp>
        <p:nvSpPr>
          <p:cNvPr id="10" name="TextBox 9"/>
          <p:cNvSpPr txBox="1"/>
          <p:nvPr/>
        </p:nvSpPr>
        <p:spPr>
          <a:xfrm>
            <a:off x="11068643" y="3886200"/>
            <a:ext cx="1049710" cy="1015663"/>
          </a:xfrm>
          <a:prstGeom prst="rect">
            <a:avLst/>
          </a:prstGeom>
          <a:noFill/>
        </p:spPr>
        <p:txBody>
          <a:bodyPr wrap="none" rtlCol="0">
            <a:spAutoFit/>
          </a:bodyPr>
          <a:lstStyle/>
          <a:p>
            <a:pPr algn="ctr"/>
            <a:r>
              <a:rPr lang="en-US" sz="3200" dirty="0" smtClean="0"/>
              <a:t>Total</a:t>
            </a:r>
          </a:p>
          <a:p>
            <a:pPr algn="ctr"/>
            <a:r>
              <a:rPr lang="en-US" sz="2800" dirty="0" smtClean="0"/>
              <a:t>412</a:t>
            </a:r>
            <a:endParaRPr lang="en-US" sz="2800" dirty="0"/>
          </a:p>
        </p:txBody>
      </p:sp>
    </p:spTree>
    <p:extLst>
      <p:ext uri="{BB962C8B-B14F-4D97-AF65-F5344CB8AC3E}">
        <p14:creationId xmlns:p14="http://schemas.microsoft.com/office/powerpoint/2010/main" val="144451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the Personal Pronoun Transition</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1200" y="2177142"/>
            <a:ext cx="3981530" cy="1898654"/>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114" y="2017462"/>
            <a:ext cx="3981530" cy="3614848"/>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17000" y="2148114"/>
            <a:ext cx="3836387" cy="3643823"/>
          </a:xfrm>
          <a:prstGeom prst="rect">
            <a:avLst/>
          </a:prstGeom>
        </p:spPr>
      </p:pic>
      <p:sp>
        <p:nvSpPr>
          <p:cNvPr id="9" name="TextBox 8"/>
          <p:cNvSpPr txBox="1"/>
          <p:nvPr/>
        </p:nvSpPr>
        <p:spPr>
          <a:xfrm>
            <a:off x="711200" y="6172192"/>
            <a:ext cx="2775154" cy="830997"/>
          </a:xfrm>
          <a:prstGeom prst="rect">
            <a:avLst/>
          </a:prstGeom>
          <a:solidFill>
            <a:schemeClr val="bg1">
              <a:lumMod val="85000"/>
            </a:schemeClr>
          </a:solidFill>
        </p:spPr>
        <p:txBody>
          <a:bodyPr wrap="square" rtlCol="0">
            <a:spAutoFit/>
          </a:bodyPr>
          <a:lstStyle/>
          <a:p>
            <a:pPr algn="ctr"/>
            <a:r>
              <a:rPr lang="en-US" sz="2400" b="1" dirty="0" smtClean="0">
                <a:solidFill>
                  <a:srgbClr val="660033"/>
                </a:solidFill>
              </a:rPr>
              <a:t>Verses 1 – 4 </a:t>
            </a:r>
          </a:p>
          <a:p>
            <a:pPr algn="ctr"/>
            <a:r>
              <a:rPr lang="en-US" sz="2400" b="1" dirty="0" smtClean="0">
                <a:solidFill>
                  <a:srgbClr val="660033"/>
                </a:solidFill>
              </a:rPr>
              <a:t>Third Person</a:t>
            </a:r>
            <a:endParaRPr lang="en-US" sz="2400" b="1" dirty="0">
              <a:solidFill>
                <a:srgbClr val="660033"/>
              </a:solidFill>
            </a:endParaRPr>
          </a:p>
        </p:txBody>
      </p:sp>
      <p:sp>
        <p:nvSpPr>
          <p:cNvPr id="10" name="TextBox 9"/>
          <p:cNvSpPr txBox="1"/>
          <p:nvPr/>
        </p:nvSpPr>
        <p:spPr>
          <a:xfrm>
            <a:off x="5121199" y="6172193"/>
            <a:ext cx="2781532" cy="830997"/>
          </a:xfrm>
          <a:prstGeom prst="rect">
            <a:avLst/>
          </a:prstGeom>
          <a:solidFill>
            <a:schemeClr val="bg1">
              <a:lumMod val="85000"/>
            </a:schemeClr>
          </a:solidFill>
        </p:spPr>
        <p:txBody>
          <a:bodyPr wrap="square" rtlCol="0">
            <a:spAutoFit/>
          </a:bodyPr>
          <a:lstStyle/>
          <a:p>
            <a:pPr algn="ctr"/>
            <a:r>
              <a:rPr lang="en-US" sz="2400" b="1" dirty="0" smtClean="0">
                <a:solidFill>
                  <a:srgbClr val="660033"/>
                </a:solidFill>
              </a:rPr>
              <a:t>Verses 5 - 7</a:t>
            </a:r>
          </a:p>
          <a:p>
            <a:pPr algn="ctr"/>
            <a:r>
              <a:rPr lang="en-US" sz="2400" b="1" dirty="0" smtClean="0">
                <a:solidFill>
                  <a:srgbClr val="660033"/>
                </a:solidFill>
              </a:rPr>
              <a:t>Second Person</a:t>
            </a:r>
            <a:endParaRPr lang="en-US" sz="2400" b="1" dirty="0">
              <a:solidFill>
                <a:srgbClr val="660033"/>
              </a:solidFill>
            </a:endParaRPr>
          </a:p>
        </p:txBody>
      </p:sp>
      <p:sp>
        <p:nvSpPr>
          <p:cNvPr id="11" name="TextBox 10"/>
          <p:cNvSpPr txBox="1"/>
          <p:nvPr/>
        </p:nvSpPr>
        <p:spPr>
          <a:xfrm>
            <a:off x="9398000" y="6172195"/>
            <a:ext cx="2971799" cy="830997"/>
          </a:xfrm>
          <a:prstGeom prst="rect">
            <a:avLst/>
          </a:prstGeom>
          <a:solidFill>
            <a:schemeClr val="bg1">
              <a:lumMod val="85000"/>
            </a:schemeClr>
          </a:solidFill>
        </p:spPr>
        <p:txBody>
          <a:bodyPr wrap="square" rtlCol="0">
            <a:spAutoFit/>
          </a:bodyPr>
          <a:lstStyle/>
          <a:p>
            <a:pPr algn="ctr"/>
            <a:r>
              <a:rPr lang="en-US" sz="2400" b="1" dirty="0" smtClean="0">
                <a:solidFill>
                  <a:srgbClr val="660033"/>
                </a:solidFill>
              </a:rPr>
              <a:t>Verses 8/9 – 10/11</a:t>
            </a:r>
          </a:p>
          <a:p>
            <a:pPr algn="ctr"/>
            <a:r>
              <a:rPr lang="en-US" sz="2400" b="1" dirty="0" smtClean="0">
                <a:solidFill>
                  <a:srgbClr val="660033"/>
                </a:solidFill>
              </a:rPr>
              <a:t>First Person</a:t>
            </a:r>
            <a:endParaRPr lang="en-US" sz="2400" b="1" cap="small" dirty="0">
              <a:solidFill>
                <a:srgbClr val="660033"/>
              </a:solidFill>
            </a:endParaRPr>
          </a:p>
        </p:txBody>
      </p:sp>
      <p:sp>
        <p:nvSpPr>
          <p:cNvPr id="12" name="Right Arrow 11"/>
          <p:cNvSpPr/>
          <p:nvPr/>
        </p:nvSpPr>
        <p:spPr>
          <a:xfrm>
            <a:off x="3314939" y="6277073"/>
            <a:ext cx="865290" cy="62123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724248" y="6277073"/>
            <a:ext cx="865290" cy="621233"/>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49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4:16-21</a:t>
            </a:r>
            <a:endParaRPr lang="en-US" dirty="0"/>
          </a:p>
        </p:txBody>
      </p:sp>
      <p:sp>
        <p:nvSpPr>
          <p:cNvPr id="3" name="Content Placeholder 2"/>
          <p:cNvSpPr>
            <a:spLocks noGrp="1"/>
          </p:cNvSpPr>
          <p:nvPr>
            <p:ph idx="1"/>
          </p:nvPr>
        </p:nvSpPr>
        <p:spPr>
          <a:xfrm>
            <a:off x="619276" y="1676400"/>
            <a:ext cx="11902924" cy="4527550"/>
          </a:xfrm>
        </p:spPr>
        <p:txBody>
          <a:bodyPr/>
          <a:lstStyle/>
          <a:p>
            <a:pPr marL="0" indent="0">
              <a:buNone/>
            </a:pPr>
            <a:r>
              <a:rPr lang="en-US" sz="2800" baseline="30000" dirty="0"/>
              <a:t>16</a:t>
            </a:r>
            <a:r>
              <a:rPr lang="en-US" sz="2800" dirty="0" smtClean="0"/>
              <a:t>And </a:t>
            </a:r>
            <a:r>
              <a:rPr lang="en-US" sz="2800" dirty="0"/>
              <a:t>He came to Nazareth, where He had been brought up; and as was His custom, He entered the synagogue on the Sabbath, and stood up to read. </a:t>
            </a:r>
            <a:r>
              <a:rPr lang="en-US" sz="2800" baseline="30000" dirty="0"/>
              <a:t>17</a:t>
            </a:r>
            <a:r>
              <a:rPr lang="en-US" sz="2800" dirty="0" smtClean="0"/>
              <a:t>And </a:t>
            </a:r>
            <a:r>
              <a:rPr lang="en-US" sz="2800" dirty="0"/>
              <a:t>the book of the prophet Isaiah was handed to Him. And He opened the book and found the place where it was written, </a:t>
            </a:r>
            <a:endParaRPr lang="en-US" sz="2800" dirty="0" smtClean="0"/>
          </a:p>
          <a:p>
            <a:pPr marL="457200" indent="0">
              <a:buNone/>
            </a:pPr>
            <a:r>
              <a:rPr lang="en-US" sz="2800" baseline="30000" dirty="0"/>
              <a:t>18</a:t>
            </a:r>
            <a:r>
              <a:rPr lang="en-US" sz="2800" dirty="0" smtClean="0">
                <a:solidFill>
                  <a:schemeClr val="accent1">
                    <a:lumMod val="75000"/>
                  </a:schemeClr>
                </a:solidFill>
              </a:rPr>
              <a:t>“The </a:t>
            </a:r>
            <a:r>
              <a:rPr lang="en-US" sz="2800" dirty="0">
                <a:solidFill>
                  <a:schemeClr val="accent1">
                    <a:lumMod val="75000"/>
                  </a:schemeClr>
                </a:solidFill>
              </a:rPr>
              <a:t>Spirit of the Lord is upon Me, Because He anointed Me to preach the gospel to the poor. He has sent Me to proclaim release to the captives, And recovery of sight to the blind, To set free those who are oppressed, </a:t>
            </a:r>
            <a:r>
              <a:rPr lang="en-US" sz="2800" baseline="30000" dirty="0"/>
              <a:t>19</a:t>
            </a:r>
            <a:r>
              <a:rPr lang="en-US" sz="2800" dirty="0" smtClean="0">
                <a:solidFill>
                  <a:schemeClr val="accent1">
                    <a:lumMod val="75000"/>
                  </a:schemeClr>
                </a:solidFill>
              </a:rPr>
              <a:t>To </a:t>
            </a:r>
            <a:r>
              <a:rPr lang="en-US" sz="2800" dirty="0">
                <a:solidFill>
                  <a:schemeClr val="accent1">
                    <a:lumMod val="75000"/>
                  </a:schemeClr>
                </a:solidFill>
              </a:rPr>
              <a:t>proclaim the favorable year of the Lord.” </a:t>
            </a:r>
            <a:r>
              <a:rPr lang="en-US" sz="2800" i="1" dirty="0" smtClean="0">
                <a:solidFill>
                  <a:schemeClr val="accent1">
                    <a:lumMod val="75000"/>
                  </a:schemeClr>
                </a:solidFill>
              </a:rPr>
              <a:t>(Isaiah 61:1-2a)</a:t>
            </a:r>
          </a:p>
          <a:p>
            <a:pPr marL="0" indent="0">
              <a:buNone/>
            </a:pPr>
            <a:r>
              <a:rPr lang="en-US" sz="2800" baseline="30000" dirty="0"/>
              <a:t>20</a:t>
            </a:r>
            <a:r>
              <a:rPr lang="en-US" sz="2800" dirty="0" smtClean="0"/>
              <a:t>And </a:t>
            </a:r>
            <a:r>
              <a:rPr lang="en-US" sz="2800" dirty="0"/>
              <a:t>He closed the book, gave it back to the attendant and sat down; and the eyes of all in the synagogue were fixed on Him. </a:t>
            </a:r>
            <a:r>
              <a:rPr lang="en-US" sz="2800" baseline="30000" dirty="0" smtClean="0"/>
              <a:t>21</a:t>
            </a:r>
            <a:r>
              <a:rPr lang="en-US" sz="2800" dirty="0" smtClean="0"/>
              <a:t>And </a:t>
            </a:r>
            <a:r>
              <a:rPr lang="en-US" sz="2800" dirty="0"/>
              <a:t>He began to say to them, “Today this Scripture has been fulfilled in your hearing.”</a:t>
            </a:r>
          </a:p>
          <a:p>
            <a:endParaRPr lang="en-US" sz="2800" dirty="0"/>
          </a:p>
        </p:txBody>
      </p:sp>
      <p:sp>
        <p:nvSpPr>
          <p:cNvPr id="7" name="Slide Number Placeholder 6"/>
          <p:cNvSpPr>
            <a:spLocks noGrp="1"/>
          </p:cNvSpPr>
          <p:nvPr>
            <p:ph type="sldNum" sz="quarter" idx="12"/>
          </p:nvPr>
        </p:nvSpPr>
        <p:spPr/>
        <p:txBody>
          <a:bodyPr/>
          <a:lstStyle/>
          <a:p>
            <a:fld id="{E82D80B4-CD89-403B-BB19-E43D76EFD309}" type="slidenum">
              <a:rPr lang="en-US" altLang="en-US" smtClean="0"/>
              <a:pPr/>
              <a:t>13</a:t>
            </a:fld>
            <a:endParaRPr lang="en-US" altLang="en-US"/>
          </a:p>
        </p:txBody>
      </p:sp>
    </p:spTree>
    <p:extLst>
      <p:ext uri="{BB962C8B-B14F-4D97-AF65-F5344CB8AC3E}">
        <p14:creationId xmlns:p14="http://schemas.microsoft.com/office/powerpoint/2010/main" val="32261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818975" y="4572150"/>
            <a:ext cx="762000" cy="22067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flipH="1">
            <a:off x="8026400" y="4572150"/>
            <a:ext cx="762000" cy="22067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7445042" flipH="1">
            <a:off x="6515158" y="2823869"/>
            <a:ext cx="762000" cy="22067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4154958">
            <a:off x="5378993" y="2823869"/>
            <a:ext cx="762000" cy="22067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0401" y="296867"/>
            <a:ext cx="8153400" cy="846137"/>
          </a:xfrm>
        </p:spPr>
        <p:txBody>
          <a:bodyPr/>
          <a:lstStyle/>
          <a:p>
            <a:pPr algn="ctr"/>
            <a:r>
              <a:rPr lang="en-US" dirty="0" smtClean="0"/>
              <a:t>Prophesies Fulfilled</a:t>
            </a:r>
            <a:endParaRPr lang="en-US" dirty="0"/>
          </a:p>
        </p:txBody>
      </p:sp>
      <p:sp>
        <p:nvSpPr>
          <p:cNvPr id="6" name="TextBox 5"/>
          <p:cNvSpPr txBox="1"/>
          <p:nvPr/>
        </p:nvSpPr>
        <p:spPr>
          <a:xfrm>
            <a:off x="8615082" y="4053665"/>
            <a:ext cx="3775803" cy="830997"/>
          </a:xfrm>
          <a:prstGeom prst="rect">
            <a:avLst/>
          </a:prstGeom>
          <a:solidFill>
            <a:schemeClr val="accent3">
              <a:lumMod val="95000"/>
            </a:schemeClr>
          </a:solidFill>
        </p:spPr>
        <p:txBody>
          <a:bodyPr wrap="square" rtlCol="0">
            <a:spAutoFit/>
          </a:bodyPr>
          <a:lstStyle/>
          <a:p>
            <a:pPr lvl="0" algn="ctr" eaLnBrk="0" hangingPunct="0"/>
            <a:r>
              <a:rPr lang="en-US" altLang="en-US" sz="1600" dirty="0" smtClean="0">
                <a:latin typeface="Arial" panose="020B0604020202020204" pitchFamily="34" charset="0"/>
              </a:rPr>
              <a:t>Behold</a:t>
            </a:r>
            <a:r>
              <a:rPr lang="en-US" altLang="en-US" sz="1600" dirty="0">
                <a:latin typeface="Arial" panose="020B0604020202020204" pitchFamily="34" charset="0"/>
              </a:rPr>
              <a:t>, your king is coming to you; He is just and endowed with salvation, Humble, and mounted on a </a:t>
            </a:r>
            <a:r>
              <a:rPr lang="en-US" altLang="en-US" sz="1600" dirty="0" smtClean="0">
                <a:latin typeface="Arial" panose="020B0604020202020204" pitchFamily="34" charset="0"/>
              </a:rPr>
              <a:t>donkey</a:t>
            </a:r>
            <a:endParaRPr lang="en-US" sz="1100" dirty="0"/>
          </a:p>
        </p:txBody>
      </p:sp>
      <p:sp>
        <p:nvSpPr>
          <p:cNvPr id="5"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14</a:t>
            </a:fld>
            <a:endParaRPr lang="en-US" altLang="en-US" dirty="0"/>
          </a:p>
        </p:txBody>
      </p:sp>
      <p:sp>
        <p:nvSpPr>
          <p:cNvPr id="8" name="TextBox 7"/>
          <p:cNvSpPr txBox="1"/>
          <p:nvPr/>
        </p:nvSpPr>
        <p:spPr>
          <a:xfrm>
            <a:off x="6640086" y="2028439"/>
            <a:ext cx="3443716" cy="830997"/>
          </a:xfrm>
          <a:prstGeom prst="rect">
            <a:avLst/>
          </a:prstGeom>
          <a:solidFill>
            <a:schemeClr val="accent3">
              <a:lumMod val="95000"/>
            </a:schemeClr>
          </a:solidFill>
        </p:spPr>
        <p:txBody>
          <a:bodyPr wrap="square" rtlCol="0">
            <a:spAutoFit/>
          </a:bodyPr>
          <a:lstStyle/>
          <a:p>
            <a:pPr lvl="0" algn="ctr" eaLnBrk="0" hangingPunct="0"/>
            <a:r>
              <a:rPr lang="en-US" altLang="en-US" sz="1600" dirty="0" smtClean="0">
                <a:latin typeface="Arial" panose="020B0604020202020204" pitchFamily="34" charset="0"/>
              </a:rPr>
              <a:t>…the </a:t>
            </a:r>
            <a:r>
              <a:rPr lang="en-US" altLang="en-US" sz="1600" dirty="0">
                <a:latin typeface="Arial" panose="020B0604020202020204" pitchFamily="34" charset="0"/>
              </a:rPr>
              <a:t>Lord has anointed me To bring good </a:t>
            </a:r>
            <a:r>
              <a:rPr lang="en-US" altLang="en-US" sz="1600" dirty="0" smtClean="0">
                <a:latin typeface="Arial" panose="020B0604020202020204" pitchFamily="34" charset="0"/>
              </a:rPr>
              <a:t>news…to  </a:t>
            </a:r>
            <a:r>
              <a:rPr lang="en-US" altLang="en-US" sz="1600" dirty="0">
                <a:latin typeface="Arial" panose="020B0604020202020204" pitchFamily="34" charset="0"/>
              </a:rPr>
              <a:t>proclaim the favorable year of the </a:t>
            </a:r>
            <a:r>
              <a:rPr lang="en-US" altLang="en-US" sz="1600" dirty="0" smtClean="0">
                <a:latin typeface="Arial" panose="020B0604020202020204" pitchFamily="34" charset="0"/>
              </a:rPr>
              <a:t>Lord</a:t>
            </a:r>
            <a:endParaRPr lang="en-US" sz="1100" dirty="0"/>
          </a:p>
        </p:txBody>
      </p:sp>
      <p:sp>
        <p:nvSpPr>
          <p:cNvPr id="13" name="TextBox 12"/>
          <p:cNvSpPr txBox="1"/>
          <p:nvPr/>
        </p:nvSpPr>
        <p:spPr>
          <a:xfrm>
            <a:off x="1508079" y="6108713"/>
            <a:ext cx="9946523" cy="875283"/>
          </a:xfrm>
          <a:prstGeom prst="rect">
            <a:avLst/>
          </a:prstGeom>
          <a:solidFill>
            <a:schemeClr val="accent1">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rgbClr val="FF0000"/>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b="0" dirty="0"/>
              <a:t>The term "Messiah" is derived from Hebrew and means "Anointed One," while in Greek, it is translated as "Christ."</a:t>
            </a:r>
          </a:p>
        </p:txBody>
      </p:sp>
      <p:sp>
        <p:nvSpPr>
          <p:cNvPr id="14" name="TextBox 13"/>
          <p:cNvSpPr txBox="1"/>
          <p:nvPr/>
        </p:nvSpPr>
        <p:spPr>
          <a:xfrm>
            <a:off x="7962314" y="2892063"/>
            <a:ext cx="1120820" cy="369332"/>
          </a:xfrm>
          <a:prstGeom prst="rect">
            <a:avLst/>
          </a:prstGeom>
          <a:noFill/>
        </p:spPr>
        <p:txBody>
          <a:bodyPr wrap="none" rtlCol="0">
            <a:spAutoFit/>
          </a:bodyPr>
          <a:lstStyle/>
          <a:p>
            <a:r>
              <a:rPr lang="en-US" dirty="0" smtClean="0"/>
              <a:t>Isaiah 61</a:t>
            </a:r>
            <a:endParaRPr lang="en-US" dirty="0"/>
          </a:p>
        </p:txBody>
      </p:sp>
      <p:sp>
        <p:nvSpPr>
          <p:cNvPr id="15" name="TextBox 14"/>
          <p:cNvSpPr txBox="1"/>
          <p:nvPr/>
        </p:nvSpPr>
        <p:spPr>
          <a:xfrm>
            <a:off x="9801509" y="4860608"/>
            <a:ext cx="1402948" cy="369332"/>
          </a:xfrm>
          <a:prstGeom prst="rect">
            <a:avLst/>
          </a:prstGeom>
          <a:noFill/>
        </p:spPr>
        <p:txBody>
          <a:bodyPr wrap="none" rtlCol="0">
            <a:spAutoFit/>
          </a:bodyPr>
          <a:lstStyle/>
          <a:p>
            <a:r>
              <a:rPr lang="en-US" dirty="0" smtClean="0"/>
              <a:t>Zechariah 9</a:t>
            </a:r>
            <a:endParaRPr lang="en-US"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t="3555" b="-1"/>
          <a:stretch/>
        </p:blipFill>
        <p:spPr>
          <a:xfrm>
            <a:off x="5692937" y="3677063"/>
            <a:ext cx="1316681" cy="907882"/>
          </a:xfrm>
          <a:prstGeom prst="rect">
            <a:avLst/>
          </a:prstGeom>
        </p:spPr>
      </p:pic>
      <p:sp>
        <p:nvSpPr>
          <p:cNvPr id="18" name="TextBox 17"/>
          <p:cNvSpPr txBox="1"/>
          <p:nvPr/>
        </p:nvSpPr>
        <p:spPr>
          <a:xfrm>
            <a:off x="5816424" y="4114800"/>
            <a:ext cx="1069708" cy="2215991"/>
          </a:xfrm>
          <a:prstGeom prst="rect">
            <a:avLst/>
          </a:prstGeom>
          <a:noFill/>
        </p:spPr>
        <p:txBody>
          <a:bodyPr wrap="square" rtlCol="0">
            <a:spAutoFit/>
          </a:bodyPr>
          <a:lstStyle/>
          <a:p>
            <a:pPr algn="ctr"/>
            <a:r>
              <a:rPr lang="en-US" sz="13800" dirty="0" smtClean="0">
                <a:solidFill>
                  <a:srgbClr val="7030A0"/>
                </a:solidFill>
                <a:latin typeface="Bell MT" panose="02020503060305020303" pitchFamily="18" charset="0"/>
              </a:rPr>
              <a:t>M</a:t>
            </a:r>
            <a:endParaRPr lang="en-US" sz="13800" dirty="0">
              <a:solidFill>
                <a:srgbClr val="7030A0"/>
              </a:solidFill>
              <a:latin typeface="Bell MT" panose="02020503060305020303" pitchFamily="18" charset="0"/>
            </a:endParaRPr>
          </a:p>
        </p:txBody>
      </p:sp>
      <p:sp>
        <p:nvSpPr>
          <p:cNvPr id="19" name="Content Placeholder 2"/>
          <p:cNvSpPr>
            <a:spLocks noGrp="1"/>
          </p:cNvSpPr>
          <p:nvPr>
            <p:ph idx="1"/>
          </p:nvPr>
        </p:nvSpPr>
        <p:spPr>
          <a:xfrm>
            <a:off x="2235200" y="2023176"/>
            <a:ext cx="3785100" cy="836260"/>
          </a:xfrm>
          <a:solidFill>
            <a:schemeClr val="accent3">
              <a:lumMod val="95000"/>
            </a:schemeClr>
          </a:solidFill>
        </p:spPr>
        <p:txBody>
          <a:bodyPr wrap="square" rtlCol="0">
            <a:spAutoFit/>
          </a:bodyPr>
          <a:lstStyle/>
          <a:p>
            <a:pPr marL="0" indent="0" algn="ctr" eaLnBrk="0" hangingPunct="0">
              <a:spcBef>
                <a:spcPct val="0"/>
              </a:spcBef>
              <a:buNone/>
            </a:pPr>
            <a:r>
              <a:rPr lang="en-US" sz="1600" kern="1200" dirty="0">
                <a:solidFill>
                  <a:schemeClr val="tx1"/>
                </a:solidFill>
                <a:latin typeface="Arial" panose="020B0604020202020204" pitchFamily="34" charset="0"/>
                <a:ea typeface="+mn-ea"/>
                <a:cs typeface="Arial" charset="0"/>
              </a:rPr>
              <a:t>A voice is calling, “Clear the way for the Lord in the wilderness; Make smooth in the desert a highway for our God</a:t>
            </a:r>
            <a:r>
              <a:rPr lang="en-US" sz="1600" kern="1200" dirty="0" smtClean="0">
                <a:solidFill>
                  <a:schemeClr val="tx1"/>
                </a:solidFill>
                <a:latin typeface="Arial" panose="020B0604020202020204" pitchFamily="34" charset="0"/>
                <a:ea typeface="+mn-ea"/>
                <a:cs typeface="Arial" charset="0"/>
              </a:rPr>
              <a:t>.</a:t>
            </a:r>
            <a:endParaRPr lang="en-US" sz="1600" kern="1200" dirty="0">
              <a:solidFill>
                <a:schemeClr val="tx1"/>
              </a:solidFill>
              <a:latin typeface="Arial" panose="020B0604020202020204" pitchFamily="34" charset="0"/>
              <a:ea typeface="+mn-ea"/>
              <a:cs typeface="Arial" charset="0"/>
            </a:endParaRPr>
          </a:p>
        </p:txBody>
      </p:sp>
      <p:sp>
        <p:nvSpPr>
          <p:cNvPr id="20" name="TextBox 19"/>
          <p:cNvSpPr txBox="1"/>
          <p:nvPr/>
        </p:nvSpPr>
        <p:spPr>
          <a:xfrm>
            <a:off x="2962495" y="1600200"/>
            <a:ext cx="2330510" cy="369332"/>
          </a:xfrm>
          <a:prstGeom prst="rect">
            <a:avLst/>
          </a:prstGeom>
          <a:noFill/>
        </p:spPr>
        <p:txBody>
          <a:bodyPr wrap="none" rtlCol="0">
            <a:spAutoFit/>
          </a:bodyPr>
          <a:lstStyle/>
          <a:p>
            <a:r>
              <a:rPr lang="en-US" b="1" cap="small" dirty="0" smtClean="0"/>
              <a:t>The Announcement</a:t>
            </a:r>
            <a:endParaRPr lang="en-US" b="1" cap="small" dirty="0"/>
          </a:p>
        </p:txBody>
      </p:sp>
      <p:sp>
        <p:nvSpPr>
          <p:cNvPr id="21" name="TextBox 20"/>
          <p:cNvSpPr txBox="1"/>
          <p:nvPr/>
        </p:nvSpPr>
        <p:spPr>
          <a:xfrm>
            <a:off x="7358430" y="1600200"/>
            <a:ext cx="2007986" cy="369332"/>
          </a:xfrm>
          <a:prstGeom prst="rect">
            <a:avLst/>
          </a:prstGeom>
          <a:noFill/>
        </p:spPr>
        <p:txBody>
          <a:bodyPr wrap="none" rtlCol="0">
            <a:spAutoFit/>
          </a:bodyPr>
          <a:lstStyle/>
          <a:p>
            <a:r>
              <a:rPr lang="en-US" b="1" cap="small" dirty="0" smtClean="0"/>
              <a:t>The Declaration</a:t>
            </a:r>
            <a:endParaRPr lang="en-US" b="1" cap="small" dirty="0"/>
          </a:p>
        </p:txBody>
      </p:sp>
      <p:sp>
        <p:nvSpPr>
          <p:cNvPr id="22" name="TextBox 21"/>
          <p:cNvSpPr txBox="1"/>
          <p:nvPr/>
        </p:nvSpPr>
        <p:spPr>
          <a:xfrm>
            <a:off x="9267997" y="3620751"/>
            <a:ext cx="2469972" cy="369332"/>
          </a:xfrm>
          <a:prstGeom prst="rect">
            <a:avLst/>
          </a:prstGeom>
          <a:noFill/>
        </p:spPr>
        <p:txBody>
          <a:bodyPr wrap="none" rtlCol="0">
            <a:spAutoFit/>
          </a:bodyPr>
          <a:lstStyle/>
          <a:p>
            <a:r>
              <a:rPr lang="en-US" b="1" cap="small" dirty="0" smtClean="0"/>
              <a:t>The Triumphal Entry</a:t>
            </a:r>
            <a:endParaRPr lang="en-US" b="1" cap="small" dirty="0"/>
          </a:p>
        </p:txBody>
      </p:sp>
      <p:sp>
        <p:nvSpPr>
          <p:cNvPr id="23" name="TextBox 22"/>
          <p:cNvSpPr txBox="1"/>
          <p:nvPr/>
        </p:nvSpPr>
        <p:spPr>
          <a:xfrm>
            <a:off x="3918140" y="2892063"/>
            <a:ext cx="1313180" cy="369332"/>
          </a:xfrm>
          <a:prstGeom prst="rect">
            <a:avLst/>
          </a:prstGeom>
          <a:noFill/>
        </p:spPr>
        <p:txBody>
          <a:bodyPr wrap="none" rtlCol="0">
            <a:spAutoFit/>
          </a:bodyPr>
          <a:lstStyle/>
          <a:p>
            <a:r>
              <a:rPr lang="en-US" dirty="0" smtClean="0"/>
              <a:t>Isaiah 40:3</a:t>
            </a:r>
            <a:endParaRPr lang="en-US" dirty="0"/>
          </a:p>
        </p:txBody>
      </p:sp>
      <p:sp>
        <p:nvSpPr>
          <p:cNvPr id="25" name="TextBox 24"/>
          <p:cNvSpPr txBox="1"/>
          <p:nvPr/>
        </p:nvSpPr>
        <p:spPr>
          <a:xfrm>
            <a:off x="488944" y="3990083"/>
            <a:ext cx="3444679" cy="830997"/>
          </a:xfrm>
          <a:prstGeom prst="rect">
            <a:avLst/>
          </a:prstGeom>
          <a:solidFill>
            <a:schemeClr val="accent3">
              <a:lumMod val="95000"/>
            </a:schemeClr>
          </a:solidFill>
        </p:spPr>
        <p:txBody>
          <a:bodyPr wrap="square" rtlCol="0">
            <a:spAutoFit/>
          </a:bodyPr>
          <a:lstStyle/>
          <a:p>
            <a:pPr lvl="0" algn="ctr" eaLnBrk="0" hangingPunct="0"/>
            <a:r>
              <a:rPr lang="en-US" altLang="en-US" sz="1600" dirty="0" smtClean="0">
                <a:latin typeface="Arial" panose="020B0604020202020204" pitchFamily="34" charset="0"/>
              </a:rPr>
              <a:t>Your house and your kingdom shall endure before me forever; your throne shall be established forever</a:t>
            </a:r>
            <a:endParaRPr lang="en-US" sz="1100" dirty="0"/>
          </a:p>
        </p:txBody>
      </p:sp>
      <p:sp>
        <p:nvSpPr>
          <p:cNvPr id="26" name="TextBox 25"/>
          <p:cNvSpPr txBox="1"/>
          <p:nvPr/>
        </p:nvSpPr>
        <p:spPr>
          <a:xfrm>
            <a:off x="1016000" y="3620751"/>
            <a:ext cx="2274982" cy="369332"/>
          </a:xfrm>
          <a:prstGeom prst="rect">
            <a:avLst/>
          </a:prstGeom>
          <a:noFill/>
        </p:spPr>
        <p:txBody>
          <a:bodyPr wrap="none" rtlCol="0">
            <a:spAutoFit/>
          </a:bodyPr>
          <a:lstStyle/>
          <a:p>
            <a:r>
              <a:rPr lang="en-US" b="1" cap="small" dirty="0" smtClean="0"/>
              <a:t>The King Covenant</a:t>
            </a:r>
            <a:endParaRPr lang="en-US" b="1" cap="small" dirty="0"/>
          </a:p>
        </p:txBody>
      </p:sp>
      <p:sp>
        <p:nvSpPr>
          <p:cNvPr id="27" name="TextBox 26"/>
          <p:cNvSpPr txBox="1"/>
          <p:nvPr/>
        </p:nvSpPr>
        <p:spPr>
          <a:xfrm>
            <a:off x="1554693" y="4860608"/>
            <a:ext cx="1364476" cy="369332"/>
          </a:xfrm>
          <a:prstGeom prst="rect">
            <a:avLst/>
          </a:prstGeom>
          <a:noFill/>
        </p:spPr>
        <p:txBody>
          <a:bodyPr wrap="none" rtlCol="0">
            <a:spAutoFit/>
          </a:bodyPr>
          <a:lstStyle/>
          <a:p>
            <a:r>
              <a:rPr lang="en-US" dirty="0" smtClean="0"/>
              <a:t>2 Sam 7:16</a:t>
            </a:r>
            <a:endParaRPr lang="en-US" dirty="0"/>
          </a:p>
        </p:txBody>
      </p:sp>
      <p:sp>
        <p:nvSpPr>
          <p:cNvPr id="30" name="TextBox 29"/>
          <p:cNvSpPr txBox="1"/>
          <p:nvPr/>
        </p:nvSpPr>
        <p:spPr>
          <a:xfrm>
            <a:off x="836547" y="5269468"/>
            <a:ext cx="2672526" cy="646331"/>
          </a:xfrm>
          <a:prstGeom prst="rect">
            <a:avLst/>
          </a:prstGeom>
          <a:noFill/>
        </p:spPr>
        <p:txBody>
          <a:bodyPr wrap="none" rtlCol="0">
            <a:spAutoFit/>
          </a:bodyPr>
          <a:lstStyle/>
          <a:p>
            <a:pPr algn="ctr"/>
            <a:r>
              <a:rPr lang="en-US" dirty="0" smtClean="0"/>
              <a:t>(Isaiah 42:6; 55:3; 59:21</a:t>
            </a:r>
          </a:p>
          <a:p>
            <a:pPr algn="ctr"/>
            <a:r>
              <a:rPr lang="en-US" dirty="0" smtClean="0"/>
              <a:t>Zechariah 12:10)</a:t>
            </a:r>
            <a:endParaRPr lang="en-US" dirty="0"/>
          </a:p>
        </p:txBody>
      </p:sp>
      <p:sp>
        <p:nvSpPr>
          <p:cNvPr id="32" name="TextBox 31"/>
          <p:cNvSpPr txBox="1"/>
          <p:nvPr/>
        </p:nvSpPr>
        <p:spPr>
          <a:xfrm>
            <a:off x="7448350" y="3193255"/>
            <a:ext cx="2159566" cy="369332"/>
          </a:xfrm>
          <a:prstGeom prst="rect">
            <a:avLst/>
          </a:prstGeom>
          <a:noFill/>
        </p:spPr>
        <p:txBody>
          <a:bodyPr wrap="none" rtlCol="0">
            <a:spAutoFit/>
          </a:bodyPr>
          <a:lstStyle/>
          <a:p>
            <a:pPr algn="ctr"/>
            <a:r>
              <a:rPr lang="en-US" dirty="0" smtClean="0"/>
              <a:t>(Isaiah 35; Lk 7:22)</a:t>
            </a:r>
            <a:endParaRPr lang="en-US" dirty="0"/>
          </a:p>
        </p:txBody>
      </p:sp>
    </p:spTree>
    <p:extLst>
      <p:ext uri="{BB962C8B-B14F-4D97-AF65-F5344CB8AC3E}">
        <p14:creationId xmlns:p14="http://schemas.microsoft.com/office/powerpoint/2010/main" val="27822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61</a:t>
            </a:r>
            <a:endParaRPr lang="en-US" dirty="0"/>
          </a:p>
        </p:txBody>
      </p:sp>
      <p:pic>
        <p:nvPicPr>
          <p:cNvPr id="4" name="Picture 3"/>
          <p:cNvPicPr>
            <a:picLocks noChangeAspect="1"/>
          </p:cNvPicPr>
          <p:nvPr/>
        </p:nvPicPr>
        <p:blipFill>
          <a:blip r:embed="rId3"/>
          <a:stretch>
            <a:fillRect/>
          </a:stretch>
        </p:blipFill>
        <p:spPr>
          <a:xfrm>
            <a:off x="558796" y="1981196"/>
            <a:ext cx="8993808" cy="4012490"/>
          </a:xfrm>
          <a:prstGeom prst="rect">
            <a:avLst/>
          </a:prstGeom>
        </p:spPr>
      </p:pic>
      <p:sp>
        <p:nvSpPr>
          <p:cNvPr id="3" name="Line Callout 2 2"/>
          <p:cNvSpPr/>
          <p:nvPr/>
        </p:nvSpPr>
        <p:spPr>
          <a:xfrm>
            <a:off x="8712200" y="3054829"/>
            <a:ext cx="2362200" cy="381000"/>
          </a:xfrm>
          <a:prstGeom prst="borderCallout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e.g. lost hope</a:t>
            </a:r>
            <a:endParaRPr lang="en-US" sz="2000" dirty="0">
              <a:solidFill>
                <a:sysClr val="windowText" lastClr="000000"/>
              </a:solidFill>
            </a:endParaRPr>
          </a:p>
        </p:txBody>
      </p:sp>
      <p:grpSp>
        <p:nvGrpSpPr>
          <p:cNvPr id="18" name="Group 17"/>
          <p:cNvGrpSpPr/>
          <p:nvPr/>
        </p:nvGrpSpPr>
        <p:grpSpPr>
          <a:xfrm>
            <a:off x="5055700" y="1702998"/>
            <a:ext cx="6135204" cy="887819"/>
            <a:chOff x="5055700" y="1702998"/>
            <a:chExt cx="6135204" cy="887819"/>
          </a:xfrm>
        </p:grpSpPr>
        <p:sp>
          <p:nvSpPr>
            <p:cNvPr id="16" name="Line Callout 2 15"/>
            <p:cNvSpPr/>
            <p:nvPr/>
          </p:nvSpPr>
          <p:spPr>
            <a:xfrm>
              <a:off x="7914304" y="1702998"/>
              <a:ext cx="3276600" cy="704139"/>
            </a:xfrm>
            <a:prstGeom prst="borderCallout2">
              <a:avLst>
                <a:gd name="adj1" fmla="val 18750"/>
                <a:gd name="adj2" fmla="val -8333"/>
                <a:gd name="adj3" fmla="val 18750"/>
                <a:gd name="adj4" fmla="val -16667"/>
                <a:gd name="adj5" fmla="val 67092"/>
                <a:gd name="adj6" fmla="val -400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Idiomatic way YHWH power is bestowed</a:t>
              </a:r>
              <a:endParaRPr lang="en-US" sz="2000" dirty="0">
                <a:solidFill>
                  <a:sysClr val="windowText" lastClr="000000"/>
                </a:solidFill>
              </a:endParaRPr>
            </a:p>
          </p:txBody>
        </p:sp>
        <p:cxnSp>
          <p:nvCxnSpPr>
            <p:cNvPr id="6" name="Straight Connector 5"/>
            <p:cNvCxnSpPr/>
            <p:nvPr/>
          </p:nvCxnSpPr>
          <p:spPr>
            <a:xfrm>
              <a:off x="5055700" y="2590817"/>
              <a:ext cx="15229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558796" y="5181600"/>
            <a:ext cx="8305804" cy="0"/>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61</a:t>
            </a:r>
            <a:endParaRPr lang="en-US" dirty="0"/>
          </a:p>
        </p:txBody>
      </p:sp>
      <p:pic>
        <p:nvPicPr>
          <p:cNvPr id="5" name="Picture 4"/>
          <p:cNvPicPr>
            <a:picLocks noChangeAspect="1"/>
          </p:cNvPicPr>
          <p:nvPr/>
        </p:nvPicPr>
        <p:blipFill>
          <a:blip r:embed="rId3"/>
          <a:stretch>
            <a:fillRect/>
          </a:stretch>
        </p:blipFill>
        <p:spPr>
          <a:xfrm>
            <a:off x="482600" y="2057400"/>
            <a:ext cx="8659434" cy="4398306"/>
          </a:xfrm>
          <a:prstGeom prst="rect">
            <a:avLst/>
          </a:prstGeom>
        </p:spPr>
      </p:pic>
      <p:grpSp>
        <p:nvGrpSpPr>
          <p:cNvPr id="10" name="Group 9"/>
          <p:cNvGrpSpPr/>
          <p:nvPr/>
        </p:nvGrpSpPr>
        <p:grpSpPr>
          <a:xfrm>
            <a:off x="3683000" y="2988578"/>
            <a:ext cx="7528399" cy="1040586"/>
            <a:chOff x="3683000" y="2988578"/>
            <a:chExt cx="7528399" cy="1040586"/>
          </a:xfrm>
        </p:grpSpPr>
        <p:cxnSp>
          <p:nvCxnSpPr>
            <p:cNvPr id="6" name="Straight Connector 5"/>
            <p:cNvCxnSpPr/>
            <p:nvPr/>
          </p:nvCxnSpPr>
          <p:spPr>
            <a:xfrm>
              <a:off x="6426200" y="2988578"/>
              <a:ext cx="13716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83000" y="3429000"/>
              <a:ext cx="13716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233" y="3843556"/>
              <a:ext cx="13716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87202" y="3198167"/>
              <a:ext cx="2924197" cy="830997"/>
            </a:xfrm>
            <a:prstGeom prst="rect">
              <a:avLst/>
            </a:prstGeom>
            <a:noFill/>
          </p:spPr>
          <p:txBody>
            <a:bodyPr wrap="none" rtlCol="0">
              <a:spAutoFit/>
            </a:bodyPr>
            <a:lstStyle/>
            <a:p>
              <a:pPr algn="ctr"/>
              <a:r>
                <a:rPr lang="en-US" sz="2400" dirty="0" smtClean="0"/>
                <a:t>3 Reversal Phrases</a:t>
              </a:r>
            </a:p>
            <a:p>
              <a:pPr algn="ctr"/>
              <a:r>
                <a:rPr lang="en-US" sz="2400" dirty="0" smtClean="0"/>
                <a:t>(contrasting terms)</a:t>
              </a:r>
              <a:endParaRPr lang="en-US" sz="2400" dirty="0"/>
            </a:p>
          </p:txBody>
        </p:sp>
      </p:grpSp>
      <p:grpSp>
        <p:nvGrpSpPr>
          <p:cNvPr id="11" name="Group 10"/>
          <p:cNvGrpSpPr/>
          <p:nvPr/>
        </p:nvGrpSpPr>
        <p:grpSpPr>
          <a:xfrm>
            <a:off x="4337804" y="4800600"/>
            <a:ext cx="5982414" cy="1655106"/>
            <a:chOff x="4337804" y="4800600"/>
            <a:chExt cx="5982414" cy="1655106"/>
          </a:xfrm>
        </p:grpSpPr>
        <p:grpSp>
          <p:nvGrpSpPr>
            <p:cNvPr id="13" name="Group 12"/>
            <p:cNvGrpSpPr/>
            <p:nvPr/>
          </p:nvGrpSpPr>
          <p:grpSpPr>
            <a:xfrm>
              <a:off x="7721600" y="4800600"/>
              <a:ext cx="2598618" cy="1655106"/>
              <a:chOff x="7721600" y="4800600"/>
              <a:chExt cx="2598618" cy="1655106"/>
            </a:xfrm>
          </p:grpSpPr>
          <p:sp>
            <p:nvSpPr>
              <p:cNvPr id="3" name="Right Brace 2"/>
              <p:cNvSpPr/>
              <p:nvPr/>
            </p:nvSpPr>
            <p:spPr>
              <a:xfrm>
                <a:off x="7721600" y="4800600"/>
                <a:ext cx="591249" cy="1655106"/>
              </a:xfrm>
              <a:prstGeom prst="rightBrace">
                <a:avLst>
                  <a:gd name="adj1" fmla="val 29483"/>
                  <a:gd name="adj2" fmla="val 40084"/>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559800" y="5253330"/>
                <a:ext cx="1760418" cy="461665"/>
              </a:xfrm>
              <a:prstGeom prst="rect">
                <a:avLst/>
              </a:prstGeom>
              <a:noFill/>
            </p:spPr>
            <p:txBody>
              <a:bodyPr wrap="none" rtlCol="0">
                <a:spAutoFit/>
              </a:bodyPr>
              <a:lstStyle/>
              <a:p>
                <a:r>
                  <a:rPr lang="en-US" sz="2400" dirty="0" smtClean="0"/>
                  <a:t>Restoration</a:t>
                </a:r>
                <a:endParaRPr lang="en-US" sz="2400" dirty="0"/>
              </a:p>
            </p:txBody>
          </p:sp>
        </p:grpSp>
        <p:cxnSp>
          <p:nvCxnSpPr>
            <p:cNvPr id="14" name="Straight Connector 13"/>
            <p:cNvCxnSpPr/>
            <p:nvPr/>
          </p:nvCxnSpPr>
          <p:spPr>
            <a:xfrm>
              <a:off x="4337804" y="5120898"/>
              <a:ext cx="18288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0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34997" y="2133597"/>
            <a:ext cx="8873776" cy="4501191"/>
          </a:xfrm>
          <a:prstGeom prst="rect">
            <a:avLst/>
          </a:prstGeom>
        </p:spPr>
      </p:pic>
      <p:sp>
        <p:nvSpPr>
          <p:cNvPr id="2" name="Title 1"/>
          <p:cNvSpPr>
            <a:spLocks noGrp="1"/>
          </p:cNvSpPr>
          <p:nvPr>
            <p:ph type="title"/>
          </p:nvPr>
        </p:nvSpPr>
        <p:spPr/>
        <p:txBody>
          <a:bodyPr/>
          <a:lstStyle/>
          <a:p>
            <a:r>
              <a:rPr lang="en-US" dirty="0" smtClean="0"/>
              <a:t>Isaiah 61</a:t>
            </a:r>
            <a:endParaRPr lang="en-US" dirty="0"/>
          </a:p>
        </p:txBody>
      </p:sp>
      <p:cxnSp>
        <p:nvCxnSpPr>
          <p:cNvPr id="4" name="Straight Connector 3"/>
          <p:cNvCxnSpPr/>
          <p:nvPr/>
        </p:nvCxnSpPr>
        <p:spPr>
          <a:xfrm>
            <a:off x="3073400" y="3505200"/>
            <a:ext cx="44958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45600" y="1757997"/>
            <a:ext cx="3666930" cy="3170099"/>
          </a:xfrm>
          <a:prstGeom prst="rect">
            <a:avLst/>
          </a:prstGeom>
          <a:solidFill>
            <a:schemeClr val="bg1">
              <a:lumMod val="95000"/>
            </a:schemeClr>
          </a:solidFill>
        </p:spPr>
        <p:txBody>
          <a:bodyPr wrap="square" rtlCol="0">
            <a:spAutoFit/>
          </a:bodyPr>
          <a:lstStyle/>
          <a:p>
            <a:r>
              <a:rPr lang="en-US" sz="2000" b="1" dirty="0" smtClean="0"/>
              <a:t>1 Peter 2:9</a:t>
            </a:r>
          </a:p>
          <a:p>
            <a:r>
              <a:rPr lang="en-US" sz="2000" dirty="0" smtClean="0"/>
              <a:t>But </a:t>
            </a:r>
            <a:r>
              <a:rPr lang="en-US" sz="2000" dirty="0"/>
              <a:t>you are a </a:t>
            </a:r>
            <a:r>
              <a:rPr lang="en-US" sz="2000" dirty="0" smtClean="0"/>
              <a:t>CHOSEN RACE, </a:t>
            </a:r>
            <a:r>
              <a:rPr lang="en-US" sz="2000" dirty="0"/>
              <a:t>a royal </a:t>
            </a:r>
            <a:r>
              <a:rPr lang="en-US" sz="2000" dirty="0" smtClean="0"/>
              <a:t>PRIESTHOOD, </a:t>
            </a:r>
            <a:r>
              <a:rPr lang="en-US" sz="2000" dirty="0"/>
              <a:t>a </a:t>
            </a:r>
            <a:r>
              <a:rPr lang="en-US" sz="2000" dirty="0" smtClean="0"/>
              <a:t>HOLY NATION, A PEOPLE FOR God’s OWN POSSESSION, </a:t>
            </a:r>
            <a:r>
              <a:rPr lang="en-US" sz="2000" dirty="0"/>
              <a:t>so that you may proclaim the </a:t>
            </a:r>
            <a:r>
              <a:rPr lang="en-US" sz="2000" dirty="0" err="1"/>
              <a:t>excellencies</a:t>
            </a:r>
            <a:r>
              <a:rPr lang="en-US" sz="2000" dirty="0"/>
              <a:t> of Him who has called you out of darkness into His marvelous </a:t>
            </a:r>
            <a:r>
              <a:rPr lang="en-US" sz="2000" dirty="0" smtClean="0"/>
              <a:t>light</a:t>
            </a:r>
            <a:endParaRPr lang="en-US" sz="2000" dirty="0"/>
          </a:p>
        </p:txBody>
      </p:sp>
      <p:cxnSp>
        <p:nvCxnSpPr>
          <p:cNvPr id="9" name="Straight Connector 8"/>
          <p:cNvCxnSpPr/>
          <p:nvPr/>
        </p:nvCxnSpPr>
        <p:spPr>
          <a:xfrm>
            <a:off x="6426200" y="5181600"/>
            <a:ext cx="23622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88628" y="6019800"/>
            <a:ext cx="23622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3000" y="6048828"/>
            <a:ext cx="1600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55200" y="4928096"/>
            <a:ext cx="3057330" cy="1754326"/>
          </a:xfrm>
          <a:prstGeom prst="rect">
            <a:avLst/>
          </a:prstGeom>
          <a:noFill/>
        </p:spPr>
        <p:txBody>
          <a:bodyPr wrap="square" rtlCol="0">
            <a:spAutoFit/>
          </a:bodyPr>
          <a:lstStyle/>
          <a:p>
            <a:pPr marL="231775" indent="-231775"/>
            <a:r>
              <a:rPr lang="en-US" dirty="0"/>
              <a:t>Is 43:20; </a:t>
            </a:r>
            <a:r>
              <a:rPr lang="en-US" dirty="0" err="1"/>
              <a:t>Deut</a:t>
            </a:r>
            <a:r>
              <a:rPr lang="en-US" dirty="0"/>
              <a:t> 10:15</a:t>
            </a:r>
          </a:p>
          <a:p>
            <a:pPr marL="231775" indent="-231775"/>
            <a:r>
              <a:rPr lang="en-US" dirty="0"/>
              <a:t>Is 66:21: 1 Pt 2:5; Rev 1:6</a:t>
            </a:r>
          </a:p>
          <a:p>
            <a:pPr marL="231775" indent="-231775"/>
            <a:r>
              <a:rPr lang="en-US" dirty="0"/>
              <a:t>Ex 19:6; </a:t>
            </a:r>
            <a:r>
              <a:rPr lang="en-US" dirty="0" err="1"/>
              <a:t>Deut</a:t>
            </a:r>
            <a:r>
              <a:rPr lang="en-US" dirty="0"/>
              <a:t> 7:6</a:t>
            </a:r>
          </a:p>
          <a:p>
            <a:pPr marL="231775" indent="-231775"/>
            <a:r>
              <a:rPr lang="en-US" dirty="0"/>
              <a:t>Ex 19:5; </a:t>
            </a:r>
            <a:r>
              <a:rPr lang="en-US" dirty="0" err="1"/>
              <a:t>Deut</a:t>
            </a:r>
            <a:r>
              <a:rPr lang="en-US" dirty="0"/>
              <a:t> 4:20; 14:12; Titus 2:14</a:t>
            </a:r>
          </a:p>
          <a:p>
            <a:endParaRPr lang="en-US" dirty="0"/>
          </a:p>
        </p:txBody>
      </p:sp>
    </p:spTree>
    <p:extLst>
      <p:ext uri="{BB962C8B-B14F-4D97-AF65-F5344CB8AC3E}">
        <p14:creationId xmlns:p14="http://schemas.microsoft.com/office/powerpoint/2010/main" val="19139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280089"/>
            <a:ext cx="10187953" cy="846137"/>
          </a:xfrm>
        </p:spPr>
        <p:txBody>
          <a:bodyPr/>
          <a:lstStyle/>
          <a:p>
            <a:r>
              <a:rPr lang="en-US" dirty="0" smtClean="0"/>
              <a:t>Isaiah 61</a:t>
            </a:r>
            <a:endParaRPr lang="en-US" dirty="0"/>
          </a:p>
        </p:txBody>
      </p:sp>
      <p:pic>
        <p:nvPicPr>
          <p:cNvPr id="7" name="Picture 6"/>
          <p:cNvPicPr>
            <a:picLocks noChangeAspect="1"/>
          </p:cNvPicPr>
          <p:nvPr/>
        </p:nvPicPr>
        <p:blipFill>
          <a:blip r:embed="rId3"/>
          <a:stretch>
            <a:fillRect/>
          </a:stretch>
        </p:blipFill>
        <p:spPr>
          <a:xfrm>
            <a:off x="634998" y="2209796"/>
            <a:ext cx="9105266" cy="3523789"/>
          </a:xfrm>
          <a:prstGeom prst="rect">
            <a:avLst/>
          </a:prstGeom>
        </p:spPr>
      </p:pic>
      <p:cxnSp>
        <p:nvCxnSpPr>
          <p:cNvPr id="4" name="Straight Connector 3"/>
          <p:cNvCxnSpPr/>
          <p:nvPr/>
        </p:nvCxnSpPr>
        <p:spPr>
          <a:xfrm>
            <a:off x="4140200" y="4020456"/>
            <a:ext cx="4495800"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69000" y="1609631"/>
            <a:ext cx="4800600" cy="1569660"/>
          </a:xfrm>
          <a:prstGeom prst="rect">
            <a:avLst/>
          </a:prstGeom>
          <a:noFill/>
        </p:spPr>
        <p:txBody>
          <a:bodyPr wrap="square" rtlCol="0">
            <a:spAutoFit/>
          </a:bodyPr>
          <a:lstStyle/>
          <a:p>
            <a:pPr algn="r"/>
            <a:r>
              <a:rPr lang="en-US" sz="2400" dirty="0" smtClean="0"/>
              <a:t>Speaker turns to YHWH – Personal pronouns present </a:t>
            </a:r>
            <a:r>
              <a:rPr lang="en-US" sz="2400" u="sng" dirty="0" smtClean="0"/>
              <a:t>His</a:t>
            </a:r>
            <a:r>
              <a:rPr lang="en-US" sz="2400" dirty="0" smtClean="0"/>
              <a:t> character (note comparisons and contrasts) </a:t>
            </a:r>
            <a:endParaRPr lang="en-US" sz="2400" dirty="0"/>
          </a:p>
        </p:txBody>
      </p:sp>
      <p:cxnSp>
        <p:nvCxnSpPr>
          <p:cNvPr id="6" name="Straight Arrow Connector 5"/>
          <p:cNvCxnSpPr>
            <a:stCxn id="3" idx="1"/>
          </p:cNvCxnSpPr>
          <p:nvPr/>
        </p:nvCxnSpPr>
        <p:spPr>
          <a:xfrm flipH="1">
            <a:off x="4902200" y="2394461"/>
            <a:ext cx="1066800" cy="1220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61</a:t>
            </a:r>
            <a:endParaRPr lang="en-US" dirty="0"/>
          </a:p>
        </p:txBody>
      </p:sp>
      <p:pic>
        <p:nvPicPr>
          <p:cNvPr id="5" name="Picture 4"/>
          <p:cNvPicPr>
            <a:picLocks noChangeAspect="1"/>
          </p:cNvPicPr>
          <p:nvPr/>
        </p:nvPicPr>
        <p:blipFill>
          <a:blip r:embed="rId3"/>
          <a:stretch>
            <a:fillRect/>
          </a:stretch>
        </p:blipFill>
        <p:spPr>
          <a:xfrm>
            <a:off x="1787714" y="1971695"/>
            <a:ext cx="7697274" cy="3909606"/>
          </a:xfrm>
          <a:prstGeom prst="rect">
            <a:avLst/>
          </a:prstGeom>
        </p:spPr>
      </p:pic>
      <p:pic>
        <p:nvPicPr>
          <p:cNvPr id="6" name="Picture 5"/>
          <p:cNvPicPr>
            <a:picLocks noChangeAspect="1"/>
          </p:cNvPicPr>
          <p:nvPr/>
        </p:nvPicPr>
        <p:blipFill>
          <a:blip r:embed="rId4"/>
          <a:stretch>
            <a:fillRect/>
          </a:stretch>
        </p:blipFill>
        <p:spPr>
          <a:xfrm>
            <a:off x="1668640" y="1914544"/>
            <a:ext cx="7887801" cy="4001058"/>
          </a:xfrm>
          <a:prstGeom prst="rect">
            <a:avLst/>
          </a:prstGeom>
        </p:spPr>
      </p:pic>
      <p:pic>
        <p:nvPicPr>
          <p:cNvPr id="7" name="Picture 6"/>
          <p:cNvPicPr>
            <a:picLocks noChangeAspect="1"/>
          </p:cNvPicPr>
          <p:nvPr/>
        </p:nvPicPr>
        <p:blipFill>
          <a:blip r:embed="rId5"/>
          <a:stretch>
            <a:fillRect/>
          </a:stretch>
        </p:blipFill>
        <p:spPr>
          <a:xfrm>
            <a:off x="1540034" y="2457546"/>
            <a:ext cx="8093570" cy="3132257"/>
          </a:xfrm>
          <a:prstGeom prst="rect">
            <a:avLst/>
          </a:prstGeom>
        </p:spPr>
      </p:pic>
      <p:pic>
        <p:nvPicPr>
          <p:cNvPr id="8" name="Picture 7"/>
          <p:cNvPicPr>
            <a:picLocks noChangeAspect="1"/>
          </p:cNvPicPr>
          <p:nvPr/>
        </p:nvPicPr>
        <p:blipFill>
          <a:blip r:embed="rId6"/>
          <a:stretch>
            <a:fillRect/>
          </a:stretch>
        </p:blipFill>
        <p:spPr>
          <a:xfrm>
            <a:off x="482599" y="1857379"/>
            <a:ext cx="11145805" cy="4655517"/>
          </a:xfrm>
          <a:prstGeom prst="rect">
            <a:avLst/>
          </a:prstGeom>
        </p:spPr>
      </p:pic>
      <p:sp>
        <p:nvSpPr>
          <p:cNvPr id="4" name="Line Callout 1 3"/>
          <p:cNvSpPr/>
          <p:nvPr/>
        </p:nvSpPr>
        <p:spPr>
          <a:xfrm>
            <a:off x="5283200" y="1337291"/>
            <a:ext cx="3858915" cy="388577"/>
          </a:xfrm>
          <a:prstGeom prst="borderCallout1">
            <a:avLst>
              <a:gd name="adj1" fmla="val 18750"/>
              <a:gd name="adj2" fmla="val -8333"/>
              <a:gd name="adj3" fmla="val 198856"/>
              <a:gd name="adj4" fmla="val -361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Lit, rejoicing, I will greatly rejoice…</a:t>
            </a:r>
            <a:endParaRPr lang="en-US" dirty="0">
              <a:solidFill>
                <a:schemeClr val="tx1"/>
              </a:solidFill>
            </a:endParaRPr>
          </a:p>
        </p:txBody>
      </p:sp>
      <p:sp>
        <p:nvSpPr>
          <p:cNvPr id="10" name="Rounded Rectangle 9"/>
          <p:cNvSpPr/>
          <p:nvPr/>
        </p:nvSpPr>
        <p:spPr>
          <a:xfrm>
            <a:off x="9093044" y="5670557"/>
            <a:ext cx="2928838" cy="989613"/>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Resembles a Psalm of Thanksgiving -- dripping with imagery</a:t>
            </a:r>
            <a:endParaRPr lang="en-US" sz="2000" dirty="0">
              <a:solidFill>
                <a:schemeClr val="tx1"/>
              </a:solidFill>
            </a:endParaRPr>
          </a:p>
        </p:txBody>
      </p:sp>
      <p:grpSp>
        <p:nvGrpSpPr>
          <p:cNvPr id="14" name="Group 13"/>
          <p:cNvGrpSpPr/>
          <p:nvPr/>
        </p:nvGrpSpPr>
        <p:grpSpPr>
          <a:xfrm>
            <a:off x="1130300" y="2105182"/>
            <a:ext cx="11169990" cy="2543018"/>
            <a:chOff x="1130300" y="2105182"/>
            <a:chExt cx="11169990" cy="2543018"/>
          </a:xfrm>
        </p:grpSpPr>
        <p:sp>
          <p:nvSpPr>
            <p:cNvPr id="9" name="Rectangle 8"/>
            <p:cNvSpPr/>
            <p:nvPr/>
          </p:nvSpPr>
          <p:spPr>
            <a:xfrm>
              <a:off x="1130300" y="2895600"/>
              <a:ext cx="10248900" cy="1752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8441375" y="2105182"/>
              <a:ext cx="3858915" cy="388577"/>
            </a:xfrm>
            <a:prstGeom prst="borderCallout1">
              <a:avLst>
                <a:gd name="adj1" fmla="val 18750"/>
                <a:gd name="adj2" fmla="val -8333"/>
                <a:gd name="adj3" fmla="val 198856"/>
                <a:gd name="adj4" fmla="val -361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Royalty </a:t>
              </a:r>
              <a:r>
                <a:rPr lang="en-US" dirty="0">
                  <a:solidFill>
                    <a:schemeClr val="tx1"/>
                  </a:solidFill>
                </a:rPr>
                <a:t>and </a:t>
              </a:r>
              <a:r>
                <a:rPr lang="en-US" dirty="0" smtClean="0">
                  <a:solidFill>
                    <a:schemeClr val="tx1"/>
                  </a:solidFill>
                </a:rPr>
                <a:t>Wedding </a:t>
              </a:r>
              <a:r>
                <a:rPr lang="en-US" dirty="0">
                  <a:solidFill>
                    <a:schemeClr val="tx1"/>
                  </a:solidFill>
                </a:rPr>
                <a:t>metaphors!</a:t>
              </a:r>
            </a:p>
          </p:txBody>
        </p:sp>
      </p:grpSp>
      <p:sp>
        <p:nvSpPr>
          <p:cNvPr id="13" name="Line Callout 1 12"/>
          <p:cNvSpPr/>
          <p:nvPr/>
        </p:nvSpPr>
        <p:spPr>
          <a:xfrm>
            <a:off x="9556441" y="2625270"/>
            <a:ext cx="2999453" cy="525485"/>
          </a:xfrm>
          <a:prstGeom prst="borderCallout1">
            <a:avLst>
              <a:gd name="adj1" fmla="val 18750"/>
              <a:gd name="adj2" fmla="val -8333"/>
              <a:gd name="adj3" fmla="val 154156"/>
              <a:gd name="adj4" fmla="val -431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Declared righteous!!</a:t>
            </a:r>
            <a:endParaRPr lang="en-US" dirty="0">
              <a:solidFill>
                <a:schemeClr val="tx1"/>
              </a:solidFill>
            </a:endParaRPr>
          </a:p>
        </p:txBody>
      </p:sp>
    </p:spTree>
    <p:extLst>
      <p:ext uri="{BB962C8B-B14F-4D97-AF65-F5344CB8AC3E}">
        <p14:creationId xmlns:p14="http://schemas.microsoft.com/office/powerpoint/2010/main" val="247435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52578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r>
              <a:rPr lang="en-US" altLang="en-US" sz="3800" b="1" dirty="0" smtClean="0"/>
              <a:t>Welcome to Immanuel Christian School! </a:t>
            </a:r>
          </a:p>
          <a:p>
            <a:pPr>
              <a:spcAft>
                <a:spcPts val="640"/>
              </a:spcAft>
            </a:pPr>
            <a:r>
              <a:rPr lang="en-US" sz="3600" dirty="0">
                <a:hlinkClick r:id="rId4"/>
              </a:rPr>
              <a:t>https://immanuelbible.church</a:t>
            </a:r>
            <a:r>
              <a:rPr lang="en-US" sz="3600" dirty="0" smtClean="0">
                <a:hlinkClick r:id="rId4"/>
              </a:rPr>
              <a:t>/</a:t>
            </a:r>
            <a:endParaRPr lang="en-US" sz="3600" dirty="0" smtClean="0"/>
          </a:p>
          <a:p>
            <a:pPr lvl="1">
              <a:spcAft>
                <a:spcPts val="640"/>
              </a:spcAft>
            </a:pPr>
            <a:r>
              <a:rPr lang="en-US" altLang="en-US" sz="2800" dirty="0" smtClean="0">
                <a:hlinkClick r:id="rId5"/>
              </a:rPr>
              <a:t>https://immanuelbible.church/summer-breakout-series-2023</a:t>
            </a:r>
            <a:endParaRPr lang="en-US" altLang="en-US" sz="2800" dirty="0" smtClean="0"/>
          </a:p>
          <a:p>
            <a:pPr lvl="1">
              <a:spcAft>
                <a:spcPts val="640"/>
              </a:spcAft>
            </a:pPr>
            <a:r>
              <a:rPr lang="en-US" sz="2800" dirty="0" smtClean="0">
                <a:hlinkClick r:id="rId6"/>
              </a:rPr>
              <a:t>(</a:t>
            </a:r>
            <a:r>
              <a:rPr lang="en-US" sz="2800" dirty="0">
                <a:hlinkClick r:id="rId6"/>
              </a:rPr>
              <a:t>943) What's Happening at IBC - Fall 2023 </a:t>
            </a:r>
            <a:r>
              <a:rPr lang="en-US" sz="2800" dirty="0" smtClean="0">
                <a:hlinkClick r:id="rId6"/>
              </a:rPr>
              <a:t>– YouTube</a:t>
            </a:r>
            <a:endParaRPr lang="en-US" sz="2800" dirty="0" smtClean="0"/>
          </a:p>
          <a:p>
            <a:pPr lvl="1">
              <a:spcAft>
                <a:spcPts val="640"/>
              </a:spcAft>
            </a:pPr>
            <a:r>
              <a:rPr lang="en-US" sz="2800" dirty="0">
                <a:hlinkClick r:id="rId7"/>
              </a:rPr>
              <a:t>(943) Croc's Corner - YouTube</a:t>
            </a:r>
            <a:endParaRPr lang="en-US" sz="2800" dirty="0" smtClean="0"/>
          </a:p>
          <a:p>
            <a:pPr lvl="1">
              <a:spcAft>
                <a:spcPts val="640"/>
              </a:spcAft>
            </a:pPr>
            <a:r>
              <a:rPr lang="en-US" sz="2800" dirty="0">
                <a:hlinkClick r:id="rId8"/>
              </a:rPr>
              <a:t>Jesse Johnson – The Christian Worldview</a:t>
            </a:r>
            <a:endParaRPr lang="en-US" altLang="en-US" sz="3000" b="1" dirty="0" smtClean="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dirty="0" smtClean="0"/>
              <a:t>Isaiah 61 lays out the multi-purpose role of the Messiah</a:t>
            </a:r>
          </a:p>
          <a:p>
            <a:pPr lvl="1"/>
            <a:r>
              <a:rPr lang="en-US" sz="2800" dirty="0" smtClean="0"/>
              <a:t>Declared the starting point of Jesus’ public ministry </a:t>
            </a:r>
          </a:p>
          <a:p>
            <a:pPr lvl="1"/>
            <a:r>
              <a:rPr lang="en-US" sz="2800" dirty="0" smtClean="0"/>
              <a:t>The </a:t>
            </a:r>
            <a:r>
              <a:rPr lang="en-US" sz="2800" i="1" dirty="0" smtClean="0"/>
              <a:t>news </a:t>
            </a:r>
            <a:r>
              <a:rPr lang="en-US" sz="2800" dirty="0" smtClean="0"/>
              <a:t>embraces personal renewal, restoration, release and rectification - </a:t>
            </a:r>
            <a:r>
              <a:rPr lang="en-US" sz="2800" dirty="0" err="1" smtClean="0"/>
              <a:t>Motyer</a:t>
            </a:r>
            <a:endParaRPr lang="en-US" sz="2800" dirty="0" smtClean="0"/>
          </a:p>
          <a:p>
            <a:r>
              <a:rPr lang="en-US" sz="3600" dirty="0" smtClean="0"/>
              <a:t>Two Advents are woven into the message </a:t>
            </a:r>
          </a:p>
          <a:p>
            <a:pPr lvl="1"/>
            <a:r>
              <a:rPr lang="en-US" sz="2800" dirty="0" smtClean="0"/>
              <a:t>Luke ends with the </a:t>
            </a:r>
            <a:r>
              <a:rPr lang="en-US" sz="2800" i="1" dirty="0" smtClean="0"/>
              <a:t>year of the </a:t>
            </a:r>
            <a:r>
              <a:rPr lang="en-US" sz="2800" i="1" cap="small" dirty="0" smtClean="0"/>
              <a:t>Lord’s</a:t>
            </a:r>
            <a:r>
              <a:rPr lang="en-US" sz="2800" i="1" dirty="0" smtClean="0"/>
              <a:t> favor</a:t>
            </a:r>
            <a:r>
              <a:rPr lang="en-US" sz="2800" dirty="0" smtClean="0"/>
              <a:t>, not the </a:t>
            </a:r>
            <a:r>
              <a:rPr lang="en-US" sz="2800" i="1" dirty="0" smtClean="0"/>
              <a:t>day of vengeance</a:t>
            </a:r>
          </a:p>
          <a:p>
            <a:pPr lvl="1"/>
            <a:r>
              <a:rPr lang="en-US" sz="2800" dirty="0" smtClean="0"/>
              <a:t>The term everlasting provides a rich message (Is 35:10; 55:3)</a:t>
            </a:r>
          </a:p>
          <a:p>
            <a:r>
              <a:rPr lang="en-US" sz="3600" dirty="0" smtClean="0"/>
              <a:t>Why does </a:t>
            </a:r>
            <a:r>
              <a:rPr lang="en-US" sz="3600" u="sng" dirty="0" smtClean="0"/>
              <a:t>this</a:t>
            </a:r>
            <a:r>
              <a:rPr lang="en-US" sz="3600" dirty="0" smtClean="0"/>
              <a:t> scripture matter to us over 2700 years later?</a:t>
            </a:r>
            <a:endParaRPr lang="en-US" sz="2000" dirty="0" smtClean="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20</a:t>
            </a:fld>
            <a:endParaRPr lang="en-US" altLang="en-US"/>
          </a:p>
        </p:txBody>
      </p:sp>
    </p:spTree>
    <p:extLst>
      <p:ext uri="{BB962C8B-B14F-4D97-AF65-F5344CB8AC3E}">
        <p14:creationId xmlns:p14="http://schemas.microsoft.com/office/powerpoint/2010/main" val="41320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A </a:t>
            </a:r>
            <a:r>
              <a:rPr lang="en-US" altLang="en-US" dirty="0"/>
              <a:t>personal relationship…</a:t>
            </a:r>
          </a:p>
        </p:txBody>
      </p:sp>
      <p:sp>
        <p:nvSpPr>
          <p:cNvPr id="54275" name="Rectangle 3"/>
          <p:cNvSpPr>
            <a:spLocks noGrp="1" noChangeArrowheads="1"/>
          </p:cNvSpPr>
          <p:nvPr>
            <p:ph type="body" idx="1"/>
          </p:nvPr>
        </p:nvSpPr>
        <p:spPr>
          <a:xfrm>
            <a:off x="1549400" y="3093246"/>
            <a:ext cx="9404350" cy="884237"/>
          </a:xfrm>
        </p:spPr>
        <p:txBody>
          <a:bodyPr/>
          <a:lstStyle/>
          <a:p>
            <a:pPr>
              <a:buFont typeface="Wingdings" panose="05000000000000000000" pitchFamily="2" charset="2"/>
              <a:buNone/>
            </a:pPr>
            <a:r>
              <a:rPr lang="en-US" altLang="en-US" sz="6600" dirty="0"/>
              <a:t>  O  T  </a:t>
            </a:r>
            <a:r>
              <a:rPr lang="en-US" altLang="en-US" sz="6600" dirty="0" err="1"/>
              <a:t>T</a:t>
            </a:r>
            <a:r>
              <a:rPr lang="en-US" altLang="en-US" sz="6600" dirty="0"/>
              <a:t>  F  </a:t>
            </a:r>
            <a:r>
              <a:rPr lang="en-US" altLang="en-US" sz="6600" dirty="0" err="1"/>
              <a:t>F</a:t>
            </a:r>
            <a:r>
              <a:rPr lang="en-US" altLang="en-US" sz="6600" dirty="0"/>
              <a:t>  S  </a:t>
            </a:r>
            <a:r>
              <a:rPr lang="en-US" altLang="en-US" sz="6600" dirty="0" err="1"/>
              <a:t>S</a:t>
            </a:r>
            <a:r>
              <a:rPr lang="en-US" altLang="en-US" sz="6600" dirty="0"/>
              <a:t>  E  N  __</a:t>
            </a:r>
          </a:p>
        </p:txBody>
      </p:sp>
      <p:sp>
        <p:nvSpPr>
          <p:cNvPr id="54276" name="Text Box 4"/>
          <p:cNvSpPr txBox="1">
            <a:spLocks noChangeArrowheads="1"/>
          </p:cNvSpPr>
          <p:nvPr/>
        </p:nvSpPr>
        <p:spPr bwMode="auto">
          <a:xfrm>
            <a:off x="3073400" y="586740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i="1" dirty="0"/>
              <a:t>What’s the Missing Letter?</a:t>
            </a:r>
          </a:p>
        </p:txBody>
      </p:sp>
    </p:spTree>
    <p:extLst>
      <p:ext uri="{BB962C8B-B14F-4D97-AF65-F5344CB8AC3E}">
        <p14:creationId xmlns:p14="http://schemas.microsoft.com/office/powerpoint/2010/main" val="26312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676400"/>
            <a:ext cx="12131524" cy="5486400"/>
          </a:xfrm>
        </p:spPr>
        <p:txBody>
          <a:bodyPr/>
          <a:lstStyle/>
          <a:p>
            <a:pPr marL="514350" indent="-514350">
              <a:buSzPct val="100000"/>
              <a:buFont typeface="+mj-lt"/>
              <a:buAutoNum type="arabicPeriod"/>
            </a:pPr>
            <a:r>
              <a:rPr lang="en-US" sz="2800" dirty="0" smtClean="0"/>
              <a:t>Isaiah 61:1 makes reference to a Trinitarian God view?  Why did this quotation in Luke not complete through verse 2?</a:t>
            </a:r>
          </a:p>
          <a:p>
            <a:pPr marL="514350" indent="-514350">
              <a:buSzPct val="100000"/>
              <a:buFont typeface="+mj-lt"/>
              <a:buAutoNum type="arabicPeriod"/>
            </a:pPr>
            <a:r>
              <a:rPr lang="en-US" sz="2800" dirty="0" smtClean="0"/>
              <a:t>Seven purpose clauses are contained in </a:t>
            </a:r>
            <a:r>
              <a:rPr lang="en-US" sz="2800" dirty="0" err="1" smtClean="0"/>
              <a:t>vv</a:t>
            </a:r>
            <a:r>
              <a:rPr lang="en-US" sz="2800" dirty="0" smtClean="0"/>
              <a:t> 1 – 3.  Can you point them out?</a:t>
            </a:r>
            <a:endParaRPr lang="en-US" sz="2800" dirty="0"/>
          </a:p>
          <a:p>
            <a:pPr marL="514350" indent="-514350">
              <a:buSzPct val="100000"/>
              <a:buFont typeface="+mj-lt"/>
              <a:buAutoNum type="arabicPeriod"/>
            </a:pPr>
            <a:r>
              <a:rPr lang="en-US" sz="2800" dirty="0" smtClean="0"/>
              <a:t>To whom are the first person pronouns referencing in </a:t>
            </a:r>
            <a:r>
              <a:rPr lang="en-US" sz="2800" dirty="0" err="1" smtClean="0"/>
              <a:t>vv</a:t>
            </a:r>
            <a:r>
              <a:rPr lang="en-US" sz="2800" dirty="0" smtClean="0"/>
              <a:t> 8 – 11?</a:t>
            </a:r>
          </a:p>
          <a:p>
            <a:pPr marL="514350" indent="-514350">
              <a:buSzPct val="100000"/>
              <a:buFont typeface="+mj-lt"/>
              <a:buAutoNum type="arabicPeriod"/>
            </a:pPr>
            <a:r>
              <a:rPr lang="en-US" sz="2800" dirty="0" smtClean="0"/>
              <a:t>Discuss where you find the use of reversal clauses and repetition.  How do they help frame the message in this chapter?  </a:t>
            </a:r>
            <a:endParaRPr lang="en-US" sz="2400" dirty="0" smtClean="0"/>
          </a:p>
          <a:p>
            <a:pPr marL="514350" indent="-514350">
              <a:buSzPct val="100000"/>
              <a:buFont typeface="+mj-lt"/>
              <a:buAutoNum type="arabicPeriod"/>
            </a:pPr>
            <a:r>
              <a:rPr lang="en-US" sz="2800" dirty="0" smtClean="0"/>
              <a:t>The Hebrew word for everlasting is used twice in </a:t>
            </a:r>
            <a:r>
              <a:rPr lang="en-US" sz="2800" dirty="0" err="1" smtClean="0"/>
              <a:t>Ch</a:t>
            </a:r>
            <a:r>
              <a:rPr lang="en-US" sz="2800" dirty="0" smtClean="0"/>
              <a:t> 61. Discuss the use in each verse and how they apply to the message.  </a:t>
            </a:r>
          </a:p>
          <a:p>
            <a:pPr marL="514350" indent="-514350">
              <a:buSzPct val="100000"/>
              <a:buFont typeface="+mj-lt"/>
              <a:buAutoNum type="arabicPeriod"/>
            </a:pPr>
            <a:r>
              <a:rPr lang="en-US" sz="2800" dirty="0" smtClean="0"/>
              <a:t>Do you view the quotation of Is 61:1-3a in Luke 4:18-19 differently after being part of this lesson?  How does the year of the Lord’s favor fit in?  </a:t>
            </a:r>
          </a:p>
        </p:txBody>
      </p:sp>
    </p:spTree>
    <p:extLst>
      <p:ext uri="{BB962C8B-B14F-4D97-AF65-F5344CB8AC3E}">
        <p14:creationId xmlns:p14="http://schemas.microsoft.com/office/powerpoint/2010/main" val="22047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676400"/>
            <a:ext cx="12131524" cy="5486400"/>
          </a:xfrm>
        </p:spPr>
        <p:txBody>
          <a:bodyPr/>
          <a:lstStyle/>
          <a:p>
            <a:pPr marL="514350" indent="-514350">
              <a:buSzPct val="100000"/>
              <a:buFont typeface="+mj-lt"/>
              <a:buAutoNum type="arabicPeriod" startAt="8"/>
            </a:pPr>
            <a:r>
              <a:rPr lang="en-US" sz="2800" dirty="0" smtClean="0"/>
              <a:t>Review the “everlasting covenant” of Isaiah 61:8 as described in Jeremiah 31:31-37 and consider the blessings of the New Covenant that Jesus Christ instituted by His death (</a:t>
            </a:r>
            <a:r>
              <a:rPr lang="en-US" sz="2800" dirty="0" err="1" smtClean="0"/>
              <a:t>Heb</a:t>
            </a:r>
            <a:r>
              <a:rPr lang="en-US" sz="2800" dirty="0" smtClean="0"/>
              <a:t> 10:1-18; Mt 26:28)</a:t>
            </a:r>
          </a:p>
          <a:p>
            <a:pPr marL="514350" indent="-514350">
              <a:buSzPct val="100000"/>
              <a:buFont typeface="+mj-lt"/>
              <a:buAutoNum type="arabicPeriod" startAt="8"/>
            </a:pPr>
            <a:r>
              <a:rPr lang="en-US" sz="2800" dirty="0"/>
              <a:t>Review </a:t>
            </a:r>
            <a:r>
              <a:rPr lang="en-US" sz="2800" dirty="0" smtClean="0"/>
              <a:t>Isaiah </a:t>
            </a:r>
            <a:r>
              <a:rPr lang="en-US" sz="2800" dirty="0"/>
              <a:t>35 or </a:t>
            </a:r>
            <a:r>
              <a:rPr lang="en-US" sz="2800" dirty="0" smtClean="0"/>
              <a:t>Isaiah </a:t>
            </a:r>
            <a:r>
              <a:rPr lang="en-US" sz="2800" dirty="0"/>
              <a:t>40 and discuss similarities between these </a:t>
            </a:r>
            <a:r>
              <a:rPr lang="en-US" sz="2800" dirty="0" smtClean="0"/>
              <a:t>chapters and Is 61.  </a:t>
            </a:r>
          </a:p>
          <a:p>
            <a:pPr marL="514350" indent="-514350">
              <a:buSzPct val="100000"/>
              <a:buFont typeface="+mj-lt"/>
              <a:buAutoNum type="arabicPeriod" startAt="8"/>
            </a:pPr>
            <a:r>
              <a:rPr lang="en-US" sz="2800" dirty="0" smtClean="0"/>
              <a:t>How does Isaiah 61:10-11 resemble a psalm of thanksgiving?   See Psalm 85</a:t>
            </a:r>
          </a:p>
          <a:p>
            <a:pPr marL="514350" indent="-514350">
              <a:buSzPct val="100000"/>
              <a:buFont typeface="+mj-lt"/>
              <a:buAutoNum type="arabicPeriod" startAt="8"/>
            </a:pPr>
            <a:r>
              <a:rPr lang="en-US" sz="2800" dirty="0" smtClean="0"/>
              <a:t>Review Luke 6:17-21 and discuss the four metaphors—(1) preach to the poor; (2) proclaim release to the captives; (3) recover sight to the blind; and (4) set free those who are oppressed.  Apply them to us.  </a:t>
            </a:r>
            <a:endParaRPr lang="en-US" sz="2800" dirty="0"/>
          </a:p>
          <a:p>
            <a:pPr marL="514350" indent="-514350">
              <a:buSzPct val="100000"/>
              <a:buFont typeface="+mj-lt"/>
              <a:buAutoNum type="arabicPeriod" startAt="8"/>
            </a:pPr>
            <a:endParaRPr lang="en-US" sz="2800" dirty="0" smtClean="0"/>
          </a:p>
        </p:txBody>
      </p:sp>
    </p:spTree>
    <p:extLst>
      <p:ext uri="{BB962C8B-B14F-4D97-AF65-F5344CB8AC3E}">
        <p14:creationId xmlns:p14="http://schemas.microsoft.com/office/powerpoint/2010/main" val="111675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61, The Year of the L</a:t>
            </a:r>
            <a:r>
              <a:rPr lang="en-US" altLang="en-US" sz="2800" b="1" cap="small" dirty="0">
                <a:solidFill>
                  <a:schemeClr val="tx1">
                    <a:lumMod val="75000"/>
                    <a:lumOff val="25000"/>
                  </a:schemeClr>
                </a:solidFill>
                <a:cs typeface="Arial" panose="020B0604020202020204" pitchFamily="34" charset="0"/>
              </a:rPr>
              <a:t>ord</a:t>
            </a:r>
            <a:r>
              <a:rPr lang="en-US" altLang="en-US" sz="2800" b="1" dirty="0">
                <a:solidFill>
                  <a:schemeClr val="tx1">
                    <a:lumMod val="75000"/>
                    <a:lumOff val="25000"/>
                  </a:schemeClr>
                </a:solidFill>
                <a:cs typeface="Arial" panose="020B0604020202020204" pitchFamily="34" charset="0"/>
              </a:rPr>
              <a:t>’s Favor</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61:1-2</a:t>
            </a: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435-440;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499-505</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C </a:t>
            </a:r>
          </a:p>
          <a:p>
            <a:pPr marL="0" indent="0">
              <a:spcBef>
                <a:spcPts val="0"/>
              </a:spcBef>
              <a:spcAft>
                <a:spcPts val="0"/>
              </a:spcAft>
              <a:buNone/>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a:t>
            </a:r>
            <a:r>
              <a:rPr lang="en-US" altLang="en-US" sz="2800" b="1" dirty="0" smtClean="0">
                <a:solidFill>
                  <a:schemeClr val="tx1">
                    <a:lumMod val="75000"/>
                    <a:lumOff val="25000"/>
                  </a:schemeClr>
                </a:solidFill>
                <a:cs typeface="Arial" panose="020B0604020202020204" pitchFamily="34" charset="0"/>
              </a:rPr>
              <a:t>62, Zion’s Coming Salvation</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a:t>
            </a:r>
            <a:r>
              <a:rPr lang="en-US" altLang="en-US" sz="2800" b="1" dirty="0" smtClean="0">
                <a:solidFill>
                  <a:schemeClr val="tx1">
                    <a:lumMod val="75000"/>
                    <a:lumOff val="25000"/>
                  </a:schemeClr>
                </a:solidFill>
                <a:cs typeface="Arial" panose="020B0604020202020204" pitchFamily="34" charset="0"/>
              </a:rPr>
              <a:t>62:4</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a:t>
            </a:r>
            <a:r>
              <a:rPr lang="en-US" altLang="en-US" sz="2800" b="1" dirty="0" smtClean="0">
                <a:solidFill>
                  <a:schemeClr val="tx1">
                    <a:lumMod val="75000"/>
                    <a:lumOff val="25000"/>
                  </a:schemeClr>
                </a:solidFill>
                <a:cs typeface="Arial" panose="020B0604020202020204" pitchFamily="34" charset="0"/>
              </a:rPr>
              <a:t>440-443;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a:t>
            </a:r>
            <a:r>
              <a:rPr lang="en-US" altLang="en-US" sz="2800" b="1" dirty="0" smtClean="0">
                <a:solidFill>
                  <a:schemeClr val="tx1">
                    <a:lumMod val="75000"/>
                    <a:lumOff val="25000"/>
                  </a:schemeClr>
                </a:solidFill>
                <a:cs typeface="Arial" panose="020B0604020202020204" pitchFamily="34" charset="0"/>
              </a:rPr>
              <a:t>505-509</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D</a:t>
            </a:r>
            <a:r>
              <a:rPr lang="en-US" altLang="en-US" sz="2800" b="1" dirty="0" smtClean="0">
                <a:solidFill>
                  <a:schemeClr val="tx1">
                    <a:lumMod val="75000"/>
                    <a:lumOff val="25000"/>
                  </a:schemeClr>
                </a:solidFill>
                <a:cs typeface="Arial" panose="020B0604020202020204" pitchFamily="34" charset="0"/>
              </a:rPr>
              <a:t> </a:t>
            </a:r>
            <a:endParaRPr lang="en-US" altLang="en-US" sz="2800" b="1" dirty="0">
              <a:solidFill>
                <a:schemeClr val="tx1">
                  <a:lumMod val="75000"/>
                  <a:lumOff val="25000"/>
                </a:schemeClr>
              </a:solidFill>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24</a:t>
            </a:fld>
            <a:endParaRPr lang="en-US" altLang="en-US" dirty="0"/>
          </a:p>
        </p:txBody>
      </p:sp>
    </p:spTree>
    <p:extLst>
      <p:ext uri="{BB962C8B-B14F-4D97-AF65-F5344CB8AC3E}">
        <p14:creationId xmlns:p14="http://schemas.microsoft.com/office/powerpoint/2010/main" val="4013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525" y="2417264"/>
            <a:ext cx="11887200" cy="3145336"/>
          </a:xfrm>
          <a:prstGeom prst="rect">
            <a:avLst/>
          </a:prstGeom>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25</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March 2024</a:t>
            </a:r>
            <a:endParaRPr lang="en-US" altLang="en-US" sz="1100" i="1" dirty="0">
              <a:solidFill>
                <a:srgbClr val="0000FF"/>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spTree>
    <p:extLst>
      <p:ext uri="{BB962C8B-B14F-4D97-AF65-F5344CB8AC3E}">
        <p14:creationId xmlns:p14="http://schemas.microsoft.com/office/powerpoint/2010/main" val="847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42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Interpretation at IBC</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200" y="1905000"/>
            <a:ext cx="11643647" cy="4495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768600" y="6629400"/>
            <a:ext cx="6809878" cy="461665"/>
          </a:xfrm>
          <a:prstGeom prst="rect">
            <a:avLst/>
          </a:prstGeom>
          <a:noFill/>
        </p:spPr>
        <p:txBody>
          <a:bodyPr wrap="none" rtlCol="0">
            <a:spAutoFit/>
          </a:bodyPr>
          <a:lstStyle/>
          <a:p>
            <a:r>
              <a:rPr lang="en-US" sz="2400" dirty="0"/>
              <a:t>https://immanuelbible.church/visit/what-we-teach</a:t>
            </a:r>
          </a:p>
        </p:txBody>
      </p:sp>
    </p:spTree>
    <p:extLst>
      <p:ext uri="{BB962C8B-B14F-4D97-AF65-F5344CB8AC3E}">
        <p14:creationId xmlns:p14="http://schemas.microsoft.com/office/powerpoint/2010/main" val="13123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Overview</a:t>
            </a:r>
            <a:endParaRPr lang="en-US" dirty="0"/>
          </a:p>
        </p:txBody>
      </p:sp>
      <p:sp>
        <p:nvSpPr>
          <p:cNvPr id="3" name="Content Placeholder 2"/>
          <p:cNvSpPr>
            <a:spLocks noGrp="1"/>
          </p:cNvSpPr>
          <p:nvPr>
            <p:ph idx="1"/>
          </p:nvPr>
        </p:nvSpPr>
        <p:spPr>
          <a:xfrm>
            <a:off x="619276" y="1676400"/>
            <a:ext cx="11706040" cy="5486400"/>
          </a:xfrm>
        </p:spPr>
        <p:txBody>
          <a:bodyPr/>
          <a:lstStyle/>
          <a:p>
            <a:pPr marL="0" indent="0">
              <a:buNone/>
            </a:pPr>
            <a:r>
              <a:rPr lang="en-US" sz="2800" b="1" dirty="0" err="1"/>
              <a:t>Chs</a:t>
            </a:r>
            <a:r>
              <a:rPr lang="en-US" sz="2800" b="1" dirty="0"/>
              <a:t>. 58-66 will end the section by explaining that Israel has received of Jehovah's hand double for all her sins.</a:t>
            </a:r>
          </a:p>
          <a:p>
            <a:pPr marL="0" indent="0">
              <a:buNone/>
            </a:pPr>
            <a:r>
              <a:rPr lang="en-US" sz="2800" dirty="0">
                <a:latin typeface="Geneva" panose="020B0503030404040204" pitchFamily="34" charset="0"/>
              </a:rPr>
              <a:t>	</a:t>
            </a:r>
            <a:r>
              <a:rPr lang="en-US" sz="3200" dirty="0"/>
              <a:t>-</a:t>
            </a:r>
            <a:r>
              <a:rPr lang="en-US" sz="3200" b="1" dirty="0"/>
              <a:t>This last segment will be dealt with in seven parts: </a:t>
            </a:r>
          </a:p>
          <a:p>
            <a:pPr marL="0" indent="0">
              <a:buNone/>
            </a:pPr>
            <a:r>
              <a:rPr lang="en-US" sz="3200" b="1" dirty="0">
                <a:latin typeface="Geneva" panose="020B0503030404040204" pitchFamily="34" charset="0"/>
              </a:rPr>
              <a:t>		</a:t>
            </a:r>
            <a:r>
              <a:rPr lang="en-US" sz="2800" b="1" dirty="0"/>
              <a:t>1) Israel's national wickedness (58:1-59:21</a:t>
            </a:r>
            <a:r>
              <a:rPr lang="en-US" sz="2800" b="1" dirty="0" smtClean="0"/>
              <a:t>)</a:t>
            </a:r>
          </a:p>
          <a:p>
            <a:pPr marL="0" indent="0">
              <a:buNone/>
            </a:pPr>
            <a:r>
              <a:rPr lang="en-US" sz="2800" b="1" dirty="0"/>
              <a:t>		2) Her future in the Messianic kingdom (60:1-22) </a:t>
            </a:r>
            <a:endParaRPr lang="en-US" sz="2800" b="1" dirty="0" smtClean="0"/>
          </a:p>
          <a:p>
            <a:pPr marL="0" indent="0">
              <a:buNone/>
            </a:pPr>
            <a:r>
              <a:rPr lang="en-US" sz="2800" b="1" dirty="0" smtClean="0"/>
              <a:t>		3</a:t>
            </a:r>
            <a:r>
              <a:rPr lang="en-US" sz="2800" b="1" dirty="0"/>
              <a:t>) The Servant of YHWH (61:1-11</a:t>
            </a:r>
            <a:r>
              <a:rPr lang="en-US" sz="2800" b="1" dirty="0" smtClean="0"/>
              <a:t>)</a:t>
            </a:r>
          </a:p>
          <a:p>
            <a:pPr marL="0" indent="0">
              <a:buNone/>
            </a:pPr>
            <a:r>
              <a:rPr lang="en-US" sz="2800" b="1" dirty="0"/>
              <a:t>		4) The redemption of Israel and Jerusalem (62:1-63:6)</a:t>
            </a:r>
          </a:p>
          <a:p>
            <a:pPr marL="0" indent="0">
              <a:buNone/>
            </a:pPr>
            <a:r>
              <a:rPr lang="en-US" sz="2800" b="1" dirty="0"/>
              <a:t>		5) The penitential prayer of the remnant (63:7-64:12)</a:t>
            </a:r>
          </a:p>
          <a:p>
            <a:pPr marL="0" indent="0">
              <a:buNone/>
            </a:pPr>
            <a:r>
              <a:rPr lang="en-US" sz="2800" b="1" dirty="0"/>
              <a:t>		6) Israel in the plan of God (65:1-25)</a:t>
            </a:r>
          </a:p>
          <a:p>
            <a:pPr marL="0" indent="0">
              <a:buNone/>
            </a:pPr>
            <a:r>
              <a:rPr lang="en-US" sz="2800" b="1" dirty="0"/>
              <a:t>		7) The rebirth of Israel (66:1-24)</a:t>
            </a:r>
          </a:p>
          <a:p>
            <a:endParaRPr lang="en-US" sz="2800" dirty="0"/>
          </a:p>
        </p:txBody>
      </p:sp>
      <p:sp>
        <p:nvSpPr>
          <p:cNvPr id="4" name="TextBox 3">
            <a:extLst>
              <a:ext uri="{FF2B5EF4-FFF2-40B4-BE49-F238E27FC236}">
                <a16:creationId xmlns:a16="http://schemas.microsoft.com/office/drawing/2014/main" id="{27AA4784-ABB3-40EC-8980-9BE5E8F3D98D}"/>
              </a:ext>
            </a:extLst>
          </p:cNvPr>
          <p:cNvSpPr txBox="1"/>
          <p:nvPr/>
        </p:nvSpPr>
        <p:spPr>
          <a:xfrm>
            <a:off x="8483600" y="6874915"/>
            <a:ext cx="4337764" cy="276999"/>
          </a:xfrm>
          <a:prstGeom prst="rect">
            <a:avLst/>
          </a:prstGeom>
          <a:noFill/>
        </p:spPr>
        <p:txBody>
          <a:bodyPr wrap="square" rtlCol="0">
            <a:spAutoFit/>
          </a:bodyPr>
          <a:lstStyle/>
          <a:p>
            <a:r>
              <a:rPr lang="en-US" sz="1200" b="1" dirty="0">
                <a:latin typeface="+mn-lt"/>
              </a:rPr>
              <a:t>Constable’s notes, quote from </a:t>
            </a:r>
            <a:r>
              <a:rPr lang="en-US" sz="1200" b="1" dirty="0" err="1"/>
              <a:t>Fruchtenbaum</a:t>
            </a:r>
            <a:r>
              <a:rPr lang="en-US" sz="1200" b="1" dirty="0">
                <a:latin typeface="+mn-lt"/>
              </a:rPr>
              <a:t> </a:t>
            </a:r>
          </a:p>
        </p:txBody>
      </p:sp>
    </p:spTree>
    <p:extLst>
      <p:ext uri="{BB962C8B-B14F-4D97-AF65-F5344CB8AC3E}">
        <p14:creationId xmlns:p14="http://schemas.microsoft.com/office/powerpoint/2010/main" val="6958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Fifth Servant Song</a:t>
            </a:r>
            <a:endParaRPr lang="en-US" dirty="0"/>
          </a:p>
        </p:txBody>
      </p:sp>
      <p:sp>
        <p:nvSpPr>
          <p:cNvPr id="3" name="Content Placeholder 2"/>
          <p:cNvSpPr>
            <a:spLocks noGrp="1"/>
          </p:cNvSpPr>
          <p:nvPr>
            <p:ph idx="1"/>
          </p:nvPr>
        </p:nvSpPr>
        <p:spPr>
          <a:xfrm>
            <a:off x="619276" y="1676400"/>
            <a:ext cx="10074124" cy="4527550"/>
          </a:xfrm>
        </p:spPr>
        <p:txBody>
          <a:bodyPr/>
          <a:lstStyle/>
          <a:p>
            <a:r>
              <a:rPr lang="en-US" dirty="0" smtClean="0"/>
              <a:t>Emphasis on the Servant’s Mission</a:t>
            </a:r>
          </a:p>
          <a:p>
            <a:pPr marL="863600" lvl="1" indent="-465138">
              <a:spcBef>
                <a:spcPts val="600"/>
              </a:spcBef>
              <a:buNone/>
            </a:pPr>
            <a:r>
              <a:rPr lang="en-US" dirty="0"/>
              <a:t>(1) The Servant refers to God as His Master, the Lord </a:t>
            </a:r>
            <a:r>
              <a:rPr lang="en-US" dirty="0" smtClean="0"/>
              <a:t>	</a:t>
            </a:r>
          </a:p>
          <a:p>
            <a:pPr marL="863600" lvl="1" indent="-465138">
              <a:spcBef>
                <a:spcPts val="600"/>
              </a:spcBef>
              <a:buNone/>
            </a:pPr>
            <a:r>
              <a:rPr lang="en-US" dirty="0" smtClean="0"/>
              <a:t>(</a:t>
            </a:r>
            <a:r>
              <a:rPr lang="en-US" dirty="0"/>
              <a:t>2) He has received the Lord’s </a:t>
            </a:r>
            <a:r>
              <a:rPr lang="en-US" dirty="0" smtClean="0"/>
              <a:t>Spirit</a:t>
            </a:r>
          </a:p>
          <a:p>
            <a:pPr marL="863600" lvl="1" indent="-465138">
              <a:spcBef>
                <a:spcPts val="600"/>
              </a:spcBef>
              <a:buNone/>
            </a:pPr>
            <a:r>
              <a:rPr lang="en-US" dirty="0" smtClean="0"/>
              <a:t>(</a:t>
            </a:r>
            <a:r>
              <a:rPr lang="en-US" dirty="0"/>
              <a:t>3) He brings a word of healing and </a:t>
            </a:r>
            <a:r>
              <a:rPr lang="en-US" dirty="0" smtClean="0"/>
              <a:t>liberation</a:t>
            </a:r>
          </a:p>
          <a:p>
            <a:pPr marL="863600" lvl="1" indent="-465138">
              <a:spcBef>
                <a:spcPts val="600"/>
              </a:spcBef>
              <a:buNone/>
            </a:pPr>
            <a:r>
              <a:rPr lang="en-US" dirty="0" smtClean="0"/>
              <a:t>(</a:t>
            </a:r>
            <a:r>
              <a:rPr lang="en-US" dirty="0"/>
              <a:t>4) He proclaims the “year of the Lord” </a:t>
            </a:r>
          </a:p>
          <a:p>
            <a:pPr marL="863600" lvl="1" indent="-465138">
              <a:spcBef>
                <a:spcPts val="600"/>
              </a:spcBef>
              <a:buNone/>
            </a:pPr>
            <a:r>
              <a:rPr lang="en-US" dirty="0" smtClean="0"/>
              <a:t>(</a:t>
            </a:r>
            <a:r>
              <a:rPr lang="en-US" dirty="0"/>
              <a:t>5) He is associated with an everlasting covenant </a:t>
            </a:r>
            <a:endParaRPr lang="en-US" dirty="0" smtClean="0"/>
          </a:p>
          <a:p>
            <a:pPr marL="863600" lvl="1" indent="-465138">
              <a:spcBef>
                <a:spcPts val="600"/>
              </a:spcBef>
              <a:buNone/>
            </a:pPr>
            <a:r>
              <a:rPr lang="en-US" dirty="0" smtClean="0"/>
              <a:t>(</a:t>
            </a:r>
            <a:r>
              <a:rPr lang="en-US" dirty="0"/>
              <a:t>6) Jesus Christ inaugurated His ministry by identifying Himself as this Servant (Luke 4:17–21). </a:t>
            </a:r>
          </a:p>
        </p:txBody>
      </p:sp>
      <p:sp>
        <p:nvSpPr>
          <p:cNvPr id="4" name="TextBox 3"/>
          <p:cNvSpPr txBox="1"/>
          <p:nvPr/>
        </p:nvSpPr>
        <p:spPr>
          <a:xfrm>
            <a:off x="10617200" y="2693806"/>
            <a:ext cx="2119491" cy="2554545"/>
          </a:xfrm>
          <a:prstGeom prst="rect">
            <a:avLst/>
          </a:prstGeom>
          <a:solidFill>
            <a:schemeClr val="accent1">
              <a:lumMod val="20000"/>
              <a:lumOff val="80000"/>
            </a:schemeClr>
          </a:solidFill>
        </p:spPr>
        <p:txBody>
          <a:bodyPr wrap="none" rtlCol="0">
            <a:spAutoFit/>
          </a:bodyPr>
          <a:lstStyle/>
          <a:p>
            <a:r>
              <a:rPr lang="en-US" sz="3200" dirty="0" smtClean="0">
                <a:latin typeface="Arial" panose="020B0604020202020204" pitchFamily="34" charset="0"/>
                <a:cs typeface="Arial" panose="020B0604020202020204" pitchFamily="34" charset="0"/>
              </a:rPr>
              <a:t>#1 – 42:1</a:t>
            </a:r>
          </a:p>
          <a:p>
            <a:r>
              <a:rPr lang="en-US" sz="3200" dirty="0" smtClean="0">
                <a:latin typeface="Arial" panose="020B0604020202020204" pitchFamily="34" charset="0"/>
                <a:cs typeface="Arial" panose="020B0604020202020204" pitchFamily="34" charset="0"/>
              </a:rPr>
              <a:t>#2 – 49:1</a:t>
            </a:r>
          </a:p>
          <a:p>
            <a:r>
              <a:rPr lang="en-US" sz="3200" dirty="0" smtClean="0">
                <a:latin typeface="Arial" panose="020B0604020202020204" pitchFamily="34" charset="0"/>
                <a:cs typeface="Arial" panose="020B0604020202020204" pitchFamily="34" charset="0"/>
              </a:rPr>
              <a:t>#3 – 50:4</a:t>
            </a:r>
          </a:p>
          <a:p>
            <a:r>
              <a:rPr lang="en-US" sz="3200" dirty="0" smtClean="0">
                <a:latin typeface="Arial" panose="020B0604020202020204" pitchFamily="34" charset="0"/>
                <a:cs typeface="Arial" panose="020B0604020202020204" pitchFamily="34" charset="0"/>
              </a:rPr>
              <a:t>#4 – 52:13</a:t>
            </a:r>
          </a:p>
          <a:p>
            <a:r>
              <a:rPr lang="en-US" sz="3200" dirty="0" smtClean="0">
                <a:latin typeface="Arial" panose="020B0604020202020204" pitchFamily="34" charset="0"/>
                <a:cs typeface="Arial" panose="020B0604020202020204" pitchFamily="34" charset="0"/>
              </a:rPr>
              <a:t>#5 – 61:1 </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3987800" y="6858000"/>
            <a:ext cx="8686800" cy="276999"/>
          </a:xfrm>
          <a:prstGeom prst="rect">
            <a:avLst/>
          </a:prstGeom>
          <a:noFill/>
        </p:spPr>
        <p:txBody>
          <a:bodyPr wrap="square" rtlCol="0">
            <a:spAutoFit/>
          </a:bodyPr>
          <a:lstStyle/>
          <a:p>
            <a:pPr marL="0" lvl="1"/>
            <a:r>
              <a:rPr lang="en-US" sz="1200" dirty="0"/>
              <a:t> Earl D. </a:t>
            </a:r>
            <a:r>
              <a:rPr lang="en-US" sz="1200" dirty="0" err="1"/>
              <a:t>Radmacher</a:t>
            </a:r>
            <a:r>
              <a:rPr lang="en-US" sz="1200" dirty="0"/>
              <a:t>, Ronald Barclay Allen, and H. Wayne House, Nelsons New Illustrated Bible Commentary (Nashville: T</a:t>
            </a:r>
            <a:r>
              <a:rPr lang="en-US" sz="1200" dirty="0" smtClean="0"/>
              <a:t>.)</a:t>
            </a:r>
            <a:endParaRPr lang="en-US" dirty="0"/>
          </a:p>
        </p:txBody>
      </p:sp>
    </p:spTree>
    <p:extLst>
      <p:ext uri="{BB962C8B-B14F-4D97-AF65-F5344CB8AC3E}">
        <p14:creationId xmlns:p14="http://schemas.microsoft.com/office/powerpoint/2010/main" val="10257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Rise up, O Men of God!</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 from Constable’s notes</a:t>
            </a:r>
            <a:endParaRPr lang="en-US" dirty="0"/>
          </a:p>
        </p:txBody>
      </p:sp>
      <p:sp>
        <p:nvSpPr>
          <p:cNvPr id="3" name="Content Placeholder 2"/>
          <p:cNvSpPr>
            <a:spLocks noGrp="1"/>
          </p:cNvSpPr>
          <p:nvPr>
            <p:ph idx="1"/>
          </p:nvPr>
        </p:nvSpPr>
        <p:spPr>
          <a:xfrm>
            <a:off x="7112000" y="2971800"/>
            <a:ext cx="5137116" cy="3460750"/>
          </a:xfrm>
        </p:spPr>
        <p:txBody>
          <a:bodyPr/>
          <a:lstStyle/>
          <a:p>
            <a:pPr marL="0" indent="0" algn="ctr">
              <a:buNone/>
            </a:pPr>
            <a:r>
              <a:rPr lang="en-US" sz="3600" dirty="0"/>
              <a:t>These chapters explain the character of the Israelites in the era following the L</a:t>
            </a:r>
            <a:r>
              <a:rPr lang="en-US" sz="2400" dirty="0"/>
              <a:t>ORD</a:t>
            </a:r>
            <a:r>
              <a:rPr lang="en-US" sz="3600" dirty="0"/>
              <a:t>'s future provision of salvation for them</a:t>
            </a:r>
            <a:r>
              <a:rPr lang="en-US" sz="3600" dirty="0" smtClean="0"/>
              <a:t>.</a:t>
            </a:r>
            <a:endParaRPr lang="fr-FR"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2209800"/>
            <a:ext cx="5697307" cy="3810000"/>
          </a:xfrm>
          <a:prstGeom prst="rect">
            <a:avLst/>
          </a:prstGeom>
        </p:spPr>
      </p:pic>
      <p:sp>
        <p:nvSpPr>
          <p:cNvPr id="6" name="TextBox 5"/>
          <p:cNvSpPr txBox="1"/>
          <p:nvPr/>
        </p:nvSpPr>
        <p:spPr>
          <a:xfrm>
            <a:off x="8140662" y="2002526"/>
            <a:ext cx="3314738" cy="830997"/>
          </a:xfrm>
          <a:prstGeom prst="rect">
            <a:avLst/>
          </a:prstGeom>
          <a:solidFill>
            <a:schemeClr val="bg1">
              <a:lumMod val="85000"/>
            </a:schemeClr>
          </a:solidFill>
        </p:spPr>
        <p:txBody>
          <a:bodyPr wrap="square" rtlCol="0">
            <a:spAutoFit/>
          </a:bodyPr>
          <a:lstStyle/>
          <a:p>
            <a:pPr algn="ctr"/>
            <a:r>
              <a:rPr lang="en-US" sz="2400" b="1" dirty="0" smtClean="0">
                <a:solidFill>
                  <a:srgbClr val="660033"/>
                </a:solidFill>
              </a:rPr>
              <a:t>Israel under the Lord (</a:t>
            </a:r>
            <a:r>
              <a:rPr lang="en-US" sz="2400" b="1" dirty="0" err="1" smtClean="0">
                <a:solidFill>
                  <a:srgbClr val="660033"/>
                </a:solidFill>
              </a:rPr>
              <a:t>Ch</a:t>
            </a:r>
            <a:r>
              <a:rPr lang="en-US" sz="2400" b="1" dirty="0" smtClean="0">
                <a:solidFill>
                  <a:srgbClr val="660033"/>
                </a:solidFill>
              </a:rPr>
              <a:t> 61 &amp; 62)</a:t>
            </a:r>
            <a:endParaRPr lang="en-US" sz="2400" b="1" dirty="0">
              <a:solidFill>
                <a:srgbClr val="660033"/>
              </a:solidFill>
            </a:endParaRPr>
          </a:p>
        </p:txBody>
      </p:sp>
    </p:spTree>
    <p:extLst>
      <p:ext uri="{BB962C8B-B14F-4D97-AF65-F5344CB8AC3E}">
        <p14:creationId xmlns:p14="http://schemas.microsoft.com/office/powerpoint/2010/main" val="21307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61 - </a:t>
            </a:r>
            <a:r>
              <a:rPr lang="en-US" dirty="0" err="1" smtClean="0"/>
              <a:t>Pericopes</a:t>
            </a:r>
            <a:endParaRPr lang="en-US" dirty="0"/>
          </a:p>
        </p:txBody>
      </p:sp>
      <p:sp>
        <p:nvSpPr>
          <p:cNvPr id="3" name="Content Placeholder 2"/>
          <p:cNvSpPr>
            <a:spLocks noGrp="1"/>
          </p:cNvSpPr>
          <p:nvPr>
            <p:ph idx="1"/>
          </p:nvPr>
        </p:nvSpPr>
        <p:spPr>
          <a:xfrm>
            <a:off x="635000" y="4648200"/>
            <a:ext cx="11874030" cy="2035179"/>
          </a:xfrm>
          <a:solidFill>
            <a:schemeClr val="bg1">
              <a:lumMod val="95000"/>
            </a:schemeClr>
          </a:solidFill>
        </p:spPr>
        <p:txBody>
          <a:bodyPr/>
          <a:lstStyle/>
          <a:p>
            <a:pPr marL="0" indent="0" algn="ctr">
              <a:buNone/>
            </a:pPr>
            <a:r>
              <a:rPr lang="en-US" sz="3200" dirty="0" smtClean="0"/>
              <a:t>A </a:t>
            </a:r>
            <a:r>
              <a:rPr lang="en-US" sz="3200" dirty="0"/>
              <a:t>series of seven purpose clauses </a:t>
            </a:r>
            <a:r>
              <a:rPr lang="en-US" sz="3200" dirty="0" smtClean="0"/>
              <a:t>follows v1a, </a:t>
            </a:r>
            <a:r>
              <a:rPr lang="en-US" sz="3200" dirty="0"/>
              <a:t>outlining the mission of the prophet, together with the goal of that mission, namely to build up God’s people so that they can restore Jerusalem and the rest of the devastated nation of Judah (verses 1b–4</a:t>
            </a:r>
            <a:r>
              <a:rPr lang="en-US" sz="3200" dirty="0" smtClean="0"/>
              <a:t>).  </a:t>
            </a:r>
            <a:endParaRPr lang="en-US" sz="32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7395"/>
          <a:stretch/>
        </p:blipFill>
        <p:spPr>
          <a:xfrm>
            <a:off x="330200" y="2057400"/>
            <a:ext cx="12443696" cy="2286000"/>
          </a:xfrm>
          <a:prstGeom prst="rect">
            <a:avLst/>
          </a:prstGeom>
        </p:spPr>
      </p:pic>
      <p:sp>
        <p:nvSpPr>
          <p:cNvPr id="5" name="TextBox 4"/>
          <p:cNvSpPr txBox="1"/>
          <p:nvPr/>
        </p:nvSpPr>
        <p:spPr>
          <a:xfrm>
            <a:off x="3454400" y="6858000"/>
            <a:ext cx="9104480" cy="438582"/>
          </a:xfrm>
          <a:prstGeom prst="rect">
            <a:avLst/>
          </a:prstGeom>
          <a:noFill/>
        </p:spPr>
        <p:txBody>
          <a:bodyPr wrap="none" rtlCol="0">
            <a:spAutoFit/>
          </a:bodyPr>
          <a:lstStyle/>
          <a:p>
            <a:pPr marL="0" lvl="1"/>
            <a:r>
              <a:rPr lang="en-US" sz="1200" dirty="0"/>
              <a:t>Graham S. Ogden and Jan </a:t>
            </a:r>
            <a:r>
              <a:rPr lang="en-US" sz="1200" dirty="0" err="1"/>
              <a:t>Sterk</a:t>
            </a:r>
            <a:r>
              <a:rPr lang="en-US" sz="1200" dirty="0"/>
              <a:t>, A Handbook on Isaiah, ed. Paul Clarke et al., vol. 1 &amp; 2, United Bible Societies </a:t>
            </a:r>
            <a:r>
              <a:rPr lang="en-US" sz="1200" dirty="0" smtClean="0"/>
              <a:t>Handbooks, </a:t>
            </a:r>
            <a:r>
              <a:rPr lang="en-US" sz="1200" dirty="0"/>
              <a:t>1718.</a:t>
            </a:r>
          </a:p>
          <a:p>
            <a:endParaRPr lang="en-US" sz="1050" dirty="0"/>
          </a:p>
        </p:txBody>
      </p:sp>
    </p:spTree>
    <p:extLst>
      <p:ext uri="{BB962C8B-B14F-4D97-AF65-F5344CB8AC3E}">
        <p14:creationId xmlns:p14="http://schemas.microsoft.com/office/powerpoint/2010/main" val="913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30400"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p>
          <a:p>
            <a:pPr>
              <a:lnSpc>
                <a:spcPct val="200000"/>
              </a:lnSpc>
            </a:pPr>
            <a:r>
              <a:rPr lang="en-US" altLang="en-US" sz="3840" dirty="0"/>
              <a:t>Have done with lesser things.</a:t>
            </a:r>
          </a:p>
          <a:p>
            <a:pPr>
              <a:lnSpc>
                <a:spcPct val="200000"/>
              </a:lnSpc>
            </a:pPr>
            <a:r>
              <a:rPr lang="en-US" altLang="en-US" sz="3840" dirty="0"/>
              <a:t>Give heart and mind and soul and strength</a:t>
            </a:r>
          </a:p>
          <a:p>
            <a:pPr>
              <a:lnSpc>
                <a:spcPct val="200000"/>
              </a:lnSpc>
            </a:pPr>
            <a:r>
              <a:rPr lang="en-US" altLang="en-US" sz="3840" dirty="0"/>
              <a:t>To serve the King of kings. </a:t>
            </a:r>
          </a:p>
        </p:txBody>
      </p:sp>
      <p:sp>
        <p:nvSpPr>
          <p:cNvPr id="10243"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0245"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1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4</a:t>
            </a:fld>
            <a:endParaRPr lang="en-US" altLang="en-US"/>
          </a:p>
        </p:txBody>
      </p:sp>
    </p:spTree>
    <p:extLst>
      <p:ext uri="{BB962C8B-B14F-4D97-AF65-F5344CB8AC3E}">
        <p14:creationId xmlns:p14="http://schemas.microsoft.com/office/powerpoint/2010/main" val="162771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930399"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p>
          <a:p>
            <a:pPr>
              <a:lnSpc>
                <a:spcPct val="200000"/>
              </a:lnSpc>
            </a:pPr>
            <a:r>
              <a:rPr lang="en-US" altLang="en-US" sz="3840" dirty="0"/>
              <a:t>The kingdom tarries long.</a:t>
            </a:r>
          </a:p>
          <a:p>
            <a:pPr>
              <a:lnSpc>
                <a:spcPct val="200000"/>
              </a:lnSpc>
            </a:pPr>
            <a:r>
              <a:rPr lang="en-US" altLang="en-US" sz="3840" dirty="0"/>
              <a:t>Bring in the day of brotherhood</a:t>
            </a:r>
          </a:p>
          <a:p>
            <a:pPr>
              <a:lnSpc>
                <a:spcPct val="200000"/>
              </a:lnSpc>
            </a:pPr>
            <a:r>
              <a:rPr lang="en-US" altLang="en-US" sz="3840" dirty="0"/>
              <a:t>And end the night of wrong.</a:t>
            </a:r>
          </a:p>
        </p:txBody>
      </p:sp>
      <p:sp>
        <p:nvSpPr>
          <p:cNvPr id="12291"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2292"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2293"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2 of 4</a:t>
            </a:r>
          </a:p>
        </p:txBody>
      </p:sp>
      <p:sp>
        <p:nvSpPr>
          <p:cNvPr id="12294"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F914CF-808A-4BE2-893D-0137B7E4E252}" type="slidenum">
              <a:rPr lang="en-US" altLang="en-US"/>
              <a:pPr/>
              <a:t>5</a:t>
            </a:fld>
            <a:endParaRPr lang="en-US" altLang="en-US"/>
          </a:p>
        </p:txBody>
      </p:sp>
    </p:spTree>
    <p:extLst>
      <p:ext uri="{BB962C8B-B14F-4D97-AF65-F5344CB8AC3E}">
        <p14:creationId xmlns:p14="http://schemas.microsoft.com/office/powerpoint/2010/main" val="271070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930399"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br>
              <a:rPr lang="en-US" altLang="en-US" sz="3840" dirty="0"/>
            </a:br>
            <a:r>
              <a:rPr lang="en-US" altLang="en-US" sz="3840" dirty="0"/>
              <a:t>The church for you doth wait,</a:t>
            </a:r>
            <a:br>
              <a:rPr lang="en-US" altLang="en-US" sz="3840" dirty="0"/>
            </a:br>
            <a:r>
              <a:rPr lang="en-US" altLang="en-US" sz="3840" dirty="0"/>
              <a:t>Her strength unequal to her task;</a:t>
            </a:r>
            <a:br>
              <a:rPr lang="en-US" altLang="en-US" sz="3840" dirty="0"/>
            </a:br>
            <a:r>
              <a:rPr lang="en-US" altLang="en-US" sz="3840" dirty="0"/>
              <a:t>Rise up and make her great!</a:t>
            </a:r>
          </a:p>
        </p:txBody>
      </p:sp>
      <p:sp>
        <p:nvSpPr>
          <p:cNvPr id="14339"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4340"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4341"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3 of 4</a:t>
            </a:r>
          </a:p>
        </p:txBody>
      </p:sp>
      <p:sp>
        <p:nvSpPr>
          <p:cNvPr id="14342"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A44A3C-C2D7-4A19-9D74-F8899417E09B}" type="slidenum">
              <a:rPr lang="en-US" altLang="en-US"/>
              <a:pPr/>
              <a:t>6</a:t>
            </a:fld>
            <a:endParaRPr lang="en-US" altLang="en-US"/>
          </a:p>
        </p:txBody>
      </p:sp>
    </p:spTree>
    <p:extLst>
      <p:ext uri="{BB962C8B-B14F-4D97-AF65-F5344CB8AC3E}">
        <p14:creationId xmlns:p14="http://schemas.microsoft.com/office/powerpoint/2010/main" val="119360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930401" y="1720427"/>
            <a:ext cx="9531774"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Lift high the cross of Christ!</a:t>
            </a:r>
            <a:br>
              <a:rPr lang="en-US" altLang="en-US" sz="3840" dirty="0"/>
            </a:br>
            <a:r>
              <a:rPr lang="en-US" altLang="en-US" sz="3840" dirty="0"/>
              <a:t>Tread where His feet have trod.</a:t>
            </a:r>
            <a:br>
              <a:rPr lang="en-US" altLang="en-US" sz="3840" dirty="0"/>
            </a:br>
            <a:r>
              <a:rPr lang="en-US" altLang="en-US" sz="3840" dirty="0"/>
              <a:t>As brothers of the Son of Man,</a:t>
            </a:r>
            <a:br>
              <a:rPr lang="en-US" altLang="en-US" sz="3840" dirty="0"/>
            </a:br>
            <a:r>
              <a:rPr lang="en-US" altLang="en-US" sz="3840" dirty="0"/>
              <a:t>Rise up, O men of God!</a:t>
            </a:r>
          </a:p>
        </p:txBody>
      </p:sp>
      <p:sp>
        <p:nvSpPr>
          <p:cNvPr id="16387"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6388"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6389"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4 of 4</a:t>
            </a:r>
          </a:p>
        </p:txBody>
      </p:sp>
      <p:sp>
        <p:nvSpPr>
          <p:cNvPr id="16390"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6EF8E2-2AD6-42DA-8F9E-5A4FD020459C}" type="slidenum">
              <a:rPr lang="en-US" altLang="en-US"/>
              <a:pPr/>
              <a:t>7</a:t>
            </a:fld>
            <a:endParaRPr lang="en-US" altLang="en-US"/>
          </a:p>
        </p:txBody>
      </p:sp>
    </p:spTree>
    <p:extLst>
      <p:ext uri="{BB962C8B-B14F-4D97-AF65-F5344CB8AC3E}">
        <p14:creationId xmlns:p14="http://schemas.microsoft.com/office/powerpoint/2010/main" val="172573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solidFill>
                  <a:schemeClr val="tx1">
                    <a:lumMod val="75000"/>
                    <a:lumOff val="25000"/>
                  </a:schemeClr>
                </a:solidFill>
              </a:rPr>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60, The Future Glory of Israel</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60:12</a:t>
            </a: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a:t>
            </a:r>
            <a:r>
              <a:rPr lang="en-US" altLang="en-US" sz="2800" b="1" i="1" dirty="0">
                <a:solidFill>
                  <a:schemeClr val="tx1">
                    <a:lumMod val="75000"/>
                    <a:lumOff val="25000"/>
                  </a:schemeClr>
                </a:solidFill>
                <a:latin typeface="+mn-lt"/>
                <a:cs typeface="Arial" panose="020B0604020202020204" pitchFamily="34" charset="0"/>
              </a:rPr>
              <a:t>. Constable’s Notes, 2022 Ed., </a:t>
            </a:r>
            <a:r>
              <a:rPr lang="en-US" altLang="en-US" sz="2800" b="1" dirty="0" smtClean="0">
                <a:solidFill>
                  <a:schemeClr val="tx1">
                    <a:lumMod val="75000"/>
                    <a:lumOff val="25000"/>
                  </a:schemeClr>
                </a:solidFill>
                <a:latin typeface="+mn-lt"/>
                <a:cs typeface="Arial" panose="020B0604020202020204" pitchFamily="34" charset="0"/>
              </a:rPr>
              <a:t>pp. 428-435; </a:t>
            </a:r>
            <a:r>
              <a:rPr lang="en-US" altLang="en-US" sz="2800" b="1" i="1" dirty="0">
                <a:solidFill>
                  <a:schemeClr val="tx1">
                    <a:lumMod val="75000"/>
                    <a:lumOff val="25000"/>
                  </a:schemeClr>
                </a:solidFill>
                <a:latin typeface="+mn-lt"/>
                <a:cs typeface="Arial" panose="020B0604020202020204" pitchFamily="34" charset="0"/>
              </a:rPr>
              <a:t>Motyer,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493-499</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a:t>
            </a:r>
            <a:r>
              <a:rPr lang="en-US" altLang="en-US" sz="2800" b="1" dirty="0" smtClean="0">
                <a:solidFill>
                  <a:schemeClr val="tx1">
                    <a:lumMod val="75000"/>
                    <a:lumOff val="25000"/>
                  </a:schemeClr>
                </a:solidFill>
                <a:latin typeface="+mn-lt"/>
                <a:cs typeface="Arial" panose="020B0604020202020204" pitchFamily="34" charset="0"/>
              </a:rPr>
              <a:t>B</a:t>
            </a:r>
            <a:endParaRPr lang="en-US" altLang="en-US" sz="2800" b="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61, The Year of the L</a:t>
            </a:r>
            <a:r>
              <a:rPr lang="en-US" altLang="en-US" sz="2800" b="1" cap="small" dirty="0" smtClean="0">
                <a:solidFill>
                  <a:schemeClr val="tx1">
                    <a:lumMod val="75000"/>
                    <a:lumOff val="25000"/>
                  </a:schemeClr>
                </a:solidFill>
                <a:latin typeface="+mn-lt"/>
                <a:cs typeface="Arial" panose="020B0604020202020204" pitchFamily="34" charset="0"/>
              </a:rPr>
              <a:t>ord</a:t>
            </a:r>
            <a:r>
              <a:rPr lang="en-US" altLang="en-US" sz="2800" b="1" dirty="0" smtClean="0">
                <a:solidFill>
                  <a:schemeClr val="tx1">
                    <a:lumMod val="75000"/>
                    <a:lumOff val="25000"/>
                  </a:schemeClr>
                </a:solidFill>
                <a:latin typeface="+mn-lt"/>
                <a:cs typeface="Arial" panose="020B0604020202020204" pitchFamily="34" charset="0"/>
              </a:rPr>
              <a:t>’s Favor</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61:1-2</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435-440; </a:t>
            </a:r>
            <a:r>
              <a:rPr lang="en-US" altLang="en-US" sz="2800" b="1" dirty="0">
                <a:solidFill>
                  <a:schemeClr val="tx1">
                    <a:lumMod val="75000"/>
                    <a:lumOff val="25000"/>
                  </a:schemeClr>
                </a:solidFill>
                <a:latin typeface="+mn-lt"/>
                <a:cs typeface="Arial" panose="020B0604020202020204" pitchFamily="34" charset="0"/>
              </a:rPr>
              <a:t>Motyer, pp. </a:t>
            </a:r>
            <a:r>
              <a:rPr lang="en-US" altLang="en-US" sz="2800" b="1" dirty="0" smtClean="0">
                <a:solidFill>
                  <a:schemeClr val="tx1">
                    <a:lumMod val="75000"/>
                    <a:lumOff val="25000"/>
                  </a:schemeClr>
                </a:solidFill>
                <a:latin typeface="+mn-lt"/>
                <a:cs typeface="Arial" panose="020B0604020202020204" pitchFamily="34" charset="0"/>
              </a:rPr>
              <a:t>499-505</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Host: Group C </a:t>
            </a:r>
            <a:endParaRPr lang="en-US" altLang="en-US" sz="28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8</a:t>
            </a:fld>
            <a:endParaRPr lang="en-US" altLang="en-US" dirty="0"/>
          </a:p>
        </p:txBody>
      </p:sp>
    </p:spTree>
    <p:extLst>
      <p:ext uri="{BB962C8B-B14F-4D97-AF65-F5344CB8AC3E}">
        <p14:creationId xmlns:p14="http://schemas.microsoft.com/office/powerpoint/2010/main" val="4582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800" dirty="0"/>
              <a:t>Memory Verse</a:t>
            </a:r>
          </a:p>
        </p:txBody>
      </p:sp>
      <p:sp>
        <p:nvSpPr>
          <p:cNvPr id="3" name="Content Placeholder 2"/>
          <p:cNvSpPr>
            <a:spLocks noGrp="1"/>
          </p:cNvSpPr>
          <p:nvPr>
            <p:ph idx="1"/>
          </p:nvPr>
        </p:nvSpPr>
        <p:spPr>
          <a:xfrm>
            <a:off x="619276" y="2025650"/>
            <a:ext cx="11706040" cy="4527550"/>
          </a:xfrm>
        </p:spPr>
        <p:txBody>
          <a:bodyPr/>
          <a:lstStyle/>
          <a:p>
            <a:pPr marL="0" indent="0">
              <a:spcAft>
                <a:spcPts val="640"/>
              </a:spcAft>
              <a:buNone/>
              <a:defRPr/>
            </a:pPr>
            <a:r>
              <a:rPr lang="en-US" altLang="en-US" sz="3840" b="1" dirty="0" smtClean="0"/>
              <a:t>Isaiah 61:1-2 </a:t>
            </a:r>
            <a:r>
              <a:rPr lang="en-US" altLang="en-US" sz="3840" b="1" dirty="0"/>
              <a:t>(ESV)</a:t>
            </a:r>
          </a:p>
          <a:p>
            <a:pPr marL="0" indent="0" algn="ctr">
              <a:spcAft>
                <a:spcPts val="640"/>
              </a:spcAft>
              <a:buNone/>
              <a:defRPr/>
            </a:pPr>
            <a:r>
              <a:rPr lang="en-US" altLang="en-US" sz="3200" b="1" i="1" dirty="0">
                <a:solidFill>
                  <a:srgbClr val="0000FF"/>
                </a:solidFill>
              </a:rPr>
              <a:t>“The Spirit of the Lord GOD is upon me, because the LORD has anointed me to bring good news to the poor; he has sent me to bind up the brokenhearted, to proclaim liberty to the captives, and the opening of the prison to those who are bound; to proclaim the year of the LORD’s favor, and the day of vengeance of our God; to comfort all who </a:t>
            </a:r>
            <a:r>
              <a:rPr lang="en-US" altLang="en-US" sz="3200" b="1" i="1" dirty="0" smtClean="0">
                <a:solidFill>
                  <a:srgbClr val="0000FF"/>
                </a:solidFill>
              </a:rPr>
              <a:t>mourn”</a:t>
            </a:r>
            <a:endParaRPr lang="en-US" altLang="en-US" sz="3200" b="1" dirty="0" smtClean="0"/>
          </a:p>
          <a:p>
            <a:pPr marL="0" indent="0" algn="r">
              <a:spcAft>
                <a:spcPts val="640"/>
              </a:spcAft>
              <a:buNone/>
              <a:defRPr/>
            </a:pPr>
            <a:r>
              <a:rPr lang="en-US" altLang="en-US" sz="3840" b="1" dirty="0" smtClean="0"/>
              <a:t>Isaiah 61:1-2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9</a:t>
            </a:fld>
            <a:endParaRPr lang="en-US" altLang="en-US" dirty="0"/>
          </a:p>
        </p:txBody>
      </p:sp>
    </p:spTree>
    <p:extLst>
      <p:ext uri="{BB962C8B-B14F-4D97-AF65-F5344CB8AC3E}">
        <p14:creationId xmlns:p14="http://schemas.microsoft.com/office/powerpoint/2010/main" val="34002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33153</TotalTime>
  <Words>2853</Words>
  <Application>Microsoft Office PowerPoint</Application>
  <PresentationFormat>Custom</PresentationFormat>
  <Paragraphs>332</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MS PGothic</vt:lpstr>
      <vt:lpstr>Arial</vt:lpstr>
      <vt:lpstr>Bell MT</vt:lpstr>
      <vt:lpstr>Calibri</vt:lpstr>
      <vt:lpstr>Cambria</vt:lpstr>
      <vt:lpstr>Courier New</vt:lpstr>
      <vt:lpstr>Garamond</vt:lpstr>
      <vt:lpstr>Geneva</vt:lpstr>
      <vt:lpstr>Times New Roman</vt:lpstr>
      <vt:lpstr>Wingdings</vt:lpstr>
      <vt:lpstr>Edge</vt:lpstr>
      <vt:lpstr>Office Theme</vt:lpstr>
      <vt:lpstr>WELCOME  TO  THE  MOB!</vt:lpstr>
      <vt:lpstr>Announcements</vt:lpstr>
      <vt:lpstr>Please Rise</vt:lpstr>
      <vt:lpstr>PowerPoint Presentation</vt:lpstr>
      <vt:lpstr>PowerPoint Presentation</vt:lpstr>
      <vt:lpstr>PowerPoint Presentation</vt:lpstr>
      <vt:lpstr>PowerPoint Presentation</vt:lpstr>
      <vt:lpstr>Our Study of Isaiah</vt:lpstr>
      <vt:lpstr>Memory Verse</vt:lpstr>
      <vt:lpstr>Isaiah Outline</vt:lpstr>
      <vt:lpstr>New Testament Use of Isaiah</vt:lpstr>
      <vt:lpstr>Note the Personal Pronoun Transition</vt:lpstr>
      <vt:lpstr>Luke 4:16-21</vt:lpstr>
      <vt:lpstr>Prophesies Fulfilled</vt:lpstr>
      <vt:lpstr>Isaiah 61</vt:lpstr>
      <vt:lpstr>Isaiah 61</vt:lpstr>
      <vt:lpstr>Isaiah 61</vt:lpstr>
      <vt:lpstr>Isaiah 61</vt:lpstr>
      <vt:lpstr>Isaiah 61</vt:lpstr>
      <vt:lpstr>Key Things to Consider </vt:lpstr>
      <vt:lpstr>A personal relationship…</vt:lpstr>
      <vt:lpstr>Discussion and Application</vt:lpstr>
      <vt:lpstr>Discussion and Application</vt:lpstr>
      <vt:lpstr>Our Study of Isaiah</vt:lpstr>
      <vt:lpstr>Isaiah Bible Study Schedule  for Fall 2023 – Spring 2024 as of March 2024</vt:lpstr>
      <vt:lpstr>Backup</vt:lpstr>
      <vt:lpstr>Scriptural Interpretation at IBC</vt:lpstr>
      <vt:lpstr>Section Overview</vt:lpstr>
      <vt:lpstr>The Fifth Servant Song</vt:lpstr>
      <vt:lpstr>Theme – from Constable’s notes</vt:lpstr>
      <vt:lpstr>Isaiah 61 - Pericopes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 Kirk J.</cp:lastModifiedBy>
  <cp:revision>575</cp:revision>
  <cp:lastPrinted>2024-04-09T11:59:52Z</cp:lastPrinted>
  <dcterms:created xsi:type="dcterms:W3CDTF">2006-08-27T02:03:17Z</dcterms:created>
  <dcterms:modified xsi:type="dcterms:W3CDTF">2024-04-09T12:11:19Z</dcterms:modified>
</cp:coreProperties>
</file>