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42"/>
  </p:notesMasterIdLst>
  <p:handoutMasterIdLst>
    <p:handoutMasterId r:id="rId43"/>
  </p:handoutMasterIdLst>
  <p:sldIdLst>
    <p:sldId id="1310" r:id="rId8"/>
    <p:sldId id="1604" r:id="rId9"/>
    <p:sldId id="1312" r:id="rId10"/>
    <p:sldId id="1555" r:id="rId11"/>
    <p:sldId id="1620" r:id="rId12"/>
    <p:sldId id="1621" r:id="rId13"/>
    <p:sldId id="1615" r:id="rId14"/>
    <p:sldId id="1341" r:id="rId15"/>
    <p:sldId id="1521" r:id="rId16"/>
    <p:sldId id="1603" r:id="rId17"/>
    <p:sldId id="1342" r:id="rId18"/>
    <p:sldId id="484" r:id="rId19"/>
    <p:sldId id="1586" r:id="rId20"/>
    <p:sldId id="1633" r:id="rId21"/>
    <p:sldId id="1637" r:id="rId22"/>
    <p:sldId id="1631" r:id="rId23"/>
    <p:sldId id="1629" r:id="rId24"/>
    <p:sldId id="1634" r:id="rId25"/>
    <p:sldId id="1630" r:id="rId26"/>
    <p:sldId id="1632" r:id="rId27"/>
    <p:sldId id="1537" r:id="rId28"/>
    <p:sldId id="1624" r:id="rId29"/>
    <p:sldId id="1636" r:id="rId30"/>
    <p:sldId id="1635" r:id="rId31"/>
    <p:sldId id="1626" r:id="rId32"/>
    <p:sldId id="1627" r:id="rId33"/>
    <p:sldId id="1587" r:id="rId34"/>
    <p:sldId id="1625" r:id="rId35"/>
    <p:sldId id="1609" r:id="rId36"/>
    <p:sldId id="1480" r:id="rId37"/>
    <p:sldId id="1606" r:id="rId38"/>
    <p:sldId id="1607" r:id="rId39"/>
    <p:sldId id="1608" r:id="rId40"/>
    <p:sldId id="1331" r:id="rId41"/>
  </p:sldIdLst>
  <p:sldSz cx="12192000" cy="6858000"/>
  <p:notesSz cx="7102475" cy="9388475"/>
  <p:embeddedFontLst>
    <p:embeddedFont>
      <p:font typeface="MS PGothic" panose="020B0600070205080204" pitchFamily="34" charset="-128"/>
      <p:regular r:id="rId44"/>
    </p:embeddedFont>
    <p:embeddedFont>
      <p:font typeface="Roboto" panose="02000000000000000000" pitchFamily="2" charset="0"/>
      <p:regular r:id="rId45"/>
      <p:bold r:id="rId46"/>
      <p:italic r:id="rId47"/>
      <p:boldItalic r:id="rId48"/>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99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88947" autoAdjust="0"/>
  </p:normalViewPr>
  <p:slideViewPr>
    <p:cSldViewPr snapToGrid="0" showGuides="1">
      <p:cViewPr varScale="1">
        <p:scale>
          <a:sx n="81" d="100"/>
          <a:sy n="81" d="100"/>
        </p:scale>
        <p:origin x="81" y="63"/>
      </p:cViewPr>
      <p:guideLst>
        <p:guide orient="horz" pos="1920"/>
        <p:guide pos="3696"/>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2.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3.fntdata"/><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45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FBDA637-0DAE-38FB-4FAD-896C52EE52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BFBC7EA-AF71-D892-658C-442736E46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73D66E9C-A5B3-E2CA-8FBA-FC8F45DA6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241543-912F-46FB-BF0A-431C087896CD}"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13</a:t>
            </a:fld>
            <a:endParaRPr lang="en-US" altLang="en-US"/>
          </a:p>
        </p:txBody>
      </p:sp>
    </p:spTree>
    <p:extLst>
      <p:ext uri="{BB962C8B-B14F-4D97-AF65-F5344CB8AC3E}">
        <p14:creationId xmlns:p14="http://schemas.microsoft.com/office/powerpoint/2010/main" val="166400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97967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368164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t>“Yahweh had challenged the nations to behold the folly of idols (41:24) and idol worshippers (41:29), but now He urged them to behold His Servant (42:1)</a:t>
            </a:r>
          </a:p>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t>Fulfilled in Matthew 12:18-21</a:t>
            </a:r>
          </a:p>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t>Blessing Him with His presence and empowering Him for service by placing His Spirit on this Servant</a:t>
            </a:r>
          </a:p>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First of six times in Isaiah where God claims the ability to predict the future - Constable</a:t>
            </a:r>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65691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213126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Revelation 1:16 </a:t>
            </a:r>
            <a:r>
              <a:rPr lang="en-US" altLang="en-US" b="0" dirty="0"/>
              <a:t>In his right hand he held seven stars, from his mouth came a sharp two-edged sword, and his face was like the sun shining in full strength.</a:t>
            </a:r>
          </a:p>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Hebrews 4:12 </a:t>
            </a:r>
            <a:r>
              <a:rPr lang="en-US" altLang="en-US" b="0" dirty="0"/>
              <a:t>For the word of God is living and active, sharper than any two-edged sword, piercing to the division of soul and of spirit, of </a:t>
            </a:r>
            <a:r>
              <a:rPr lang="en-US" altLang="en-US" b="0" dirty="0" err="1"/>
              <a:t>joings</a:t>
            </a:r>
            <a:r>
              <a:rPr lang="en-US" altLang="en-US" b="0" dirty="0"/>
              <a:t> and of marrow, and discerning the thoughts and intentions of the heart.</a:t>
            </a:r>
          </a:p>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t>“The Second Song, however, goes beyond the first in another way. The same Servant who was there given a world ministry now has a double task. He is sent to Israel as well – indeed, to Israel first… The first Song was a word from the Lord to the world about his Servant… but the second Song is the Servant’s testimony how that worldwide task devolved upon one who was already commissioned to minister to Israel.” – Motyer</a:t>
            </a:r>
          </a:p>
          <a:p>
            <a:pPr marL="171450" indent="-171450" algn="just">
              <a:buFont typeface="Arial" panose="020B0604020202020204" pitchFamily="34" charset="0"/>
              <a:buChar char="•"/>
            </a:pPr>
            <a:r>
              <a:rPr lang="en-US" dirty="0">
                <a:latin typeface="+mn-lt"/>
              </a:rPr>
              <a:t>In Revelation 1:16, John uses this same term “sword,” as in verse 2</a:t>
            </a:r>
          </a:p>
          <a:p>
            <a:pPr marL="171450" indent="-171450" algn="just">
              <a:buFont typeface="Arial" panose="020B0604020202020204" pitchFamily="34" charset="0"/>
              <a:buChar char="•"/>
            </a:pPr>
            <a:r>
              <a:rPr lang="en-US" dirty="0">
                <a:latin typeface="+mn-lt"/>
              </a:rPr>
              <a:t>In John 1:10-11, John describes Jesus as not being well received by most Jews, as in verse 4</a:t>
            </a:r>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0"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3636405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220486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4D2B7343-4559-4655-B0BC-11E2F39BB68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89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237719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21</a:t>
            </a:fld>
            <a:endParaRPr lang="en-US" altLang="en-US"/>
          </a:p>
        </p:txBody>
      </p:sp>
    </p:spTree>
    <p:extLst>
      <p:ext uri="{BB962C8B-B14F-4D97-AF65-F5344CB8AC3E}">
        <p14:creationId xmlns:p14="http://schemas.microsoft.com/office/powerpoint/2010/main" val="233058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22</a:t>
            </a:fld>
            <a:endParaRPr lang="en-US" altLang="en-US"/>
          </a:p>
        </p:txBody>
      </p:sp>
    </p:spTree>
    <p:extLst>
      <p:ext uri="{BB962C8B-B14F-4D97-AF65-F5344CB8AC3E}">
        <p14:creationId xmlns:p14="http://schemas.microsoft.com/office/powerpoint/2010/main" val="213203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23</a:t>
            </a:fld>
            <a:endParaRPr lang="en-US" altLang="en-US"/>
          </a:p>
        </p:txBody>
      </p:sp>
    </p:spTree>
    <p:extLst>
      <p:ext uri="{BB962C8B-B14F-4D97-AF65-F5344CB8AC3E}">
        <p14:creationId xmlns:p14="http://schemas.microsoft.com/office/powerpoint/2010/main" val="428286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3299929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25</a:t>
            </a:fld>
            <a:endParaRPr lang="en-US" altLang="en-US"/>
          </a:p>
        </p:txBody>
      </p:sp>
    </p:spTree>
    <p:extLst>
      <p:ext uri="{BB962C8B-B14F-4D97-AF65-F5344CB8AC3E}">
        <p14:creationId xmlns:p14="http://schemas.microsoft.com/office/powerpoint/2010/main" val="1770637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26</a:t>
            </a:fld>
            <a:endParaRPr lang="en-US" altLang="en-US"/>
          </a:p>
        </p:txBody>
      </p:sp>
    </p:spTree>
    <p:extLst>
      <p:ext uri="{BB962C8B-B14F-4D97-AF65-F5344CB8AC3E}">
        <p14:creationId xmlns:p14="http://schemas.microsoft.com/office/powerpoint/2010/main" val="1017505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27</a:t>
            </a:fld>
            <a:endParaRPr lang="en-US" altLang="en-US"/>
          </a:p>
        </p:txBody>
      </p:sp>
    </p:spTree>
    <p:extLst>
      <p:ext uri="{BB962C8B-B14F-4D97-AF65-F5344CB8AC3E}">
        <p14:creationId xmlns:p14="http://schemas.microsoft.com/office/powerpoint/2010/main" val="4125917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28</a:t>
            </a:fld>
            <a:endParaRPr lang="en-US" altLang="en-US"/>
          </a:p>
        </p:txBody>
      </p:sp>
    </p:spTree>
    <p:extLst>
      <p:ext uri="{BB962C8B-B14F-4D97-AF65-F5344CB8AC3E}">
        <p14:creationId xmlns:p14="http://schemas.microsoft.com/office/powerpoint/2010/main" val="975810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29</a:t>
            </a:fld>
            <a:endParaRPr lang="en-US" altLang="en-US"/>
          </a:p>
        </p:txBody>
      </p:sp>
    </p:spTree>
    <p:extLst>
      <p:ext uri="{BB962C8B-B14F-4D97-AF65-F5344CB8AC3E}">
        <p14:creationId xmlns:p14="http://schemas.microsoft.com/office/powerpoint/2010/main" val="210789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a:t>
            </a:fld>
            <a:endParaRPr lang="en-US" altLang="en-US"/>
          </a:p>
        </p:txBody>
      </p:sp>
    </p:spTree>
    <p:extLst>
      <p:ext uri="{BB962C8B-B14F-4D97-AF65-F5344CB8AC3E}">
        <p14:creationId xmlns:p14="http://schemas.microsoft.com/office/powerpoint/2010/main" val="2308135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30</a:t>
            </a:fld>
            <a:endParaRPr lang="en-US" altLang="en-US"/>
          </a:p>
        </p:txBody>
      </p:sp>
    </p:spTree>
    <p:extLst>
      <p:ext uri="{BB962C8B-B14F-4D97-AF65-F5344CB8AC3E}">
        <p14:creationId xmlns:p14="http://schemas.microsoft.com/office/powerpoint/2010/main" val="1910846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6487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1741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1524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34</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a:t>
            </a:fld>
            <a:endParaRPr lang="en-US" altLang="en-US"/>
          </a:p>
        </p:txBody>
      </p:sp>
    </p:spTree>
    <p:extLst>
      <p:ext uri="{BB962C8B-B14F-4D97-AF65-F5344CB8AC3E}">
        <p14:creationId xmlns:p14="http://schemas.microsoft.com/office/powerpoint/2010/main" val="309471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5</a:t>
            </a:fld>
            <a:endParaRPr lang="en-US" altLang="en-US"/>
          </a:p>
        </p:txBody>
      </p:sp>
    </p:spTree>
    <p:extLst>
      <p:ext uri="{BB962C8B-B14F-4D97-AF65-F5344CB8AC3E}">
        <p14:creationId xmlns:p14="http://schemas.microsoft.com/office/powerpoint/2010/main" val="135688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6</a:t>
            </a:fld>
            <a:endParaRPr lang="en-US" altLang="en-US"/>
          </a:p>
        </p:txBody>
      </p:sp>
    </p:spTree>
    <p:extLst>
      <p:ext uri="{BB962C8B-B14F-4D97-AF65-F5344CB8AC3E}">
        <p14:creationId xmlns:p14="http://schemas.microsoft.com/office/powerpoint/2010/main" val="282401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28178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9</a:t>
            </a:fld>
            <a:endParaRPr lang="en-US" altLang="en-US"/>
          </a:p>
        </p:txBody>
      </p:sp>
    </p:spTree>
    <p:extLst>
      <p:ext uri="{BB962C8B-B14F-4D97-AF65-F5344CB8AC3E}">
        <p14:creationId xmlns:p14="http://schemas.microsoft.com/office/powerpoint/2010/main" val="177574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tquestions.org/Servant-Song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iblehub.com/isaiah/52-11.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biblehub.com/isaiah/52-12.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blehub.com/isaiah/52-11.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biblehub.com/isaiah/52-12.ht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iblehub.com/isaiah/52-13.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iblehub.com/isaiah/52-14.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iblehub.com/isaiah/52-13.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biblehub.com/isaiah/52-14.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iblehub.com/isaiah/52-15.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40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a:xfrm>
            <a:off x="609600" y="274638"/>
            <a:ext cx="10972800" cy="1143000"/>
          </a:xfrm>
        </p:spPr>
        <p:txBody>
          <a:bodyPr/>
          <a:lstStyle/>
          <a:p>
            <a:r>
              <a:rPr lang="en-US" altLang="en-US" dirty="0"/>
              <a:t>Isaiah Study</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485172"/>
            <a:ext cx="10972800" cy="5217254"/>
          </a:xfrm>
        </p:spPr>
        <p:txBody>
          <a:bodyPr/>
          <a:lstStyle/>
          <a:p>
            <a:pPr marL="0" indent="0">
              <a:buNone/>
            </a:pPr>
            <a:r>
              <a:rPr lang="en-US" sz="2800" dirty="0">
                <a:ea typeface="Roboto" panose="02000000000000000000" pitchFamily="2" charset="0"/>
                <a:cs typeface="Roboto" panose="02000000000000000000" pitchFamily="2" charset="0"/>
              </a:rPr>
              <a:t>Last Week</a:t>
            </a:r>
          </a:p>
          <a:p>
            <a:pPr>
              <a:spcBef>
                <a:spcPts val="0"/>
              </a:spcBef>
            </a:pPr>
            <a:r>
              <a:rPr lang="en-US" sz="2800" dirty="0">
                <a:ea typeface="Roboto" panose="02000000000000000000" pitchFamily="2" charset="0"/>
                <a:cs typeface="Roboto" panose="02000000000000000000" pitchFamily="2" charset="0"/>
              </a:rPr>
              <a:t>Isaiah 52:1-10</a:t>
            </a:r>
          </a:p>
          <a:p>
            <a:pPr>
              <a:spcBef>
                <a:spcPts val="0"/>
              </a:spcBef>
            </a:pPr>
            <a:r>
              <a:rPr lang="en-US" sz="2800" dirty="0">
                <a:ea typeface="Roboto" panose="02000000000000000000" pitchFamily="2" charset="0"/>
                <a:cs typeface="Roboto" panose="02000000000000000000" pitchFamily="2" charset="0"/>
              </a:rPr>
              <a:t>Memory Verse | Isaiah 52:7</a:t>
            </a:r>
          </a:p>
          <a:p>
            <a:pPr>
              <a:spcBef>
                <a:spcPts val="0"/>
              </a:spcBef>
            </a:pPr>
            <a:r>
              <a:rPr lang="en-US" sz="2800" dirty="0">
                <a:ea typeface="Roboto" panose="02000000000000000000" pitchFamily="2" charset="0"/>
                <a:cs typeface="Roboto" panose="02000000000000000000" pitchFamily="2" charset="0"/>
              </a:rPr>
              <a:t>Dr. Constable’s Notes, 2023 Ed., pp. 363-367; Motyer, pp. 415-420</a:t>
            </a:r>
          </a:p>
          <a:p>
            <a:pPr>
              <a:spcBef>
                <a:spcPts val="0"/>
              </a:spcBef>
            </a:pPr>
            <a:r>
              <a:rPr lang="en-US" sz="2800" dirty="0">
                <a:ea typeface="Roboto" panose="02000000000000000000" pitchFamily="2" charset="0"/>
                <a:cs typeface="Roboto" panose="02000000000000000000" pitchFamily="2" charset="0"/>
              </a:rPr>
              <a:t>Refreshment Host | N/A</a:t>
            </a:r>
          </a:p>
          <a:p>
            <a:endParaRPr lang="en-US" sz="2000" dirty="0">
              <a:ea typeface="Roboto" panose="02000000000000000000" pitchFamily="2" charset="0"/>
              <a:cs typeface="Roboto" panose="02000000000000000000" pitchFamily="2" charset="0"/>
            </a:endParaRPr>
          </a:p>
          <a:p>
            <a:pPr marL="0" indent="0">
              <a:buNone/>
            </a:pPr>
            <a:r>
              <a:rPr lang="en-US" sz="2800" b="1" dirty="0">
                <a:ea typeface="Roboto" panose="02000000000000000000" pitchFamily="2" charset="0"/>
                <a:cs typeface="Roboto" panose="02000000000000000000" pitchFamily="2" charset="0"/>
              </a:rPr>
              <a:t>Tonight</a:t>
            </a:r>
          </a:p>
          <a:p>
            <a:pPr>
              <a:spcBef>
                <a:spcPts val="0"/>
              </a:spcBef>
            </a:pPr>
            <a:r>
              <a:rPr lang="en-US" sz="2800" b="1" dirty="0">
                <a:ea typeface="Roboto" panose="02000000000000000000" pitchFamily="2" charset="0"/>
                <a:cs typeface="Roboto" panose="02000000000000000000" pitchFamily="2" charset="0"/>
              </a:rPr>
              <a:t>Isaiah 52:11-15 | Departing Captivity, Suffering &amp; Glory of the Servant</a:t>
            </a:r>
          </a:p>
          <a:p>
            <a:pPr>
              <a:spcBef>
                <a:spcPts val="0"/>
              </a:spcBef>
            </a:pPr>
            <a:r>
              <a:rPr lang="en-US" sz="2800" dirty="0">
                <a:ea typeface="Roboto" panose="02000000000000000000" pitchFamily="2" charset="0"/>
                <a:cs typeface="Roboto" panose="02000000000000000000" pitchFamily="2" charset="0"/>
              </a:rPr>
              <a:t>Memory Verse | Isaiah 52:15</a:t>
            </a:r>
          </a:p>
          <a:p>
            <a:pPr>
              <a:spcBef>
                <a:spcPts val="0"/>
              </a:spcBef>
            </a:pPr>
            <a:r>
              <a:rPr lang="en-US" sz="2800" dirty="0">
                <a:ea typeface="Roboto" panose="02000000000000000000" pitchFamily="2" charset="0"/>
                <a:cs typeface="Roboto" panose="02000000000000000000" pitchFamily="2" charset="0"/>
              </a:rPr>
              <a:t>Dr. Constable’s Notes, 2023 Ed., pp. 367-372; Motyer, pp. 420-426</a:t>
            </a:r>
          </a:p>
          <a:p>
            <a:pPr>
              <a:spcBef>
                <a:spcPts val="0"/>
              </a:spcBef>
            </a:pPr>
            <a:r>
              <a:rPr lang="en-US" sz="2800" dirty="0">
                <a:ea typeface="Roboto" panose="02000000000000000000" pitchFamily="2" charset="0"/>
                <a:cs typeface="Roboto" panose="02000000000000000000" pitchFamily="2" charset="0"/>
              </a:rPr>
              <a:t>Refreshment Host | </a:t>
            </a:r>
            <a:r>
              <a:rPr lang="en-US" sz="2800" b="1" dirty="0">
                <a:ea typeface="Roboto" panose="02000000000000000000" pitchFamily="2" charset="0"/>
                <a:cs typeface="Roboto" panose="02000000000000000000" pitchFamily="2" charset="0"/>
              </a:rPr>
              <a:t>Group A</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93E9D9CB-99D2-450F-A5DB-259783C7A8F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2080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CBC2EF6A-EC6E-F8EF-80DF-EE7074036D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E93676-8DD0-42FE-8434-A56106922EC1}" type="slidenum">
              <a:rPr lang="en-US" altLang="en-US"/>
              <a:pPr/>
              <a:t>11</a:t>
            </a:fld>
            <a:endParaRPr lang="en-US" altLang="en-US"/>
          </a:p>
        </p:txBody>
      </p:sp>
      <p:sp>
        <p:nvSpPr>
          <p:cNvPr id="36871" name="Title 1">
            <a:extLst>
              <a:ext uri="{FF2B5EF4-FFF2-40B4-BE49-F238E27FC236}">
                <a16:creationId xmlns:a16="http://schemas.microsoft.com/office/drawing/2014/main" id="{35C82C48-5544-A399-8CF3-4B55EAE1D027}"/>
              </a:ext>
            </a:extLst>
          </p:cNvPr>
          <p:cNvSpPr>
            <a:spLocks noGrp="1"/>
          </p:cNvSpPr>
          <p:nvPr>
            <p:ph type="title"/>
          </p:nvPr>
        </p:nvSpPr>
        <p:spPr>
          <a:xfrm>
            <a:off x="2259142"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Fall 2023 – Spring 2024</a:t>
            </a:r>
            <a:br>
              <a:rPr lang="en-US" altLang="en-US" sz="4125" b="1" dirty="0">
                <a:latin typeface="Times New Roman" panose="02020603050405020304" pitchFamily="18" charset="0"/>
                <a:cs typeface="Calibri" panose="020F0502020204030204" pitchFamily="34" charset="0"/>
              </a:rPr>
            </a:br>
            <a:endParaRPr lang="en-US" altLang="en-US" sz="1031" i="1" dirty="0">
              <a:solidFill>
                <a:srgbClr val="0000FF"/>
              </a:solidFill>
            </a:endParaRPr>
          </a:p>
        </p:txBody>
      </p:sp>
      <p:sp>
        <p:nvSpPr>
          <p:cNvPr id="6" name="Right Arrow 3">
            <a:extLst>
              <a:ext uri="{FF2B5EF4-FFF2-40B4-BE49-F238E27FC236}">
                <a16:creationId xmlns:a16="http://schemas.microsoft.com/office/drawing/2014/main" id="{0DA65BA6-AFF5-F022-AF80-3DFB34C78866}"/>
              </a:ext>
            </a:extLst>
          </p:cNvPr>
          <p:cNvSpPr/>
          <p:nvPr/>
        </p:nvSpPr>
        <p:spPr>
          <a:xfrm>
            <a:off x="1758667" y="2379449"/>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7" name="Right Arrow 3">
            <a:extLst>
              <a:ext uri="{FF2B5EF4-FFF2-40B4-BE49-F238E27FC236}">
                <a16:creationId xmlns:a16="http://schemas.microsoft.com/office/drawing/2014/main" id="{8348038C-E72D-DBFC-853B-298EE9C32A5C}"/>
              </a:ext>
            </a:extLst>
          </p:cNvPr>
          <p:cNvSpPr/>
          <p:nvPr/>
        </p:nvSpPr>
        <p:spPr>
          <a:xfrm rot="10800000">
            <a:off x="9576083" y="2379449"/>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pic>
        <p:nvPicPr>
          <p:cNvPr id="3" name="Picture 2">
            <a:extLst>
              <a:ext uri="{FF2B5EF4-FFF2-40B4-BE49-F238E27FC236}">
                <a16:creationId xmlns:a16="http://schemas.microsoft.com/office/drawing/2014/main" id="{4DE6AF21-C9C1-CEC7-331C-ED1391EF7B72}"/>
              </a:ext>
            </a:extLst>
          </p:cNvPr>
          <p:cNvPicPr>
            <a:picLocks noChangeAspect="1"/>
          </p:cNvPicPr>
          <p:nvPr/>
        </p:nvPicPr>
        <p:blipFill>
          <a:blip r:embed="rId3"/>
          <a:stretch>
            <a:fillRect/>
          </a:stretch>
        </p:blipFill>
        <p:spPr>
          <a:xfrm>
            <a:off x="2442981" y="1718883"/>
            <a:ext cx="7041183" cy="51391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12</a:t>
            </a:fld>
            <a:endParaRPr lang="en-US" altLang="en-US"/>
          </a:p>
        </p:txBody>
      </p:sp>
      <p:graphicFrame>
        <p:nvGraphicFramePr>
          <p:cNvPr id="8" name="Table 7"/>
          <p:cNvGraphicFramePr>
            <a:graphicFrameLocks noGrp="1"/>
          </p:cNvGraphicFramePr>
          <p:nvPr/>
        </p:nvGraphicFramePr>
        <p:xfrm>
          <a:off x="258132" y="1465748"/>
          <a:ext cx="11672564" cy="5000925"/>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932">
                <a:tc vMerge="1">
                  <a:txBody>
                    <a:bodyPr/>
                    <a:lstStyle/>
                    <a:p>
                      <a:endParaRPr lang="en-US"/>
                    </a:p>
                  </a:txBody>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Calibri" panose="020F0502020204030204" pitchFamily="34" charset="0"/>
                        </a:rPr>
                        <a:t> 35:10</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1:1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12:6</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13:1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23:18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24:1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27:13</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35:10</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36:1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39:8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40:1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a:solidFill>
                            <a:schemeClr val="tx1"/>
                          </a:solidFill>
                          <a:effectLst/>
                          <a:latin typeface="Calibri" panose="020F0502020204030204" pitchFamily="34" charset="0"/>
                        </a:rPr>
                        <a:t>48:22</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49:1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57:21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66:24</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01613" y="6419852"/>
            <a:ext cx="4718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00" dirty="0"/>
              <a:t>Bruce Wilkinson and Kenneth Boa, Talk Thru the Bible </a:t>
            </a:r>
            <a:r>
              <a:rPr lang="en-US" altLang="en-US" sz="1000"/>
              <a:t>(Nashville: </a:t>
            </a:r>
            <a:r>
              <a:rPr lang="en-US" altLang="en-US" sz="1000" dirty="0"/>
              <a:t>T. Nelson, 1983), 189.</a:t>
            </a:r>
            <a:endParaRPr lang="en-US" altLang="en-US" sz="1400" dirty="0"/>
          </a:p>
        </p:txBody>
      </p:sp>
      <p:sp>
        <p:nvSpPr>
          <p:cNvPr id="6" name="Arrow: Right 1">
            <a:extLst>
              <a:ext uri="{FF2B5EF4-FFF2-40B4-BE49-F238E27FC236}">
                <a16:creationId xmlns:a16="http://schemas.microsoft.com/office/drawing/2014/main" id="{B4B9CC16-E6CF-FDAC-7FEB-CE78AC48E442}"/>
              </a:ext>
            </a:extLst>
          </p:cNvPr>
          <p:cNvSpPr/>
          <p:nvPr/>
        </p:nvSpPr>
        <p:spPr>
          <a:xfrm rot="14958537">
            <a:off x="10383094" y="5441572"/>
            <a:ext cx="1053532" cy="342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10506142" y="6168826"/>
            <a:ext cx="1481073" cy="369332"/>
          </a:xfrm>
          <a:prstGeom prst="rect">
            <a:avLst/>
          </a:prstGeom>
          <a:noFill/>
        </p:spPr>
        <p:txBody>
          <a:bodyPr wrap="square">
            <a:spAutoFit/>
          </a:bodyPr>
          <a:lstStyle/>
          <a:p>
            <a:pPr defTabSz="912842">
              <a:defRPr/>
            </a:pPr>
            <a:r>
              <a:rPr lang="en-US" b="1" dirty="0">
                <a:solidFill>
                  <a:srgbClr val="FF0000"/>
                </a:solidFill>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9696127" y="2168883"/>
            <a:ext cx="1117389" cy="25254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42"/>
            <a:endParaRPr lang="en-US">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13</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Servant Songs</a:t>
            </a:r>
          </a:p>
        </p:txBody>
      </p:sp>
      <p:pic>
        <p:nvPicPr>
          <p:cNvPr id="8" name="Picture 7">
            <a:extLst>
              <a:ext uri="{FF2B5EF4-FFF2-40B4-BE49-F238E27FC236}">
                <a16:creationId xmlns:a16="http://schemas.microsoft.com/office/drawing/2014/main" id="{E8AEA48F-CADA-AC8F-9EEC-13E36B9F20ED}"/>
              </a:ext>
            </a:extLst>
          </p:cNvPr>
          <p:cNvPicPr>
            <a:picLocks noChangeAspect="1"/>
          </p:cNvPicPr>
          <p:nvPr/>
        </p:nvPicPr>
        <p:blipFill>
          <a:blip r:embed="rId3"/>
          <a:stretch>
            <a:fillRect/>
          </a:stretch>
        </p:blipFill>
        <p:spPr>
          <a:xfrm>
            <a:off x="188550" y="4073660"/>
            <a:ext cx="1975656" cy="2628765"/>
          </a:xfrm>
          <a:prstGeom prst="rect">
            <a:avLst/>
          </a:prstGeom>
          <a:ln w="19050">
            <a:solidFill>
              <a:schemeClr val="tx1"/>
            </a:solidFill>
          </a:ln>
        </p:spPr>
      </p:pic>
      <p:pic>
        <p:nvPicPr>
          <p:cNvPr id="10" name="Picture 9">
            <a:extLst>
              <a:ext uri="{FF2B5EF4-FFF2-40B4-BE49-F238E27FC236}">
                <a16:creationId xmlns:a16="http://schemas.microsoft.com/office/drawing/2014/main" id="{1FBA75EB-8B20-1F48-A782-1C350E9FE297}"/>
              </a:ext>
            </a:extLst>
          </p:cNvPr>
          <p:cNvPicPr>
            <a:picLocks noChangeAspect="1"/>
          </p:cNvPicPr>
          <p:nvPr/>
        </p:nvPicPr>
        <p:blipFill rotWithShape="1">
          <a:blip r:embed="rId4"/>
          <a:srcRect t="8230"/>
          <a:stretch/>
        </p:blipFill>
        <p:spPr>
          <a:xfrm>
            <a:off x="8126734" y="1563502"/>
            <a:ext cx="3546154" cy="2439922"/>
          </a:xfrm>
          <a:prstGeom prst="rect">
            <a:avLst/>
          </a:prstGeom>
          <a:ln w="19050">
            <a:solidFill>
              <a:schemeClr val="tx1"/>
            </a:solidFill>
          </a:ln>
        </p:spPr>
      </p:pic>
      <p:pic>
        <p:nvPicPr>
          <p:cNvPr id="11" name="Picture 10">
            <a:extLst>
              <a:ext uri="{FF2B5EF4-FFF2-40B4-BE49-F238E27FC236}">
                <a16:creationId xmlns:a16="http://schemas.microsoft.com/office/drawing/2014/main" id="{3FB54097-C305-E52E-C482-9E2070D5137E}"/>
              </a:ext>
            </a:extLst>
          </p:cNvPr>
          <p:cNvPicPr>
            <a:picLocks noChangeAspect="1"/>
          </p:cNvPicPr>
          <p:nvPr/>
        </p:nvPicPr>
        <p:blipFill>
          <a:blip r:embed="rId5"/>
          <a:stretch>
            <a:fillRect/>
          </a:stretch>
        </p:blipFill>
        <p:spPr>
          <a:xfrm>
            <a:off x="4065267" y="1225910"/>
            <a:ext cx="3655416" cy="2741562"/>
          </a:xfrm>
          <a:prstGeom prst="rect">
            <a:avLst/>
          </a:prstGeom>
          <a:ln w="19050">
            <a:solidFill>
              <a:schemeClr val="tx1"/>
            </a:solidFill>
          </a:ln>
        </p:spPr>
      </p:pic>
      <p:pic>
        <p:nvPicPr>
          <p:cNvPr id="12" name="Picture 11">
            <a:extLst>
              <a:ext uri="{FF2B5EF4-FFF2-40B4-BE49-F238E27FC236}">
                <a16:creationId xmlns:a16="http://schemas.microsoft.com/office/drawing/2014/main" id="{468389F7-070A-4F76-59C1-97CE7C2B0561}"/>
              </a:ext>
            </a:extLst>
          </p:cNvPr>
          <p:cNvPicPr>
            <a:picLocks noChangeAspect="1"/>
          </p:cNvPicPr>
          <p:nvPr/>
        </p:nvPicPr>
        <p:blipFill rotWithShape="1">
          <a:blip r:embed="rId6"/>
          <a:srcRect r="51600" b="38066"/>
          <a:stretch/>
        </p:blipFill>
        <p:spPr>
          <a:xfrm>
            <a:off x="486966" y="1573517"/>
            <a:ext cx="3172250" cy="2283329"/>
          </a:xfrm>
          <a:prstGeom prst="rect">
            <a:avLst/>
          </a:prstGeom>
          <a:ln w="19050">
            <a:solidFill>
              <a:schemeClr val="tx1"/>
            </a:solidFill>
          </a:ln>
        </p:spPr>
      </p:pic>
      <p:pic>
        <p:nvPicPr>
          <p:cNvPr id="1026" name="Picture 2" descr="Message: &quot;How the Servant Songs Point to Jesus&quot; from Richie Frank - Grace City Church of the ...">
            <a:extLst>
              <a:ext uri="{FF2B5EF4-FFF2-40B4-BE49-F238E27FC236}">
                <a16:creationId xmlns:a16="http://schemas.microsoft.com/office/drawing/2014/main" id="{8182625B-A7B9-557F-7AC7-D53D4818A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0441" y="4249019"/>
            <a:ext cx="4240802" cy="237985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7D087CC-A83A-3014-E07A-87B27559D647}"/>
              </a:ext>
            </a:extLst>
          </p:cNvPr>
          <p:cNvPicPr>
            <a:picLocks noChangeAspect="1"/>
          </p:cNvPicPr>
          <p:nvPr/>
        </p:nvPicPr>
        <p:blipFill rotWithShape="1">
          <a:blip r:embed="rId8"/>
          <a:srcRect l="8413" r="4254"/>
          <a:stretch/>
        </p:blipFill>
        <p:spPr>
          <a:xfrm>
            <a:off x="2542984" y="4123351"/>
            <a:ext cx="4625094" cy="2552719"/>
          </a:xfrm>
          <a:prstGeom prst="rect">
            <a:avLst/>
          </a:prstGeom>
          <a:ln w="19050">
            <a:solidFill>
              <a:schemeClr val="tx1"/>
            </a:solidFill>
          </a:ln>
        </p:spPr>
      </p:pic>
    </p:spTree>
    <p:extLst>
      <p:ext uri="{BB962C8B-B14F-4D97-AF65-F5344CB8AC3E}">
        <p14:creationId xmlns:p14="http://schemas.microsoft.com/office/powerpoint/2010/main" val="537106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14</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Isaiah</a:t>
            </a:r>
          </a:p>
        </p:txBody>
      </p:sp>
      <p:sp>
        <p:nvSpPr>
          <p:cNvPr id="6" name="TextBox 5">
            <a:extLst>
              <a:ext uri="{FF2B5EF4-FFF2-40B4-BE49-F238E27FC236}">
                <a16:creationId xmlns:a16="http://schemas.microsoft.com/office/drawing/2014/main" id="{EEEA2271-6016-97B2-6478-823A339BEF14}"/>
              </a:ext>
            </a:extLst>
          </p:cNvPr>
          <p:cNvSpPr txBox="1"/>
          <p:nvPr/>
        </p:nvSpPr>
        <p:spPr>
          <a:xfrm>
            <a:off x="120367" y="2814588"/>
            <a:ext cx="11951265" cy="2308324"/>
          </a:xfrm>
          <a:prstGeom prst="rect">
            <a:avLst/>
          </a:prstGeom>
          <a:solidFill>
            <a:schemeClr val="bg2">
              <a:lumMod val="90000"/>
            </a:schemeClr>
          </a:solidFill>
          <a:ln w="19050">
            <a:solidFill>
              <a:schemeClr val="tx1"/>
            </a:solidFill>
          </a:ln>
        </p:spPr>
        <p:txBody>
          <a:bodyPr wrap="square" rtlCol="0">
            <a:spAutoFit/>
          </a:bodyPr>
          <a:lstStyle/>
          <a:p>
            <a:r>
              <a:rPr lang="en-US" sz="4800" dirty="0">
                <a:latin typeface="+mn-lt"/>
              </a:rPr>
              <a:t>“The artistry of Isaiah is as much seen in his suspenseful withholding of information as in his use of words and images.” - Motyer</a:t>
            </a:r>
            <a:endParaRPr lang="en-US" sz="4800" dirty="0"/>
          </a:p>
        </p:txBody>
      </p:sp>
    </p:spTree>
    <p:extLst>
      <p:ext uri="{BB962C8B-B14F-4D97-AF65-F5344CB8AC3E}">
        <p14:creationId xmlns:p14="http://schemas.microsoft.com/office/powerpoint/2010/main" val="3058689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15</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Servant Songs | Overview</a:t>
            </a:r>
          </a:p>
        </p:txBody>
      </p:sp>
      <p:sp>
        <p:nvSpPr>
          <p:cNvPr id="6" name="TextBox 5">
            <a:extLst>
              <a:ext uri="{FF2B5EF4-FFF2-40B4-BE49-F238E27FC236}">
                <a16:creationId xmlns:a16="http://schemas.microsoft.com/office/drawing/2014/main" id="{EEEA2271-6016-97B2-6478-823A339BEF14}"/>
              </a:ext>
            </a:extLst>
          </p:cNvPr>
          <p:cNvSpPr txBox="1"/>
          <p:nvPr/>
        </p:nvSpPr>
        <p:spPr>
          <a:xfrm>
            <a:off x="110660" y="1469924"/>
            <a:ext cx="11951265" cy="5355312"/>
          </a:xfrm>
          <a:prstGeom prst="rect">
            <a:avLst/>
          </a:prstGeom>
          <a:solidFill>
            <a:schemeClr val="bg2">
              <a:lumMod val="90000"/>
            </a:schemeClr>
          </a:solidFill>
          <a:ln w="19050">
            <a:solidFill>
              <a:schemeClr val="tx1"/>
            </a:solidFill>
          </a:ln>
        </p:spPr>
        <p:txBody>
          <a:bodyPr wrap="square" rtlCol="0">
            <a:spAutoFit/>
          </a:bodyPr>
          <a:lstStyle/>
          <a:p>
            <a:r>
              <a:rPr lang="en-US" dirty="0">
                <a:latin typeface="+mn-lt"/>
              </a:rPr>
              <a:t>The book of Isaiah contains four “Servant Songs” or “Servant Poems” that describe the service, suffering, and exaltation of the Servant of the LORD.* </a:t>
            </a:r>
            <a:r>
              <a:rPr lang="en-US" dirty="0"/>
              <a:t>The term “Servant Songs” was coined by Bernard </a:t>
            </a:r>
            <a:r>
              <a:rPr lang="en-US" dirty="0" err="1"/>
              <a:t>Duhm</a:t>
            </a:r>
            <a:r>
              <a:rPr lang="en-US" dirty="0"/>
              <a:t> in his 1892 German commentary of Isaiah. </a:t>
            </a:r>
          </a:p>
          <a:p>
            <a:endParaRPr lang="en-US" dirty="0"/>
          </a:p>
          <a:p>
            <a:r>
              <a:rPr lang="en-US" dirty="0"/>
              <a:t>“”Servant of the LORD” describes Moses 21 times and Joshua twice in the Old Testament. The LORD referred to the following entities as “My Servant”: Israel (14 times, including seven times in Isaiah 40-55), Moses (six times), David (21 times), the prophets (nine times), Job (seven times), and Nebuchadnezzar (twice).” – Motyer</a:t>
            </a:r>
          </a:p>
          <a:p>
            <a:endParaRPr lang="en-US" dirty="0"/>
          </a:p>
          <a:p>
            <a:r>
              <a:rPr lang="en-US" dirty="0"/>
              <a:t>There is disagreement about the number and content of the Servant Songs with some saying there are four or five and others disagreeing upon their length.</a:t>
            </a:r>
            <a:r>
              <a:rPr lang="en-US" dirty="0">
                <a:latin typeface="+mn-lt"/>
              </a:rPr>
              <a:t> </a:t>
            </a:r>
          </a:p>
          <a:p>
            <a:endParaRPr lang="en-US" dirty="0">
              <a:latin typeface="+mn-lt"/>
            </a:endParaRPr>
          </a:p>
          <a:p>
            <a:r>
              <a:rPr lang="en-US" b="1" dirty="0">
                <a:latin typeface="+mn-lt"/>
              </a:rPr>
              <a:t>Servant Song #1 | Isaiah 42:1-9 </a:t>
            </a:r>
            <a:r>
              <a:rPr lang="en-US" dirty="0">
                <a:latin typeface="+mn-lt"/>
              </a:rPr>
              <a:t>(Kirk S. 10/10/2023) “Predicted Justice on Earth is Coming” - Paul Apple</a:t>
            </a:r>
          </a:p>
          <a:p>
            <a:r>
              <a:rPr lang="en-US" b="1" dirty="0">
                <a:latin typeface="+mn-lt"/>
              </a:rPr>
              <a:t>Servant Song #2 | Isaiah 49:1-13 </a:t>
            </a:r>
            <a:r>
              <a:rPr lang="en-US" dirty="0">
                <a:latin typeface="+mn-lt"/>
              </a:rPr>
              <a:t>(Joel B. 12/12/2023) “The Unveiling of the Servant” - Apple</a:t>
            </a:r>
          </a:p>
          <a:p>
            <a:r>
              <a:rPr lang="en-US" b="1" dirty="0">
                <a:latin typeface="+mn-lt"/>
              </a:rPr>
              <a:t>Servant Song #3 | Isaiah 50:4-11 </a:t>
            </a:r>
            <a:r>
              <a:rPr lang="en-US" dirty="0">
                <a:latin typeface="+mn-lt"/>
              </a:rPr>
              <a:t>(John N. 1/2/2024) “The Marks of an Obedient Servant” - Apple</a:t>
            </a:r>
          </a:p>
          <a:p>
            <a:r>
              <a:rPr lang="en-US" b="1" dirty="0">
                <a:latin typeface="+mn-lt"/>
              </a:rPr>
              <a:t>Servant Song #4 | Isaiah 52:13-53:12 </a:t>
            </a:r>
            <a:r>
              <a:rPr lang="en-US" dirty="0">
                <a:latin typeface="+mn-lt"/>
              </a:rPr>
              <a:t>(Tonight and Jim B. 1/30/2024 and Jim C. 2/6/2024) “The Mission of the Suffering Servant in Accomplishing Redemption” - Apple</a:t>
            </a:r>
          </a:p>
          <a:p>
            <a:endParaRPr lang="en-US" dirty="0">
              <a:latin typeface="+mn-lt"/>
            </a:endParaRPr>
          </a:p>
          <a:p>
            <a:endParaRPr lang="en-US" dirty="0">
              <a:latin typeface="+mn-lt"/>
            </a:endParaRPr>
          </a:p>
          <a:p>
            <a:endParaRPr lang="en-US" dirty="0">
              <a:latin typeface="+mn-lt"/>
            </a:endParaRPr>
          </a:p>
          <a:p>
            <a:r>
              <a:rPr lang="en-US" dirty="0"/>
              <a:t>*</a:t>
            </a:r>
            <a:r>
              <a:rPr lang="en-US" dirty="0">
                <a:hlinkClick r:id="rId3"/>
              </a:rPr>
              <a:t>What are the four Servant Songs in Isaiah? | GotQuestions.org</a:t>
            </a:r>
            <a:endParaRPr lang="en-US" dirty="0">
              <a:latin typeface="+mn-lt"/>
            </a:endParaRPr>
          </a:p>
        </p:txBody>
      </p:sp>
    </p:spTree>
    <p:extLst>
      <p:ext uri="{BB962C8B-B14F-4D97-AF65-F5344CB8AC3E}">
        <p14:creationId xmlns:p14="http://schemas.microsoft.com/office/powerpoint/2010/main" val="428547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16</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First Servant Song | Review</a:t>
            </a:r>
          </a:p>
        </p:txBody>
      </p:sp>
      <p:sp>
        <p:nvSpPr>
          <p:cNvPr id="6" name="TextBox 5">
            <a:extLst>
              <a:ext uri="{FF2B5EF4-FFF2-40B4-BE49-F238E27FC236}">
                <a16:creationId xmlns:a16="http://schemas.microsoft.com/office/drawing/2014/main" id="{EEEA2271-6016-97B2-6478-823A339BEF14}"/>
              </a:ext>
            </a:extLst>
          </p:cNvPr>
          <p:cNvSpPr txBox="1"/>
          <p:nvPr/>
        </p:nvSpPr>
        <p:spPr>
          <a:xfrm>
            <a:off x="110660" y="1458135"/>
            <a:ext cx="11968739" cy="2862322"/>
          </a:xfrm>
          <a:prstGeom prst="rect">
            <a:avLst/>
          </a:prstGeom>
          <a:solidFill>
            <a:schemeClr val="bg2">
              <a:lumMod val="90000"/>
            </a:schemeClr>
          </a:solidFill>
          <a:ln w="19050">
            <a:solidFill>
              <a:schemeClr val="tx1"/>
            </a:solidFill>
          </a:ln>
        </p:spPr>
        <p:txBody>
          <a:bodyPr wrap="square" rtlCol="0">
            <a:spAutoFit/>
          </a:bodyPr>
          <a:lstStyle/>
          <a:p>
            <a:r>
              <a:rPr lang="en-US" b="1" dirty="0">
                <a:solidFill>
                  <a:srgbClr val="0000FF"/>
                </a:solidFill>
                <a:latin typeface="+mn-lt"/>
              </a:rPr>
              <a:t>1</a:t>
            </a:r>
            <a:r>
              <a:rPr lang="en-US" b="1" dirty="0">
                <a:latin typeface="+mn-lt"/>
              </a:rPr>
              <a:t>Behold my servant</a:t>
            </a:r>
            <a:r>
              <a:rPr lang="en-US" dirty="0">
                <a:latin typeface="+mn-lt"/>
              </a:rPr>
              <a:t>, whom </a:t>
            </a:r>
            <a:r>
              <a:rPr lang="en-US" b="1" dirty="0">
                <a:latin typeface="+mn-lt"/>
              </a:rPr>
              <a:t>I uphold</a:t>
            </a:r>
            <a:r>
              <a:rPr lang="en-US" dirty="0">
                <a:latin typeface="+mn-lt"/>
              </a:rPr>
              <a:t>, </a:t>
            </a:r>
            <a:r>
              <a:rPr lang="en-US" b="1" dirty="0">
                <a:latin typeface="+mn-lt"/>
              </a:rPr>
              <a:t>my chosen</a:t>
            </a:r>
            <a:r>
              <a:rPr lang="en-US" dirty="0">
                <a:latin typeface="+mn-lt"/>
              </a:rPr>
              <a:t>, in whom </a:t>
            </a:r>
            <a:r>
              <a:rPr lang="en-US" b="1" dirty="0">
                <a:latin typeface="+mn-lt"/>
              </a:rPr>
              <a:t>my soul delights</a:t>
            </a:r>
            <a:r>
              <a:rPr lang="en-US" dirty="0">
                <a:latin typeface="+mn-lt"/>
              </a:rPr>
              <a:t>; I have </a:t>
            </a:r>
            <a:r>
              <a:rPr lang="en-US" b="1" dirty="0">
                <a:latin typeface="+mn-lt"/>
              </a:rPr>
              <a:t>put my Spirit upon him</a:t>
            </a:r>
            <a:r>
              <a:rPr lang="en-US" dirty="0">
                <a:latin typeface="+mn-lt"/>
              </a:rPr>
              <a:t>; he will </a:t>
            </a:r>
            <a:r>
              <a:rPr lang="en-US" b="1" dirty="0">
                <a:latin typeface="+mn-lt"/>
              </a:rPr>
              <a:t>bring forth </a:t>
            </a:r>
            <a:r>
              <a:rPr lang="en-US" b="1" u="sng" dirty="0">
                <a:latin typeface="+mn-lt"/>
              </a:rPr>
              <a:t>justice</a:t>
            </a:r>
            <a:r>
              <a:rPr lang="en-US" b="1" dirty="0">
                <a:latin typeface="+mn-lt"/>
              </a:rPr>
              <a:t> to the nations</a:t>
            </a:r>
            <a:r>
              <a:rPr lang="en-US" dirty="0">
                <a:latin typeface="+mn-lt"/>
              </a:rPr>
              <a:t>. </a:t>
            </a:r>
            <a:r>
              <a:rPr lang="en-US" b="1" dirty="0">
                <a:solidFill>
                  <a:srgbClr val="0000FF"/>
                </a:solidFill>
                <a:latin typeface="+mn-lt"/>
              </a:rPr>
              <a:t>2</a:t>
            </a:r>
            <a:r>
              <a:rPr lang="en-US" dirty="0">
                <a:latin typeface="+mn-lt"/>
              </a:rPr>
              <a:t>He will </a:t>
            </a:r>
            <a:r>
              <a:rPr lang="en-US" b="1" dirty="0">
                <a:latin typeface="+mn-lt"/>
              </a:rPr>
              <a:t>not cry aloud or lift up his voice, or make it heard in the street</a:t>
            </a:r>
            <a:r>
              <a:rPr lang="en-US" dirty="0">
                <a:latin typeface="+mn-lt"/>
              </a:rPr>
              <a:t>; </a:t>
            </a:r>
            <a:r>
              <a:rPr lang="en-US" b="1" dirty="0">
                <a:solidFill>
                  <a:srgbClr val="0000FF"/>
                </a:solidFill>
                <a:latin typeface="+mn-lt"/>
              </a:rPr>
              <a:t>3</a:t>
            </a:r>
            <a:r>
              <a:rPr lang="en-US" dirty="0">
                <a:latin typeface="+mn-lt"/>
              </a:rPr>
              <a:t>a bruised reed he </a:t>
            </a:r>
            <a:r>
              <a:rPr lang="en-US" b="1" dirty="0">
                <a:latin typeface="+mn-lt"/>
              </a:rPr>
              <a:t>will not break</a:t>
            </a:r>
            <a:r>
              <a:rPr lang="en-US" dirty="0">
                <a:latin typeface="+mn-lt"/>
              </a:rPr>
              <a:t>, and a faintly burning wick he </a:t>
            </a:r>
            <a:r>
              <a:rPr lang="en-US" b="1" dirty="0">
                <a:latin typeface="+mn-lt"/>
              </a:rPr>
              <a:t>will not quench</a:t>
            </a:r>
            <a:r>
              <a:rPr lang="en-US" dirty="0">
                <a:latin typeface="+mn-lt"/>
              </a:rPr>
              <a:t>; he </a:t>
            </a:r>
            <a:r>
              <a:rPr lang="en-US" b="1" dirty="0">
                <a:latin typeface="+mn-lt"/>
              </a:rPr>
              <a:t>will faithfully bring forth </a:t>
            </a:r>
            <a:r>
              <a:rPr lang="en-US" b="1" u="sng" dirty="0">
                <a:latin typeface="+mn-lt"/>
              </a:rPr>
              <a:t>justice</a:t>
            </a:r>
            <a:r>
              <a:rPr lang="en-US" dirty="0">
                <a:latin typeface="+mn-lt"/>
              </a:rPr>
              <a:t>. </a:t>
            </a:r>
            <a:r>
              <a:rPr lang="en-US" b="1" dirty="0">
                <a:solidFill>
                  <a:srgbClr val="0000FF"/>
                </a:solidFill>
                <a:latin typeface="+mn-lt"/>
              </a:rPr>
              <a:t>4</a:t>
            </a:r>
            <a:r>
              <a:rPr lang="en-US" dirty="0">
                <a:latin typeface="+mn-lt"/>
              </a:rPr>
              <a:t>He will </a:t>
            </a:r>
            <a:r>
              <a:rPr lang="en-US" b="1" dirty="0">
                <a:latin typeface="+mn-lt"/>
              </a:rPr>
              <a:t>not grow faint or be discouraged till he has established </a:t>
            </a:r>
            <a:r>
              <a:rPr lang="en-US" b="1" u="sng" dirty="0">
                <a:latin typeface="+mn-lt"/>
              </a:rPr>
              <a:t>justice</a:t>
            </a:r>
            <a:r>
              <a:rPr lang="en-US" b="1" dirty="0">
                <a:latin typeface="+mn-lt"/>
              </a:rPr>
              <a:t> </a:t>
            </a:r>
            <a:r>
              <a:rPr lang="en-US" dirty="0">
                <a:latin typeface="+mn-lt"/>
              </a:rPr>
              <a:t>in the earth; and the coastlands wait for his law. </a:t>
            </a:r>
            <a:r>
              <a:rPr lang="en-US" b="1" dirty="0">
                <a:solidFill>
                  <a:srgbClr val="0000FF"/>
                </a:solidFill>
                <a:latin typeface="+mn-lt"/>
              </a:rPr>
              <a:t>5</a:t>
            </a:r>
            <a:r>
              <a:rPr lang="en-US" dirty="0">
                <a:latin typeface="+mn-lt"/>
              </a:rPr>
              <a:t>Thus says God, the LORD, who created the heavens and stretched them out, who spread out the earth and what comes from it, who gives breath to the people on it and spirit to those who walk in it: </a:t>
            </a:r>
            <a:r>
              <a:rPr lang="en-US" b="1" dirty="0">
                <a:solidFill>
                  <a:srgbClr val="0000FF"/>
                </a:solidFill>
                <a:latin typeface="+mn-lt"/>
              </a:rPr>
              <a:t>6</a:t>
            </a:r>
            <a:r>
              <a:rPr lang="en-US" dirty="0">
                <a:latin typeface="+mn-lt"/>
              </a:rPr>
              <a:t>“I am the LORD; </a:t>
            </a:r>
            <a:r>
              <a:rPr lang="en-US" b="1" dirty="0">
                <a:latin typeface="+mn-lt"/>
              </a:rPr>
              <a:t>I have called you in righteousness</a:t>
            </a:r>
            <a:r>
              <a:rPr lang="en-US" dirty="0">
                <a:latin typeface="+mn-lt"/>
              </a:rPr>
              <a:t>; I will take you by the hand and keep you; </a:t>
            </a:r>
            <a:r>
              <a:rPr lang="en-US" b="1" dirty="0">
                <a:latin typeface="+mn-lt"/>
              </a:rPr>
              <a:t>I will give you as a covenant for the people</a:t>
            </a:r>
            <a:r>
              <a:rPr lang="en-US" dirty="0">
                <a:latin typeface="+mn-lt"/>
              </a:rPr>
              <a:t>, </a:t>
            </a:r>
            <a:r>
              <a:rPr lang="en-US" b="1" dirty="0">
                <a:latin typeface="+mn-lt"/>
              </a:rPr>
              <a:t>a light for the nations</a:t>
            </a:r>
            <a:r>
              <a:rPr lang="en-US" dirty="0">
                <a:latin typeface="+mn-lt"/>
              </a:rPr>
              <a:t>, </a:t>
            </a:r>
            <a:r>
              <a:rPr lang="en-US" b="1" dirty="0">
                <a:solidFill>
                  <a:srgbClr val="0000FF"/>
                </a:solidFill>
                <a:latin typeface="+mn-lt"/>
              </a:rPr>
              <a:t>7</a:t>
            </a:r>
            <a:r>
              <a:rPr lang="en-US" b="1" dirty="0">
                <a:latin typeface="+mn-lt"/>
              </a:rPr>
              <a:t>to open the eyes that are blind, to bring out the prisoners from the dungeon</a:t>
            </a:r>
            <a:r>
              <a:rPr lang="en-US" dirty="0">
                <a:latin typeface="+mn-lt"/>
              </a:rPr>
              <a:t>, from the prison those who sit in darkness. </a:t>
            </a:r>
            <a:r>
              <a:rPr lang="en-US" b="1" dirty="0">
                <a:solidFill>
                  <a:srgbClr val="0000FF"/>
                </a:solidFill>
                <a:latin typeface="+mn-lt"/>
              </a:rPr>
              <a:t>8</a:t>
            </a:r>
            <a:r>
              <a:rPr lang="en-US" dirty="0">
                <a:latin typeface="+mn-lt"/>
              </a:rPr>
              <a:t>I am the LORD; that is my name; my glory I give to no other, nor my praise to carved idols. </a:t>
            </a:r>
            <a:r>
              <a:rPr lang="en-US" b="1" dirty="0">
                <a:solidFill>
                  <a:srgbClr val="0000FF"/>
                </a:solidFill>
                <a:latin typeface="+mn-lt"/>
              </a:rPr>
              <a:t>9</a:t>
            </a:r>
            <a:r>
              <a:rPr lang="en-US" b="1" dirty="0">
                <a:latin typeface="+mn-lt"/>
              </a:rPr>
              <a:t>Behold, </a:t>
            </a:r>
            <a:r>
              <a:rPr lang="en-US" dirty="0">
                <a:latin typeface="+mn-lt"/>
              </a:rPr>
              <a:t>the former things have come to pass, and new things I now declare; before they spring forth I tell you of them.” (Isaiah 42:1-9)</a:t>
            </a:r>
          </a:p>
        </p:txBody>
      </p:sp>
      <p:sp>
        <p:nvSpPr>
          <p:cNvPr id="2" name="TextBox 1">
            <a:extLst>
              <a:ext uri="{FF2B5EF4-FFF2-40B4-BE49-F238E27FC236}">
                <a16:creationId xmlns:a16="http://schemas.microsoft.com/office/drawing/2014/main" id="{DC624ED2-6B7F-1292-272D-33E99D3E336D}"/>
              </a:ext>
            </a:extLst>
          </p:cNvPr>
          <p:cNvSpPr txBox="1"/>
          <p:nvPr/>
        </p:nvSpPr>
        <p:spPr>
          <a:xfrm>
            <a:off x="135687" y="4461740"/>
            <a:ext cx="4564446" cy="1477328"/>
          </a:xfrm>
          <a:prstGeom prst="rect">
            <a:avLst/>
          </a:prstGeom>
          <a:noFill/>
          <a:ln w="19050">
            <a:solidFill>
              <a:schemeClr val="tx1"/>
            </a:solidFill>
          </a:ln>
        </p:spPr>
        <p:txBody>
          <a:bodyPr wrap="square" rtlCol="0">
            <a:spAutoFit/>
          </a:bodyPr>
          <a:lstStyle/>
          <a:p>
            <a:r>
              <a:rPr lang="en-US" b="1" dirty="0"/>
              <a:t>The LORD’s Chosen Servant </a:t>
            </a:r>
            <a:r>
              <a:rPr lang="en-US" dirty="0"/>
              <a:t>(ESV, KJV, and NLT)</a:t>
            </a:r>
          </a:p>
          <a:p>
            <a:r>
              <a:rPr lang="en-US" b="1" dirty="0"/>
              <a:t>The Servant of the LORD </a:t>
            </a:r>
            <a:r>
              <a:rPr lang="en-US" dirty="0"/>
              <a:t>(NIV)</a:t>
            </a:r>
          </a:p>
          <a:p>
            <a:r>
              <a:rPr lang="en-US" b="1" dirty="0"/>
              <a:t>Here is My Servant </a:t>
            </a:r>
            <a:r>
              <a:rPr lang="en-US" dirty="0"/>
              <a:t>(BSB)</a:t>
            </a:r>
          </a:p>
          <a:p>
            <a:r>
              <a:rPr lang="en-US" b="1" dirty="0"/>
              <a:t>God’s Promise Concerning His Servant </a:t>
            </a:r>
            <a:r>
              <a:rPr lang="en-US" dirty="0"/>
              <a:t>(NASB)</a:t>
            </a:r>
          </a:p>
          <a:p>
            <a:r>
              <a:rPr lang="en-US" b="1" dirty="0"/>
              <a:t>The LORD’s Servant </a:t>
            </a:r>
            <a:r>
              <a:rPr lang="en-US" dirty="0"/>
              <a:t>(CEV)</a:t>
            </a:r>
          </a:p>
        </p:txBody>
      </p:sp>
      <p:sp>
        <p:nvSpPr>
          <p:cNvPr id="3" name="TextBox 2">
            <a:extLst>
              <a:ext uri="{FF2B5EF4-FFF2-40B4-BE49-F238E27FC236}">
                <a16:creationId xmlns:a16="http://schemas.microsoft.com/office/drawing/2014/main" id="{4C801EA5-AEE3-A329-6604-DEEA9190EE0B}"/>
              </a:ext>
            </a:extLst>
          </p:cNvPr>
          <p:cNvSpPr txBox="1"/>
          <p:nvPr/>
        </p:nvSpPr>
        <p:spPr>
          <a:xfrm>
            <a:off x="4781672" y="4461740"/>
            <a:ext cx="7297728" cy="2308324"/>
          </a:xfrm>
          <a:prstGeom prst="rect">
            <a:avLst/>
          </a:prstGeom>
          <a:noFill/>
          <a:ln w="19050">
            <a:solidFill>
              <a:schemeClr val="tx1"/>
            </a:solidFill>
          </a:ln>
        </p:spPr>
        <p:txBody>
          <a:bodyPr wrap="square" rtlCol="0">
            <a:spAutoFit/>
          </a:bodyPr>
          <a:lstStyle/>
          <a:p>
            <a:r>
              <a:rPr lang="en-US" b="1" dirty="0"/>
              <a:t>Verses 1-4 </a:t>
            </a:r>
            <a:r>
              <a:rPr lang="en-US" dirty="0"/>
              <a:t>| The LORD wrote </a:t>
            </a:r>
            <a:r>
              <a:rPr lang="en-US" b="1" dirty="0"/>
              <a:t>“Of” </a:t>
            </a:r>
            <a:r>
              <a:rPr lang="en-US" dirty="0"/>
              <a:t>or </a:t>
            </a:r>
            <a:r>
              <a:rPr lang="en-US" b="1" dirty="0"/>
              <a:t>“about”</a:t>
            </a:r>
            <a:r>
              <a:rPr lang="en-US" dirty="0"/>
              <a:t> His</a:t>
            </a:r>
            <a:r>
              <a:rPr lang="en-US" b="1" dirty="0"/>
              <a:t> </a:t>
            </a:r>
            <a:r>
              <a:rPr lang="en-US" dirty="0"/>
              <a:t>Servant</a:t>
            </a:r>
          </a:p>
          <a:p>
            <a:r>
              <a:rPr lang="en-US" b="1" dirty="0"/>
              <a:t>Verses 5-9 </a:t>
            </a:r>
            <a:r>
              <a:rPr lang="en-US" dirty="0"/>
              <a:t>|</a:t>
            </a:r>
            <a:r>
              <a:rPr lang="en-US" b="1" dirty="0"/>
              <a:t> </a:t>
            </a:r>
            <a:r>
              <a:rPr lang="en-US" dirty="0"/>
              <a:t>The LORD wrote </a:t>
            </a:r>
            <a:r>
              <a:rPr lang="en-US" b="1" dirty="0"/>
              <a:t>“To” </a:t>
            </a:r>
            <a:r>
              <a:rPr lang="en-US" dirty="0"/>
              <a:t>His Servant </a:t>
            </a:r>
          </a:p>
          <a:p>
            <a:pPr marL="285750" indent="-285750">
              <a:buFont typeface="Arial" panose="020B0604020202020204" pitchFamily="34" charset="0"/>
              <a:buChar char="•"/>
            </a:pPr>
            <a:r>
              <a:rPr lang="en-US" dirty="0"/>
              <a:t>Behold (Isaiah 42:1, 9; 49:12; 50:9, 11; 52:13)</a:t>
            </a:r>
          </a:p>
          <a:p>
            <a:pPr marL="285750" indent="-285750">
              <a:buFont typeface="Arial" panose="020B0604020202020204" pitchFamily="34" charset="0"/>
              <a:buChar char="•"/>
            </a:pPr>
            <a:r>
              <a:rPr lang="en-US" dirty="0"/>
              <a:t>Spirit upon him (Isaiah 11:2; Matt. 3:16)</a:t>
            </a:r>
          </a:p>
          <a:p>
            <a:pPr marL="285750" indent="-285750">
              <a:buFont typeface="Arial" panose="020B0604020202020204" pitchFamily="34" charset="0"/>
              <a:buChar char="•"/>
            </a:pPr>
            <a:r>
              <a:rPr lang="en-US" dirty="0"/>
              <a:t>Justice to the nations in view, not just Israel (“… societal order as well as meaning legal equity” – Constable)</a:t>
            </a:r>
          </a:p>
          <a:p>
            <a:pPr marL="285750" indent="-285750">
              <a:buFont typeface="Arial" panose="020B0604020202020204" pitchFamily="34" charset="0"/>
              <a:buChar char="•"/>
            </a:pPr>
            <a:r>
              <a:rPr lang="en-US" dirty="0"/>
              <a:t>“The Servant’s ministry will fulfill the Creator’s original intention for the earth.” – Motyer</a:t>
            </a:r>
          </a:p>
        </p:txBody>
      </p:sp>
    </p:spTree>
    <p:extLst>
      <p:ext uri="{BB962C8B-B14F-4D97-AF65-F5344CB8AC3E}">
        <p14:creationId xmlns:p14="http://schemas.microsoft.com/office/powerpoint/2010/main" val="223383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17</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Second Servant Song | Review</a:t>
            </a:r>
          </a:p>
        </p:txBody>
      </p:sp>
      <p:sp>
        <p:nvSpPr>
          <p:cNvPr id="6" name="TextBox 5">
            <a:extLst>
              <a:ext uri="{FF2B5EF4-FFF2-40B4-BE49-F238E27FC236}">
                <a16:creationId xmlns:a16="http://schemas.microsoft.com/office/drawing/2014/main" id="{EEEA2271-6016-97B2-6478-823A339BEF14}"/>
              </a:ext>
            </a:extLst>
          </p:cNvPr>
          <p:cNvSpPr txBox="1"/>
          <p:nvPr/>
        </p:nvSpPr>
        <p:spPr>
          <a:xfrm>
            <a:off x="110659" y="1641605"/>
            <a:ext cx="11968739" cy="5078313"/>
          </a:xfrm>
          <a:prstGeom prst="rect">
            <a:avLst/>
          </a:prstGeom>
          <a:solidFill>
            <a:schemeClr val="bg2">
              <a:lumMod val="90000"/>
            </a:schemeClr>
          </a:solidFill>
          <a:ln w="19050">
            <a:solidFill>
              <a:schemeClr val="tx1"/>
            </a:solidFill>
          </a:ln>
        </p:spPr>
        <p:txBody>
          <a:bodyPr wrap="square" rtlCol="0">
            <a:spAutoFit/>
          </a:bodyPr>
          <a:lstStyle/>
          <a:p>
            <a:pPr algn="just"/>
            <a:r>
              <a:rPr lang="en-US" b="1" i="0" u="none" strike="noStrike" dirty="0">
                <a:solidFill>
                  <a:srgbClr val="0000FF"/>
                </a:solidFill>
                <a:effectLst/>
                <a:latin typeface="+mn-lt"/>
              </a:rPr>
              <a:t>1</a:t>
            </a:r>
            <a:r>
              <a:rPr lang="en-US" i="0" u="none" strike="noStrike" dirty="0">
                <a:effectLst/>
                <a:latin typeface="+mn-lt"/>
              </a:rPr>
              <a:t>Listen to me, O </a:t>
            </a:r>
            <a:r>
              <a:rPr lang="en-US" b="1" i="0" u="none" strike="noStrike" dirty="0">
                <a:effectLst/>
                <a:latin typeface="+mn-lt"/>
              </a:rPr>
              <a:t>coastlands</a:t>
            </a:r>
            <a:r>
              <a:rPr lang="en-US" i="0" u="none" strike="noStrike" dirty="0">
                <a:effectLst/>
                <a:latin typeface="+mn-lt"/>
              </a:rPr>
              <a:t>, and give attention, you peoples from afar. </a:t>
            </a:r>
            <a:r>
              <a:rPr lang="en-US" b="1" i="0" u="none" strike="noStrike" dirty="0">
                <a:effectLst/>
                <a:latin typeface="+mn-lt"/>
              </a:rPr>
              <a:t>The LORD called me from the womb</a:t>
            </a:r>
            <a:r>
              <a:rPr lang="en-US" i="0" u="none" strike="noStrike" dirty="0">
                <a:effectLst/>
                <a:latin typeface="+mn-lt"/>
              </a:rPr>
              <a:t>, from the body of my mother </a:t>
            </a:r>
            <a:r>
              <a:rPr lang="en-US" b="1" i="0" u="none" strike="noStrike" dirty="0">
                <a:effectLst/>
                <a:latin typeface="+mn-lt"/>
              </a:rPr>
              <a:t>he named my name</a:t>
            </a:r>
            <a:r>
              <a:rPr lang="en-US" i="0" u="none" strike="noStrike" dirty="0">
                <a:effectLst/>
                <a:latin typeface="+mn-lt"/>
              </a:rPr>
              <a:t>. </a:t>
            </a:r>
            <a:r>
              <a:rPr lang="en-US" b="1" i="0" u="none" strike="noStrike" dirty="0">
                <a:solidFill>
                  <a:srgbClr val="0000FF"/>
                </a:solidFill>
                <a:effectLst/>
                <a:latin typeface="+mn-lt"/>
              </a:rPr>
              <a:t>2</a:t>
            </a:r>
            <a:r>
              <a:rPr lang="en-US" i="0" u="none" strike="noStrike" dirty="0">
                <a:effectLst/>
                <a:latin typeface="+mn-lt"/>
              </a:rPr>
              <a:t>He </a:t>
            </a:r>
            <a:r>
              <a:rPr lang="en-US" b="1" i="0" u="none" strike="noStrike" dirty="0">
                <a:effectLst/>
                <a:latin typeface="+mn-lt"/>
              </a:rPr>
              <a:t>made my mouth like a sharp sword</a:t>
            </a:r>
            <a:r>
              <a:rPr lang="en-US" i="0" u="none" strike="noStrike" dirty="0">
                <a:effectLst/>
                <a:latin typeface="+mn-lt"/>
              </a:rPr>
              <a:t>; in the shadow of his hand he hid me; he made me a polished arrow; in his quiver he hid me away. </a:t>
            </a:r>
            <a:r>
              <a:rPr lang="en-US" b="1" i="0" u="none" strike="noStrike" dirty="0">
                <a:solidFill>
                  <a:srgbClr val="0000FF"/>
                </a:solidFill>
                <a:effectLst/>
                <a:latin typeface="+mn-lt"/>
              </a:rPr>
              <a:t>3</a:t>
            </a:r>
            <a:r>
              <a:rPr lang="en-US" i="0" u="none" strike="noStrike" dirty="0">
                <a:effectLst/>
                <a:latin typeface="+mn-lt"/>
              </a:rPr>
              <a:t>And he said to me, “</a:t>
            </a:r>
            <a:r>
              <a:rPr lang="en-US" b="1" i="0" u="none" strike="noStrike" dirty="0">
                <a:effectLst/>
                <a:latin typeface="+mn-lt"/>
              </a:rPr>
              <a:t>You are my servant, Israel, in whom I will be glorified</a:t>
            </a:r>
            <a:r>
              <a:rPr lang="en-US" i="0" u="none" strike="noStrike" dirty="0">
                <a:effectLst/>
                <a:latin typeface="+mn-lt"/>
              </a:rPr>
              <a:t>.” </a:t>
            </a:r>
            <a:r>
              <a:rPr lang="en-US" b="1" i="0" u="none" strike="noStrike" dirty="0">
                <a:solidFill>
                  <a:srgbClr val="0000FF"/>
                </a:solidFill>
                <a:effectLst/>
                <a:latin typeface="+mn-lt"/>
              </a:rPr>
              <a:t>4</a:t>
            </a:r>
            <a:r>
              <a:rPr lang="en-US" i="0" u="none" strike="noStrike" dirty="0">
                <a:effectLst/>
                <a:latin typeface="+mn-lt"/>
              </a:rPr>
              <a:t>But I said, “</a:t>
            </a:r>
            <a:r>
              <a:rPr lang="en-US" b="1" i="0" u="none" strike="noStrike" dirty="0">
                <a:effectLst/>
                <a:latin typeface="+mn-lt"/>
              </a:rPr>
              <a:t>I have labored in vain; I have spent my strength for nothing and vanity; yet surely my right is with the LORD, and my recompense with my God</a:t>
            </a:r>
            <a:r>
              <a:rPr lang="en-US" i="0" u="none" strike="noStrike" dirty="0">
                <a:effectLst/>
                <a:latin typeface="+mn-lt"/>
              </a:rPr>
              <a:t>.”  </a:t>
            </a:r>
            <a:r>
              <a:rPr lang="en-US" b="1" i="0" u="none" strike="noStrike" dirty="0">
                <a:solidFill>
                  <a:srgbClr val="0000FF"/>
                </a:solidFill>
                <a:effectLst/>
                <a:latin typeface="+mn-lt"/>
              </a:rPr>
              <a:t>5</a:t>
            </a:r>
            <a:r>
              <a:rPr lang="en-US" i="0" u="none" strike="noStrike" dirty="0">
                <a:effectLst/>
                <a:latin typeface="+mn-lt"/>
              </a:rPr>
              <a:t>And now the LORD says, </a:t>
            </a:r>
            <a:r>
              <a:rPr lang="en-US" b="1" i="0" u="none" strike="noStrike" dirty="0">
                <a:effectLst/>
                <a:latin typeface="+mn-lt"/>
              </a:rPr>
              <a:t>he who formed me from the womb to be his servant</a:t>
            </a:r>
            <a:r>
              <a:rPr lang="en-US" i="0" u="none" strike="noStrike" dirty="0">
                <a:effectLst/>
                <a:latin typeface="+mn-lt"/>
              </a:rPr>
              <a:t>, to </a:t>
            </a:r>
            <a:r>
              <a:rPr lang="en-US" b="1" i="0" u="none" strike="noStrike" dirty="0">
                <a:effectLst/>
                <a:latin typeface="+mn-lt"/>
              </a:rPr>
              <a:t>bring Jacob back to him</a:t>
            </a:r>
            <a:r>
              <a:rPr lang="en-US" i="0" u="none" strike="noStrike" dirty="0">
                <a:effectLst/>
                <a:latin typeface="+mn-lt"/>
              </a:rPr>
              <a:t>; and </a:t>
            </a:r>
            <a:r>
              <a:rPr lang="en-US" b="1" i="0" u="none" strike="noStrike" dirty="0">
                <a:effectLst/>
                <a:latin typeface="+mn-lt"/>
              </a:rPr>
              <a:t>that Israel might be gathered to him </a:t>
            </a:r>
            <a:r>
              <a:rPr lang="en-US" i="0" u="none" strike="noStrike" dirty="0">
                <a:effectLst/>
                <a:latin typeface="+mn-lt"/>
              </a:rPr>
              <a:t>— for I am honored in the eyes of the LORD, and my God has become my strength — </a:t>
            </a:r>
            <a:r>
              <a:rPr lang="en-US" b="1" i="0" u="none" strike="noStrike" dirty="0">
                <a:solidFill>
                  <a:srgbClr val="0000FF"/>
                </a:solidFill>
                <a:effectLst/>
                <a:latin typeface="+mn-lt"/>
              </a:rPr>
              <a:t>6</a:t>
            </a:r>
            <a:r>
              <a:rPr lang="en-US" i="0" u="none" strike="noStrike" dirty="0">
                <a:effectLst/>
                <a:latin typeface="+mn-lt"/>
              </a:rPr>
              <a:t>he says: “It is too light a thing that you should be my servant to raise up the tribes of Jacob and to bring back the preserved of Israel; I will </a:t>
            </a:r>
            <a:r>
              <a:rPr lang="en-US" b="1" i="0" u="none" strike="noStrike" dirty="0">
                <a:effectLst/>
                <a:latin typeface="+mn-lt"/>
              </a:rPr>
              <a:t>make you as a light for the nations</a:t>
            </a:r>
            <a:r>
              <a:rPr lang="en-US" i="0" u="none" strike="noStrike" dirty="0">
                <a:effectLst/>
                <a:latin typeface="+mn-lt"/>
              </a:rPr>
              <a:t>, that my salvation may reach to the end of the earth.” </a:t>
            </a:r>
            <a:r>
              <a:rPr lang="en-US" b="1" i="0" u="none" strike="noStrike" dirty="0">
                <a:solidFill>
                  <a:srgbClr val="0000FF"/>
                </a:solidFill>
                <a:effectLst/>
                <a:latin typeface="+mn-lt"/>
              </a:rPr>
              <a:t>7</a:t>
            </a:r>
            <a:r>
              <a:rPr lang="en-US" i="0" u="none" strike="noStrike" dirty="0">
                <a:effectLst/>
                <a:latin typeface="+mn-lt"/>
              </a:rPr>
              <a:t>Thus says the LORD, the Redeemer of Israel and his Holy One, </a:t>
            </a:r>
            <a:r>
              <a:rPr lang="en-US" b="1" i="0" u="none" strike="noStrike" dirty="0">
                <a:effectLst/>
                <a:latin typeface="+mn-lt"/>
              </a:rPr>
              <a:t>to one deeply despised, abhorred by the nation, the servant of rulers</a:t>
            </a:r>
            <a:r>
              <a:rPr lang="en-US" i="0" u="none" strike="noStrike" dirty="0">
                <a:effectLst/>
                <a:latin typeface="+mn-lt"/>
              </a:rPr>
              <a:t>: “Kings shall see and arise; princes, and they shall prostrate themselves; because of the LORD, who is faithful, the Holy One of Israel, who has chosen you.” </a:t>
            </a:r>
            <a:r>
              <a:rPr lang="en-US" b="1" i="0" u="none" strike="noStrike" dirty="0">
                <a:solidFill>
                  <a:srgbClr val="0000FF"/>
                </a:solidFill>
                <a:effectLst/>
                <a:latin typeface="+mn-lt"/>
              </a:rPr>
              <a:t>8</a:t>
            </a:r>
            <a:r>
              <a:rPr lang="en-US" i="0" u="none" strike="noStrike" dirty="0">
                <a:effectLst/>
                <a:latin typeface="+mn-lt"/>
              </a:rPr>
              <a:t>Thus says the LORD: “In a time of favor I have answered you; in a day of salvation I have helped you; </a:t>
            </a:r>
            <a:r>
              <a:rPr lang="en-US" b="1" i="0" u="none" strike="noStrike" dirty="0">
                <a:effectLst/>
                <a:latin typeface="+mn-lt"/>
              </a:rPr>
              <a:t>I will keep you and give you as a covenant to the people</a:t>
            </a:r>
            <a:r>
              <a:rPr lang="en-US" i="0" u="none" strike="noStrike" dirty="0">
                <a:effectLst/>
                <a:latin typeface="+mn-lt"/>
              </a:rPr>
              <a:t>, to establish the land, to apportion the desolate heritages, </a:t>
            </a:r>
            <a:r>
              <a:rPr lang="en-US" b="1" i="0" u="none" strike="noStrike" dirty="0">
                <a:solidFill>
                  <a:srgbClr val="0000FF"/>
                </a:solidFill>
                <a:effectLst/>
                <a:latin typeface="+mn-lt"/>
              </a:rPr>
              <a:t>9</a:t>
            </a:r>
            <a:r>
              <a:rPr lang="en-US" b="1" i="0" u="none" strike="noStrike" dirty="0">
                <a:effectLst/>
                <a:latin typeface="+mn-lt"/>
              </a:rPr>
              <a:t>saying to the prisoners, ‘Come out,’ to those who are in darkness</a:t>
            </a:r>
            <a:r>
              <a:rPr lang="en-US" i="0" u="none" strike="noStrike" dirty="0">
                <a:effectLst/>
                <a:latin typeface="+mn-lt"/>
              </a:rPr>
              <a:t>, ‘Appear.’ They shall feed along the ways; on all bare heights shall be their pasture; </a:t>
            </a:r>
            <a:r>
              <a:rPr lang="en-US" b="1" i="0" u="none" strike="noStrike" dirty="0">
                <a:solidFill>
                  <a:srgbClr val="0000FF"/>
                </a:solidFill>
                <a:effectLst/>
                <a:latin typeface="+mn-lt"/>
              </a:rPr>
              <a:t>10</a:t>
            </a:r>
            <a:r>
              <a:rPr lang="en-US" i="0" u="none" strike="noStrike" dirty="0">
                <a:effectLst/>
                <a:latin typeface="+mn-lt"/>
              </a:rPr>
              <a:t>they shall not hunger or thirst, neither scorching wind nor sun shall strike them, for he who has pity on them will lead them, and by springs of water will guide them. </a:t>
            </a:r>
            <a:r>
              <a:rPr lang="en-US" b="1" i="0" u="none" strike="noStrike" dirty="0">
                <a:solidFill>
                  <a:srgbClr val="0000FF"/>
                </a:solidFill>
                <a:effectLst/>
                <a:latin typeface="+mn-lt"/>
              </a:rPr>
              <a:t>11</a:t>
            </a:r>
            <a:r>
              <a:rPr lang="en-US" i="0" u="none" strike="noStrike" dirty="0">
                <a:effectLst/>
                <a:latin typeface="+mn-lt"/>
              </a:rPr>
              <a:t>And I will make all my mountains a road, and my highways shall be raised up. </a:t>
            </a:r>
            <a:r>
              <a:rPr lang="en-US" b="1" i="0" u="none" strike="noStrike" dirty="0">
                <a:solidFill>
                  <a:srgbClr val="0000FF"/>
                </a:solidFill>
                <a:effectLst/>
                <a:latin typeface="+mn-lt"/>
              </a:rPr>
              <a:t>12</a:t>
            </a:r>
            <a:r>
              <a:rPr lang="en-US" i="0" u="none" strike="noStrike" dirty="0">
                <a:effectLst/>
                <a:latin typeface="+mn-lt"/>
              </a:rPr>
              <a:t>Behold, these shall come from afar, behold, these from the north and from the west,</a:t>
            </a:r>
            <a:r>
              <a:rPr lang="en-US" dirty="0">
                <a:latin typeface="+mn-lt"/>
              </a:rPr>
              <a:t> </a:t>
            </a:r>
            <a:r>
              <a:rPr lang="en-US" i="0" u="none" strike="noStrike" dirty="0">
                <a:effectLst/>
                <a:latin typeface="+mn-lt"/>
              </a:rPr>
              <a:t>and these from the land of </a:t>
            </a:r>
            <a:r>
              <a:rPr lang="en-US" i="0" u="none" strike="noStrike" dirty="0" err="1">
                <a:effectLst/>
                <a:latin typeface="+mn-lt"/>
              </a:rPr>
              <a:t>Syene</a:t>
            </a:r>
            <a:r>
              <a:rPr lang="en-US" i="0" u="none" strike="noStrike" dirty="0">
                <a:effectLst/>
                <a:latin typeface="+mn-lt"/>
              </a:rPr>
              <a:t>.” </a:t>
            </a:r>
            <a:r>
              <a:rPr lang="en-US" b="1" i="0" u="none" strike="noStrike" dirty="0">
                <a:solidFill>
                  <a:srgbClr val="0000FF"/>
                </a:solidFill>
                <a:effectLst/>
                <a:latin typeface="+mn-lt"/>
              </a:rPr>
              <a:t>13</a:t>
            </a:r>
            <a:r>
              <a:rPr lang="en-US" i="0" u="none" strike="noStrike" dirty="0">
                <a:effectLst/>
                <a:latin typeface="+mn-lt"/>
              </a:rPr>
              <a:t>Sing for joy, O heavens, and exult, O earth; break forth, O mountains, into singing! For the LORD has comforted his people and will have compassion on his afflicted. (Isaiah 49:1-13)</a:t>
            </a:r>
            <a:endParaRPr lang="en-US" i="0" dirty="0">
              <a:effectLst/>
              <a:latin typeface="+mn-lt"/>
            </a:endParaRPr>
          </a:p>
        </p:txBody>
      </p:sp>
    </p:spTree>
    <p:extLst>
      <p:ext uri="{BB962C8B-B14F-4D97-AF65-F5344CB8AC3E}">
        <p14:creationId xmlns:p14="http://schemas.microsoft.com/office/powerpoint/2010/main" val="124107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18</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Second Servant Song | Review</a:t>
            </a:r>
          </a:p>
        </p:txBody>
      </p:sp>
      <p:sp>
        <p:nvSpPr>
          <p:cNvPr id="6" name="TextBox 5">
            <a:extLst>
              <a:ext uri="{FF2B5EF4-FFF2-40B4-BE49-F238E27FC236}">
                <a16:creationId xmlns:a16="http://schemas.microsoft.com/office/drawing/2014/main" id="{EEEA2271-6016-97B2-6478-823A339BEF14}"/>
              </a:ext>
            </a:extLst>
          </p:cNvPr>
          <p:cNvSpPr txBox="1"/>
          <p:nvPr/>
        </p:nvSpPr>
        <p:spPr>
          <a:xfrm>
            <a:off x="111630" y="3585180"/>
            <a:ext cx="11968739" cy="2031325"/>
          </a:xfrm>
          <a:prstGeom prst="rect">
            <a:avLst/>
          </a:prstGeom>
          <a:solidFill>
            <a:schemeClr val="bg1"/>
          </a:solidFill>
          <a:ln w="19050">
            <a:solidFill>
              <a:schemeClr val="tx1"/>
            </a:solidFill>
          </a:ln>
        </p:spPr>
        <p:txBody>
          <a:bodyPr wrap="square" rtlCol="0">
            <a:spAutoFit/>
          </a:bodyPr>
          <a:lstStyle/>
          <a:p>
            <a:pPr algn="just"/>
            <a:r>
              <a:rPr lang="en-US" dirty="0">
                <a:latin typeface="+mn-lt"/>
              </a:rPr>
              <a:t>The Servant’s Calling (Isaiah 49:1-7) and Servant’s Ministry (Isaiah 49:8-13)</a:t>
            </a:r>
          </a:p>
          <a:p>
            <a:pPr marL="285750" indent="-285750" algn="just">
              <a:buFont typeface="Arial" panose="020B0604020202020204" pitchFamily="34" charset="0"/>
              <a:buChar char="•"/>
            </a:pPr>
            <a:r>
              <a:rPr lang="en-US" dirty="0">
                <a:latin typeface="+mn-lt"/>
              </a:rPr>
              <a:t>“Depiction of the Servant here concurs with the first Song” - Motyer</a:t>
            </a:r>
          </a:p>
          <a:p>
            <a:pPr marL="285750" indent="-285750" algn="just">
              <a:buFont typeface="Arial" panose="020B0604020202020204" pitchFamily="34" charset="0"/>
              <a:buChar char="•"/>
            </a:pPr>
            <a:r>
              <a:rPr lang="en-US" dirty="0">
                <a:latin typeface="+mn-lt"/>
              </a:rPr>
              <a:t>Summoning the “coastlands” means addressing the known world at the time of Isaiah</a:t>
            </a:r>
          </a:p>
          <a:p>
            <a:pPr marL="285750" indent="-285750" algn="just">
              <a:buFont typeface="Arial" panose="020B0604020202020204" pitchFamily="34" charset="0"/>
              <a:buChar char="•"/>
            </a:pPr>
            <a:r>
              <a:rPr lang="en-US" dirty="0">
                <a:latin typeface="+mn-lt"/>
              </a:rPr>
              <a:t>“Servant is a prophetic, covenant figure, but… much, much more than any prophet ever was or claimed to be.” - Motyer</a:t>
            </a:r>
          </a:p>
          <a:p>
            <a:pPr marL="285750" indent="-285750" algn="just">
              <a:buFont typeface="Arial" panose="020B0604020202020204" pitchFamily="34" charset="0"/>
              <a:buChar char="•"/>
            </a:pPr>
            <a:r>
              <a:rPr lang="en-US" dirty="0">
                <a:latin typeface="+mn-lt"/>
              </a:rPr>
              <a:t>Includes restoration of the covenant people to their land</a:t>
            </a:r>
          </a:p>
          <a:p>
            <a:pPr marL="285750" indent="-285750" algn="just">
              <a:buFont typeface="Arial" panose="020B0604020202020204" pitchFamily="34" charset="0"/>
              <a:buChar char="•"/>
            </a:pPr>
            <a:r>
              <a:rPr lang="en-US" dirty="0">
                <a:latin typeface="+mn-lt"/>
              </a:rPr>
              <a:t>Discussion of the land in verse 11 has to be in the future, the Millennium</a:t>
            </a:r>
          </a:p>
          <a:p>
            <a:pPr marL="285750" indent="-285750" algn="just">
              <a:buFont typeface="Arial" panose="020B0604020202020204" pitchFamily="34" charset="0"/>
              <a:buChar char="•"/>
            </a:pPr>
            <a:r>
              <a:rPr lang="en-US" dirty="0">
                <a:latin typeface="+mn-lt"/>
              </a:rPr>
              <a:t>People mentioned coming from “afar” was the known civilized world at the time of Isaiah</a:t>
            </a:r>
            <a:endParaRPr lang="en-US" i="0" dirty="0">
              <a:effectLst/>
              <a:latin typeface="+mn-lt"/>
            </a:endParaRPr>
          </a:p>
        </p:txBody>
      </p:sp>
      <p:sp>
        <p:nvSpPr>
          <p:cNvPr id="2" name="TextBox 1">
            <a:extLst>
              <a:ext uri="{FF2B5EF4-FFF2-40B4-BE49-F238E27FC236}">
                <a16:creationId xmlns:a16="http://schemas.microsoft.com/office/drawing/2014/main" id="{2E3269FF-AEF0-36E2-CC56-4D6776DBD9D6}"/>
              </a:ext>
            </a:extLst>
          </p:cNvPr>
          <p:cNvSpPr txBox="1"/>
          <p:nvPr/>
        </p:nvSpPr>
        <p:spPr>
          <a:xfrm>
            <a:off x="5116950" y="1241495"/>
            <a:ext cx="1956156" cy="400110"/>
          </a:xfrm>
          <a:prstGeom prst="rect">
            <a:avLst/>
          </a:prstGeom>
          <a:noFill/>
        </p:spPr>
        <p:txBody>
          <a:bodyPr wrap="square" rtlCol="0">
            <a:spAutoFit/>
          </a:bodyPr>
          <a:lstStyle/>
          <a:p>
            <a:r>
              <a:rPr lang="en-US" sz="2000" b="1" dirty="0">
                <a:solidFill>
                  <a:schemeClr val="accent6">
                    <a:lumMod val="50000"/>
                  </a:schemeClr>
                </a:solidFill>
              </a:rPr>
              <a:t>(Isaiah 49:1-13)</a:t>
            </a:r>
          </a:p>
        </p:txBody>
      </p:sp>
      <p:sp>
        <p:nvSpPr>
          <p:cNvPr id="3" name="TextBox 2">
            <a:extLst>
              <a:ext uri="{FF2B5EF4-FFF2-40B4-BE49-F238E27FC236}">
                <a16:creationId xmlns:a16="http://schemas.microsoft.com/office/drawing/2014/main" id="{ABE34CAE-D6E8-A448-505D-548C4944BF46}"/>
              </a:ext>
            </a:extLst>
          </p:cNvPr>
          <p:cNvSpPr txBox="1"/>
          <p:nvPr/>
        </p:nvSpPr>
        <p:spPr>
          <a:xfrm>
            <a:off x="129863" y="1850345"/>
            <a:ext cx="4931370" cy="1477328"/>
          </a:xfrm>
          <a:prstGeom prst="rect">
            <a:avLst/>
          </a:prstGeom>
          <a:noFill/>
          <a:ln w="19050">
            <a:solidFill>
              <a:schemeClr val="tx1"/>
            </a:solidFill>
          </a:ln>
        </p:spPr>
        <p:txBody>
          <a:bodyPr wrap="square" rtlCol="0">
            <a:spAutoFit/>
          </a:bodyPr>
          <a:lstStyle/>
          <a:p>
            <a:r>
              <a:rPr lang="en-US" b="1" dirty="0"/>
              <a:t>The Servant of the LORD </a:t>
            </a:r>
            <a:r>
              <a:rPr lang="en-US" dirty="0"/>
              <a:t>(ESV)</a:t>
            </a:r>
          </a:p>
          <a:p>
            <a:r>
              <a:rPr lang="en-US" b="1" dirty="0"/>
              <a:t>You are My Servant </a:t>
            </a:r>
            <a:r>
              <a:rPr lang="en-US" dirty="0"/>
              <a:t>(KJV)</a:t>
            </a:r>
          </a:p>
          <a:p>
            <a:r>
              <a:rPr lang="en-US" b="1" dirty="0"/>
              <a:t>The LORD’s Servant Commissioned </a:t>
            </a:r>
            <a:r>
              <a:rPr lang="en-US" dirty="0"/>
              <a:t>(NLT)</a:t>
            </a:r>
          </a:p>
          <a:p>
            <a:r>
              <a:rPr lang="en-US" b="1" dirty="0"/>
              <a:t>Salvation Reaches to the Ends of the Earth </a:t>
            </a:r>
            <a:r>
              <a:rPr lang="en-US" dirty="0"/>
              <a:t>(NASB)</a:t>
            </a:r>
          </a:p>
          <a:p>
            <a:r>
              <a:rPr lang="en-US" b="1" dirty="0"/>
              <a:t>The Work of the LORD’s Servant </a:t>
            </a:r>
            <a:r>
              <a:rPr lang="en-US" dirty="0"/>
              <a:t>(CEV)</a:t>
            </a:r>
          </a:p>
        </p:txBody>
      </p:sp>
    </p:spTree>
    <p:extLst>
      <p:ext uri="{BB962C8B-B14F-4D97-AF65-F5344CB8AC3E}">
        <p14:creationId xmlns:p14="http://schemas.microsoft.com/office/powerpoint/2010/main" val="985127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19</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Third Servant Song | Review</a:t>
            </a:r>
          </a:p>
        </p:txBody>
      </p:sp>
      <p:sp>
        <p:nvSpPr>
          <p:cNvPr id="6" name="TextBox 5">
            <a:extLst>
              <a:ext uri="{FF2B5EF4-FFF2-40B4-BE49-F238E27FC236}">
                <a16:creationId xmlns:a16="http://schemas.microsoft.com/office/drawing/2014/main" id="{EEEA2271-6016-97B2-6478-823A339BEF14}"/>
              </a:ext>
            </a:extLst>
          </p:cNvPr>
          <p:cNvSpPr txBox="1"/>
          <p:nvPr/>
        </p:nvSpPr>
        <p:spPr>
          <a:xfrm>
            <a:off x="110660" y="1505327"/>
            <a:ext cx="11968739" cy="2554545"/>
          </a:xfrm>
          <a:prstGeom prst="rect">
            <a:avLst/>
          </a:prstGeom>
          <a:solidFill>
            <a:schemeClr val="bg2">
              <a:lumMod val="90000"/>
            </a:schemeClr>
          </a:solidFill>
          <a:ln w="19050">
            <a:solidFill>
              <a:schemeClr val="tx1"/>
            </a:solidFill>
          </a:ln>
        </p:spPr>
        <p:txBody>
          <a:bodyPr wrap="square" rtlCol="0">
            <a:spAutoFit/>
          </a:bodyPr>
          <a:lstStyle/>
          <a:p>
            <a:r>
              <a:rPr lang="en-US" sz="1600" b="1" dirty="0">
                <a:solidFill>
                  <a:srgbClr val="0000FF"/>
                </a:solidFill>
              </a:rPr>
              <a:t>4</a:t>
            </a:r>
            <a:r>
              <a:rPr lang="en-US" sz="1600" dirty="0"/>
              <a:t>The Lord GOD has given me the tongue of those who are taught, that I may know how to sustain with a word him who is weary. Morning by morning he awakens; he awakens my ear to hear as those who are taught. </a:t>
            </a:r>
            <a:r>
              <a:rPr lang="en-US" sz="1600" b="1" dirty="0">
                <a:solidFill>
                  <a:srgbClr val="0000FF"/>
                </a:solidFill>
              </a:rPr>
              <a:t>5</a:t>
            </a:r>
            <a:r>
              <a:rPr lang="en-US" sz="1600" dirty="0"/>
              <a:t>The Lord GOD has opened my ear, and I was not rebellious; I turned not backward. </a:t>
            </a:r>
            <a:r>
              <a:rPr lang="en-US" sz="1600" b="1" dirty="0">
                <a:solidFill>
                  <a:srgbClr val="0000FF"/>
                </a:solidFill>
              </a:rPr>
              <a:t>6</a:t>
            </a:r>
            <a:r>
              <a:rPr lang="en-US" sz="1600" dirty="0"/>
              <a:t>I gave my back to those who strike, and my cheeks to those who pull out the beard; I hid not my face from disgrace and spitting. </a:t>
            </a:r>
            <a:r>
              <a:rPr lang="en-US" sz="1600" b="1" dirty="0">
                <a:solidFill>
                  <a:srgbClr val="0000FF"/>
                </a:solidFill>
              </a:rPr>
              <a:t>7</a:t>
            </a:r>
            <a:r>
              <a:rPr lang="en-US" sz="1600" dirty="0"/>
              <a:t>But the Lord GOD helps me; therefore I have not been disgraced;</a:t>
            </a:r>
          </a:p>
          <a:p>
            <a:r>
              <a:rPr lang="en-US" sz="1600" dirty="0"/>
              <a:t>therefore I have set my face like a flint, and I know that I shall not be put to shame. </a:t>
            </a:r>
            <a:r>
              <a:rPr lang="en-US" sz="1600" b="1" dirty="0">
                <a:solidFill>
                  <a:srgbClr val="0000FF"/>
                </a:solidFill>
              </a:rPr>
              <a:t>8</a:t>
            </a:r>
            <a:r>
              <a:rPr lang="en-US" sz="1600" dirty="0"/>
              <a:t>He who vindicates me is near. Who will contend with me? Let us stand up together. Who is my adversary? Let him come near to me. </a:t>
            </a:r>
            <a:r>
              <a:rPr lang="en-US" sz="1600" b="1" dirty="0">
                <a:solidFill>
                  <a:srgbClr val="0000FF"/>
                </a:solidFill>
              </a:rPr>
              <a:t>9</a:t>
            </a:r>
            <a:r>
              <a:rPr lang="en-US" sz="1600" dirty="0"/>
              <a:t>Behold, the Lord GOD helps me;</a:t>
            </a:r>
          </a:p>
          <a:p>
            <a:r>
              <a:rPr lang="en-US" sz="1600" dirty="0"/>
              <a:t>who will declare me guilty? Behold, all of them will wear out like a garment; the moth will eat them up. </a:t>
            </a:r>
            <a:r>
              <a:rPr lang="en-US" sz="1600" b="1" dirty="0">
                <a:solidFill>
                  <a:srgbClr val="0000FF"/>
                </a:solidFill>
              </a:rPr>
              <a:t>10</a:t>
            </a:r>
            <a:r>
              <a:rPr lang="en-US" sz="1600" dirty="0"/>
              <a:t>Who among you fears the LORD and obeys the voice of his servant? Let him who walks in darkness and has no light trust in the name of the LORD and rely on his God. </a:t>
            </a:r>
            <a:r>
              <a:rPr lang="en-US" sz="1600" b="1" dirty="0">
                <a:solidFill>
                  <a:srgbClr val="0000FF"/>
                </a:solidFill>
              </a:rPr>
              <a:t>11</a:t>
            </a:r>
            <a:r>
              <a:rPr lang="en-US" sz="1600" dirty="0"/>
              <a:t>Behold, all you who kindle a fire, who equip yourselves with burning torches! Walk by the light of your fire, and by the torches that you have kindled! This you have from my hand: you shall lie down in torment. (Isaiah 50:4-11)</a:t>
            </a:r>
          </a:p>
        </p:txBody>
      </p:sp>
      <p:sp>
        <p:nvSpPr>
          <p:cNvPr id="3" name="TextBox 2">
            <a:extLst>
              <a:ext uri="{FF2B5EF4-FFF2-40B4-BE49-F238E27FC236}">
                <a16:creationId xmlns:a16="http://schemas.microsoft.com/office/drawing/2014/main" id="{2786FAF0-81D2-7F37-787B-60504D2C36FD}"/>
              </a:ext>
            </a:extLst>
          </p:cNvPr>
          <p:cNvSpPr txBox="1"/>
          <p:nvPr/>
        </p:nvSpPr>
        <p:spPr>
          <a:xfrm>
            <a:off x="110660" y="4147561"/>
            <a:ext cx="3002770" cy="2031325"/>
          </a:xfrm>
          <a:prstGeom prst="rect">
            <a:avLst/>
          </a:prstGeom>
          <a:noFill/>
          <a:ln w="19050">
            <a:solidFill>
              <a:schemeClr val="tx1"/>
            </a:solidFill>
          </a:ln>
        </p:spPr>
        <p:txBody>
          <a:bodyPr wrap="square" rtlCol="0">
            <a:spAutoFit/>
          </a:bodyPr>
          <a:lstStyle/>
          <a:p>
            <a:r>
              <a:rPr lang="en-US" b="1" dirty="0"/>
              <a:t>The LORD’s Obedient Servant </a:t>
            </a:r>
            <a:r>
              <a:rPr lang="en-US" dirty="0"/>
              <a:t>(NLT)</a:t>
            </a:r>
          </a:p>
          <a:p>
            <a:r>
              <a:rPr lang="en-US" b="1" dirty="0"/>
              <a:t>The Servant’s Obedience </a:t>
            </a:r>
            <a:r>
              <a:rPr lang="en-US" dirty="0"/>
              <a:t>(BSB, ESV, KJV)</a:t>
            </a:r>
          </a:p>
          <a:p>
            <a:r>
              <a:rPr lang="en-US" b="1" dirty="0"/>
              <a:t>God Helps His Servant </a:t>
            </a:r>
            <a:r>
              <a:rPr lang="en-US" dirty="0"/>
              <a:t>(NASB)</a:t>
            </a:r>
          </a:p>
          <a:p>
            <a:r>
              <a:rPr lang="en-US" b="1" dirty="0"/>
              <a:t>God’s Servant Must Suffer </a:t>
            </a:r>
            <a:r>
              <a:rPr lang="en-US" dirty="0"/>
              <a:t>(CEV)</a:t>
            </a:r>
          </a:p>
        </p:txBody>
      </p:sp>
      <p:sp>
        <p:nvSpPr>
          <p:cNvPr id="4" name="TextBox 3">
            <a:extLst>
              <a:ext uri="{FF2B5EF4-FFF2-40B4-BE49-F238E27FC236}">
                <a16:creationId xmlns:a16="http://schemas.microsoft.com/office/drawing/2014/main" id="{26AD1F0F-54CD-E6F8-635B-FB1E9DE5D841}"/>
              </a:ext>
            </a:extLst>
          </p:cNvPr>
          <p:cNvSpPr txBox="1"/>
          <p:nvPr/>
        </p:nvSpPr>
        <p:spPr>
          <a:xfrm>
            <a:off x="3251054" y="4147561"/>
            <a:ext cx="8805258" cy="2554545"/>
          </a:xfrm>
          <a:prstGeom prst="rect">
            <a:avLst/>
          </a:prstGeom>
          <a:noFill/>
          <a:ln w="19050">
            <a:solidFill>
              <a:schemeClr val="tx1"/>
            </a:solidFill>
          </a:ln>
        </p:spPr>
        <p:txBody>
          <a:bodyPr wrap="square" rtlCol="0">
            <a:spAutoFit/>
          </a:bodyPr>
          <a:lstStyle/>
          <a:p>
            <a:r>
              <a:rPr lang="en-US" sz="1600" dirty="0"/>
              <a:t>Isaiah presents One who heard from God and responded with trust and confidence:</a:t>
            </a:r>
          </a:p>
          <a:p>
            <a:pPr marL="285750" indent="-285750">
              <a:buFont typeface="Arial" panose="020B0604020202020204" pitchFamily="34" charset="0"/>
              <a:buChar char="•"/>
            </a:pPr>
            <a:r>
              <a:rPr lang="en-US" sz="1600" b="1" dirty="0"/>
              <a:t>Responsiveness or Unwillingness </a:t>
            </a:r>
            <a:r>
              <a:rPr lang="en-US" sz="1600" dirty="0"/>
              <a:t>(Isaiah 50:4-6) “Everything Jesus said and did was taught Him by His Father (John 5:19, 30; 6:39; 8:28) – Warren Wiersbe</a:t>
            </a:r>
          </a:p>
          <a:p>
            <a:pPr marL="285750" indent="-285750">
              <a:buFont typeface="Arial" panose="020B0604020202020204" pitchFamily="34" charset="0"/>
              <a:buChar char="•"/>
            </a:pPr>
            <a:r>
              <a:rPr lang="en-US" sz="1600" b="1" dirty="0"/>
              <a:t>Reliance or Independence </a:t>
            </a:r>
            <a:r>
              <a:rPr lang="en-US" sz="1600" dirty="0"/>
              <a:t>(Isaiah 50:7-9)</a:t>
            </a:r>
          </a:p>
          <a:p>
            <a:pPr marL="285750" indent="-285750">
              <a:buFont typeface="Arial" panose="020B0604020202020204" pitchFamily="34" charset="0"/>
              <a:buChar char="•"/>
            </a:pPr>
            <a:r>
              <a:rPr lang="en-US" sz="1600" b="1" dirty="0"/>
              <a:t>Repentance or Rejection </a:t>
            </a:r>
            <a:r>
              <a:rPr lang="en-US" sz="1600" dirty="0"/>
              <a:t>(Isaiah 50:10-11) “How true it is to this life that those who trust walk in darkness and those who are self-sufficient walk in light! … The picture here is of people seeking to equip themselves… to deal with earth’s dark experiences. They feel the need of nothing they cannot generate for themselves.” – Motyer</a:t>
            </a:r>
          </a:p>
          <a:p>
            <a:pPr marL="285750" indent="-285750">
              <a:buFont typeface="Arial" panose="020B0604020202020204" pitchFamily="34" charset="0"/>
              <a:buChar char="•"/>
            </a:pPr>
            <a:r>
              <a:rPr lang="en-US" sz="1600" dirty="0"/>
              <a:t>Constable says Isaiah 50 “… is a call to listen to the Servant, to follow His example, and so experience God’s salvation. Failure to do so will result in sharing the fate of His opponents. </a:t>
            </a:r>
          </a:p>
        </p:txBody>
      </p:sp>
    </p:spTree>
    <p:extLst>
      <p:ext uri="{BB962C8B-B14F-4D97-AF65-F5344CB8AC3E}">
        <p14:creationId xmlns:p14="http://schemas.microsoft.com/office/powerpoint/2010/main" val="3548596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t>Announcements</a:t>
            </a:r>
          </a:p>
        </p:txBody>
      </p:sp>
      <p:sp>
        <p:nvSpPr>
          <p:cNvPr id="21507" name="Content Placeholder 2"/>
          <p:cNvSpPr>
            <a:spLocks noGrp="1"/>
          </p:cNvSpPr>
          <p:nvPr>
            <p:ph idx="1"/>
          </p:nvPr>
        </p:nvSpPr>
        <p:spPr>
          <a:xfrm>
            <a:off x="845574" y="2115899"/>
            <a:ext cx="10500852" cy="4535342"/>
          </a:xfrm>
        </p:spPr>
        <p:txBody>
          <a:bodyPr anchor="t"/>
          <a:lstStyle/>
          <a:p>
            <a:pPr marL="514350" indent="-457200">
              <a:spcAft>
                <a:spcPts val="600"/>
              </a:spcAft>
            </a:pPr>
            <a:r>
              <a:rPr lang="en-US" altLang="en-US" sz="2800" b="1" dirty="0"/>
              <a:t>MOB Website &amp; Resources |  </a:t>
            </a:r>
            <a:r>
              <a:rPr lang="en-US" altLang="en-US" sz="2800" b="1" dirty="0">
                <a:hlinkClick r:id="rId3"/>
              </a:rPr>
              <a:t>www.ibcmob.net</a:t>
            </a:r>
            <a:endParaRPr lang="en-US" altLang="en-US" sz="2800" b="1" dirty="0"/>
          </a:p>
          <a:p>
            <a:pPr marL="514350" indent="-457200">
              <a:spcAft>
                <a:spcPts val="600"/>
              </a:spcAft>
            </a:pPr>
            <a:r>
              <a:rPr lang="en-US" altLang="en-US" sz="2800" b="1" dirty="0"/>
              <a:t>Immanuel Bible Institute classes | Starting </a:t>
            </a:r>
            <a:r>
              <a:rPr lang="en-US" altLang="en-US" sz="2800" b="1" dirty="0">
                <a:solidFill>
                  <a:srgbClr val="0000FF"/>
                </a:solidFill>
              </a:rPr>
              <a:t>28 January</a:t>
            </a:r>
          </a:p>
          <a:p>
            <a:pPr marL="914400" lvl="1" indent="-457200">
              <a:spcBef>
                <a:spcPts val="0"/>
              </a:spcBef>
              <a:spcAft>
                <a:spcPts val="600"/>
              </a:spcAft>
            </a:pPr>
            <a:r>
              <a:rPr lang="en-US" altLang="en-US" sz="2400" b="1" dirty="0"/>
              <a:t>Fundamentals of the Faith – Part 2, 8am, room B207</a:t>
            </a:r>
          </a:p>
          <a:p>
            <a:pPr marL="914400" lvl="1" indent="-457200">
              <a:spcBef>
                <a:spcPts val="0"/>
              </a:spcBef>
              <a:spcAft>
                <a:spcPts val="600"/>
              </a:spcAft>
            </a:pPr>
            <a:r>
              <a:rPr lang="en-US" altLang="en-US" sz="2400" b="1" dirty="0"/>
              <a:t>The Art of Marriage, 9:30am, room B207</a:t>
            </a:r>
          </a:p>
          <a:p>
            <a:pPr marL="914400" lvl="1" indent="-457200">
              <a:spcBef>
                <a:spcPts val="0"/>
              </a:spcBef>
              <a:spcAft>
                <a:spcPts val="600"/>
              </a:spcAft>
            </a:pPr>
            <a:r>
              <a:rPr lang="en-US" altLang="en-US" sz="2400" b="1" dirty="0"/>
              <a:t>Evangelism 101, 9:30am, room B209</a:t>
            </a:r>
          </a:p>
          <a:p>
            <a:pPr marL="914400" lvl="1" indent="-457200">
              <a:spcBef>
                <a:spcPts val="0"/>
              </a:spcBef>
              <a:spcAft>
                <a:spcPts val="600"/>
              </a:spcAft>
            </a:pPr>
            <a:r>
              <a:rPr lang="en-US" altLang="en-US" sz="2400" b="1" dirty="0"/>
              <a:t>Christian Worldview and Culture, 11:10am, room B207</a:t>
            </a:r>
          </a:p>
          <a:p>
            <a:pPr marL="914400" lvl="1" indent="-457200">
              <a:spcBef>
                <a:spcPts val="0"/>
              </a:spcBef>
              <a:spcAft>
                <a:spcPts val="600"/>
              </a:spcAft>
            </a:pPr>
            <a:r>
              <a:rPr lang="en-US" altLang="en-US" sz="2400" b="1" dirty="0"/>
              <a:t>Panorama of the Bible, 11:10am, room B209</a:t>
            </a:r>
          </a:p>
          <a:p>
            <a:pPr marL="914400" lvl="1" indent="-457200">
              <a:spcBef>
                <a:spcPts val="0"/>
              </a:spcBef>
              <a:spcAft>
                <a:spcPts val="600"/>
              </a:spcAft>
            </a:pPr>
            <a:r>
              <a:rPr lang="en-US" altLang="en-US" sz="2400" b="1" dirty="0"/>
              <a:t>Logos Bible Software for Beginners, 8am, room A207</a:t>
            </a:r>
          </a:p>
          <a:p>
            <a:pPr marL="457200" lvl="1" indent="0">
              <a:spcAft>
                <a:spcPts val="600"/>
              </a:spcAft>
              <a:buNone/>
            </a:pPr>
            <a:endParaRPr lang="en-US" altLang="en-US" sz="2400" b="1" dirty="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9B5EE791-D10D-43E1-8F75-0B15EFAA8F6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772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20</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8628"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Fourth Servant Song</a:t>
            </a:r>
          </a:p>
        </p:txBody>
      </p:sp>
      <p:sp>
        <p:nvSpPr>
          <p:cNvPr id="6" name="TextBox 5">
            <a:extLst>
              <a:ext uri="{FF2B5EF4-FFF2-40B4-BE49-F238E27FC236}">
                <a16:creationId xmlns:a16="http://schemas.microsoft.com/office/drawing/2014/main" id="{EEEA2271-6016-97B2-6478-823A339BEF14}"/>
              </a:ext>
            </a:extLst>
          </p:cNvPr>
          <p:cNvSpPr txBox="1"/>
          <p:nvPr/>
        </p:nvSpPr>
        <p:spPr>
          <a:xfrm>
            <a:off x="110661" y="1481731"/>
            <a:ext cx="9204420" cy="5170646"/>
          </a:xfrm>
          <a:prstGeom prst="rect">
            <a:avLst/>
          </a:prstGeom>
          <a:solidFill>
            <a:schemeClr val="bg2">
              <a:lumMod val="90000"/>
            </a:schemeClr>
          </a:solidFill>
          <a:ln w="19050">
            <a:solidFill>
              <a:schemeClr val="tx1"/>
            </a:solidFill>
          </a:ln>
        </p:spPr>
        <p:txBody>
          <a:bodyPr wrap="square" rtlCol="0">
            <a:spAutoFit/>
          </a:bodyPr>
          <a:lstStyle/>
          <a:p>
            <a:r>
              <a:rPr lang="en-US" sz="1600" b="1" dirty="0">
                <a:solidFill>
                  <a:srgbClr val="0000FF"/>
                </a:solidFill>
              </a:rPr>
              <a:t>13</a:t>
            </a:r>
            <a:r>
              <a:rPr lang="en-US" sz="1600" b="1" dirty="0"/>
              <a:t>Behold, my servant </a:t>
            </a:r>
            <a:r>
              <a:rPr lang="en-US" sz="1600" dirty="0"/>
              <a:t>shall </a:t>
            </a:r>
            <a:r>
              <a:rPr lang="en-US" sz="1600" b="1" dirty="0"/>
              <a:t>act wisely; he shall be high and lifted up, and shall be exalted</a:t>
            </a:r>
            <a:r>
              <a:rPr lang="en-US" sz="1600" dirty="0"/>
              <a:t>. </a:t>
            </a:r>
            <a:r>
              <a:rPr lang="en-US" sz="1600" b="1" dirty="0">
                <a:solidFill>
                  <a:srgbClr val="0000FF"/>
                </a:solidFill>
              </a:rPr>
              <a:t>14</a:t>
            </a:r>
            <a:r>
              <a:rPr lang="en-US" sz="1600" dirty="0"/>
              <a:t>As </a:t>
            </a:r>
            <a:r>
              <a:rPr lang="en-US" sz="1600" b="1" dirty="0"/>
              <a:t>many were astonished at you — his appearance was so marred, beyond human semblance, and his form beyond that of the children of mankind </a:t>
            </a:r>
            <a:r>
              <a:rPr lang="en-US" sz="1600" dirty="0"/>
              <a:t>— </a:t>
            </a:r>
            <a:r>
              <a:rPr lang="en-US" sz="1600" b="1" dirty="0">
                <a:solidFill>
                  <a:srgbClr val="0000FF"/>
                </a:solidFill>
              </a:rPr>
              <a:t>15</a:t>
            </a:r>
            <a:r>
              <a:rPr lang="en-US" sz="1600" dirty="0"/>
              <a:t>so shall he </a:t>
            </a:r>
            <a:r>
              <a:rPr lang="en-US" sz="1600" b="1" dirty="0"/>
              <a:t>sprinkle many nations</a:t>
            </a:r>
            <a:r>
              <a:rPr lang="en-US" sz="1600" dirty="0"/>
              <a:t>. Kings shall shut their mouths because of him, for that which has not been told them they see, and that which they have not heard they understand.</a:t>
            </a:r>
          </a:p>
          <a:p>
            <a:endParaRPr lang="en-US" sz="1400" dirty="0"/>
          </a:p>
          <a:p>
            <a:r>
              <a:rPr lang="en-US" sz="1400" b="1" dirty="0">
                <a:solidFill>
                  <a:schemeClr val="bg1">
                    <a:lumMod val="50000"/>
                  </a:schemeClr>
                </a:solidFill>
              </a:rPr>
              <a:t>1</a:t>
            </a:r>
            <a:r>
              <a:rPr lang="en-US" sz="1400" dirty="0">
                <a:solidFill>
                  <a:schemeClr val="bg1">
                    <a:lumMod val="50000"/>
                  </a:schemeClr>
                </a:solidFill>
              </a:rPr>
              <a:t>Who has believed what he has heard from us? And to whom has the arm of the LORD been revealed? </a:t>
            </a:r>
            <a:r>
              <a:rPr lang="en-US" sz="1400" b="1" dirty="0">
                <a:solidFill>
                  <a:schemeClr val="bg1">
                    <a:lumMod val="50000"/>
                  </a:schemeClr>
                </a:solidFill>
              </a:rPr>
              <a:t>2</a:t>
            </a:r>
            <a:r>
              <a:rPr lang="en-US" sz="1400" dirty="0">
                <a:solidFill>
                  <a:schemeClr val="bg1">
                    <a:lumMod val="50000"/>
                  </a:schemeClr>
                </a:solidFill>
              </a:rPr>
              <a:t>For he grew up before him like a young plant, and like a root out of dry ground; he had no form or majesty that we should look at him, and no beauty that we should desire him. </a:t>
            </a:r>
            <a:r>
              <a:rPr lang="en-US" sz="1400" b="1" dirty="0">
                <a:solidFill>
                  <a:schemeClr val="bg1">
                    <a:lumMod val="50000"/>
                  </a:schemeClr>
                </a:solidFill>
              </a:rPr>
              <a:t>3</a:t>
            </a:r>
            <a:r>
              <a:rPr lang="en-US" sz="1400" dirty="0">
                <a:solidFill>
                  <a:schemeClr val="bg1">
                    <a:lumMod val="50000"/>
                  </a:schemeClr>
                </a:solidFill>
              </a:rPr>
              <a:t>He was despised and rejected by men, a man of sorrows and acquainted with grief; and as one from whom men hide their faces he was despised, and we esteemed him not. </a:t>
            </a:r>
            <a:r>
              <a:rPr lang="en-US" sz="1400" b="1" dirty="0">
                <a:solidFill>
                  <a:schemeClr val="bg1">
                    <a:lumMod val="50000"/>
                  </a:schemeClr>
                </a:solidFill>
              </a:rPr>
              <a:t>4</a:t>
            </a:r>
            <a:r>
              <a:rPr lang="en-US" sz="1400" dirty="0">
                <a:solidFill>
                  <a:schemeClr val="bg1">
                    <a:lumMod val="50000"/>
                  </a:schemeClr>
                </a:solidFill>
              </a:rPr>
              <a:t>Surely he has borne our griefs and carried our sorrows; yet we esteemed him stricken, smitten by God, and afflicted. </a:t>
            </a:r>
            <a:r>
              <a:rPr lang="en-US" sz="1400" b="1" dirty="0">
                <a:solidFill>
                  <a:schemeClr val="bg1">
                    <a:lumMod val="50000"/>
                  </a:schemeClr>
                </a:solidFill>
              </a:rPr>
              <a:t>5</a:t>
            </a:r>
            <a:r>
              <a:rPr lang="en-US" sz="1400" dirty="0">
                <a:solidFill>
                  <a:schemeClr val="bg1">
                    <a:lumMod val="50000"/>
                  </a:schemeClr>
                </a:solidFill>
              </a:rPr>
              <a:t>But he was pierced for our transgressions; he was crushed for our iniquities; upon him was the chastisement that brought us peace, and with his wounds we are healed. </a:t>
            </a:r>
            <a:r>
              <a:rPr lang="en-US" sz="1400" b="1" dirty="0">
                <a:solidFill>
                  <a:schemeClr val="bg1">
                    <a:lumMod val="50000"/>
                  </a:schemeClr>
                </a:solidFill>
              </a:rPr>
              <a:t>6</a:t>
            </a:r>
            <a:r>
              <a:rPr lang="en-US" sz="1400" dirty="0">
                <a:solidFill>
                  <a:schemeClr val="bg1">
                    <a:lumMod val="50000"/>
                  </a:schemeClr>
                </a:solidFill>
              </a:rPr>
              <a:t>All we like sheep have gone astray; we have turned—every one—to his own way; and the LORD has laid on him the iniquity of us all. </a:t>
            </a:r>
          </a:p>
          <a:p>
            <a:r>
              <a:rPr lang="en-US" sz="1400" b="1" dirty="0">
                <a:solidFill>
                  <a:schemeClr val="bg1">
                    <a:lumMod val="50000"/>
                  </a:schemeClr>
                </a:solidFill>
              </a:rPr>
              <a:t>7</a:t>
            </a:r>
            <a:r>
              <a:rPr lang="en-US" sz="1400" dirty="0">
                <a:solidFill>
                  <a:schemeClr val="bg1">
                    <a:lumMod val="50000"/>
                  </a:schemeClr>
                </a:solidFill>
              </a:rPr>
              <a:t>He was oppressed, and he was afflicted, yet he opened not his mouth; like a lamb that is led to the slaughter, and like a sheep that before its shearers is silent, so he opened not his mouth. </a:t>
            </a:r>
            <a:r>
              <a:rPr lang="en-US" sz="1400" b="1" dirty="0">
                <a:solidFill>
                  <a:schemeClr val="bg1">
                    <a:lumMod val="50000"/>
                  </a:schemeClr>
                </a:solidFill>
              </a:rPr>
              <a:t>8</a:t>
            </a:r>
            <a:r>
              <a:rPr lang="en-US" sz="1400" dirty="0">
                <a:solidFill>
                  <a:schemeClr val="bg1">
                    <a:lumMod val="50000"/>
                  </a:schemeClr>
                </a:solidFill>
              </a:rPr>
              <a:t>By oppression and judgment he was taken away; and as for his generation, who considered that he was cut off out of the land of the living, stricken for the transgression of my people? </a:t>
            </a:r>
            <a:r>
              <a:rPr lang="en-US" sz="1400" b="1" dirty="0">
                <a:solidFill>
                  <a:schemeClr val="bg1">
                    <a:lumMod val="50000"/>
                  </a:schemeClr>
                </a:solidFill>
              </a:rPr>
              <a:t>9</a:t>
            </a:r>
            <a:r>
              <a:rPr lang="en-US" sz="1400" dirty="0">
                <a:solidFill>
                  <a:schemeClr val="bg1">
                    <a:lumMod val="50000"/>
                  </a:schemeClr>
                </a:solidFill>
              </a:rPr>
              <a:t>And they made his grave with the wicked and with a rich man in his death, although he had done no violence, and there was no deceit in his mouth. </a:t>
            </a:r>
            <a:r>
              <a:rPr lang="en-US" sz="1400" b="1" dirty="0">
                <a:solidFill>
                  <a:schemeClr val="bg1">
                    <a:lumMod val="50000"/>
                  </a:schemeClr>
                </a:solidFill>
              </a:rPr>
              <a:t>10</a:t>
            </a:r>
            <a:r>
              <a:rPr lang="en-US" sz="1400" dirty="0">
                <a:solidFill>
                  <a:schemeClr val="bg1">
                    <a:lumMod val="50000"/>
                  </a:schemeClr>
                </a:solidFill>
              </a:rPr>
              <a:t>Yet it was the will of the LORD to crush him; he has put him to grief; when his soul makes an offering for guilt, he shall see his offspring; he shall prolong his days; the will of the LORD shall prosper in his hand. </a:t>
            </a:r>
            <a:r>
              <a:rPr lang="en-US" sz="1400" b="1" dirty="0">
                <a:solidFill>
                  <a:schemeClr val="bg1">
                    <a:lumMod val="50000"/>
                  </a:schemeClr>
                </a:solidFill>
              </a:rPr>
              <a:t>11</a:t>
            </a:r>
            <a:r>
              <a:rPr lang="en-US" sz="1400" dirty="0">
                <a:solidFill>
                  <a:schemeClr val="bg1">
                    <a:lumMod val="50000"/>
                  </a:schemeClr>
                </a:solidFill>
              </a:rPr>
              <a:t>Out of the anguish of his soul he shall see and be satisfied; by his knowledge shall the righteous one, my servant, make many to be accounted righteous, and he shall bear their iniquities. </a:t>
            </a:r>
            <a:r>
              <a:rPr lang="en-US" sz="1400" b="1" dirty="0">
                <a:solidFill>
                  <a:schemeClr val="bg1">
                    <a:lumMod val="50000"/>
                  </a:schemeClr>
                </a:solidFill>
              </a:rPr>
              <a:t>12</a:t>
            </a:r>
            <a:r>
              <a:rPr lang="en-US" sz="1400" dirty="0">
                <a:solidFill>
                  <a:schemeClr val="bg1">
                    <a:lumMod val="50000"/>
                  </a:schemeClr>
                </a:solidFill>
              </a:rPr>
              <a:t>Therefore I will divide him a portion with the many, and he shall divide the spoil with the strong, because he poured out his soul to death and was numbered with the transgressors; yet he bore the sin of many, and makes intercession for the transgressors.</a:t>
            </a:r>
          </a:p>
        </p:txBody>
      </p:sp>
      <p:sp>
        <p:nvSpPr>
          <p:cNvPr id="3" name="TextBox 2">
            <a:extLst>
              <a:ext uri="{FF2B5EF4-FFF2-40B4-BE49-F238E27FC236}">
                <a16:creationId xmlns:a16="http://schemas.microsoft.com/office/drawing/2014/main" id="{93EA5DD2-0D5A-43F1-8231-3E79536E34B5}"/>
              </a:ext>
            </a:extLst>
          </p:cNvPr>
          <p:cNvSpPr txBox="1"/>
          <p:nvPr/>
        </p:nvSpPr>
        <p:spPr>
          <a:xfrm>
            <a:off x="9320985" y="2779458"/>
            <a:ext cx="2806126" cy="2339102"/>
          </a:xfrm>
          <a:prstGeom prst="rect">
            <a:avLst/>
          </a:prstGeom>
          <a:noFill/>
          <a:ln w="19050">
            <a:solidFill>
              <a:schemeClr val="tx1"/>
            </a:solidFill>
          </a:ln>
        </p:spPr>
        <p:txBody>
          <a:bodyPr wrap="square" rtlCol="0">
            <a:spAutoFit/>
          </a:bodyPr>
          <a:lstStyle/>
          <a:p>
            <a:r>
              <a:rPr lang="en-US" sz="1600" b="1" dirty="0"/>
              <a:t>He Was Pierced for Our Transgressions </a:t>
            </a:r>
            <a:r>
              <a:rPr lang="en-US" sz="1600" dirty="0"/>
              <a:t>(ESV)</a:t>
            </a:r>
          </a:p>
          <a:p>
            <a:r>
              <a:rPr lang="en-US" sz="1600" b="1" dirty="0"/>
              <a:t>The Suffering Servant </a:t>
            </a:r>
            <a:r>
              <a:rPr lang="en-US" sz="1600" dirty="0"/>
              <a:t>(CEV)</a:t>
            </a:r>
          </a:p>
          <a:p>
            <a:r>
              <a:rPr lang="en-US" sz="1600" b="1" dirty="0"/>
              <a:t>The Suffering and Glory of the Servant </a:t>
            </a:r>
            <a:r>
              <a:rPr lang="en-US" sz="1600" dirty="0"/>
              <a:t>(NIV)</a:t>
            </a:r>
          </a:p>
          <a:p>
            <a:r>
              <a:rPr lang="en-US" sz="1600" b="1" dirty="0"/>
              <a:t>The LORD’s Suffering Servant </a:t>
            </a:r>
            <a:r>
              <a:rPr lang="en-US" sz="1600" dirty="0"/>
              <a:t>(NLT)</a:t>
            </a:r>
          </a:p>
          <a:p>
            <a:r>
              <a:rPr lang="en-US" sz="1600" b="1" dirty="0"/>
              <a:t>The Servant Exalted </a:t>
            </a:r>
            <a:r>
              <a:rPr lang="en-US" sz="1600" dirty="0"/>
              <a:t>(BSB, KJV)</a:t>
            </a:r>
          </a:p>
          <a:p>
            <a:r>
              <a:rPr lang="en-US" sz="1600" b="1" dirty="0"/>
              <a:t>The Exalted Servant </a:t>
            </a:r>
            <a:r>
              <a:rPr lang="en-US" sz="1600" dirty="0"/>
              <a:t>(NASB)</a:t>
            </a:r>
          </a:p>
        </p:txBody>
      </p:sp>
    </p:spTree>
    <p:extLst>
      <p:ext uri="{BB962C8B-B14F-4D97-AF65-F5344CB8AC3E}">
        <p14:creationId xmlns:p14="http://schemas.microsoft.com/office/powerpoint/2010/main" val="749350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52:11</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118425" y="1694748"/>
            <a:ext cx="3684779" cy="5020560"/>
          </a:xfrm>
        </p:spPr>
        <p:txBody>
          <a:bodyPr/>
          <a:lstStyle/>
          <a:p>
            <a:pPr marL="0" indent="0">
              <a:buNone/>
            </a:pPr>
            <a:r>
              <a:rPr lang="en-US" sz="2400" b="1" i="0" u="none" strike="noStrike" dirty="0">
                <a:solidFill>
                  <a:srgbClr val="008AE6"/>
                </a:solidFill>
                <a:effectLst/>
                <a:latin typeface="Arial" panose="020B0604020202020204" pitchFamily="34" charset="0"/>
                <a:hlinkClick r:id="rId3"/>
              </a:rPr>
              <a:t>11</a:t>
            </a:r>
            <a:r>
              <a:rPr lang="en-US" sz="2400" b="1" i="0" u="none" strike="noStrike" dirty="0">
                <a:solidFill>
                  <a:srgbClr val="008AE6"/>
                </a:solidFill>
                <a:effectLst/>
                <a:latin typeface="Arial" panose="020B0604020202020204" pitchFamily="34" charset="0"/>
              </a:rPr>
              <a:t> </a:t>
            </a:r>
            <a:r>
              <a:rPr lang="en-US" sz="2400" b="1" i="0" dirty="0">
                <a:solidFill>
                  <a:srgbClr val="001320"/>
                </a:solidFill>
                <a:effectLst/>
                <a:highlight>
                  <a:srgbClr val="FFFF00"/>
                </a:highlight>
                <a:latin typeface="Roboto" panose="02000000000000000000" pitchFamily="2" charset="0"/>
              </a:rPr>
              <a:t>Depart, depart</a:t>
            </a:r>
            <a:r>
              <a:rPr lang="en-US" sz="2400" b="0" i="0" dirty="0">
                <a:solidFill>
                  <a:srgbClr val="001320"/>
                </a:solidFill>
                <a:effectLst/>
                <a:latin typeface="Roboto" panose="02000000000000000000" pitchFamily="2" charset="0"/>
              </a:rPr>
              <a:t>, </a:t>
            </a:r>
            <a:r>
              <a:rPr lang="en-US" sz="2400" b="1" i="0" dirty="0">
                <a:solidFill>
                  <a:srgbClr val="001320"/>
                </a:solidFill>
                <a:effectLst/>
                <a:highlight>
                  <a:srgbClr val="FFFF00"/>
                </a:highlight>
                <a:latin typeface="Roboto" panose="02000000000000000000" pitchFamily="2" charset="0"/>
              </a:rPr>
              <a:t>go out </a:t>
            </a:r>
            <a:r>
              <a:rPr lang="en-US" sz="2400" b="0" i="0" dirty="0">
                <a:solidFill>
                  <a:srgbClr val="001320"/>
                </a:solidFill>
                <a:effectLst/>
                <a:latin typeface="Roboto" panose="02000000000000000000" pitchFamily="2" charset="0"/>
              </a:rPr>
              <a:t>from there; </a:t>
            </a:r>
            <a:r>
              <a:rPr lang="en-US" sz="2400" b="1" i="0" dirty="0">
                <a:solidFill>
                  <a:srgbClr val="001320"/>
                </a:solidFill>
                <a:effectLst/>
                <a:highlight>
                  <a:srgbClr val="FFFF00"/>
                </a:highlight>
                <a:latin typeface="Roboto" panose="02000000000000000000" pitchFamily="2" charset="0"/>
              </a:rPr>
              <a:t>touch no unclean thing</a:t>
            </a:r>
            <a:r>
              <a:rPr lang="en-US" sz="2400" b="0" i="0" dirty="0">
                <a:solidFill>
                  <a:srgbClr val="001320"/>
                </a:solidFill>
                <a:effectLst/>
                <a:latin typeface="Roboto" panose="02000000000000000000" pitchFamily="2" charset="0"/>
              </a:rPr>
              <a:t>; </a:t>
            </a:r>
            <a:r>
              <a:rPr lang="en-US" sz="2400" b="1" i="0" dirty="0">
                <a:solidFill>
                  <a:srgbClr val="001320"/>
                </a:solidFill>
                <a:effectLst/>
                <a:highlight>
                  <a:srgbClr val="FFFF00"/>
                </a:highlight>
                <a:latin typeface="Roboto" panose="02000000000000000000" pitchFamily="2" charset="0"/>
              </a:rPr>
              <a:t>go out </a:t>
            </a:r>
            <a:r>
              <a:rPr lang="en-US" sz="2400" b="0" i="0" dirty="0">
                <a:solidFill>
                  <a:srgbClr val="001320"/>
                </a:solidFill>
                <a:effectLst/>
                <a:latin typeface="Roboto" panose="02000000000000000000" pitchFamily="2" charset="0"/>
              </a:rPr>
              <a:t>from the midst of her; </a:t>
            </a:r>
            <a:r>
              <a:rPr lang="en-US" sz="2400" b="1" i="0" dirty="0">
                <a:solidFill>
                  <a:srgbClr val="001320"/>
                </a:solidFill>
                <a:effectLst/>
                <a:highlight>
                  <a:srgbClr val="FFFF00"/>
                </a:highlight>
                <a:latin typeface="Roboto" panose="02000000000000000000" pitchFamily="2" charset="0"/>
              </a:rPr>
              <a:t>purify</a:t>
            </a:r>
            <a:r>
              <a:rPr lang="en-US" sz="2400" b="0" i="0" dirty="0">
                <a:solidFill>
                  <a:srgbClr val="001320"/>
                </a:solidFill>
                <a:effectLst/>
                <a:latin typeface="Roboto" panose="02000000000000000000" pitchFamily="2" charset="0"/>
              </a:rPr>
              <a:t> </a:t>
            </a:r>
            <a:r>
              <a:rPr lang="en-US" sz="2400" b="1" i="0" dirty="0">
                <a:solidFill>
                  <a:srgbClr val="001320"/>
                </a:solidFill>
                <a:effectLst/>
                <a:highlight>
                  <a:srgbClr val="FFFF00"/>
                </a:highlight>
                <a:latin typeface="Roboto" panose="02000000000000000000" pitchFamily="2" charset="0"/>
              </a:rPr>
              <a:t>yourselves</a:t>
            </a:r>
            <a:r>
              <a:rPr lang="en-US" sz="2400" b="0" i="0" dirty="0">
                <a:solidFill>
                  <a:srgbClr val="001320"/>
                </a:solidFill>
                <a:effectLst/>
                <a:latin typeface="Roboto" panose="02000000000000000000" pitchFamily="2" charset="0"/>
              </a:rPr>
              <a:t>, you who </a:t>
            </a:r>
            <a:r>
              <a:rPr lang="en-US" sz="2400" b="1" i="0" dirty="0">
                <a:solidFill>
                  <a:srgbClr val="001320"/>
                </a:solidFill>
                <a:effectLst/>
                <a:highlight>
                  <a:srgbClr val="FFFF00"/>
                </a:highlight>
                <a:latin typeface="Roboto" panose="02000000000000000000" pitchFamily="2" charset="0"/>
              </a:rPr>
              <a:t>bear the vessels</a:t>
            </a:r>
            <a:r>
              <a:rPr lang="en-US" sz="2400" b="0" i="0" dirty="0">
                <a:solidFill>
                  <a:srgbClr val="001320"/>
                </a:solidFill>
                <a:effectLst/>
                <a:latin typeface="Roboto" panose="02000000000000000000" pitchFamily="2" charset="0"/>
              </a:rPr>
              <a:t> of the </a:t>
            </a:r>
            <a:r>
              <a:rPr lang="en-US" sz="2400" b="0" i="0" u="none" strike="noStrike" cap="all" dirty="0">
                <a:solidFill>
                  <a:srgbClr val="001320"/>
                </a:solidFill>
                <a:effectLst/>
                <a:latin typeface="Arial" panose="020B0604020202020204" pitchFamily="34" charset="0"/>
              </a:rPr>
              <a:t>LORD</a:t>
            </a:r>
            <a:r>
              <a:rPr lang="en-US" sz="2400" b="0" i="0" dirty="0">
                <a:solidFill>
                  <a:srgbClr val="001320"/>
                </a:solidFill>
                <a:effectLst/>
                <a:latin typeface="Roboto" panose="02000000000000000000" pitchFamily="2" charset="0"/>
              </a:rPr>
              <a:t>.</a:t>
            </a:r>
            <a:br>
              <a:rPr lang="en-US" sz="2400" dirty="0"/>
            </a:br>
            <a:r>
              <a:rPr lang="en-US" sz="2400" b="1" i="0" u="none" strike="noStrike" dirty="0">
                <a:solidFill>
                  <a:srgbClr val="008AE6"/>
                </a:solidFill>
                <a:effectLst/>
                <a:latin typeface="Arial" panose="020B0604020202020204" pitchFamily="34" charset="0"/>
                <a:hlinkClick r:id="rId4"/>
              </a:rPr>
              <a:t>12</a:t>
            </a:r>
            <a:r>
              <a:rPr lang="en-US" sz="2400" b="1" i="0" u="none" strike="noStrike"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For you shall </a:t>
            </a:r>
            <a:r>
              <a:rPr lang="en-US" sz="2400" i="0" dirty="0">
                <a:solidFill>
                  <a:srgbClr val="001320"/>
                </a:solidFill>
                <a:effectLst/>
                <a:latin typeface="Roboto" panose="02000000000000000000" pitchFamily="2" charset="0"/>
              </a:rPr>
              <a:t>not</a:t>
            </a:r>
            <a:r>
              <a:rPr lang="en-US" sz="2400" b="1" i="0" dirty="0">
                <a:solidFill>
                  <a:srgbClr val="001320"/>
                </a:solidFill>
                <a:effectLst/>
                <a:latin typeface="Roboto" panose="02000000000000000000" pitchFamily="2" charset="0"/>
              </a:rPr>
              <a:t> </a:t>
            </a:r>
            <a:r>
              <a:rPr lang="en-US" sz="2400" i="0" dirty="0">
                <a:solidFill>
                  <a:srgbClr val="001320"/>
                </a:solidFill>
                <a:effectLst/>
                <a:latin typeface="Roboto" panose="02000000000000000000" pitchFamily="2" charset="0"/>
              </a:rPr>
              <a:t>go out in haste, and you shall not go in flight, for the </a:t>
            </a:r>
            <a:r>
              <a:rPr lang="en-US" sz="2400" i="0" u="none" strike="noStrike" cap="all" dirty="0">
                <a:solidFill>
                  <a:srgbClr val="001320"/>
                </a:solidFill>
                <a:effectLst/>
                <a:latin typeface="Arial" panose="020B0604020202020204" pitchFamily="34" charset="0"/>
              </a:rPr>
              <a:t>LORD</a:t>
            </a:r>
            <a:r>
              <a:rPr lang="en-US" sz="2400" i="0" dirty="0">
                <a:solidFill>
                  <a:srgbClr val="001320"/>
                </a:solidFill>
                <a:effectLst/>
                <a:latin typeface="Roboto" panose="02000000000000000000" pitchFamily="2" charset="0"/>
              </a:rPr>
              <a:t> will go before you, and the God of Israel will be your rear guard.</a:t>
            </a:r>
            <a:endParaRPr lang="en-US" sz="40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21</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088592" y="1765736"/>
            <a:ext cx="7779324"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Roboto" panose="02000000000000000000" pitchFamily="2" charset="0"/>
                <a:ea typeface="Roboto" panose="02000000000000000000" pitchFamily="2" charset="0"/>
                <a:cs typeface="Roboto" panose="02000000000000000000" pitchFamily="2" charset="0"/>
              </a:rPr>
              <a:t>Depart, get out, leave, run (Isaiah 48:20; Jeremiah 50:8, 51:6, 51:45)</a:t>
            </a:r>
          </a:p>
          <a:p>
            <a:r>
              <a:rPr lang="en-US" altLang="en-US" sz="2400" dirty="0">
                <a:latin typeface="Roboto" panose="02000000000000000000" pitchFamily="2" charset="0"/>
                <a:ea typeface="Roboto" panose="02000000000000000000" pitchFamily="2" charset="0"/>
                <a:cs typeface="Roboto" panose="02000000000000000000" pitchFamily="2" charset="0"/>
              </a:rPr>
              <a:t>Constable reminds us “all recipients of spiritual salvation, which these Babylonian exiles represent, should also respond to redemption by living lives separated from sin and unto God (2 Corinthians 6:17)</a:t>
            </a:r>
          </a:p>
          <a:p>
            <a:r>
              <a:rPr lang="en-US" altLang="en-US" sz="2400" dirty="0">
                <a:latin typeface="Roboto" panose="02000000000000000000" pitchFamily="2" charset="0"/>
                <a:ea typeface="Roboto" panose="02000000000000000000" pitchFamily="2" charset="0"/>
                <a:cs typeface="Roboto" panose="02000000000000000000" pitchFamily="2" charset="0"/>
              </a:rPr>
              <a:t>Motyer considers Luke 1:74-75 a commentary on these two verses: “that we, being delivered from the hand of our enemies, might serve him without fear, in holiness and righteousness before him all our days.”</a:t>
            </a:r>
          </a:p>
          <a:p>
            <a:r>
              <a:rPr lang="en-US" altLang="en-US" sz="2400" dirty="0">
                <a:latin typeface="Roboto" panose="02000000000000000000" pitchFamily="2" charset="0"/>
                <a:ea typeface="Roboto" panose="02000000000000000000" pitchFamily="2" charset="0"/>
                <a:cs typeface="Roboto" panose="02000000000000000000" pitchFamily="2" charset="0"/>
              </a:rPr>
              <a:t>Potential for near-term fulfillment, Babylon, and ultimate fulfillment, Millennium</a:t>
            </a:r>
          </a:p>
          <a:p>
            <a:endParaRPr lang="en-US" altLang="en-US" sz="2400" dirty="0">
              <a:latin typeface="Roboto" panose="02000000000000000000" pitchFamily="2" charset="0"/>
              <a:ea typeface="Roboto" panose="02000000000000000000" pitchFamily="2" charset="0"/>
              <a:cs typeface="Roboto" panose="02000000000000000000" pitchFamily="2" charset="0"/>
            </a:endParaRPr>
          </a:p>
          <a:p>
            <a:endParaRPr lang="en-US" altLang="en-US" sz="2400" dirty="0">
              <a:latin typeface="Roboto" panose="02000000000000000000" pitchFamily="2" charset="0"/>
              <a:ea typeface="Roboto" panose="02000000000000000000" pitchFamily="2" charset="0"/>
              <a:cs typeface="Roboto" panose="02000000000000000000" pitchFamily="2" charset="0"/>
            </a:endParaRPr>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3884744" y="1775730"/>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842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22</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sz="4000" b="1" dirty="0"/>
              <a:t>Babylon?</a:t>
            </a:r>
          </a:p>
        </p:txBody>
      </p:sp>
      <p:sp>
        <p:nvSpPr>
          <p:cNvPr id="3" name="Content Placeholder 2">
            <a:extLst>
              <a:ext uri="{FF2B5EF4-FFF2-40B4-BE49-F238E27FC236}">
                <a16:creationId xmlns:a16="http://schemas.microsoft.com/office/drawing/2014/main" id="{3126C911-5511-95D6-8ABC-24E898D06BF2}"/>
              </a:ext>
            </a:extLst>
          </p:cNvPr>
          <p:cNvSpPr txBox="1">
            <a:spLocks/>
          </p:cNvSpPr>
          <p:nvPr/>
        </p:nvSpPr>
        <p:spPr bwMode="auto">
          <a:xfrm>
            <a:off x="171081" y="1694385"/>
            <a:ext cx="11845905" cy="2295195"/>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“In view of this salvation, </a:t>
            </a:r>
            <a:r>
              <a:rPr lang="en-US" altLang="en-US" sz="2400" b="1" dirty="0">
                <a:latin typeface="Roboto" panose="02000000000000000000" pitchFamily="2" charset="0"/>
                <a:ea typeface="Roboto" panose="02000000000000000000" pitchFamily="2" charset="0"/>
                <a:cs typeface="Roboto" panose="02000000000000000000" pitchFamily="2" charset="0"/>
              </a:rPr>
              <a:t>the redeemed should depart from the unclean place where they had been, and purify themselves</a:t>
            </a:r>
            <a:r>
              <a:rPr lang="en-US" altLang="en-US" sz="2400" dirty="0">
                <a:latin typeface="Roboto" panose="02000000000000000000" pitchFamily="2" charset="0"/>
                <a:ea typeface="Roboto" panose="02000000000000000000" pitchFamily="2" charset="0"/>
                <a:cs typeface="Roboto" panose="02000000000000000000" pitchFamily="2" charset="0"/>
              </a:rPr>
              <a:t>. The </a:t>
            </a:r>
            <a:r>
              <a:rPr lang="en-US" altLang="en-US" sz="2400" b="1" dirty="0">
                <a:latin typeface="Roboto" panose="02000000000000000000" pitchFamily="2" charset="0"/>
                <a:ea typeface="Roboto" panose="02000000000000000000" pitchFamily="2" charset="0"/>
                <a:cs typeface="Roboto" panose="02000000000000000000" pitchFamily="2" charset="0"/>
              </a:rPr>
              <a:t>Babylonian exiles</a:t>
            </a:r>
            <a:r>
              <a:rPr lang="en-US" altLang="en-US" sz="2400" dirty="0">
                <a:latin typeface="Roboto" panose="02000000000000000000" pitchFamily="2" charset="0"/>
                <a:ea typeface="Roboto" panose="02000000000000000000" pitchFamily="2" charset="0"/>
                <a:cs typeface="Roboto" panose="02000000000000000000" pitchFamily="2" charset="0"/>
              </a:rPr>
              <a:t>, who would be set free, </a:t>
            </a:r>
            <a:r>
              <a:rPr lang="en-US" altLang="en-US" sz="2400" b="1" dirty="0">
                <a:latin typeface="Roboto" panose="02000000000000000000" pitchFamily="2" charset="0"/>
                <a:ea typeface="Roboto" panose="02000000000000000000" pitchFamily="2" charset="0"/>
                <a:cs typeface="Roboto" panose="02000000000000000000" pitchFamily="2" charset="0"/>
              </a:rPr>
              <a:t>should return to Jerusalem to reestablish their holy lives, in a holy city, in a holy land</a:t>
            </a:r>
            <a:r>
              <a:rPr lang="en-US" altLang="en-US" sz="2400" dirty="0">
                <a:latin typeface="Roboto" panose="02000000000000000000" pitchFamily="2" charset="0"/>
                <a:ea typeface="Roboto" panose="02000000000000000000" pitchFamily="2" charset="0"/>
                <a:cs typeface="Roboto" panose="02000000000000000000" pitchFamily="2" charset="0"/>
              </a:rPr>
              <a:t>. The decision of many Israelites </a:t>
            </a:r>
            <a:r>
              <a:rPr lang="en-US" altLang="en-US" sz="2400" b="1" dirty="0">
                <a:latin typeface="Roboto" panose="02000000000000000000" pitchFamily="2" charset="0"/>
                <a:ea typeface="Roboto" panose="02000000000000000000" pitchFamily="2" charset="0"/>
                <a:cs typeface="Roboto" panose="02000000000000000000" pitchFamily="2" charset="0"/>
              </a:rPr>
              <a:t>to remain in Babylon rather than returning</a:t>
            </a:r>
            <a:r>
              <a:rPr lang="en-US" altLang="en-US" sz="2400" dirty="0">
                <a:latin typeface="Roboto" panose="02000000000000000000" pitchFamily="2" charset="0"/>
                <a:ea typeface="Roboto" panose="02000000000000000000" pitchFamily="2" charset="0"/>
                <a:cs typeface="Roboto" panose="02000000000000000000" pitchFamily="2" charset="0"/>
              </a:rPr>
              <a:t> with Zerubbabel, Ezra, or Nehemiah, </a:t>
            </a:r>
            <a:r>
              <a:rPr lang="en-US" altLang="en-US" sz="2400" b="1" dirty="0">
                <a:latin typeface="Roboto" panose="02000000000000000000" pitchFamily="2" charset="0"/>
                <a:ea typeface="Roboto" panose="02000000000000000000" pitchFamily="2" charset="0"/>
                <a:cs typeface="Roboto" panose="02000000000000000000" pitchFamily="2" charset="0"/>
              </a:rPr>
              <a:t>was sinful rebellion against God’s revealed will for them</a:t>
            </a:r>
            <a:r>
              <a:rPr lang="en-US" altLang="en-US" sz="2400" dirty="0">
                <a:latin typeface="Roboto" panose="02000000000000000000" pitchFamily="2" charset="0"/>
                <a:ea typeface="Roboto" panose="02000000000000000000" pitchFamily="2" charset="0"/>
                <a:cs typeface="Roboto" panose="02000000000000000000" pitchFamily="2" charset="0"/>
              </a:rPr>
              <a:t>.” - Constable</a:t>
            </a:r>
          </a:p>
        </p:txBody>
      </p:sp>
      <p:sp>
        <p:nvSpPr>
          <p:cNvPr id="2" name="Content Placeholder 2">
            <a:extLst>
              <a:ext uri="{FF2B5EF4-FFF2-40B4-BE49-F238E27FC236}">
                <a16:creationId xmlns:a16="http://schemas.microsoft.com/office/drawing/2014/main" id="{9DADC395-86E8-0D3C-B39A-7BA89DAC9D1F}"/>
              </a:ext>
            </a:extLst>
          </p:cNvPr>
          <p:cNvSpPr txBox="1">
            <a:spLocks/>
          </p:cNvSpPr>
          <p:nvPr/>
        </p:nvSpPr>
        <p:spPr bwMode="auto">
          <a:xfrm>
            <a:off x="171081" y="4411036"/>
            <a:ext cx="11845905" cy="2024703"/>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“The redeemed would </a:t>
            </a:r>
            <a:r>
              <a:rPr lang="en-US" altLang="en-US" sz="2400" b="1" dirty="0">
                <a:latin typeface="Roboto" panose="02000000000000000000" pitchFamily="2" charset="0"/>
                <a:ea typeface="Roboto" panose="02000000000000000000" pitchFamily="2" charset="0"/>
                <a:cs typeface="Roboto" panose="02000000000000000000" pitchFamily="2" charset="0"/>
              </a:rPr>
              <a:t>not need to run away from their former captor as fast as they could, or to depart like fugitives, as they had to do when they left Egypt </a:t>
            </a:r>
            <a:r>
              <a:rPr lang="en-US" altLang="en-US" sz="2400" dirty="0">
                <a:latin typeface="Roboto" panose="02000000000000000000" pitchFamily="2" charset="0"/>
                <a:ea typeface="Roboto" panose="02000000000000000000" pitchFamily="2" charset="0"/>
                <a:cs typeface="Roboto" panose="02000000000000000000" pitchFamily="2" charset="0"/>
              </a:rPr>
              <a:t>in the Exodus. They </a:t>
            </a:r>
            <a:r>
              <a:rPr lang="en-US" altLang="en-US" sz="2400" b="1" dirty="0">
                <a:latin typeface="Roboto" panose="02000000000000000000" pitchFamily="2" charset="0"/>
                <a:ea typeface="Roboto" panose="02000000000000000000" pitchFamily="2" charset="0"/>
                <a:cs typeface="Roboto" panose="02000000000000000000" pitchFamily="2" charset="0"/>
              </a:rPr>
              <a:t>were completely free</a:t>
            </a:r>
            <a:r>
              <a:rPr lang="en-US" altLang="en-US" sz="2400" dirty="0">
                <a:latin typeface="Roboto" panose="02000000000000000000" pitchFamily="2" charset="0"/>
                <a:ea typeface="Roboto" panose="02000000000000000000" pitchFamily="2" charset="0"/>
                <a:cs typeface="Roboto" panose="02000000000000000000" pitchFamily="2" charset="0"/>
              </a:rPr>
              <a:t>. </a:t>
            </a:r>
            <a:r>
              <a:rPr lang="en-US" altLang="en-US" sz="2400" b="1" dirty="0">
                <a:latin typeface="Roboto" panose="02000000000000000000" pitchFamily="2" charset="0"/>
                <a:ea typeface="Roboto" panose="02000000000000000000" pitchFamily="2" charset="0"/>
                <a:cs typeface="Roboto" panose="02000000000000000000" pitchFamily="2" charset="0"/>
              </a:rPr>
              <a:t>Yahweh would go before to lead them </a:t>
            </a:r>
            <a:r>
              <a:rPr lang="en-US" altLang="en-US" sz="2400" dirty="0">
                <a:latin typeface="Roboto" panose="02000000000000000000" pitchFamily="2" charset="0"/>
                <a:ea typeface="Roboto" panose="02000000000000000000" pitchFamily="2" charset="0"/>
                <a:cs typeface="Roboto" panose="02000000000000000000" pitchFamily="2" charset="0"/>
              </a:rPr>
              <a:t>and He would </a:t>
            </a:r>
            <a:r>
              <a:rPr lang="en-US" altLang="en-US" sz="2400" b="1" dirty="0">
                <a:latin typeface="Roboto" panose="02000000000000000000" pitchFamily="2" charset="0"/>
                <a:ea typeface="Roboto" panose="02000000000000000000" pitchFamily="2" charset="0"/>
                <a:cs typeface="Roboto" panose="02000000000000000000" pitchFamily="2" charset="0"/>
              </a:rPr>
              <a:t>go behind to protect them as they journeyed to their Promised </a:t>
            </a:r>
            <a:r>
              <a:rPr lang="en-US" altLang="en-US" sz="2400" dirty="0">
                <a:latin typeface="Roboto" panose="02000000000000000000" pitchFamily="2" charset="0"/>
                <a:ea typeface="Roboto" panose="02000000000000000000" pitchFamily="2" charset="0"/>
                <a:cs typeface="Roboto" panose="02000000000000000000" pitchFamily="2" charset="0"/>
              </a:rPr>
              <a:t>(Exodus 13:21-22; 14:19-20). - Constable</a:t>
            </a:r>
          </a:p>
        </p:txBody>
      </p:sp>
    </p:spTree>
    <p:extLst>
      <p:ext uri="{BB962C8B-B14F-4D97-AF65-F5344CB8AC3E}">
        <p14:creationId xmlns:p14="http://schemas.microsoft.com/office/powerpoint/2010/main" val="3968583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23</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sz="4000" b="1" dirty="0"/>
              <a:t>The Greater Exodus?</a:t>
            </a:r>
          </a:p>
        </p:txBody>
      </p:sp>
      <p:sp>
        <p:nvSpPr>
          <p:cNvPr id="3" name="Content Placeholder 2">
            <a:extLst>
              <a:ext uri="{FF2B5EF4-FFF2-40B4-BE49-F238E27FC236}">
                <a16:creationId xmlns:a16="http://schemas.microsoft.com/office/drawing/2014/main" id="{3126C911-5511-95D6-8ABC-24E898D06BF2}"/>
              </a:ext>
            </a:extLst>
          </p:cNvPr>
          <p:cNvSpPr txBox="1">
            <a:spLocks/>
          </p:cNvSpPr>
          <p:nvPr/>
        </p:nvSpPr>
        <p:spPr bwMode="auto">
          <a:xfrm>
            <a:off x="123886" y="1511506"/>
            <a:ext cx="11916697" cy="3402658"/>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a:t>
            </a:r>
            <a:r>
              <a:rPr lang="en-US" altLang="en-US" sz="2400" b="1" dirty="0">
                <a:latin typeface="Roboto" panose="02000000000000000000" pitchFamily="2" charset="0"/>
                <a:ea typeface="Roboto" panose="02000000000000000000" pitchFamily="2" charset="0"/>
                <a:cs typeface="Roboto" panose="02000000000000000000" pitchFamily="2" charset="0"/>
              </a:rPr>
              <a:t>Most commentators find in </a:t>
            </a:r>
            <a:r>
              <a:rPr lang="en-US" altLang="en-US" sz="2400" b="1" i="1" dirty="0">
                <a:latin typeface="Roboto" panose="02000000000000000000" pitchFamily="2" charset="0"/>
                <a:ea typeface="Roboto" panose="02000000000000000000" pitchFamily="2" charset="0"/>
                <a:cs typeface="Roboto" panose="02000000000000000000" pitchFamily="2" charset="0"/>
              </a:rPr>
              <a:t>Go out from there </a:t>
            </a:r>
            <a:r>
              <a:rPr lang="en-US" altLang="en-US" sz="2400" b="1" dirty="0">
                <a:latin typeface="Roboto" panose="02000000000000000000" pitchFamily="2" charset="0"/>
                <a:ea typeface="Roboto" panose="02000000000000000000" pitchFamily="2" charset="0"/>
                <a:cs typeface="Roboto" panose="02000000000000000000" pitchFamily="2" charset="0"/>
              </a:rPr>
              <a:t>a reference to leaving Babylon </a:t>
            </a:r>
            <a:r>
              <a:rPr lang="en-US" altLang="en-US" sz="2400" dirty="0">
                <a:latin typeface="Roboto" panose="02000000000000000000" pitchFamily="2" charset="0"/>
                <a:ea typeface="Roboto" panose="02000000000000000000" pitchFamily="2" charset="0"/>
                <a:cs typeface="Roboto" panose="02000000000000000000" pitchFamily="2" charset="0"/>
              </a:rPr>
              <a:t>with the temple vessels (Ezra 1:7-11), </a:t>
            </a:r>
            <a:r>
              <a:rPr lang="en-US" altLang="en-US" sz="2400" b="1" dirty="0">
                <a:latin typeface="Roboto" panose="02000000000000000000" pitchFamily="2" charset="0"/>
                <a:ea typeface="Roboto" panose="02000000000000000000" pitchFamily="2" charset="0"/>
                <a:cs typeface="Roboto" panose="02000000000000000000" pitchFamily="2" charset="0"/>
              </a:rPr>
              <a:t>but this cannot be correct</a:t>
            </a:r>
            <a:r>
              <a:rPr lang="en-US" altLang="en-US" sz="2400" dirty="0">
                <a:latin typeface="Roboto" panose="02000000000000000000" pitchFamily="2" charset="0"/>
                <a:ea typeface="Roboto" panose="02000000000000000000" pitchFamily="2" charset="0"/>
                <a:cs typeface="Roboto" panose="02000000000000000000" pitchFamily="2" charset="0"/>
              </a:rPr>
              <a:t>. First, </a:t>
            </a:r>
            <a:r>
              <a:rPr lang="en-US" altLang="en-US" sz="2400" b="1" dirty="0">
                <a:latin typeface="Roboto" panose="02000000000000000000" pitchFamily="2" charset="0"/>
                <a:ea typeface="Roboto" panose="02000000000000000000" pitchFamily="2" charset="0"/>
                <a:cs typeface="Roboto" panose="02000000000000000000" pitchFamily="2" charset="0"/>
              </a:rPr>
              <a:t>Isaiah concluded his treatment of Cyrus and Babylon at 48:20-21</a:t>
            </a:r>
            <a:r>
              <a:rPr lang="en-US" altLang="en-US" sz="2400" dirty="0">
                <a:latin typeface="Roboto" panose="02000000000000000000" pitchFamily="2" charset="0"/>
                <a:ea typeface="Roboto" panose="02000000000000000000" pitchFamily="2" charset="0"/>
                <a:cs typeface="Roboto" panose="02000000000000000000" pitchFamily="2" charset="0"/>
              </a:rPr>
              <a:t>. The new need (48:22) and the predicted remedy (49:5-6) have been the sole theme... </a:t>
            </a:r>
            <a:r>
              <a:rPr lang="en-US" altLang="en-US" sz="2400" b="1" dirty="0">
                <a:latin typeface="Roboto" panose="02000000000000000000" pitchFamily="2" charset="0"/>
                <a:ea typeface="Roboto" panose="02000000000000000000" pitchFamily="2" charset="0"/>
                <a:cs typeface="Roboto" panose="02000000000000000000" pitchFamily="2" charset="0"/>
              </a:rPr>
              <a:t>It is unthinkable to return at 52:11 to the historical events of captivity and liberation</a:t>
            </a:r>
            <a:r>
              <a:rPr lang="en-US" altLang="en-US" sz="2400" dirty="0">
                <a:latin typeface="Roboto" panose="02000000000000000000" pitchFamily="2" charset="0"/>
                <a:ea typeface="Roboto" panose="02000000000000000000" pitchFamily="2" charset="0"/>
                <a:cs typeface="Roboto" panose="02000000000000000000" pitchFamily="2" charset="0"/>
              </a:rPr>
              <a:t>… Secondly, </a:t>
            </a:r>
            <a:r>
              <a:rPr lang="en-US" altLang="en-US" sz="2400" b="1" dirty="0">
                <a:latin typeface="Roboto" panose="02000000000000000000" pitchFamily="2" charset="0"/>
                <a:ea typeface="Roboto" panose="02000000000000000000" pitchFamily="2" charset="0"/>
                <a:cs typeface="Roboto" panose="02000000000000000000" pitchFamily="2" charset="0"/>
              </a:rPr>
              <a:t>there is a clear contrast between Isaiah’s vision of leaving Babylon (48:20-21) and the vision here</a:t>
            </a:r>
            <a:r>
              <a:rPr lang="en-US" altLang="en-US" sz="2400" dirty="0">
                <a:latin typeface="Roboto" panose="02000000000000000000" pitchFamily="2" charset="0"/>
                <a:ea typeface="Roboto" panose="02000000000000000000" pitchFamily="2" charset="0"/>
                <a:cs typeface="Roboto" panose="02000000000000000000" pitchFamily="2" charset="0"/>
              </a:rPr>
              <a:t>… But if we treat the verse as </a:t>
            </a:r>
            <a:r>
              <a:rPr lang="en-US" altLang="en-US" sz="2400" b="1" dirty="0">
                <a:latin typeface="Roboto" panose="02000000000000000000" pitchFamily="2" charset="0"/>
                <a:ea typeface="Roboto" panose="02000000000000000000" pitchFamily="2" charset="0"/>
                <a:cs typeface="Roboto" panose="02000000000000000000" pitchFamily="2" charset="0"/>
              </a:rPr>
              <a:t>packed with exodus motifs, it fits perfectly in its context</a:t>
            </a:r>
            <a:r>
              <a:rPr lang="en-US" altLang="en-US" sz="2400" dirty="0">
                <a:latin typeface="Roboto" panose="02000000000000000000" pitchFamily="2" charset="0"/>
                <a:ea typeface="Roboto" panose="02000000000000000000" pitchFamily="2" charset="0"/>
                <a:cs typeface="Roboto" panose="02000000000000000000" pitchFamily="2" charset="0"/>
              </a:rPr>
              <a:t>. A great salvation has been effected in which </a:t>
            </a:r>
            <a:r>
              <a:rPr lang="en-US" altLang="en-US" sz="2400" b="1" dirty="0">
                <a:latin typeface="Roboto" panose="02000000000000000000" pitchFamily="2" charset="0"/>
                <a:ea typeface="Roboto" panose="02000000000000000000" pitchFamily="2" charset="0"/>
                <a:cs typeface="Roboto" panose="02000000000000000000" pitchFamily="2" charset="0"/>
              </a:rPr>
              <a:t>the Lord’s wrath is gone </a:t>
            </a:r>
            <a:r>
              <a:rPr lang="en-US" altLang="en-US" sz="2400" dirty="0">
                <a:latin typeface="Roboto" panose="02000000000000000000" pitchFamily="2" charset="0"/>
                <a:ea typeface="Roboto" panose="02000000000000000000" pitchFamily="2" charset="0"/>
                <a:cs typeface="Roboto" panose="02000000000000000000" pitchFamily="2" charset="0"/>
              </a:rPr>
              <a:t>(51:17-23) and </a:t>
            </a:r>
            <a:r>
              <a:rPr lang="en-US" altLang="en-US" sz="2400" b="1" dirty="0">
                <a:latin typeface="Roboto" panose="02000000000000000000" pitchFamily="2" charset="0"/>
                <a:ea typeface="Roboto" panose="02000000000000000000" pitchFamily="2" charset="0"/>
                <a:cs typeface="Roboto" panose="02000000000000000000" pitchFamily="2" charset="0"/>
              </a:rPr>
              <a:t>his people are established in holiness as a royal priesthood </a:t>
            </a:r>
            <a:r>
              <a:rPr lang="en-US" altLang="en-US" sz="2400" dirty="0">
                <a:latin typeface="Roboto" panose="02000000000000000000" pitchFamily="2" charset="0"/>
                <a:ea typeface="Roboto" panose="02000000000000000000" pitchFamily="2" charset="0"/>
                <a:cs typeface="Roboto" panose="02000000000000000000" pitchFamily="2" charset="0"/>
              </a:rPr>
              <a:t>(52:1). - Motyer</a:t>
            </a:r>
          </a:p>
        </p:txBody>
      </p:sp>
      <p:sp>
        <p:nvSpPr>
          <p:cNvPr id="4" name="Content Placeholder 2">
            <a:extLst>
              <a:ext uri="{FF2B5EF4-FFF2-40B4-BE49-F238E27FC236}">
                <a16:creationId xmlns:a16="http://schemas.microsoft.com/office/drawing/2014/main" id="{ED604DFA-8609-048A-536B-0A3229660223}"/>
              </a:ext>
            </a:extLst>
          </p:cNvPr>
          <p:cNvSpPr txBox="1">
            <a:spLocks/>
          </p:cNvSpPr>
          <p:nvPr/>
        </p:nvSpPr>
        <p:spPr bwMode="auto">
          <a:xfrm>
            <a:off x="123885" y="5160432"/>
            <a:ext cx="11916697" cy="1359431"/>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 the call is to </a:t>
            </a:r>
            <a:r>
              <a:rPr lang="en-US" altLang="en-US" sz="2400" b="1" dirty="0">
                <a:latin typeface="Roboto" panose="02000000000000000000" pitchFamily="2" charset="0"/>
                <a:ea typeface="Roboto" panose="02000000000000000000" pitchFamily="2" charset="0"/>
                <a:cs typeface="Roboto" panose="02000000000000000000" pitchFamily="2" charset="0"/>
              </a:rPr>
              <a:t>leave the whole setting and ambience of the old sinful life behind</a:t>
            </a:r>
            <a:r>
              <a:rPr lang="en-US" altLang="en-US" sz="2400" dirty="0">
                <a:latin typeface="Roboto" panose="02000000000000000000" pitchFamily="2" charset="0"/>
                <a:ea typeface="Roboto" panose="02000000000000000000" pitchFamily="2" charset="0"/>
                <a:cs typeface="Roboto" panose="02000000000000000000" pitchFamily="2" charset="0"/>
              </a:rPr>
              <a:t>. In contrast to the exodus, when they were commanded to load themselves with the treasures of Egypt, they are now commanded to </a:t>
            </a:r>
            <a:r>
              <a:rPr lang="en-US" altLang="en-US" sz="2400" i="1" dirty="0">
                <a:latin typeface="Roboto" panose="02000000000000000000" pitchFamily="2" charset="0"/>
                <a:ea typeface="Roboto" panose="02000000000000000000" pitchFamily="2" charset="0"/>
                <a:cs typeface="Roboto" panose="02000000000000000000" pitchFamily="2" charset="0"/>
              </a:rPr>
              <a:t>touch no unclean thing</a:t>
            </a:r>
            <a:r>
              <a:rPr lang="en-US" altLang="en-US" sz="2400" dirty="0">
                <a:latin typeface="Roboto" panose="02000000000000000000" pitchFamily="2" charset="0"/>
                <a:ea typeface="Roboto" panose="02000000000000000000" pitchFamily="2" charset="0"/>
                <a:cs typeface="Roboto" panose="02000000000000000000" pitchFamily="2" charset="0"/>
              </a:rPr>
              <a:t>.” - Motyer </a:t>
            </a:r>
          </a:p>
        </p:txBody>
      </p:sp>
    </p:spTree>
    <p:extLst>
      <p:ext uri="{BB962C8B-B14F-4D97-AF65-F5344CB8AC3E}">
        <p14:creationId xmlns:p14="http://schemas.microsoft.com/office/powerpoint/2010/main" val="2281631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52:12</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118425" y="1694748"/>
            <a:ext cx="3684779" cy="5020560"/>
          </a:xfrm>
        </p:spPr>
        <p:txBody>
          <a:bodyPr/>
          <a:lstStyle/>
          <a:p>
            <a:pPr marL="0" indent="0">
              <a:buNone/>
            </a:pPr>
            <a:r>
              <a:rPr lang="en-US" sz="2400" b="1" i="0" u="none" strike="noStrike" dirty="0">
                <a:solidFill>
                  <a:srgbClr val="008AE6"/>
                </a:solidFill>
                <a:effectLst/>
                <a:latin typeface="Arial" panose="020B0604020202020204" pitchFamily="34" charset="0"/>
                <a:hlinkClick r:id="rId3"/>
              </a:rPr>
              <a:t>11</a:t>
            </a:r>
            <a:r>
              <a:rPr lang="en-US" sz="2400" b="1" i="0" u="none" strike="noStrike" dirty="0">
                <a:solidFill>
                  <a:srgbClr val="008AE6"/>
                </a:solidFill>
                <a:effectLst/>
                <a:latin typeface="Arial" panose="020B0604020202020204" pitchFamily="34" charset="0"/>
              </a:rPr>
              <a:t> </a:t>
            </a:r>
            <a:r>
              <a:rPr lang="en-US" sz="2400" i="0" dirty="0">
                <a:solidFill>
                  <a:srgbClr val="001320"/>
                </a:solidFill>
                <a:effectLst/>
                <a:latin typeface="Roboto" panose="02000000000000000000" pitchFamily="2" charset="0"/>
              </a:rPr>
              <a:t>Depart, depart, </a:t>
            </a:r>
            <a:r>
              <a:rPr lang="en-US" sz="2400" i="0" u="sng" dirty="0">
                <a:solidFill>
                  <a:srgbClr val="001320"/>
                </a:solidFill>
                <a:effectLst/>
                <a:latin typeface="Roboto" panose="02000000000000000000" pitchFamily="2" charset="0"/>
              </a:rPr>
              <a:t>go out </a:t>
            </a:r>
            <a:r>
              <a:rPr lang="en-US" sz="2400" i="0" dirty="0">
                <a:solidFill>
                  <a:srgbClr val="001320"/>
                </a:solidFill>
                <a:effectLst/>
                <a:latin typeface="Roboto" panose="02000000000000000000" pitchFamily="2" charset="0"/>
              </a:rPr>
              <a:t>from there; touch no unclean thing; </a:t>
            </a:r>
            <a:r>
              <a:rPr lang="en-US" sz="2400" i="0" u="sng" dirty="0">
                <a:solidFill>
                  <a:srgbClr val="001320"/>
                </a:solidFill>
                <a:effectLst/>
                <a:latin typeface="Roboto" panose="02000000000000000000" pitchFamily="2" charset="0"/>
              </a:rPr>
              <a:t>go out </a:t>
            </a:r>
            <a:r>
              <a:rPr lang="en-US" sz="2400" i="0" dirty="0">
                <a:solidFill>
                  <a:srgbClr val="001320"/>
                </a:solidFill>
                <a:effectLst/>
                <a:latin typeface="Roboto" panose="02000000000000000000" pitchFamily="2" charset="0"/>
              </a:rPr>
              <a:t>from the midst of her; purify yourselves, </a:t>
            </a:r>
            <a:r>
              <a:rPr lang="en-US" sz="2400" b="0" i="0" dirty="0">
                <a:solidFill>
                  <a:srgbClr val="001320"/>
                </a:solidFill>
                <a:effectLst/>
                <a:latin typeface="Roboto" panose="02000000000000000000" pitchFamily="2" charset="0"/>
              </a:rPr>
              <a:t>you who bear the vessels of the </a:t>
            </a:r>
            <a:r>
              <a:rPr lang="en-US" sz="2400" b="0" i="0" u="none" strike="noStrike" cap="all" dirty="0">
                <a:solidFill>
                  <a:srgbClr val="001320"/>
                </a:solidFill>
                <a:effectLst/>
                <a:latin typeface="Arial" panose="020B0604020202020204" pitchFamily="34" charset="0"/>
              </a:rPr>
              <a:t>LORD</a:t>
            </a:r>
            <a:r>
              <a:rPr lang="en-US" sz="2400" b="0" i="0" dirty="0">
                <a:solidFill>
                  <a:srgbClr val="001320"/>
                </a:solidFill>
                <a:effectLst/>
                <a:latin typeface="Roboto" panose="02000000000000000000" pitchFamily="2" charset="0"/>
              </a:rPr>
              <a:t>.</a:t>
            </a:r>
            <a:br>
              <a:rPr lang="en-US" sz="2400" dirty="0"/>
            </a:br>
            <a:r>
              <a:rPr lang="en-US" sz="2400" b="1" i="0" u="none" strike="noStrike" dirty="0">
                <a:solidFill>
                  <a:srgbClr val="008AE6"/>
                </a:solidFill>
                <a:effectLst/>
                <a:latin typeface="Arial" panose="020B0604020202020204" pitchFamily="34" charset="0"/>
                <a:hlinkClick r:id="rId4"/>
              </a:rPr>
              <a:t>12</a:t>
            </a:r>
            <a:r>
              <a:rPr lang="en-US" sz="2400" b="1" i="0" u="none" strike="noStrike"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For you shall </a:t>
            </a:r>
            <a:r>
              <a:rPr lang="en-US" sz="2400" b="1" i="0" dirty="0">
                <a:solidFill>
                  <a:srgbClr val="001320"/>
                </a:solidFill>
                <a:effectLst/>
                <a:highlight>
                  <a:srgbClr val="FFFF00"/>
                </a:highlight>
                <a:latin typeface="Roboto" panose="02000000000000000000" pitchFamily="2" charset="0"/>
              </a:rPr>
              <a:t>not </a:t>
            </a:r>
            <a:r>
              <a:rPr lang="en-US" sz="2400" b="1" i="0" u="sng" dirty="0">
                <a:solidFill>
                  <a:srgbClr val="001320"/>
                </a:solidFill>
                <a:effectLst/>
                <a:highlight>
                  <a:srgbClr val="FFFF00"/>
                </a:highlight>
                <a:latin typeface="Roboto" panose="02000000000000000000" pitchFamily="2" charset="0"/>
              </a:rPr>
              <a:t>go out</a:t>
            </a:r>
            <a:r>
              <a:rPr lang="en-US" sz="2400" b="1" i="0" dirty="0">
                <a:solidFill>
                  <a:srgbClr val="001320"/>
                </a:solidFill>
                <a:effectLst/>
                <a:highlight>
                  <a:srgbClr val="FFFF00"/>
                </a:highlight>
                <a:latin typeface="Roboto" panose="02000000000000000000" pitchFamily="2" charset="0"/>
              </a:rPr>
              <a:t> in haste</a:t>
            </a:r>
            <a:r>
              <a:rPr lang="en-US" sz="2400" b="0" i="0" dirty="0">
                <a:solidFill>
                  <a:srgbClr val="001320"/>
                </a:solidFill>
                <a:effectLst/>
                <a:latin typeface="Roboto" panose="02000000000000000000" pitchFamily="2" charset="0"/>
              </a:rPr>
              <a:t>, and you </a:t>
            </a:r>
            <a:r>
              <a:rPr lang="en-US" sz="2400" b="1" i="0" dirty="0">
                <a:solidFill>
                  <a:srgbClr val="001320"/>
                </a:solidFill>
                <a:effectLst/>
                <a:highlight>
                  <a:srgbClr val="FFFF00"/>
                </a:highlight>
                <a:latin typeface="Roboto" panose="02000000000000000000" pitchFamily="2" charset="0"/>
              </a:rPr>
              <a:t>shall not go in flight</a:t>
            </a:r>
            <a:r>
              <a:rPr lang="en-US" sz="2400" b="0" i="0" dirty="0">
                <a:solidFill>
                  <a:srgbClr val="001320"/>
                </a:solidFill>
                <a:effectLst/>
                <a:latin typeface="Roboto" panose="02000000000000000000" pitchFamily="2" charset="0"/>
              </a:rPr>
              <a:t>, for the </a:t>
            </a:r>
            <a:r>
              <a:rPr lang="en-US" sz="2400" b="1" i="0" u="none" strike="noStrike" cap="all" dirty="0">
                <a:solidFill>
                  <a:srgbClr val="001320"/>
                </a:solidFill>
                <a:effectLst/>
                <a:highlight>
                  <a:srgbClr val="FFFF00"/>
                </a:highlight>
                <a:latin typeface="Arial" panose="020B0604020202020204" pitchFamily="34" charset="0"/>
              </a:rPr>
              <a:t>LORD</a:t>
            </a:r>
            <a:r>
              <a:rPr lang="en-US" sz="2400" b="1" i="0" dirty="0">
                <a:solidFill>
                  <a:srgbClr val="001320"/>
                </a:solidFill>
                <a:effectLst/>
                <a:highlight>
                  <a:srgbClr val="FFFF00"/>
                </a:highlight>
                <a:latin typeface="Roboto" panose="02000000000000000000" pitchFamily="2" charset="0"/>
              </a:rPr>
              <a:t> will go before you</a:t>
            </a:r>
            <a:r>
              <a:rPr lang="en-US" sz="2400" b="0" i="0" dirty="0">
                <a:solidFill>
                  <a:srgbClr val="001320"/>
                </a:solidFill>
                <a:effectLst/>
                <a:latin typeface="Roboto" panose="02000000000000000000" pitchFamily="2" charset="0"/>
              </a:rPr>
              <a:t>, and the </a:t>
            </a:r>
            <a:r>
              <a:rPr lang="en-US" sz="2400" b="1" i="0" dirty="0">
                <a:solidFill>
                  <a:srgbClr val="001320"/>
                </a:solidFill>
                <a:effectLst/>
                <a:highlight>
                  <a:srgbClr val="FFFF00"/>
                </a:highlight>
                <a:latin typeface="Roboto" panose="02000000000000000000" pitchFamily="2" charset="0"/>
              </a:rPr>
              <a:t>God of Israel will be your rear guard</a:t>
            </a:r>
            <a:r>
              <a:rPr lang="en-US" sz="2400" b="0" i="0" dirty="0">
                <a:solidFill>
                  <a:srgbClr val="001320"/>
                </a:solidFill>
                <a:effectLst/>
                <a:latin typeface="Roboto" panose="02000000000000000000" pitchFamily="2" charset="0"/>
              </a:rPr>
              <a:t>.</a:t>
            </a:r>
            <a:endParaRPr lang="en-US" sz="40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24</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088592" y="1765736"/>
            <a:ext cx="7779324"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Roboto" panose="02000000000000000000" pitchFamily="2" charset="0"/>
                <a:ea typeface="Roboto" panose="02000000000000000000" pitchFamily="2" charset="0"/>
                <a:cs typeface="Roboto" panose="02000000000000000000" pitchFamily="2" charset="0"/>
              </a:rPr>
              <a:t>“Leave” or “go out” appears for the third time</a:t>
            </a:r>
          </a:p>
          <a:p>
            <a:r>
              <a:rPr lang="en-US" altLang="en-US" sz="2400" dirty="0">
                <a:latin typeface="Roboto" panose="02000000000000000000" pitchFamily="2" charset="0"/>
                <a:ea typeface="Roboto" panose="02000000000000000000" pitchFamily="2" charset="0"/>
                <a:cs typeface="Roboto" panose="02000000000000000000" pitchFamily="2" charset="0"/>
              </a:rPr>
              <a:t>“… the call to holy pilgrimage… the old situation can and must now be decisively left… every divine care will be available, for the LORD will surround them with his guardian presence. They live, as it were, in a holy enclave.” – Motyer</a:t>
            </a:r>
          </a:p>
          <a:p>
            <a:r>
              <a:rPr lang="en-US" altLang="en-US" sz="2400" dirty="0">
                <a:latin typeface="Roboto" panose="02000000000000000000" pitchFamily="2" charset="0"/>
                <a:ea typeface="Roboto" panose="02000000000000000000" pitchFamily="2" charset="0"/>
                <a:cs typeface="Roboto" panose="02000000000000000000" pitchFamily="2" charset="0"/>
              </a:rPr>
              <a:t>“… the LORD guards his priestly people. The exodus imagery of the fiery-cloudy pillar (Exodus 13:21) is a contributory motif, for in their need (Exodus 14:19) they found the pillar, which had led them, moved to protect their rear. Even so </a:t>
            </a:r>
            <a:r>
              <a:rPr lang="en-US" altLang="en-US" sz="2400" i="1" dirty="0">
                <a:latin typeface="Roboto" panose="02000000000000000000" pitchFamily="2" charset="0"/>
                <a:ea typeface="Roboto" panose="02000000000000000000" pitchFamily="2" charset="0"/>
                <a:cs typeface="Roboto" panose="02000000000000000000" pitchFamily="2" charset="0"/>
              </a:rPr>
              <a:t>the LORD… the God of Israel </a:t>
            </a:r>
            <a:r>
              <a:rPr lang="en-US" altLang="en-US" sz="2400" dirty="0">
                <a:latin typeface="Roboto" panose="02000000000000000000" pitchFamily="2" charset="0"/>
                <a:ea typeface="Roboto" panose="02000000000000000000" pitchFamily="2" charset="0"/>
                <a:cs typeface="Roboto" panose="02000000000000000000" pitchFamily="2" charset="0"/>
              </a:rPr>
              <a:t>surrounds them.” - Motyer</a:t>
            </a:r>
          </a:p>
          <a:p>
            <a:endParaRPr lang="en-US" altLang="en-US" sz="2400" dirty="0">
              <a:latin typeface="Roboto" panose="02000000000000000000" pitchFamily="2" charset="0"/>
              <a:ea typeface="Roboto" panose="02000000000000000000" pitchFamily="2" charset="0"/>
              <a:cs typeface="Roboto" panose="02000000000000000000" pitchFamily="2" charset="0"/>
            </a:endParaRPr>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3884744" y="1775730"/>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85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25</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Introduction to Isaiah 53</a:t>
            </a:r>
          </a:p>
          <a:p>
            <a:r>
              <a:rPr lang="en-US" b="1" dirty="0"/>
              <a:t>(Isaiah 52:13-15)</a:t>
            </a:r>
          </a:p>
        </p:txBody>
      </p:sp>
      <p:sp>
        <p:nvSpPr>
          <p:cNvPr id="3" name="Content Placeholder 2">
            <a:extLst>
              <a:ext uri="{FF2B5EF4-FFF2-40B4-BE49-F238E27FC236}">
                <a16:creationId xmlns:a16="http://schemas.microsoft.com/office/drawing/2014/main" id="{3126C911-5511-95D6-8ABC-24E898D06BF2}"/>
              </a:ext>
            </a:extLst>
          </p:cNvPr>
          <p:cNvSpPr txBox="1">
            <a:spLocks/>
          </p:cNvSpPr>
          <p:nvPr/>
        </p:nvSpPr>
        <p:spPr bwMode="auto">
          <a:xfrm>
            <a:off x="3117386" y="2963063"/>
            <a:ext cx="5957227" cy="1812783"/>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400" dirty="0">
                <a:latin typeface="Roboto" panose="02000000000000000000" pitchFamily="2" charset="0"/>
                <a:ea typeface="Roboto" panose="02000000000000000000" pitchFamily="2" charset="0"/>
                <a:cs typeface="Roboto" panose="02000000000000000000" pitchFamily="2" charset="0"/>
              </a:rPr>
              <a:t>Isaiah 53 is considered by some to be the </a:t>
            </a:r>
          </a:p>
          <a:p>
            <a:pPr marL="0" indent="0" algn="ctr">
              <a:buNone/>
            </a:pPr>
            <a:r>
              <a:rPr lang="en-US" altLang="en-US" sz="2400" b="1" dirty="0">
                <a:latin typeface="Roboto" panose="02000000000000000000" pitchFamily="2" charset="0"/>
                <a:ea typeface="Roboto" panose="02000000000000000000" pitchFamily="2" charset="0"/>
                <a:cs typeface="Roboto" panose="02000000000000000000" pitchFamily="2" charset="0"/>
              </a:rPr>
              <a:t>“heart of Isaiah” </a:t>
            </a:r>
            <a:r>
              <a:rPr lang="en-US" altLang="en-US" sz="2400" dirty="0">
                <a:latin typeface="Roboto" panose="02000000000000000000" pitchFamily="2" charset="0"/>
                <a:ea typeface="Roboto" panose="02000000000000000000" pitchFamily="2" charset="0"/>
                <a:cs typeface="Roboto" panose="02000000000000000000" pitchFamily="2" charset="0"/>
              </a:rPr>
              <a:t>or the</a:t>
            </a:r>
          </a:p>
          <a:p>
            <a:pPr marL="0" indent="0" algn="ctr">
              <a:buNone/>
            </a:pPr>
            <a:r>
              <a:rPr lang="en-US" altLang="en-US" sz="2400" b="1" dirty="0">
                <a:latin typeface="Roboto" panose="02000000000000000000" pitchFamily="2" charset="0"/>
                <a:ea typeface="Roboto" panose="02000000000000000000" pitchFamily="2" charset="0"/>
                <a:cs typeface="Roboto" panose="02000000000000000000" pitchFamily="2" charset="0"/>
              </a:rPr>
              <a:t>“pinnacle of Messianic vision”</a:t>
            </a:r>
            <a:r>
              <a:rPr lang="en-US" altLang="en-US" sz="2400" dirty="0">
                <a:latin typeface="Roboto" panose="02000000000000000000" pitchFamily="2" charset="0"/>
                <a:ea typeface="Roboto" panose="02000000000000000000" pitchFamily="2" charset="0"/>
                <a:cs typeface="Roboto" panose="02000000000000000000" pitchFamily="2" charset="0"/>
              </a:rPr>
              <a:t> or the</a:t>
            </a:r>
          </a:p>
          <a:p>
            <a:pPr marL="0" indent="0" algn="ctr">
              <a:buNone/>
            </a:pPr>
            <a:r>
              <a:rPr lang="en-US" altLang="en-US" sz="2400" b="1" dirty="0">
                <a:latin typeface="Roboto" panose="02000000000000000000" pitchFamily="2" charset="0"/>
                <a:ea typeface="Roboto" panose="02000000000000000000" pitchFamily="2" charset="0"/>
                <a:cs typeface="Roboto" panose="02000000000000000000" pitchFamily="2" charset="0"/>
              </a:rPr>
              <a:t>“greatest chapter in the book.” </a:t>
            </a:r>
            <a:endParaRPr lang="en-US" alt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2114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26</a:t>
            </a:fld>
            <a:endParaRPr lang="en-US" altLang="en-US"/>
          </a:p>
        </p:txBody>
      </p:sp>
      <p:sp>
        <p:nvSpPr>
          <p:cNvPr id="5" name="Title 1">
            <a:extLst>
              <a:ext uri="{FF2B5EF4-FFF2-40B4-BE49-F238E27FC236}">
                <a16:creationId xmlns:a16="http://schemas.microsoft.com/office/drawing/2014/main" id="{CC814C41-1B40-7DAA-E6F3-62A36ADDC2A6}"/>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r>
              <a:rPr lang="en-US" b="1" dirty="0"/>
              <a:t>Fourth Servant Song</a:t>
            </a:r>
          </a:p>
          <a:p>
            <a:r>
              <a:rPr lang="en-US" b="1" dirty="0"/>
              <a:t>(Isaiah 52:13-53:12)</a:t>
            </a:r>
          </a:p>
        </p:txBody>
      </p:sp>
      <p:sp>
        <p:nvSpPr>
          <p:cNvPr id="3" name="Content Placeholder 2">
            <a:extLst>
              <a:ext uri="{FF2B5EF4-FFF2-40B4-BE49-F238E27FC236}">
                <a16:creationId xmlns:a16="http://schemas.microsoft.com/office/drawing/2014/main" id="{3126C911-5511-95D6-8ABC-24E898D06BF2}"/>
              </a:ext>
            </a:extLst>
          </p:cNvPr>
          <p:cNvSpPr txBox="1">
            <a:spLocks/>
          </p:cNvSpPr>
          <p:nvPr/>
        </p:nvSpPr>
        <p:spPr bwMode="auto">
          <a:xfrm>
            <a:off x="454211" y="1694386"/>
            <a:ext cx="11283577" cy="1596290"/>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a:t>
            </a:r>
            <a:r>
              <a:rPr lang="en-US" altLang="en-US" sz="2400" b="1" dirty="0">
                <a:latin typeface="Roboto" panose="02000000000000000000" pitchFamily="2" charset="0"/>
                <a:ea typeface="Roboto" panose="02000000000000000000" pitchFamily="2" charset="0"/>
                <a:cs typeface="Roboto" panose="02000000000000000000" pitchFamily="2" charset="0"/>
              </a:rPr>
              <a:t>The profoundest thoughts in the Old Testament revelation are to be found in this section</a:t>
            </a:r>
            <a:r>
              <a:rPr lang="en-US" altLang="en-US" sz="2400" dirty="0">
                <a:latin typeface="Roboto" panose="02000000000000000000" pitchFamily="2" charset="0"/>
                <a:ea typeface="Roboto" panose="02000000000000000000" pitchFamily="2" charset="0"/>
                <a:cs typeface="Roboto" panose="02000000000000000000" pitchFamily="2" charset="0"/>
              </a:rPr>
              <a:t>. It is a </a:t>
            </a:r>
            <a:r>
              <a:rPr lang="en-US" altLang="en-US" sz="2400" b="1" dirty="0">
                <a:latin typeface="Roboto" panose="02000000000000000000" pitchFamily="2" charset="0"/>
                <a:ea typeface="Roboto" panose="02000000000000000000" pitchFamily="2" charset="0"/>
                <a:cs typeface="Roboto" panose="02000000000000000000" pitchFamily="2" charset="0"/>
              </a:rPr>
              <a:t>vindication of the Servant</a:t>
            </a:r>
            <a:r>
              <a:rPr lang="en-US" altLang="en-US" sz="2400" dirty="0">
                <a:latin typeface="Roboto" panose="02000000000000000000" pitchFamily="2" charset="0"/>
                <a:ea typeface="Roboto" panose="02000000000000000000" pitchFamily="2" charset="0"/>
                <a:cs typeface="Roboto" panose="02000000000000000000" pitchFamily="2" charset="0"/>
              </a:rPr>
              <a:t>, </a:t>
            </a:r>
            <a:r>
              <a:rPr lang="en-US" altLang="en-US" sz="2400" b="1" dirty="0">
                <a:latin typeface="Roboto" panose="02000000000000000000" pitchFamily="2" charset="0"/>
                <a:ea typeface="Roboto" panose="02000000000000000000" pitchFamily="2" charset="0"/>
                <a:cs typeface="Roboto" panose="02000000000000000000" pitchFamily="2" charset="0"/>
              </a:rPr>
              <a:t>so clear and so true</a:t>
            </a:r>
            <a:r>
              <a:rPr lang="en-US" altLang="en-US" sz="2400" dirty="0">
                <a:latin typeface="Roboto" panose="02000000000000000000" pitchFamily="2" charset="0"/>
                <a:ea typeface="Roboto" panose="02000000000000000000" pitchFamily="2" charset="0"/>
                <a:cs typeface="Roboto" panose="02000000000000000000" pitchFamily="2" charset="0"/>
              </a:rPr>
              <a:t>, and wrought out with such a pathos and potency, that it </a:t>
            </a:r>
            <a:r>
              <a:rPr lang="en-US" altLang="en-US" sz="2400" b="1" dirty="0">
                <a:latin typeface="Roboto" panose="02000000000000000000" pitchFamily="2" charset="0"/>
                <a:ea typeface="Roboto" panose="02000000000000000000" pitchFamily="2" charset="0"/>
                <a:cs typeface="Roboto" panose="02000000000000000000" pitchFamily="2" charset="0"/>
              </a:rPr>
              <a:t>holds first place in Messianic prophecy</a:t>
            </a:r>
            <a:r>
              <a:rPr lang="en-US" altLang="en-US" sz="2400" dirty="0">
                <a:latin typeface="Roboto" panose="02000000000000000000" pitchFamily="2" charset="0"/>
                <a:ea typeface="Roboto" panose="02000000000000000000" pitchFamily="2" charset="0"/>
                <a:cs typeface="Roboto" panose="02000000000000000000" pitchFamily="2" charset="0"/>
              </a:rPr>
              <a:t>.” - George L. Robinson</a:t>
            </a:r>
          </a:p>
        </p:txBody>
      </p:sp>
      <p:sp>
        <p:nvSpPr>
          <p:cNvPr id="2" name="Content Placeholder 2">
            <a:extLst>
              <a:ext uri="{FF2B5EF4-FFF2-40B4-BE49-F238E27FC236}">
                <a16:creationId xmlns:a16="http://schemas.microsoft.com/office/drawing/2014/main" id="{9DADC395-86E8-0D3C-B39A-7BA89DAC9D1F}"/>
              </a:ext>
            </a:extLst>
          </p:cNvPr>
          <p:cNvSpPr txBox="1">
            <a:spLocks/>
          </p:cNvSpPr>
          <p:nvPr/>
        </p:nvSpPr>
        <p:spPr bwMode="auto">
          <a:xfrm>
            <a:off x="454211" y="3910155"/>
            <a:ext cx="11283577" cy="2673207"/>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“The reader of the promises that God would redeem His people with His mighty arm (Isaiah 50:2; 51:5, 9; 52:10) </a:t>
            </a:r>
            <a:r>
              <a:rPr lang="en-US" altLang="en-US" sz="2400" b="1" dirty="0">
                <a:latin typeface="Roboto" panose="02000000000000000000" pitchFamily="2" charset="0"/>
                <a:ea typeface="Roboto" panose="02000000000000000000" pitchFamily="2" charset="0"/>
                <a:cs typeface="Roboto" panose="02000000000000000000" pitchFamily="2" charset="0"/>
              </a:rPr>
              <a:t>could reasonably expect that redemption to come with a great display of overwhelming power</a:t>
            </a:r>
            <a:r>
              <a:rPr lang="en-US" altLang="en-US" sz="2400" dirty="0">
                <a:latin typeface="Roboto" panose="02000000000000000000" pitchFamily="2" charset="0"/>
                <a:ea typeface="Roboto" panose="02000000000000000000" pitchFamily="2" charset="0"/>
                <a:cs typeface="Roboto" panose="02000000000000000000" pitchFamily="2" charset="0"/>
              </a:rPr>
              <a:t>… In this passage, Isaiah filled out the previously </a:t>
            </a:r>
            <a:r>
              <a:rPr lang="en-US" altLang="en-US" sz="2400" b="1" dirty="0">
                <a:latin typeface="Roboto" panose="02000000000000000000" pitchFamily="2" charset="0"/>
                <a:ea typeface="Roboto" panose="02000000000000000000" pitchFamily="2" charset="0"/>
                <a:cs typeface="Roboto" panose="02000000000000000000" pitchFamily="2" charset="0"/>
              </a:rPr>
              <a:t>sketchy picture of the Servant with more detail concerning His work, His character, and His nature</a:t>
            </a:r>
            <a:r>
              <a:rPr lang="en-US" altLang="en-US" sz="2400" dirty="0">
                <a:latin typeface="Roboto" panose="02000000000000000000" pitchFamily="2" charset="0"/>
                <a:ea typeface="Roboto" panose="02000000000000000000" pitchFamily="2" charset="0"/>
                <a:cs typeface="Roboto" panose="02000000000000000000" pitchFamily="2" charset="0"/>
              </a:rPr>
              <a:t>. The </a:t>
            </a:r>
            <a:r>
              <a:rPr lang="en-US" altLang="en-US" sz="2400" b="1" dirty="0">
                <a:latin typeface="Roboto" panose="02000000000000000000" pitchFamily="2" charset="0"/>
                <a:ea typeface="Roboto" panose="02000000000000000000" pitchFamily="2" charset="0"/>
                <a:cs typeface="Roboto" panose="02000000000000000000" pitchFamily="2" charset="0"/>
              </a:rPr>
              <a:t>LORD’s greatest power </a:t>
            </a:r>
            <a:r>
              <a:rPr lang="en-US" altLang="en-US" sz="2400" dirty="0">
                <a:latin typeface="Roboto" panose="02000000000000000000" pitchFamily="2" charset="0"/>
                <a:ea typeface="Roboto" panose="02000000000000000000" pitchFamily="2" charset="0"/>
                <a:cs typeface="Roboto" panose="02000000000000000000" pitchFamily="2" charset="0"/>
              </a:rPr>
              <a:t>is evident in </a:t>
            </a:r>
            <a:r>
              <a:rPr lang="en-US" altLang="en-US" sz="2400" b="1" dirty="0">
                <a:latin typeface="Roboto" panose="02000000000000000000" pitchFamily="2" charset="0"/>
                <a:ea typeface="Roboto" panose="02000000000000000000" pitchFamily="2" charset="0"/>
                <a:cs typeface="Roboto" panose="02000000000000000000" pitchFamily="2" charset="0"/>
              </a:rPr>
              <a:t>His ability to return love and forgiveness for hatred and injustice, not in His ability to crush all opposition</a:t>
            </a:r>
            <a:r>
              <a:rPr lang="en-US" altLang="en-US" sz="2400" dirty="0">
                <a:latin typeface="Roboto" panose="02000000000000000000" pitchFamily="2" charset="0"/>
                <a:ea typeface="Roboto" panose="02000000000000000000" pitchFamily="2" charset="0"/>
                <a:cs typeface="Roboto" panose="02000000000000000000" pitchFamily="2" charset="0"/>
              </a:rPr>
              <a:t>.” - Constable</a:t>
            </a:r>
          </a:p>
        </p:txBody>
      </p:sp>
    </p:spTree>
    <p:extLst>
      <p:ext uri="{BB962C8B-B14F-4D97-AF65-F5344CB8AC3E}">
        <p14:creationId xmlns:p14="http://schemas.microsoft.com/office/powerpoint/2010/main" val="1049011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52:13</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57814" y="1832008"/>
            <a:ext cx="3016720" cy="4858593"/>
          </a:xfrm>
        </p:spPr>
        <p:txBody>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400" b="1" i="0" u="none" strike="noStrike" dirty="0">
                <a:solidFill>
                  <a:srgbClr val="008AE6"/>
                </a:solidFill>
                <a:effectLst/>
                <a:latin typeface="Arial" panose="020B0604020202020204" pitchFamily="34" charset="0"/>
                <a:hlinkClick r:id="rId3"/>
              </a:rPr>
              <a:t>13</a:t>
            </a:r>
            <a:r>
              <a:rPr lang="en-US" sz="2400" b="1" i="0" u="none" strike="noStrike"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Behold, </a:t>
            </a:r>
            <a:r>
              <a:rPr lang="en-US" sz="2400" b="1" i="0" dirty="0">
                <a:solidFill>
                  <a:srgbClr val="001320"/>
                </a:solidFill>
                <a:effectLst/>
                <a:highlight>
                  <a:srgbClr val="FFFF00"/>
                </a:highlight>
                <a:latin typeface="Roboto" panose="02000000000000000000" pitchFamily="2" charset="0"/>
              </a:rPr>
              <a:t>my servant</a:t>
            </a:r>
            <a:r>
              <a:rPr lang="en-US" sz="2400" i="0" dirty="0">
                <a:solidFill>
                  <a:srgbClr val="001320"/>
                </a:solidFill>
                <a:effectLst/>
                <a:highlight>
                  <a:srgbClr val="FFFF00"/>
                </a:highlight>
                <a:latin typeface="Roboto" panose="02000000000000000000" pitchFamily="2" charset="0"/>
              </a:rPr>
              <a:t> </a:t>
            </a:r>
            <a:r>
              <a:rPr lang="en-US" sz="2400" b="1" i="0" dirty="0">
                <a:solidFill>
                  <a:srgbClr val="001320"/>
                </a:solidFill>
                <a:effectLst/>
                <a:highlight>
                  <a:srgbClr val="FFFF00"/>
                </a:highlight>
                <a:latin typeface="Roboto" panose="02000000000000000000" pitchFamily="2" charset="0"/>
              </a:rPr>
              <a:t>shall act wisely</a:t>
            </a:r>
            <a:r>
              <a:rPr lang="en-US" sz="2400" b="0" i="0" dirty="0">
                <a:solidFill>
                  <a:srgbClr val="001320"/>
                </a:solidFill>
                <a:effectLst/>
                <a:latin typeface="Roboto" panose="02000000000000000000" pitchFamily="2" charset="0"/>
              </a:rPr>
              <a:t>;</a:t>
            </a:r>
            <a:r>
              <a:rPr lang="en-US" sz="2400" b="1" i="1" baseline="30000"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he shall be </a:t>
            </a:r>
            <a:r>
              <a:rPr lang="en-US" sz="2400" b="1" i="0" dirty="0">
                <a:solidFill>
                  <a:srgbClr val="001320"/>
                </a:solidFill>
                <a:effectLst/>
                <a:highlight>
                  <a:srgbClr val="FFFF00"/>
                </a:highlight>
                <a:latin typeface="Roboto" panose="02000000000000000000" pitchFamily="2" charset="0"/>
              </a:rPr>
              <a:t>high and lifted up, and shall be exalted</a:t>
            </a:r>
            <a:r>
              <a:rPr lang="en-US" sz="2400" b="0" i="0" dirty="0">
                <a:solidFill>
                  <a:srgbClr val="001320"/>
                </a:solidFill>
                <a:effectLst/>
                <a:latin typeface="Roboto" panose="02000000000000000000" pitchFamily="2" charset="0"/>
              </a:rPr>
              <a:t>.</a:t>
            </a:r>
            <a:br>
              <a:rPr lang="en-US" sz="2400" dirty="0"/>
            </a:br>
            <a:r>
              <a:rPr lang="en-US" sz="2400" b="1" i="0" u="none" strike="noStrike" dirty="0">
                <a:solidFill>
                  <a:srgbClr val="008AE6"/>
                </a:solidFill>
                <a:effectLst/>
                <a:latin typeface="Arial" panose="020B0604020202020204" pitchFamily="34" charset="0"/>
                <a:hlinkClick r:id="rId4"/>
              </a:rPr>
              <a:t>14</a:t>
            </a:r>
            <a:r>
              <a:rPr lang="en-US" sz="2400" b="1" i="0" u="none" strike="noStrike"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As many were astonished at you —</a:t>
            </a:r>
            <a:br>
              <a:rPr lang="en-US" sz="2400" dirty="0"/>
            </a:br>
            <a:r>
              <a:rPr lang="en-US" sz="2400" i="0" dirty="0">
                <a:solidFill>
                  <a:srgbClr val="001320"/>
                </a:solidFill>
                <a:effectLst/>
                <a:latin typeface="Roboto" panose="02000000000000000000" pitchFamily="2" charset="0"/>
              </a:rPr>
              <a:t>his appearance was so marred, beyond human semblance, and his form beyond that of the children of mankind </a:t>
            </a:r>
            <a:r>
              <a:rPr lang="en-US" sz="2400" b="0" i="0" dirty="0">
                <a:solidFill>
                  <a:srgbClr val="001320"/>
                </a:solidFill>
                <a:effectLst/>
                <a:latin typeface="Roboto" panose="02000000000000000000" pitchFamily="2" charset="0"/>
              </a:rPr>
              <a:t>—</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27</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2995371" y="1750128"/>
            <a:ext cx="9134701"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Roboto" panose="02000000000000000000" pitchFamily="2" charset="0"/>
                <a:ea typeface="Roboto" panose="02000000000000000000" pitchFamily="2" charset="0"/>
                <a:cs typeface="Roboto" panose="02000000000000000000" pitchFamily="2" charset="0"/>
              </a:rPr>
              <a:t>“… brings to a rounded climax the revelation of the Servant which began with (“Behold my Servant”) in 42:1.” - Motyer</a:t>
            </a:r>
          </a:p>
          <a:p>
            <a:r>
              <a:rPr lang="en-US" altLang="en-US" sz="2400" dirty="0">
                <a:latin typeface="Roboto" panose="02000000000000000000" pitchFamily="2" charset="0"/>
                <a:ea typeface="Roboto" panose="02000000000000000000" pitchFamily="2" charset="0"/>
                <a:cs typeface="Roboto" panose="02000000000000000000" pitchFamily="2" charset="0"/>
              </a:rPr>
              <a:t>Servant will “succeed in the sense of fulfilling the purpose to which God had called Him.” - Constable</a:t>
            </a:r>
          </a:p>
          <a:p>
            <a:r>
              <a:rPr lang="en-US" altLang="en-US" sz="2400" dirty="0">
                <a:latin typeface="Roboto" panose="02000000000000000000" pitchFamily="2" charset="0"/>
                <a:ea typeface="Roboto" panose="02000000000000000000" pitchFamily="2" charset="0"/>
                <a:cs typeface="Roboto" panose="02000000000000000000" pitchFamily="2" charset="0"/>
              </a:rPr>
              <a:t>“The threefold exaltation (raised… lifted up … highly exalted) expresses a dignity beyond what any other merits or receives and is surely intended as a clue leading to the identity of the Servant. It is impossible not to be reminded of the resurrection, ascension, and heavenly exaltedness of the Lord Jesus.” - Motyer </a:t>
            </a:r>
          </a:p>
          <a:p>
            <a:r>
              <a:rPr lang="en-US" altLang="en-US" sz="2400" dirty="0">
                <a:latin typeface="Roboto" panose="02000000000000000000" pitchFamily="2" charset="0"/>
                <a:ea typeface="Roboto" panose="02000000000000000000" pitchFamily="2" charset="0"/>
                <a:cs typeface="Roboto" panose="02000000000000000000" pitchFamily="2" charset="0"/>
              </a:rPr>
              <a:t>“The terms high, lifted up, and greatly exalted describe God… (Isaiah 6:1; 33:10; 57:15)… thus the Servant would take a place of equality with God (Acts 2:33; 3:13, 26).” - Constable</a:t>
            </a:r>
          </a:p>
          <a:p>
            <a:endParaRPr lang="en-US" altLang="en-US" sz="2400" dirty="0">
              <a:latin typeface="Roboto" panose="02000000000000000000" pitchFamily="2" charset="0"/>
              <a:ea typeface="Roboto" panose="02000000000000000000" pitchFamily="2" charset="0"/>
              <a:cs typeface="Roboto" panose="02000000000000000000" pitchFamily="2" charset="0"/>
            </a:endParaRPr>
          </a:p>
          <a:p>
            <a:endParaRPr lang="en-US" altLang="en-US" sz="2400" dirty="0">
              <a:latin typeface="Roboto" panose="02000000000000000000" pitchFamily="2" charset="0"/>
              <a:ea typeface="Roboto" panose="02000000000000000000" pitchFamily="2" charset="0"/>
              <a:cs typeface="Roboto" panose="02000000000000000000" pitchFamily="2" charset="0"/>
            </a:endParaRPr>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2995371" y="1750128"/>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73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52:14</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61912" y="1788386"/>
            <a:ext cx="3019089" cy="4858593"/>
          </a:xfrm>
        </p:spPr>
        <p:txBody>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400" b="1" i="0" u="none" strike="noStrike" dirty="0">
                <a:solidFill>
                  <a:srgbClr val="008AE6"/>
                </a:solidFill>
                <a:effectLst/>
                <a:latin typeface="Arial" panose="020B0604020202020204" pitchFamily="34" charset="0"/>
                <a:hlinkClick r:id="rId3"/>
              </a:rPr>
              <a:t>13</a:t>
            </a:r>
            <a:r>
              <a:rPr lang="en-US" sz="2400" b="1" i="0" u="none" strike="noStrike"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Behold,</a:t>
            </a:r>
            <a:r>
              <a:rPr lang="en-US" sz="2400" i="0" dirty="0">
                <a:solidFill>
                  <a:srgbClr val="001320"/>
                </a:solidFill>
                <a:effectLst/>
                <a:latin typeface="Roboto" panose="02000000000000000000" pitchFamily="2" charset="0"/>
              </a:rPr>
              <a:t> my servant shall act wisely;</a:t>
            </a:r>
            <a:r>
              <a:rPr lang="en-US" sz="2400" i="1" baseline="30000" dirty="0">
                <a:solidFill>
                  <a:srgbClr val="008AE6"/>
                </a:solidFill>
                <a:effectLst/>
                <a:latin typeface="Arial" panose="020B0604020202020204" pitchFamily="34" charset="0"/>
              </a:rPr>
              <a:t> </a:t>
            </a:r>
            <a:r>
              <a:rPr lang="en-US" sz="2400" i="0" dirty="0">
                <a:solidFill>
                  <a:srgbClr val="001320"/>
                </a:solidFill>
                <a:effectLst/>
                <a:latin typeface="Roboto" panose="02000000000000000000" pitchFamily="2" charset="0"/>
              </a:rPr>
              <a:t>he shall be high and lifted up, and shall be exalted.</a:t>
            </a:r>
            <a:br>
              <a:rPr lang="en-US" sz="2400" dirty="0"/>
            </a:br>
            <a:r>
              <a:rPr lang="en-US" sz="2400" b="1" i="0" u="none" strike="noStrike" dirty="0">
                <a:solidFill>
                  <a:srgbClr val="008AE6"/>
                </a:solidFill>
                <a:effectLst/>
                <a:latin typeface="Arial" panose="020B0604020202020204" pitchFamily="34" charset="0"/>
                <a:hlinkClick r:id="rId4"/>
              </a:rPr>
              <a:t>14</a:t>
            </a:r>
            <a:r>
              <a:rPr lang="en-US" sz="2400" b="1" i="0" u="none" strike="noStrike" dirty="0">
                <a:solidFill>
                  <a:srgbClr val="008AE6"/>
                </a:solidFill>
                <a:effectLst/>
                <a:latin typeface="Arial" panose="020B0604020202020204" pitchFamily="34" charset="0"/>
              </a:rPr>
              <a:t> </a:t>
            </a:r>
            <a:r>
              <a:rPr lang="en-US" sz="2400" b="0" i="0" dirty="0">
                <a:solidFill>
                  <a:srgbClr val="001320"/>
                </a:solidFill>
                <a:effectLst/>
                <a:latin typeface="Roboto" panose="02000000000000000000" pitchFamily="2" charset="0"/>
              </a:rPr>
              <a:t>As many were astonished at you —</a:t>
            </a:r>
            <a:br>
              <a:rPr lang="en-US" sz="2400" dirty="0"/>
            </a:br>
            <a:r>
              <a:rPr lang="en-US" sz="2400" b="1" i="0" dirty="0">
                <a:solidFill>
                  <a:srgbClr val="001320"/>
                </a:solidFill>
                <a:effectLst/>
                <a:highlight>
                  <a:srgbClr val="FFFF00"/>
                </a:highlight>
                <a:latin typeface="Roboto" panose="02000000000000000000" pitchFamily="2" charset="0"/>
              </a:rPr>
              <a:t>his appearance was so marred, beyond human semblance</a:t>
            </a:r>
            <a:r>
              <a:rPr lang="en-US" sz="2400" b="0" i="0" dirty="0">
                <a:solidFill>
                  <a:srgbClr val="001320"/>
                </a:solidFill>
                <a:effectLst/>
                <a:latin typeface="Roboto" panose="02000000000000000000" pitchFamily="2" charset="0"/>
              </a:rPr>
              <a:t>, and </a:t>
            </a:r>
            <a:r>
              <a:rPr lang="en-US" sz="2400" b="1" i="0" dirty="0">
                <a:solidFill>
                  <a:srgbClr val="001320"/>
                </a:solidFill>
                <a:effectLst/>
                <a:highlight>
                  <a:srgbClr val="FFFF00"/>
                </a:highlight>
                <a:latin typeface="Roboto" panose="02000000000000000000" pitchFamily="2" charset="0"/>
              </a:rPr>
              <a:t>his form beyond that of the children of mankind </a:t>
            </a:r>
            <a:r>
              <a:rPr lang="en-US" sz="2400" b="0" i="0" dirty="0">
                <a:solidFill>
                  <a:srgbClr val="001320"/>
                </a:solidFill>
                <a:effectLst/>
                <a:latin typeface="Roboto" panose="02000000000000000000" pitchFamily="2" charset="0"/>
              </a:rPr>
              <a:t>—</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28</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3039471" y="1722716"/>
            <a:ext cx="9157590"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Roboto" panose="02000000000000000000" pitchFamily="2" charset="0"/>
                <a:ea typeface="Roboto" panose="02000000000000000000" pitchFamily="2" charset="0"/>
                <a:cs typeface="Roboto" panose="02000000000000000000" pitchFamily="2" charset="0"/>
              </a:rPr>
              <a:t>Contrast many, “referring to the whole company for whose benefit the Servant acts” - Motyer</a:t>
            </a:r>
          </a:p>
          <a:p>
            <a:r>
              <a:rPr lang="en-US" altLang="en-US" sz="2400" dirty="0">
                <a:latin typeface="Roboto" panose="02000000000000000000" pitchFamily="2" charset="0"/>
                <a:ea typeface="Roboto" panose="02000000000000000000" pitchFamily="2" charset="0"/>
                <a:cs typeface="Roboto" panose="02000000000000000000" pitchFamily="2" charset="0"/>
              </a:rPr>
              <a:t>“The Servant would experience the same humiliation and degradation that had marked the Israelites. Rather than appearing to be the strongest and most attractive representative of Yahweh the Servant would appear extremely weak and unattractive to the people.” - Constable </a:t>
            </a:r>
          </a:p>
          <a:p>
            <a:r>
              <a:rPr lang="en-US" altLang="en-US" sz="2400" dirty="0">
                <a:latin typeface="Roboto" panose="02000000000000000000" pitchFamily="2" charset="0"/>
                <a:ea typeface="Roboto" panose="02000000000000000000" pitchFamily="2" charset="0"/>
                <a:cs typeface="Roboto" panose="02000000000000000000" pitchFamily="2" charset="0"/>
              </a:rPr>
              <a:t>“In His trials and crucifixion, Jesus underwent beatings that “marred” His physical appearance, but far more than that is in view in this description of Him. By saying that “His appearance was marred beyond that of a man.” and “His form beyond the sons of mankind,” Isaiah was saying, in a very strong way, that His sufferings would be extremely great.” - Constable</a:t>
            </a:r>
          </a:p>
          <a:p>
            <a:endParaRPr lang="en-US" altLang="en-US" sz="2400" dirty="0">
              <a:latin typeface="Roboto" panose="02000000000000000000" pitchFamily="2" charset="0"/>
              <a:ea typeface="Roboto" panose="02000000000000000000" pitchFamily="2" charset="0"/>
              <a:cs typeface="Roboto" panose="02000000000000000000" pitchFamily="2" charset="0"/>
            </a:endParaRPr>
          </a:p>
          <a:p>
            <a:endParaRPr lang="en-US" altLang="en-US" sz="2400" dirty="0">
              <a:latin typeface="Roboto" panose="02000000000000000000" pitchFamily="2" charset="0"/>
              <a:ea typeface="Roboto" panose="02000000000000000000" pitchFamily="2" charset="0"/>
              <a:cs typeface="Roboto" panose="02000000000000000000" pitchFamily="2" charset="0"/>
            </a:endParaRPr>
          </a:p>
          <a:p>
            <a:endParaRPr lang="en-US" altLang="en-US" sz="2400" dirty="0">
              <a:latin typeface="Roboto" panose="02000000000000000000" pitchFamily="2" charset="0"/>
              <a:ea typeface="Roboto" panose="02000000000000000000" pitchFamily="2" charset="0"/>
              <a:cs typeface="Roboto" panose="02000000000000000000" pitchFamily="2" charset="0"/>
            </a:endParaRPr>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3039471" y="1805606"/>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446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52:15</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61912" y="1682057"/>
            <a:ext cx="1908558" cy="5098275"/>
          </a:xfrm>
        </p:spPr>
        <p:txBody>
          <a:bodyPr/>
          <a:lstStyle/>
          <a:p>
            <a:pPr marL="0" indent="0">
              <a:buNone/>
            </a:pPr>
            <a:r>
              <a:rPr lang="en-US" sz="2000" b="1" i="0" u="none" strike="noStrike" dirty="0">
                <a:solidFill>
                  <a:srgbClr val="008AE6"/>
                </a:solidFill>
                <a:effectLst/>
                <a:latin typeface="Arial" panose="020B0604020202020204" pitchFamily="34" charset="0"/>
                <a:hlinkClick r:id="rId3"/>
              </a:rPr>
              <a:t>15</a:t>
            </a:r>
            <a:r>
              <a:rPr lang="en-US" sz="2000" b="1" i="0" u="none" strike="noStrike"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so shall he </a:t>
            </a:r>
            <a:r>
              <a:rPr lang="en-US" sz="2000" b="1" i="0" dirty="0">
                <a:solidFill>
                  <a:srgbClr val="001320"/>
                </a:solidFill>
                <a:effectLst/>
                <a:highlight>
                  <a:srgbClr val="FFFF00"/>
                </a:highlight>
                <a:latin typeface="Roboto" panose="02000000000000000000" pitchFamily="2" charset="0"/>
              </a:rPr>
              <a:t>sprinkle many nations</a:t>
            </a:r>
            <a:r>
              <a:rPr lang="en-US" sz="2000" b="0" i="0" dirty="0">
                <a:solidFill>
                  <a:srgbClr val="001320"/>
                </a:solidFill>
                <a:effectLst/>
                <a:latin typeface="Roboto" panose="02000000000000000000" pitchFamily="2" charset="0"/>
              </a:rPr>
              <a:t>.</a:t>
            </a:r>
            <a:br>
              <a:rPr lang="en-US" sz="2000" dirty="0"/>
            </a:br>
            <a:r>
              <a:rPr lang="en-US" sz="2000" b="1" i="0" dirty="0">
                <a:solidFill>
                  <a:srgbClr val="001320"/>
                </a:solidFill>
                <a:effectLst/>
                <a:highlight>
                  <a:srgbClr val="FFFF00"/>
                </a:highlight>
                <a:latin typeface="Roboto" panose="02000000000000000000" pitchFamily="2" charset="0"/>
              </a:rPr>
              <a:t>Kings shall shut their mouths </a:t>
            </a:r>
            <a:r>
              <a:rPr lang="en-US" sz="2000" b="0" i="0" dirty="0">
                <a:solidFill>
                  <a:srgbClr val="001320"/>
                </a:solidFill>
                <a:effectLst/>
                <a:latin typeface="Roboto" panose="02000000000000000000" pitchFamily="2" charset="0"/>
              </a:rPr>
              <a:t>because of him,</a:t>
            </a:r>
            <a:br>
              <a:rPr lang="en-US" sz="2000" dirty="0"/>
            </a:br>
            <a:r>
              <a:rPr lang="en-US" sz="2000" b="0" i="0" dirty="0">
                <a:solidFill>
                  <a:srgbClr val="001320"/>
                </a:solidFill>
                <a:effectLst/>
                <a:latin typeface="Roboto" panose="02000000000000000000" pitchFamily="2" charset="0"/>
              </a:rPr>
              <a:t>for </a:t>
            </a:r>
            <a:r>
              <a:rPr lang="en-US" sz="2000" b="1" i="0" dirty="0">
                <a:solidFill>
                  <a:srgbClr val="001320"/>
                </a:solidFill>
                <a:effectLst/>
                <a:highlight>
                  <a:srgbClr val="FFFF00"/>
                </a:highlight>
                <a:latin typeface="Roboto" panose="02000000000000000000" pitchFamily="2" charset="0"/>
              </a:rPr>
              <a:t>that which has not been told them they see</a:t>
            </a:r>
            <a:r>
              <a:rPr lang="en-US" sz="2000" b="0" i="0" dirty="0">
                <a:solidFill>
                  <a:srgbClr val="001320"/>
                </a:solidFill>
                <a:effectLst/>
                <a:latin typeface="Roboto" panose="02000000000000000000" pitchFamily="2" charset="0"/>
              </a:rPr>
              <a:t>,</a:t>
            </a:r>
            <a:br>
              <a:rPr lang="en-US" sz="2000" dirty="0"/>
            </a:br>
            <a:r>
              <a:rPr lang="en-US" sz="2000" b="0" i="0" dirty="0">
                <a:solidFill>
                  <a:srgbClr val="001320"/>
                </a:solidFill>
                <a:effectLst/>
                <a:latin typeface="Roboto" panose="02000000000000000000" pitchFamily="2" charset="0"/>
              </a:rPr>
              <a:t>and </a:t>
            </a:r>
            <a:r>
              <a:rPr lang="en-US" sz="2000" b="1" i="0" dirty="0">
                <a:solidFill>
                  <a:srgbClr val="001320"/>
                </a:solidFill>
                <a:effectLst/>
                <a:highlight>
                  <a:srgbClr val="FFFF00"/>
                </a:highlight>
                <a:latin typeface="Roboto" panose="02000000000000000000" pitchFamily="2" charset="0"/>
              </a:rPr>
              <a:t>that which they have not heard they understand</a:t>
            </a:r>
            <a:r>
              <a:rPr lang="en-US" sz="2000" b="0" i="0" dirty="0">
                <a:solidFill>
                  <a:srgbClr val="001320"/>
                </a:solidFill>
                <a:effectLst/>
                <a:latin typeface="Roboto" panose="02000000000000000000" pitchFamily="2" charset="0"/>
              </a:rPr>
              <a:t>.</a:t>
            </a:r>
            <a:endParaRPr lang="en-US" sz="36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29</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1845367" y="1682056"/>
            <a:ext cx="10284721" cy="509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Roboto" panose="02000000000000000000" pitchFamily="2" charset="0"/>
                <a:ea typeface="Roboto" panose="02000000000000000000" pitchFamily="2" charset="0"/>
                <a:cs typeface="Roboto" panose="02000000000000000000" pitchFamily="2" charset="0"/>
              </a:rPr>
              <a:t>The interpretation of the Hebrew word </a:t>
            </a:r>
            <a:r>
              <a:rPr lang="en-US" altLang="en-US" sz="2400" i="1" dirty="0" err="1">
                <a:latin typeface="Roboto" panose="02000000000000000000" pitchFamily="2" charset="0"/>
                <a:ea typeface="Roboto" panose="02000000000000000000" pitchFamily="2" charset="0"/>
                <a:cs typeface="Roboto" panose="02000000000000000000" pitchFamily="2" charset="0"/>
              </a:rPr>
              <a:t>yazzeh</a:t>
            </a:r>
            <a:r>
              <a:rPr lang="en-US" altLang="en-US" sz="2400" dirty="0">
                <a:latin typeface="Roboto" panose="02000000000000000000" pitchFamily="2" charset="0"/>
                <a:ea typeface="Roboto" panose="02000000000000000000" pitchFamily="2" charset="0"/>
                <a:cs typeface="Roboto" panose="02000000000000000000" pitchFamily="2" charset="0"/>
              </a:rPr>
              <a:t>, translated either “sprinkle” or “startle,” has led students of this verse to two different understandings of the prophet’s line of thought. If “sprinkle” is correct, Isaiah meant that even though the Servant was such an unlikely candidate as Yahweh’s representative, He would still perform the priestly function of cleansing the world of its sins… If “startle’ is correct, the prophet meant that since the Servant was such an unlikely candidate as Yahweh’s representative, He would shock the world (when He made His claims and when God would exalt Him). – Constable</a:t>
            </a:r>
          </a:p>
          <a:p>
            <a:r>
              <a:rPr lang="en-US" altLang="en-US" sz="2400" dirty="0">
                <a:latin typeface="Roboto" panose="02000000000000000000" pitchFamily="2" charset="0"/>
                <a:ea typeface="Roboto" panose="02000000000000000000" pitchFamily="2" charset="0"/>
                <a:cs typeface="Roboto" panose="02000000000000000000" pitchFamily="2" charset="0"/>
              </a:rPr>
              <a:t>Speechless kings?</a:t>
            </a:r>
          </a:p>
          <a:p>
            <a:r>
              <a:rPr lang="en-US" altLang="en-US" sz="2400" dirty="0">
                <a:latin typeface="Roboto" panose="02000000000000000000" pitchFamily="2" charset="0"/>
                <a:ea typeface="Roboto" panose="02000000000000000000" pitchFamily="2" charset="0"/>
                <a:cs typeface="Roboto" panose="02000000000000000000" pitchFamily="2" charset="0"/>
              </a:rPr>
              <a:t>“Kings shall shut their mouths – both from amazement and from their inability to say anything by way of self-justification.” – Gleason L. Archer</a:t>
            </a:r>
          </a:p>
          <a:p>
            <a:endParaRPr lang="en-US" altLang="en-US" sz="2400" dirty="0">
              <a:latin typeface="Roboto" panose="02000000000000000000" pitchFamily="2" charset="0"/>
              <a:ea typeface="Roboto" panose="02000000000000000000" pitchFamily="2" charset="0"/>
              <a:cs typeface="Roboto" panose="02000000000000000000" pitchFamily="2" charset="0"/>
            </a:endParaRPr>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1845367" y="1770449"/>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277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p:txBody>
          <a:bodyPr/>
          <a:lstStyle/>
          <a:p>
            <a:r>
              <a:rPr lang="en-US" altLang="en-US" sz="4800" b="1" dirty="0"/>
              <a:t>On Your Feet!</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609600" y="1993900"/>
            <a:ext cx="10972800" cy="4525963"/>
          </a:xfrm>
        </p:spPr>
        <p:txBody>
          <a:bodyPr/>
          <a:lstStyle/>
          <a:p>
            <a:pPr eaLnBrk="1" hangingPunct="1">
              <a:spcAft>
                <a:spcPts val="600"/>
              </a:spcAft>
              <a:defRPr/>
            </a:pPr>
            <a:r>
              <a:rPr lang="en-US" altLang="en-US" sz="3600" b="1" dirty="0"/>
              <a:t>Invocation/Prayer</a:t>
            </a:r>
          </a:p>
          <a:p>
            <a:pPr eaLnBrk="1" hangingPunct="1">
              <a:spcAft>
                <a:spcPts val="600"/>
              </a:spcAft>
              <a:defRPr/>
            </a:pPr>
            <a:r>
              <a:rPr lang="en-US" altLang="en-US" sz="3600" b="1" dirty="0"/>
              <a:t>Song:</a:t>
            </a:r>
          </a:p>
          <a:p>
            <a:pPr marL="0" indent="0" algn="ctr" eaLnBrk="1" hangingPunct="1">
              <a:spcAft>
                <a:spcPts val="600"/>
              </a:spcAft>
              <a:buFont typeface="Arial" panose="020B0604020202020204" pitchFamily="34" charset="0"/>
              <a:buNone/>
              <a:defRPr/>
            </a:pPr>
            <a:r>
              <a:rPr lang="en-US" altLang="en-US" sz="3600" b="1" dirty="0"/>
              <a:t>  “A Mighty Fortress Is Our God”</a:t>
            </a:r>
          </a:p>
          <a:p>
            <a:pPr marL="0" indent="0" algn="ctr" eaLnBrk="1" hangingPunct="1">
              <a:spcAft>
                <a:spcPts val="600"/>
              </a:spcAft>
              <a:buFont typeface="Arial" panose="020B0604020202020204" pitchFamily="34" charset="0"/>
              <a:buNone/>
              <a:defRPr/>
            </a:pPr>
            <a:endParaRPr lang="en-US" altLang="en-US" sz="3600" b="1" dirty="0"/>
          </a:p>
          <a:p>
            <a:pPr>
              <a:defRPr/>
            </a:pPr>
            <a:endParaRPr lang="en-US" sz="3600" dirty="0"/>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3</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161249" y="2280872"/>
            <a:ext cx="11869502" cy="2851563"/>
          </a:xfrm>
        </p:spPr>
        <p:txBody>
          <a:bodyPr/>
          <a:lstStyle/>
          <a:p>
            <a:pPr marL="0" indent="0" algn="ctr">
              <a:buNone/>
            </a:pPr>
            <a:r>
              <a:rPr lang="en-US" altLang="en-US" sz="4000" b="1" dirty="0"/>
              <a:t>With the LORD’s coming salvation, humble yourselves and leave those old sinful habits behind. </a:t>
            </a:r>
          </a:p>
          <a:p>
            <a:pPr marL="0" indent="0" algn="ctr">
              <a:buNone/>
            </a:pPr>
            <a:endParaRPr lang="en-US" altLang="en-US" sz="4000" b="1" dirty="0"/>
          </a:p>
          <a:p>
            <a:pPr marL="0" indent="0" algn="ctr">
              <a:buNone/>
            </a:pPr>
            <a:r>
              <a:rPr lang="en-US" altLang="en-US" sz="4000" b="1" dirty="0"/>
              <a:t>The LORD’s suffering Servant will be exalted.</a:t>
            </a:r>
            <a:endParaRPr lang="en-US" altLang="en-US" sz="4000" dirty="0"/>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30</a:t>
            </a:fld>
            <a:endParaRPr lang="en-US" altLang="en-US"/>
          </a:p>
        </p:txBody>
      </p:sp>
      <p:cxnSp>
        <p:nvCxnSpPr>
          <p:cNvPr id="4" name="Straight Connector 3">
            <a:extLst>
              <a:ext uri="{FF2B5EF4-FFF2-40B4-BE49-F238E27FC236}">
                <a16:creationId xmlns:a16="http://schemas.microsoft.com/office/drawing/2014/main" id="{C6466D82-77D9-1755-37B4-76E27077933A}"/>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E1545-6696-9C2D-E858-625AE662CB00}"/>
              </a:ext>
            </a:extLst>
          </p:cNvPr>
          <p:cNvSpPr>
            <a:spLocks noGrp="1"/>
          </p:cNvSpPr>
          <p:nvPr>
            <p:ph type="title"/>
          </p:nvPr>
        </p:nvSpPr>
        <p:spPr>
          <a:xfrm>
            <a:off x="609600" y="274638"/>
            <a:ext cx="10972800" cy="1143000"/>
          </a:xfrm>
        </p:spPr>
        <p:txBody>
          <a:bodyPr/>
          <a:lstStyle/>
          <a:p>
            <a:r>
              <a:rPr lang="en-US" altLang="en-US"/>
              <a:t>Discussion &amp; Application</a:t>
            </a:r>
          </a:p>
        </p:txBody>
      </p:sp>
      <p:sp>
        <p:nvSpPr>
          <p:cNvPr id="38915" name="Content Placeholder 2">
            <a:extLst>
              <a:ext uri="{FF2B5EF4-FFF2-40B4-BE49-F238E27FC236}">
                <a16:creationId xmlns:a16="http://schemas.microsoft.com/office/drawing/2014/main" id="{B06BEA39-E086-2C75-54B1-F25DF327126C}"/>
              </a:ext>
            </a:extLst>
          </p:cNvPr>
          <p:cNvSpPr>
            <a:spLocks noGrp="1"/>
          </p:cNvSpPr>
          <p:nvPr>
            <p:ph idx="1"/>
          </p:nvPr>
        </p:nvSpPr>
        <p:spPr>
          <a:xfrm>
            <a:off x="145605" y="1600199"/>
            <a:ext cx="11984483" cy="5161697"/>
          </a:xfrm>
        </p:spPr>
        <p:txBody>
          <a:bodyPr anchor="ctr"/>
          <a:lstStyle/>
          <a:p>
            <a:pPr marL="514350" lvl="0" indent="-514350">
              <a:buFont typeface="+mj-lt"/>
              <a:buAutoNum type="arabicPeriod"/>
            </a:pPr>
            <a:r>
              <a:rPr lang="en-US" altLang="en-US" sz="2800" dirty="0">
                <a:solidFill>
                  <a:prstClr val="black"/>
                </a:solidFill>
                <a:ea typeface="Calibri" panose="020F0502020204030204" pitchFamily="34" charset="0"/>
                <a:cs typeface="Times New Roman" panose="02020603050405020304" pitchFamily="18" charset="0"/>
              </a:rPr>
              <a:t>How does the command to “depart” in verses 11-12 mirror the call for Christians to live lives set apart from the world? (Romans 12:1-2; 2 Corinthians 10:3; Ephesians 5:8; James 4:4; 1 John 2:15) </a:t>
            </a:r>
          </a:p>
          <a:p>
            <a:pPr marL="514350" lvl="0" indent="-514350">
              <a:buFont typeface="+mj-lt"/>
              <a:buAutoNum type="arabicPeriod"/>
            </a:pPr>
            <a:r>
              <a:rPr lang="en-US" altLang="en-US" sz="2800" dirty="0">
                <a:solidFill>
                  <a:prstClr val="black"/>
                </a:solidFill>
                <a:ea typeface="Calibri" panose="020F0502020204030204" pitchFamily="34" charset="0"/>
                <a:cs typeface="Times New Roman" panose="02020603050405020304" pitchFamily="18" charset="0"/>
              </a:rPr>
              <a:t>Where in your life are you choosing to remain in Babylon? What sinful environment is GOD calling you to depart? What sinful habit? (Genesis 4:4-7; Mark 7:20-23; 1 Corinthians 10:13; Colossians 3:5-6) </a:t>
            </a:r>
          </a:p>
          <a:p>
            <a:pPr marL="514350" lvl="0" indent="-514350">
              <a:buFont typeface="+mj-lt"/>
              <a:buAutoNum type="arabicPeriod"/>
            </a:pPr>
            <a:r>
              <a:rPr lang="en-US" altLang="en-US" sz="2800" dirty="0">
                <a:solidFill>
                  <a:prstClr val="black"/>
                </a:solidFill>
                <a:ea typeface="Calibri" panose="020F0502020204030204" pitchFamily="34" charset="0"/>
                <a:cs typeface="Times New Roman" panose="02020603050405020304" pitchFamily="18" charset="0"/>
              </a:rPr>
              <a:t>Why would staying in Babylon, verses 11-12, be rebellion against GOD?</a:t>
            </a:r>
          </a:p>
          <a:p>
            <a:pPr marL="514350" lvl="0" indent="-514350">
              <a:buFont typeface="+mj-lt"/>
              <a:buAutoNum type="arabicPeriod"/>
            </a:pPr>
            <a:r>
              <a:rPr lang="en-US" altLang="en-US" sz="2800" dirty="0">
                <a:solidFill>
                  <a:prstClr val="black"/>
                </a:solidFill>
                <a:ea typeface="Calibri" panose="020F0502020204030204" pitchFamily="34" charset="0"/>
                <a:cs typeface="Times New Roman" panose="02020603050405020304" pitchFamily="18" charset="0"/>
              </a:rPr>
              <a:t>Why does GOD make a distinction between clean and unclean? (Leviticus 10:10, 13:59, 14:57, 20:25; Ecclesiastes 9:2; Ezekiel 22:26, 44:23)</a:t>
            </a:r>
          </a:p>
          <a:p>
            <a:pPr marL="514350" lvl="0" indent="-514350">
              <a:buFont typeface="+mj-lt"/>
              <a:buAutoNum type="arabicPeriod"/>
            </a:pPr>
            <a:r>
              <a:rPr lang="en-US" sz="2800" dirty="0"/>
              <a:t>In verse 12, God promised to protect His people. When have you experienced God’s hand of protection upon you or your family?</a:t>
            </a:r>
          </a:p>
        </p:txBody>
      </p:sp>
      <p:sp>
        <p:nvSpPr>
          <p:cNvPr id="65541" name="Slide Number Placeholder 5">
            <a:extLst>
              <a:ext uri="{FF2B5EF4-FFF2-40B4-BE49-F238E27FC236}">
                <a16:creationId xmlns:a16="http://schemas.microsoft.com/office/drawing/2014/main" id="{AC89848A-DA65-719C-F164-2BB12D198EC1}"/>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82EDB36E-662D-48B5-9F04-9B96A59D965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5542" name="TextBox 7">
            <a:extLst>
              <a:ext uri="{FF2B5EF4-FFF2-40B4-BE49-F238E27FC236}">
                <a16:creationId xmlns:a16="http://schemas.microsoft.com/office/drawing/2014/main" id="{28CD31AF-CD34-4C5E-5F19-93BF67F28DA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of 2</a:t>
            </a:r>
          </a:p>
        </p:txBody>
      </p:sp>
      <p:cxnSp>
        <p:nvCxnSpPr>
          <p:cNvPr id="2" name="Straight Connector 1">
            <a:extLst>
              <a:ext uri="{FF2B5EF4-FFF2-40B4-BE49-F238E27FC236}">
                <a16:creationId xmlns:a16="http://schemas.microsoft.com/office/drawing/2014/main" id="{B565F9C5-534B-964C-64A1-1CBDBB5CD2B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500"/>
                                        <p:tgtEl>
                                          <p:spTgt spid="389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15">
                                            <p:txEl>
                                              <p:pRg st="3" end="3"/>
                                            </p:txEl>
                                          </p:spTgt>
                                        </p:tgtEl>
                                        <p:attrNameLst>
                                          <p:attrName>style.visibility</p:attrName>
                                        </p:attrNameLst>
                                      </p:cBhvr>
                                      <p:to>
                                        <p:strVal val="visible"/>
                                      </p:to>
                                    </p:set>
                                    <p:animEffect transition="in" filter="fade">
                                      <p:cBhvr>
                                        <p:cTn id="18" dur="500"/>
                                        <p:tgtEl>
                                          <p:spTgt spid="389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fade">
                                      <p:cBhvr>
                                        <p:cTn id="23" dur="500"/>
                                        <p:tgtEl>
                                          <p:spTgt spid="3891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962"/>
                                        </p:tgtEl>
                                        <p:attrNameLst>
                                          <p:attrName>style.visibility</p:attrName>
                                        </p:attrNameLst>
                                      </p:cBhvr>
                                      <p:to>
                                        <p:strVal val="visible"/>
                                      </p:to>
                                    </p:set>
                                    <p:animEffect transition="in" filter="fade">
                                      <p:cBhvr>
                                        <p:cTn id="26"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0FBDF2A-6810-9802-B869-50B78F2892EA}"/>
              </a:ext>
            </a:extLst>
          </p:cNvPr>
          <p:cNvSpPr>
            <a:spLocks noGrp="1"/>
          </p:cNvSpPr>
          <p:nvPr>
            <p:ph type="title"/>
          </p:nvPr>
        </p:nvSpPr>
        <p:spPr>
          <a:xfrm>
            <a:off x="609600" y="274638"/>
            <a:ext cx="10972800" cy="1143000"/>
          </a:xfrm>
        </p:spPr>
        <p:txBody>
          <a:bodyPr/>
          <a:lstStyle/>
          <a:p>
            <a:r>
              <a:rPr lang="en-US" altLang="en-US"/>
              <a:t>Discussion &amp; Application</a:t>
            </a:r>
          </a:p>
        </p:txBody>
      </p:sp>
      <p:sp>
        <p:nvSpPr>
          <p:cNvPr id="38915" name="Content Placeholder 2">
            <a:extLst>
              <a:ext uri="{FF2B5EF4-FFF2-40B4-BE49-F238E27FC236}">
                <a16:creationId xmlns:a16="http://schemas.microsoft.com/office/drawing/2014/main" id="{7FC6C63E-9822-3678-7E5C-2C92901D203D}"/>
              </a:ext>
            </a:extLst>
          </p:cNvPr>
          <p:cNvSpPr>
            <a:spLocks noGrp="1"/>
          </p:cNvSpPr>
          <p:nvPr>
            <p:ph idx="1"/>
          </p:nvPr>
        </p:nvSpPr>
        <p:spPr>
          <a:xfrm>
            <a:off x="104837" y="1600200"/>
            <a:ext cx="11968738" cy="5113338"/>
          </a:xfrm>
        </p:spPr>
        <p:txBody>
          <a:bodyPr/>
          <a:lstStyle/>
          <a:p>
            <a:pPr marL="514350" indent="-514350">
              <a:buFont typeface="+mj-lt"/>
              <a:buAutoNum type="arabicPeriod" startAt="6"/>
            </a:pPr>
            <a:r>
              <a:rPr lang="en-US" sz="2800" dirty="0"/>
              <a:t>In verses 13-15, what parallels can you draw from the suffering servant and Jesus?</a:t>
            </a:r>
          </a:p>
          <a:p>
            <a:pPr marL="514350" indent="-514350">
              <a:buFont typeface="+mj-lt"/>
              <a:buAutoNum type="arabicPeriod" startAt="6"/>
            </a:pPr>
            <a:r>
              <a:rPr lang="en-US" sz="2800" dirty="0"/>
              <a:t>How could the suffering servants initial humiliation and ultimate exaltation give you hope in times of trial or suffering? (Isaiah 55:8-9; Romans 8:28; James 1:2-4, 12)</a:t>
            </a:r>
          </a:p>
          <a:p>
            <a:pPr marL="514350" indent="-514350">
              <a:buFont typeface="+mj-lt"/>
              <a:buAutoNum type="arabicPeriod" startAt="6"/>
            </a:pPr>
            <a:r>
              <a:rPr lang="en-US" sz="2800" dirty="0"/>
              <a:t>Verses 13-15 provide a dramatic and profound description of the suffering servant. How does this alter your understanding of sacrifice and service?</a:t>
            </a:r>
          </a:p>
          <a:p>
            <a:pPr marL="514350" indent="-514350">
              <a:buFont typeface="+mj-lt"/>
              <a:buAutoNum type="arabicPeriod" startAt="6"/>
            </a:pPr>
            <a:r>
              <a:rPr lang="en-US" sz="2800" dirty="0"/>
              <a:t>What does the quote from Constable, “Suffering in God’s service leads to exaltation and glorification” mean? (Luke 14:11; Romans 8:17; 2 Corinthians 1:7; Hebrews 12:7-11; 1 Peter 1:6-7) </a:t>
            </a:r>
          </a:p>
          <a:p>
            <a:pPr marL="514350" indent="-514350">
              <a:buFont typeface="+mj-lt"/>
              <a:buAutoNum type="arabicPeriod" startAt="6"/>
            </a:pPr>
            <a:r>
              <a:rPr lang="en-US" sz="2800" dirty="0"/>
              <a:t>Which attributes of GOD are revealed in verses 11-15? </a:t>
            </a:r>
          </a:p>
          <a:p>
            <a:pPr marL="514350" indent="-514350">
              <a:buFont typeface="+mj-lt"/>
              <a:buAutoNum type="arabicPeriod" startAt="6"/>
            </a:pPr>
            <a:endParaRPr lang="en-US" sz="2400" b="1" dirty="0"/>
          </a:p>
          <a:p>
            <a:pPr marL="514350" indent="-514350">
              <a:buFont typeface="+mj-lt"/>
              <a:buAutoNum type="arabicPeriod" startAt="6"/>
            </a:pPr>
            <a:endParaRPr lang="en-US" sz="2400" b="1" dirty="0"/>
          </a:p>
          <a:p>
            <a:pPr marL="514350" indent="-514350">
              <a:buFont typeface="+mj-lt"/>
              <a:buAutoNum type="arabicPeriod" startAt="6"/>
            </a:pPr>
            <a:endParaRPr lang="en-US" sz="2400" b="1" dirty="0"/>
          </a:p>
        </p:txBody>
      </p:sp>
      <p:sp>
        <p:nvSpPr>
          <p:cNvPr id="66565" name="Slide Number Placeholder 5">
            <a:extLst>
              <a:ext uri="{FF2B5EF4-FFF2-40B4-BE49-F238E27FC236}">
                <a16:creationId xmlns:a16="http://schemas.microsoft.com/office/drawing/2014/main" id="{A31E80F1-A974-3CF9-2B54-30E07C54E669}"/>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9590056C-4CD8-45D3-A5B5-15E648A726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566" name="TextBox 7">
            <a:extLst>
              <a:ext uri="{FF2B5EF4-FFF2-40B4-BE49-F238E27FC236}">
                <a16:creationId xmlns:a16="http://schemas.microsoft.com/office/drawing/2014/main" id="{00F7E9E5-9A51-C0E2-0B78-2E77A694A6B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 of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fade">
                                      <p:cBhvr>
                                        <p:cTn id="27" dur="500"/>
                                        <p:tgtEl>
                                          <p:spTgt spid="3891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62"/>
                                        </p:tgtEl>
                                        <p:attrNameLst>
                                          <p:attrName>style.visibility</p:attrName>
                                        </p:attrNameLst>
                                      </p:cBhvr>
                                      <p:to>
                                        <p:strVal val="visible"/>
                                      </p:to>
                                    </p:set>
                                    <p:animEffect transition="in" filter="fade">
                                      <p:cBhvr>
                                        <p:cTn id="30"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a:xfrm>
            <a:off x="609600" y="274638"/>
            <a:ext cx="10972800" cy="1143000"/>
          </a:xfrm>
        </p:spPr>
        <p:txBody>
          <a:bodyPr/>
          <a:lstStyle/>
          <a:p>
            <a:r>
              <a:rPr lang="en-US" altLang="en-US" dirty="0"/>
              <a:t>Next Meeting 30 Jan</a:t>
            </a:r>
            <a:r>
              <a:rPr lang="en-US" altLang="en-US" b="1" dirty="0">
                <a:solidFill>
                  <a:schemeClr val="accent6"/>
                </a:solidFill>
              </a:rPr>
              <a:t>          </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9600" y="1600200"/>
            <a:ext cx="11478178" cy="4983161"/>
          </a:xfrm>
        </p:spPr>
        <p:txBody>
          <a:bodyPr/>
          <a:lstStyle/>
          <a:p>
            <a:pPr marL="0" indent="0">
              <a:buNone/>
            </a:pPr>
            <a:r>
              <a:rPr lang="fr-FR" altLang="en-US" sz="2800" b="1" dirty="0">
                <a:ea typeface="Roboto" panose="02000000000000000000" pitchFamily="2" charset="0"/>
                <a:cs typeface="Roboto" panose="02000000000000000000" pitchFamily="2" charset="0"/>
              </a:rPr>
              <a:t>Review</a:t>
            </a:r>
          </a:p>
          <a:p>
            <a:pPr>
              <a:spcBef>
                <a:spcPts val="0"/>
              </a:spcBef>
            </a:pPr>
            <a:r>
              <a:rPr lang="en-US" sz="2800" dirty="0">
                <a:ea typeface="Roboto" panose="02000000000000000000" pitchFamily="2" charset="0"/>
                <a:cs typeface="Roboto" panose="02000000000000000000" pitchFamily="2" charset="0"/>
              </a:rPr>
              <a:t>Isaiah 52:11-15 </a:t>
            </a:r>
          </a:p>
          <a:p>
            <a:pPr>
              <a:spcBef>
                <a:spcPts val="0"/>
              </a:spcBef>
            </a:pPr>
            <a:r>
              <a:rPr lang="en-US" sz="2800" dirty="0">
                <a:ea typeface="Roboto" panose="02000000000000000000" pitchFamily="2" charset="0"/>
                <a:cs typeface="Roboto" panose="02000000000000000000" pitchFamily="2" charset="0"/>
              </a:rPr>
              <a:t>Memory Verse | Isaiah 52:15</a:t>
            </a:r>
          </a:p>
          <a:p>
            <a:pPr>
              <a:spcBef>
                <a:spcPts val="0"/>
              </a:spcBef>
            </a:pPr>
            <a:r>
              <a:rPr lang="en-US" sz="2800" dirty="0">
                <a:ea typeface="Roboto" panose="02000000000000000000" pitchFamily="2" charset="0"/>
                <a:cs typeface="Roboto" panose="02000000000000000000" pitchFamily="2" charset="0"/>
              </a:rPr>
              <a:t>Dr. Constable’s Notes, 2023 Ed., pp. 367-372; Motyer, pp. 420-426</a:t>
            </a:r>
          </a:p>
          <a:p>
            <a:pPr>
              <a:spcBef>
                <a:spcPts val="0"/>
              </a:spcBef>
            </a:pPr>
            <a:r>
              <a:rPr lang="en-US" sz="2800" dirty="0">
                <a:ea typeface="Roboto" panose="02000000000000000000" pitchFamily="2" charset="0"/>
                <a:cs typeface="Roboto" panose="02000000000000000000" pitchFamily="2" charset="0"/>
              </a:rPr>
              <a:t>Refreshment Host | Group A</a:t>
            </a:r>
          </a:p>
          <a:p>
            <a:pPr>
              <a:spcBef>
                <a:spcPts val="0"/>
              </a:spcBef>
            </a:pPr>
            <a:endParaRPr lang="en-US" sz="2000" b="1" dirty="0">
              <a:ea typeface="Roboto" panose="02000000000000000000" pitchFamily="2" charset="0"/>
              <a:cs typeface="Roboto" panose="02000000000000000000" pitchFamily="2" charset="0"/>
            </a:endParaRPr>
          </a:p>
          <a:p>
            <a:pPr marL="0" indent="0">
              <a:buNone/>
            </a:pPr>
            <a:r>
              <a:rPr lang="fr-FR" altLang="en-US" sz="2800" b="1" dirty="0">
                <a:ea typeface="Roboto" panose="02000000000000000000" pitchFamily="2" charset="0"/>
                <a:cs typeface="Roboto" panose="02000000000000000000" pitchFamily="2" charset="0"/>
              </a:rPr>
              <a:t>Next Week</a:t>
            </a:r>
          </a:p>
          <a:p>
            <a:pPr>
              <a:spcBef>
                <a:spcPts val="0"/>
              </a:spcBef>
            </a:pPr>
            <a:r>
              <a:rPr lang="en-US" sz="2800" dirty="0">
                <a:ea typeface="Roboto" panose="02000000000000000000" pitchFamily="2" charset="0"/>
                <a:cs typeface="Roboto" panose="02000000000000000000" pitchFamily="2" charset="0"/>
              </a:rPr>
              <a:t>Isaiah 53:1-6 | </a:t>
            </a:r>
            <a:r>
              <a:rPr lang="en-US" sz="2800">
                <a:ea typeface="Roboto" panose="02000000000000000000" pitchFamily="2" charset="0"/>
                <a:cs typeface="Roboto" panose="02000000000000000000" pitchFamily="2" charset="0"/>
              </a:rPr>
              <a:t>Rejection of </a:t>
            </a:r>
            <a:r>
              <a:rPr lang="en-US" sz="2800" dirty="0">
                <a:ea typeface="Roboto" panose="02000000000000000000" pitchFamily="2" charset="0"/>
                <a:cs typeface="Roboto" panose="02000000000000000000" pitchFamily="2" charset="0"/>
              </a:rPr>
              <a:t>Servant; Substitution of the Punished Servant  </a:t>
            </a:r>
          </a:p>
          <a:p>
            <a:pPr>
              <a:spcBef>
                <a:spcPts val="0"/>
              </a:spcBef>
            </a:pPr>
            <a:r>
              <a:rPr lang="en-US" sz="2800" dirty="0">
                <a:ea typeface="Roboto" panose="02000000000000000000" pitchFamily="2" charset="0"/>
                <a:cs typeface="Roboto" panose="02000000000000000000" pitchFamily="2" charset="0"/>
              </a:rPr>
              <a:t>Memory Verse | Isaiah 53:3-4</a:t>
            </a:r>
          </a:p>
          <a:p>
            <a:pPr>
              <a:spcBef>
                <a:spcPts val="0"/>
              </a:spcBef>
            </a:pPr>
            <a:r>
              <a:rPr lang="en-US" sz="2800" dirty="0">
                <a:ea typeface="Roboto" panose="02000000000000000000" pitchFamily="2" charset="0"/>
                <a:cs typeface="Roboto" panose="02000000000000000000" pitchFamily="2" charset="0"/>
              </a:rPr>
              <a:t>Dr. Constable’s Notes, 2023 Ed., pp. 372-380; Motyer, pp. 426-431</a:t>
            </a:r>
          </a:p>
          <a:p>
            <a:pPr>
              <a:spcBef>
                <a:spcPts val="0"/>
              </a:spcBef>
            </a:pPr>
            <a:r>
              <a:rPr lang="en-US" sz="2800" dirty="0">
                <a:ea typeface="Roboto" panose="02000000000000000000" pitchFamily="2" charset="0"/>
                <a:cs typeface="Roboto" panose="02000000000000000000" pitchFamily="2" charset="0"/>
              </a:rPr>
              <a:t>Refreshment Host | </a:t>
            </a:r>
            <a:r>
              <a:rPr lang="en-US" sz="2800" b="1" dirty="0">
                <a:ea typeface="Roboto" panose="02000000000000000000" pitchFamily="2" charset="0"/>
                <a:cs typeface="Roboto" panose="02000000000000000000" pitchFamily="2" charset="0"/>
              </a:rPr>
              <a:t>Group</a:t>
            </a:r>
            <a:r>
              <a:rPr lang="en-US" sz="2800" dirty="0">
                <a:ea typeface="Roboto" panose="02000000000000000000" pitchFamily="2" charset="0"/>
                <a:cs typeface="Roboto" panose="02000000000000000000" pitchFamily="2" charset="0"/>
              </a:rPr>
              <a:t> </a:t>
            </a:r>
            <a:r>
              <a:rPr lang="en-US" sz="2800" b="1" dirty="0">
                <a:ea typeface="Roboto" panose="02000000000000000000" pitchFamily="2" charset="0"/>
                <a:cs typeface="Roboto" panose="02000000000000000000" pitchFamily="2" charset="0"/>
              </a:rPr>
              <a:t>B</a:t>
            </a:r>
          </a:p>
          <a:p>
            <a:pPr>
              <a:spcBef>
                <a:spcPts val="0"/>
              </a:spcBef>
            </a:pPr>
            <a:endParaRPr lang="en-US" sz="2800" b="1" dirty="0">
              <a:ea typeface="Roboto" panose="02000000000000000000" pitchFamily="2" charset="0"/>
              <a:cs typeface="Roboto" panose="02000000000000000000" pitchFamily="2" charset="0"/>
            </a:endParaRPr>
          </a:p>
          <a:p>
            <a:pPr>
              <a:spcBef>
                <a:spcPts val="0"/>
              </a:spcBef>
            </a:pPr>
            <a:endParaRPr lang="en-US" sz="2800" b="1" dirty="0">
              <a:ea typeface="Roboto" panose="02000000000000000000" pitchFamily="2" charset="0"/>
              <a:cs typeface="Roboto" panose="02000000000000000000" pitchFamily="2" charset="0"/>
            </a:endParaRPr>
          </a:p>
          <a:p>
            <a:pPr>
              <a:spcBef>
                <a:spcPts val="0"/>
              </a:spcBef>
            </a:pPr>
            <a:endParaRPr lang="en-US" sz="2800" b="1" dirty="0">
              <a:ea typeface="Roboto" panose="02000000000000000000" pitchFamily="2" charset="0"/>
              <a:cs typeface="Roboto" panose="02000000000000000000" pitchFamily="2" charset="0"/>
            </a:endParaRP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4958A2FD-52ED-4C6C-A552-49FC3DA78A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735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400" b="1"/>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a:t>Benediction</a:t>
            </a:r>
          </a:p>
          <a:p>
            <a:pPr algn="ctr" eaLnBrk="1" hangingPunct="1">
              <a:lnSpc>
                <a:spcPct val="200000"/>
              </a:lnSpc>
            </a:pPr>
            <a:r>
              <a:rPr lang="en-US" altLang="en-US" sz="5400" b="1"/>
              <a:t>Small Groups</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34</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A Mighty Fortress Is Our God</a:t>
            </a:r>
            <a:br>
              <a:rPr lang="en-US" altLang="en-US" b="1" dirty="0"/>
            </a:br>
            <a:r>
              <a:rPr lang="en-US" altLang="en-US" sz="2200" b="1" dirty="0"/>
              <a:t>1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198023" y="1689895"/>
            <a:ext cx="11817309" cy="4525962"/>
          </a:xfrm>
        </p:spPr>
        <p:txBody>
          <a:bodyPr/>
          <a:lstStyle/>
          <a:p>
            <a:pPr marL="0" indent="0" algn="ctr">
              <a:spcBef>
                <a:spcPct val="0"/>
              </a:spcBef>
              <a:buNone/>
            </a:pPr>
            <a:r>
              <a:rPr lang="en-US" altLang="en-US" b="1" dirty="0"/>
              <a:t>A mighty fortress is our God, a bulwark never failing;</a:t>
            </a:r>
          </a:p>
          <a:p>
            <a:pPr marL="0" indent="0" algn="ctr">
              <a:spcBef>
                <a:spcPct val="0"/>
              </a:spcBef>
              <a:buNone/>
            </a:pPr>
            <a:r>
              <a:rPr lang="en-US" altLang="en-US" b="1" dirty="0"/>
              <a:t>Our helper He, amid the flood of mortal ills prevailing:</a:t>
            </a:r>
          </a:p>
          <a:p>
            <a:pPr marL="0" indent="0" algn="ctr">
              <a:spcBef>
                <a:spcPct val="0"/>
              </a:spcBef>
              <a:buNone/>
            </a:pPr>
            <a:r>
              <a:rPr lang="en-US" altLang="en-US" b="1" dirty="0"/>
              <a:t>For still our ancient foe doth seek to work us woe;</a:t>
            </a:r>
          </a:p>
          <a:p>
            <a:pPr marL="0" indent="0" algn="ctr">
              <a:spcBef>
                <a:spcPct val="0"/>
              </a:spcBef>
              <a:buNone/>
            </a:pPr>
            <a:r>
              <a:rPr lang="en-US" altLang="en-US" b="1" dirty="0"/>
              <a:t>His craft and </a:t>
            </a:r>
            <a:r>
              <a:rPr lang="en-US" altLang="en-US" b="1" dirty="0" err="1"/>
              <a:t>pow’r</a:t>
            </a:r>
            <a:r>
              <a:rPr lang="en-US" altLang="en-US" b="1" dirty="0"/>
              <a:t> are great, and, armed with cruel hate,</a:t>
            </a:r>
          </a:p>
          <a:p>
            <a:pPr marL="0" indent="0" algn="ctr">
              <a:spcBef>
                <a:spcPct val="0"/>
              </a:spcBef>
              <a:buNone/>
            </a:pPr>
            <a:r>
              <a:rPr lang="en-US" altLang="en-US" b="1" dirty="0"/>
              <a:t>On Earth is not his equal</a:t>
            </a:r>
          </a:p>
          <a:p>
            <a:pPr marL="0" indent="0" algn="ctr">
              <a:spcBef>
                <a:spcPct val="0"/>
              </a:spcBef>
              <a:buNone/>
            </a:pPr>
            <a:endParaRPr lang="en-US" altLang="en-US"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4</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1868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A Mighty Fortress Is Our God</a:t>
            </a:r>
            <a:br>
              <a:rPr lang="en-US" altLang="en-US" b="1" dirty="0"/>
            </a:br>
            <a:r>
              <a:rPr lang="en-US" altLang="en-US" sz="2200" b="1" dirty="0"/>
              <a:t>2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198023" y="1689895"/>
            <a:ext cx="11817309" cy="4525962"/>
          </a:xfrm>
        </p:spPr>
        <p:txBody>
          <a:bodyPr/>
          <a:lstStyle/>
          <a:p>
            <a:pPr marL="0" indent="0" algn="ctr">
              <a:spcBef>
                <a:spcPct val="0"/>
              </a:spcBef>
              <a:buNone/>
            </a:pPr>
            <a:r>
              <a:rPr lang="en-US" altLang="en-US" b="1" dirty="0"/>
              <a:t>Did we in our own strength confide, our striving would be losing, We’re not the right Man on our side, the Man of God’s own choosing: Dost ask who that may be? Christ Jesus, it is He; Lord Sabaoth, His Name, from age to age the same, And He must win the battle.</a:t>
            </a:r>
            <a:endParaRPr lang="en-US" altLang="en-US"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5</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3242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A Mighty Fortress Is Our God</a:t>
            </a:r>
            <a:br>
              <a:rPr lang="en-US" altLang="en-US" b="1" dirty="0"/>
            </a:br>
            <a:r>
              <a:rPr lang="en-US" altLang="en-US" sz="2200" b="1" dirty="0"/>
              <a:t>3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198023" y="1689895"/>
            <a:ext cx="11817309" cy="4525962"/>
          </a:xfrm>
        </p:spPr>
        <p:txBody>
          <a:bodyPr/>
          <a:lstStyle/>
          <a:p>
            <a:pPr marL="0" indent="0" algn="ctr">
              <a:spcBef>
                <a:spcPct val="0"/>
              </a:spcBef>
              <a:buNone/>
            </a:pPr>
            <a:r>
              <a:rPr lang="en-US" altLang="en-US" b="1" dirty="0"/>
              <a:t>And though this world, with devils filled,</a:t>
            </a:r>
          </a:p>
          <a:p>
            <a:pPr marL="0" indent="0" algn="ctr">
              <a:spcBef>
                <a:spcPct val="0"/>
              </a:spcBef>
              <a:buNone/>
            </a:pPr>
            <a:r>
              <a:rPr lang="en-US" altLang="en-US" b="1" dirty="0"/>
              <a:t>Should threaten to undo us,</a:t>
            </a:r>
          </a:p>
          <a:p>
            <a:pPr marL="0" indent="0" algn="ctr">
              <a:spcBef>
                <a:spcPct val="0"/>
              </a:spcBef>
              <a:buNone/>
            </a:pPr>
            <a:r>
              <a:rPr lang="en-US" altLang="en-US" b="1" dirty="0"/>
              <a:t>We will not fear, for God hath willed His truth to triumph through us; The Prince of Darkness grim, we tremble not for him;</a:t>
            </a:r>
          </a:p>
          <a:p>
            <a:pPr marL="0" indent="0" algn="ctr">
              <a:spcBef>
                <a:spcPct val="0"/>
              </a:spcBef>
              <a:buNone/>
            </a:pPr>
            <a:r>
              <a:rPr lang="en-US" altLang="en-US" b="1" dirty="0"/>
              <a:t>His rage we can endure, for lo, his doom is sure, </a:t>
            </a:r>
          </a:p>
          <a:p>
            <a:pPr marL="0" indent="0" algn="ctr">
              <a:spcBef>
                <a:spcPct val="0"/>
              </a:spcBef>
              <a:buNone/>
            </a:pPr>
            <a:r>
              <a:rPr lang="en-US" altLang="en-US" b="1" dirty="0"/>
              <a:t>One little word shall fell him.</a:t>
            </a:r>
            <a:endParaRPr lang="en-US" altLang="en-US"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6</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96108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A Mighty Fortress Is Our God</a:t>
            </a:r>
            <a:br>
              <a:rPr lang="en-US" altLang="en-US" b="1" dirty="0"/>
            </a:br>
            <a:r>
              <a:rPr lang="en-US" altLang="en-US" sz="2200" b="1" dirty="0"/>
              <a:t>4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198023" y="1689895"/>
            <a:ext cx="11817309" cy="4525962"/>
          </a:xfrm>
        </p:spPr>
        <p:txBody>
          <a:bodyPr/>
          <a:lstStyle/>
          <a:p>
            <a:pPr marL="0" indent="0" algn="ctr">
              <a:spcBef>
                <a:spcPct val="0"/>
              </a:spcBef>
              <a:buNone/>
            </a:pPr>
            <a:r>
              <a:rPr lang="en-US" altLang="en-US" b="1" dirty="0"/>
              <a:t>That word above all earthly </a:t>
            </a:r>
            <a:r>
              <a:rPr lang="en-US" altLang="en-US" b="1" dirty="0" err="1"/>
              <a:t>pow’rs</a:t>
            </a:r>
            <a:r>
              <a:rPr lang="en-US" altLang="en-US" b="1" dirty="0"/>
              <a:t>, no thanks to them, </a:t>
            </a:r>
            <a:r>
              <a:rPr lang="en-US" altLang="en-US" b="1" dirty="0" err="1"/>
              <a:t>abideth</a:t>
            </a:r>
            <a:r>
              <a:rPr lang="en-US" altLang="en-US" b="1" dirty="0"/>
              <a:t>;</a:t>
            </a:r>
          </a:p>
          <a:p>
            <a:pPr marL="0" indent="0" algn="ctr">
              <a:spcBef>
                <a:spcPct val="0"/>
              </a:spcBef>
              <a:buNone/>
            </a:pPr>
            <a:r>
              <a:rPr lang="en-US" altLang="en-US" b="1" dirty="0"/>
              <a:t>The Spirit and the gifts are ours through Him who with us </a:t>
            </a:r>
            <a:r>
              <a:rPr lang="en-US" altLang="en-US" b="1" dirty="0" err="1"/>
              <a:t>sideth</a:t>
            </a:r>
            <a:r>
              <a:rPr lang="en-US" altLang="en-US" b="1" dirty="0"/>
              <a:t>;</a:t>
            </a:r>
          </a:p>
          <a:p>
            <a:pPr marL="0" indent="0" algn="ctr">
              <a:spcBef>
                <a:spcPct val="0"/>
              </a:spcBef>
              <a:buNone/>
            </a:pPr>
            <a:r>
              <a:rPr lang="en-US" altLang="en-US" b="1" dirty="0"/>
              <a:t>Let goods and kindred go, this mortal life also;</a:t>
            </a:r>
          </a:p>
          <a:p>
            <a:pPr marL="0" indent="0" algn="ctr">
              <a:spcBef>
                <a:spcPct val="0"/>
              </a:spcBef>
              <a:buNone/>
            </a:pPr>
            <a:r>
              <a:rPr lang="en-US" altLang="en-US" b="1" dirty="0"/>
              <a:t>The body they may kill: God’s truth </a:t>
            </a:r>
            <a:r>
              <a:rPr lang="en-US" altLang="en-US" b="1" dirty="0" err="1"/>
              <a:t>abideth</a:t>
            </a:r>
            <a:r>
              <a:rPr lang="en-US" altLang="en-US" b="1" dirty="0"/>
              <a:t> still, His kingdom is forever.</a:t>
            </a:r>
            <a:endParaRPr lang="en-US" altLang="en-US" sz="3600"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6737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dirty="0"/>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371600"/>
            <a:ext cx="10972800" cy="5180013"/>
          </a:xfrm>
        </p:spPr>
        <p:txBody>
          <a:bodyPr/>
          <a:lstStyle/>
          <a:p>
            <a:pPr marL="0" indent="0" eaLnBrk="1" hangingPunct="1">
              <a:spcAft>
                <a:spcPts val="600"/>
              </a:spcAft>
              <a:buFont typeface="Arial" panose="020B0604020202020204" pitchFamily="34" charset="0"/>
              <a:buNone/>
              <a:defRPr/>
            </a:pPr>
            <a:endParaRPr lang="en-US" altLang="en-US" b="1" dirty="0">
              <a:latin typeface="Roboto" panose="02000000000000000000" pitchFamily="2" charset="0"/>
              <a:ea typeface="Roboto" panose="02000000000000000000" pitchFamily="2" charset="0"/>
              <a:cs typeface="Roboto" panose="02000000000000000000" pitchFamily="2" charset="0"/>
            </a:endParaRPr>
          </a:p>
          <a:p>
            <a:pPr marL="0" indent="0" eaLnBrk="1" hangingPunct="1">
              <a:spcAft>
                <a:spcPts val="600"/>
              </a:spcAft>
              <a:buFont typeface="Arial" panose="020B0604020202020204" pitchFamily="34" charset="0"/>
              <a:buNone/>
              <a:defRPr/>
            </a:pPr>
            <a:endParaRPr lang="en-US" altLang="en-US" b="1" dirty="0">
              <a:latin typeface="Roboto" panose="02000000000000000000" pitchFamily="2" charset="0"/>
              <a:ea typeface="Roboto" panose="02000000000000000000" pitchFamily="2" charset="0"/>
              <a:cs typeface="Roboto" panose="02000000000000000000" pitchFamily="2" charset="0"/>
            </a:endParaRPr>
          </a:p>
          <a:p>
            <a:pPr marL="0" indent="0" eaLnBrk="1" hangingPunct="1">
              <a:spcAft>
                <a:spcPts val="600"/>
              </a:spcAft>
              <a:buFont typeface="Arial" panose="020B0604020202020204" pitchFamily="34" charset="0"/>
              <a:buNone/>
              <a:defRPr/>
            </a:pPr>
            <a:r>
              <a:rPr lang="en-US" altLang="en-US" b="1" dirty="0">
                <a:latin typeface="Roboto" panose="02000000000000000000" pitchFamily="2" charset="0"/>
                <a:ea typeface="Roboto" panose="02000000000000000000" pitchFamily="2" charset="0"/>
                <a:cs typeface="Roboto" panose="02000000000000000000" pitchFamily="2" charset="0"/>
              </a:rPr>
              <a:t> Isaiah 52:15 (ESV)</a:t>
            </a:r>
          </a:p>
          <a:p>
            <a:pPr marL="0" indent="0" algn="ctr" eaLnBrk="1" hangingPunct="1">
              <a:spcAft>
                <a:spcPts val="600"/>
              </a:spcAft>
              <a:buFont typeface="Arial" panose="020B0604020202020204" pitchFamily="34" charset="0"/>
              <a:buNone/>
              <a:defRPr/>
            </a:pPr>
            <a:r>
              <a:rPr lang="en-US" dirty="0">
                <a:latin typeface="Roboto" panose="02000000000000000000" pitchFamily="2" charset="0"/>
                <a:ea typeface="Roboto" panose="02000000000000000000" pitchFamily="2" charset="0"/>
                <a:cs typeface="Roboto" panose="02000000000000000000" pitchFamily="2" charset="0"/>
              </a:rPr>
              <a:t>so shall he sprinkle many nations. Kings shall shut their mouths because of him, for that which has not been told them they see, and that which they have not heard they understand.</a:t>
            </a:r>
          </a:p>
        </p:txBody>
      </p:sp>
      <p:sp>
        <p:nvSpPr>
          <p:cNvPr id="4" name="Date Placeholder 3">
            <a:extLst>
              <a:ext uri="{FF2B5EF4-FFF2-40B4-BE49-F238E27FC236}">
                <a16:creationId xmlns:a16="http://schemas.microsoft.com/office/drawing/2014/main" id="{21629632-E3AD-FABB-092E-7F339314643D}"/>
              </a:ext>
            </a:extLst>
          </p:cNvPr>
          <p:cNvSpPr>
            <a:spLocks noGrp="1"/>
          </p:cNvSpPr>
          <p:nvPr>
            <p:ph type="dt" sz="quarter" idx="10"/>
          </p:nvPr>
        </p:nvSpPr>
        <p:spPr/>
        <p:txBody>
          <a:bodyPr/>
          <a:lstStyle/>
          <a:p>
            <a:pPr>
              <a:defRPr/>
            </a:pPr>
            <a:r>
              <a:rPr lang="en-US" dirty="0"/>
              <a:t>January 23, 2024</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9</a:t>
            </a:fld>
            <a:endParaRPr lang="en-US" altLang="en-US"/>
          </a:p>
        </p:txBody>
      </p:sp>
    </p:spTree>
    <p:extLst>
      <p:ext uri="{BB962C8B-B14F-4D97-AF65-F5344CB8AC3E}">
        <p14:creationId xmlns:p14="http://schemas.microsoft.com/office/powerpoint/2010/main" val="130270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57465</TotalTime>
  <Words>5366</Words>
  <Application>Microsoft Office PowerPoint</Application>
  <PresentationFormat>Widescreen</PresentationFormat>
  <Paragraphs>347</Paragraphs>
  <Slides>34</Slides>
  <Notes>34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34</vt:i4>
      </vt:variant>
    </vt:vector>
  </HeadingPairs>
  <TitlesOfParts>
    <vt:vector size="47" baseType="lpstr">
      <vt:lpstr>Calibri</vt:lpstr>
      <vt:lpstr>MS PGothic</vt:lpstr>
      <vt:lpstr>Arial</vt:lpstr>
      <vt:lpstr>Times New Roman</vt:lpstr>
      <vt:lpstr>Calibri Light</vt:lpstr>
      <vt:lpstr>Roboto</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On Your Feet!</vt:lpstr>
      <vt:lpstr>A Mighty Fortress Is Our God 1 of 4</vt:lpstr>
      <vt:lpstr>A Mighty Fortress Is Our God 2 of 4</vt:lpstr>
      <vt:lpstr>A Mighty Fortress Is Our God 3 of 4</vt:lpstr>
      <vt:lpstr>A Mighty Fortress Is Our God 4 of 4</vt:lpstr>
      <vt:lpstr>Memory Verse</vt:lpstr>
      <vt:lpstr>Memory Verse</vt:lpstr>
      <vt:lpstr>Isaiah Study</vt:lpstr>
      <vt:lpstr>Isaiah Bible Study Schedule  Fall 2023 – Spring 2024 </vt:lpstr>
      <vt:lpstr>Isaiah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52:11</vt:lpstr>
      <vt:lpstr>PowerPoint Presentation</vt:lpstr>
      <vt:lpstr>PowerPoint Presentation</vt:lpstr>
      <vt:lpstr>Isaiah 52:12</vt:lpstr>
      <vt:lpstr>PowerPoint Presentation</vt:lpstr>
      <vt:lpstr>PowerPoint Presentation</vt:lpstr>
      <vt:lpstr>Isaiah 52:13</vt:lpstr>
      <vt:lpstr>Isaiah 52:14</vt:lpstr>
      <vt:lpstr>Isaiah 52:15</vt:lpstr>
      <vt:lpstr>Conclusion</vt:lpstr>
      <vt:lpstr>Discussion &amp; Application</vt:lpstr>
      <vt:lpstr>Discussion &amp; Application</vt:lpstr>
      <vt:lpstr>Next Meeting 30 Jan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KathyLee Wever</cp:lastModifiedBy>
  <cp:revision>131</cp:revision>
  <cp:lastPrinted>2022-11-15T19:41:48Z</cp:lastPrinted>
  <dcterms:created xsi:type="dcterms:W3CDTF">2012-01-22T12:15:41Z</dcterms:created>
  <dcterms:modified xsi:type="dcterms:W3CDTF">2024-01-23T17:10:41Z</dcterms:modified>
</cp:coreProperties>
</file>