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3"/>
  </p:notesMasterIdLst>
  <p:handoutMasterIdLst>
    <p:handoutMasterId r:id="rId44"/>
  </p:handoutMasterIdLst>
  <p:sldIdLst>
    <p:sldId id="1310" r:id="rId8"/>
    <p:sldId id="1312" r:id="rId9"/>
    <p:sldId id="1580" r:id="rId10"/>
    <p:sldId id="1581" r:id="rId11"/>
    <p:sldId id="1585" r:id="rId12"/>
    <p:sldId id="1584" r:id="rId13"/>
    <p:sldId id="1583" r:id="rId14"/>
    <p:sldId id="1341" r:id="rId15"/>
    <p:sldId id="1521" r:id="rId16"/>
    <p:sldId id="1586" r:id="rId17"/>
    <p:sldId id="1342" r:id="rId18"/>
    <p:sldId id="484" r:id="rId19"/>
    <p:sldId id="1603" r:id="rId20"/>
    <p:sldId id="1604" r:id="rId21"/>
    <p:sldId id="1605" r:id="rId22"/>
    <p:sldId id="1544" r:id="rId23"/>
    <p:sldId id="1537" r:id="rId24"/>
    <p:sldId id="1592" r:id="rId25"/>
    <p:sldId id="1606" r:id="rId26"/>
    <p:sldId id="1593" r:id="rId27"/>
    <p:sldId id="1595" r:id="rId28"/>
    <p:sldId id="1594" r:id="rId29"/>
    <p:sldId id="1611" r:id="rId30"/>
    <p:sldId id="1597" r:id="rId31"/>
    <p:sldId id="1598" r:id="rId32"/>
    <p:sldId id="1610" r:id="rId33"/>
    <p:sldId id="1600" r:id="rId34"/>
    <p:sldId id="1607" r:id="rId35"/>
    <p:sldId id="1608" r:id="rId36"/>
    <p:sldId id="1609" r:id="rId37"/>
    <p:sldId id="1480" r:id="rId38"/>
    <p:sldId id="1588" r:id="rId39"/>
    <p:sldId id="1590" r:id="rId40"/>
    <p:sldId id="1589" r:id="rId41"/>
    <p:sldId id="1331" r:id="rId42"/>
  </p:sldIdLst>
  <p:sldSz cx="12192000" cy="6858000"/>
  <p:notesSz cx="7102475" cy="9388475"/>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FF"/>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947" autoAdjust="0"/>
  </p:normalViewPr>
  <p:slideViewPr>
    <p:cSldViewPr snapToGrid="0" showGuides="1">
      <p:cViewPr>
        <p:scale>
          <a:sx n="81" d="100"/>
          <a:sy n="81" d="100"/>
        </p:scale>
        <p:origin x="513" y="63"/>
      </p:cViewPr>
      <p:guideLst>
        <p:guide orient="horz" pos="1920"/>
        <p:guide pos="3696"/>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D190C-AA34-F13C-1AAC-068553772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6BE15-8217-08A1-148B-D76BC147B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A3B7C-57B4-2F1E-5186-33DC57684E81}"/>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Jesus quotes Isaiah ~21 times in the four gospels.</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Paul references Isaiah five times in Romans 10.</a:t>
            </a:r>
          </a:p>
        </p:txBody>
      </p:sp>
      <p:sp>
        <p:nvSpPr>
          <p:cNvPr id="4" name="Slide Number Placeholder 3">
            <a:extLst>
              <a:ext uri="{FF2B5EF4-FFF2-40B4-BE49-F238E27FC236}">
                <a16:creationId xmlns:a16="http://schemas.microsoft.com/office/drawing/2014/main" id="{6ACED5B1-06D5-15D0-B215-DFFDDC8D6952}"/>
              </a:ext>
            </a:extLst>
          </p:cNvPr>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118194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53F39-2EF0-C9F0-3727-2D2721DD8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6DB85-28A9-6F3B-0DF0-2F9655C3F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B2FC6-E226-927D-1BAF-59DEE0FBCAD6}"/>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6FB68F7-4C49-9385-CFAF-9E1A87920AE8}"/>
              </a:ext>
            </a:extLst>
          </p:cNvPr>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11288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major section of Isaiah deals with the necessity of living out the righteousness of God (Romans 12-16). These chapters emphasize what the characteristics of the servants of the LORD should be… the focus is on Israel primarily but not exclusively. All God’s people are in view, though God’s will for Israel and His promises to Israel where Isaiah’s chief concerns.” Constable</a:t>
            </a:r>
          </a:p>
          <a:p>
            <a:endParaRPr lang="en-US" dirty="0"/>
          </a:p>
          <a:p>
            <a:r>
              <a:rPr lang="en-US" dirty="0"/>
              <a:t>Constable calls Isaiah chapters 56-66 “Israel’s future transformation.”</a:t>
            </a:r>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340871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sz="1200" b="0" dirty="0"/>
              <a:t>Live a life of consistency!</a:t>
            </a:r>
          </a:p>
          <a:p>
            <a:endParaRPr lang="en-US" dirty="0"/>
          </a:p>
          <a:p>
            <a:r>
              <a:rPr lang="en-US" dirty="0"/>
              <a:t>Just like we have to remind our kids to do what is right and just, the LORD reminds Israel again of the important of guarding justice and doing righteousness</a:t>
            </a:r>
          </a:p>
          <a:p>
            <a:endParaRPr lang="en-US" dirty="0"/>
          </a:p>
          <a:p>
            <a:r>
              <a:rPr lang="en-US" dirty="0"/>
              <a:t>“They had a responsibility beyond just believing His promises (Isaiah 54-55)” Notice that practicing justice and righteousness does not accomplish salvation. They should be its consequence; they cannot be its cause (Romans 12:1-2). Constable</a:t>
            </a:r>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233058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969F-CA91-CCCE-4A2D-FA197AD2E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44F5F-5345-1C64-4B4C-D56748932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227FD-B5AA-E665-E6C8-F1D99A741F53}"/>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a:extLst>
              <a:ext uri="{FF2B5EF4-FFF2-40B4-BE49-F238E27FC236}">
                <a16:creationId xmlns:a16="http://schemas.microsoft.com/office/drawing/2014/main" id="{149C4F49-BA02-84B1-AF01-03D1D9F44262}"/>
              </a:ext>
            </a:extLst>
          </p:cNvPr>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379922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6A1F-59D1-2153-4E97-589253EC1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8DAA6-4B13-25AA-51B3-8AAEB57A0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C1707-E41F-F543-8FA7-2532ED9D9A62}"/>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p:txBody>
      </p:sp>
      <p:sp>
        <p:nvSpPr>
          <p:cNvPr id="4" name="Slide Number Placeholder 3">
            <a:extLst>
              <a:ext uri="{FF2B5EF4-FFF2-40B4-BE49-F238E27FC236}">
                <a16:creationId xmlns:a16="http://schemas.microsoft.com/office/drawing/2014/main" id="{F404E8C7-3E8D-3CCC-5F18-8A4D7017D272}"/>
              </a:ext>
            </a:extLst>
          </p:cNvPr>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115022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4B7F-3DFC-16E1-EB50-65BFFD515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92C76-F8C7-A100-91AE-7128D21B0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BA96D-6FAA-D8A4-F2EF-D6E3465CA179}"/>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3B68C7F-B204-4447-05D8-D5DD2B8B5DB0}"/>
              </a:ext>
            </a:extLst>
          </p:cNvPr>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242411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B9A2-6418-5778-233C-ED44984B5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C7E6-AABA-A852-D8A2-701E56017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EEC92-ADE4-AFAD-7D78-D06A6C7AFBF1}"/>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Eunuchs were not part of Jewish practice or custom, but the Assyrians and Egyptians employed Eunuchs to watch of a kings harem</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The Law of Moses excluded them from the congregation (Deuteronomy 23:1), yet in the Millennium these will also enter into blessing.</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Don’t let your hearts be troubled… (John 14:1)</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What is the LORD’s love language – obedience, we are called to obey His commands</a:t>
            </a:r>
          </a:p>
        </p:txBody>
      </p:sp>
      <p:sp>
        <p:nvSpPr>
          <p:cNvPr id="4" name="Slide Number Placeholder 3">
            <a:extLst>
              <a:ext uri="{FF2B5EF4-FFF2-40B4-BE49-F238E27FC236}">
                <a16:creationId xmlns:a16="http://schemas.microsoft.com/office/drawing/2014/main" id="{2DC5E778-77B7-FFF9-E722-5033B9E54C9A}"/>
              </a:ext>
            </a:extLst>
          </p:cNvPr>
          <p:cNvSpPr>
            <a:spLocks noGrp="1"/>
          </p:cNvSpPr>
          <p:nvPr>
            <p:ph type="sldNum" sz="quarter" idx="5"/>
          </p:nvPr>
        </p:nvSpPr>
        <p:spPr/>
        <p:txBody>
          <a:bodyPr/>
          <a:lstStyle/>
          <a:p>
            <a:pPr>
              <a:defRPr/>
            </a:pPr>
            <a:fld id="{B8936B2B-283F-4EBD-9BF9-B15FF86877AE}" type="slidenum">
              <a:rPr lang="en-US" altLang="en-US" smtClean="0"/>
              <a:pPr>
                <a:defRPr/>
              </a:pPr>
              <a:t>21</a:t>
            </a:fld>
            <a:endParaRPr lang="en-US" altLang="en-US"/>
          </a:p>
        </p:txBody>
      </p:sp>
    </p:spTree>
    <p:extLst>
      <p:ext uri="{BB962C8B-B14F-4D97-AF65-F5344CB8AC3E}">
        <p14:creationId xmlns:p14="http://schemas.microsoft.com/office/powerpoint/2010/main" val="298952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895CB-35CF-E136-0441-F329CACAF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FC23E-3DA1-9972-24F0-97F542C6B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0A87A-DF9C-5F69-AAEA-E6526A1D2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3B8F91-E4A4-30EE-1F78-BB8D02CE089F}"/>
              </a:ext>
            </a:extLst>
          </p:cNvPr>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97885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2485-2D10-3CBC-A467-244E55BAA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C6A9-85AE-CC63-4918-D3449AE25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F8732-9252-988C-869A-70FEF3619D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B81780-0696-623A-49A0-64FBFAF5F674}"/>
              </a:ext>
            </a:extLst>
          </p:cNvPr>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1177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a:t>
            </a:fld>
            <a:endParaRPr lang="en-US" altLang="en-US"/>
          </a:p>
        </p:txBody>
      </p:sp>
    </p:spTree>
    <p:extLst>
      <p:ext uri="{BB962C8B-B14F-4D97-AF65-F5344CB8AC3E}">
        <p14:creationId xmlns:p14="http://schemas.microsoft.com/office/powerpoint/2010/main" val="230813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2436-EBDD-3569-BF6A-B8F2B2B32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F67F8-2BBE-A839-9828-EC26B9A22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69B75-B20B-0011-5CB2-AF8CF4C92B04}"/>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807EB9-41AB-D26E-F1EF-A226F4127107}"/>
              </a:ext>
            </a:extLst>
          </p:cNvPr>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301990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E659-46B2-2200-9176-928FFE3D7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D6642-76B6-E0EF-719F-84174AF15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B3A70-634A-F61A-BDBB-3878D114789D}"/>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sz="1200" dirty="0"/>
              <a:t>“God wants those excluded from His house to know that, in that blessed day, they would be welcome to enter His temple, which would be a house of prayer for all people, of all nations and backgrounds.”* (Isaiah 56:7) * Got Questions “Why does God call His house a house of prayer (Isaiah 56:7)?</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In Isaiah 55, the prophet focuses on God’s invitation to experience salvation</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In Isaiah 56, the prophet makes it clear that God’s invitation extends far beyond just His chosen people, Israel.</a:t>
            </a:r>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DC54703-80C7-EC22-619F-C533E1DA3F3A}"/>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10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FB35-7858-9A6B-6F43-9125D4DB6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C71A3-7C07-7379-F5EB-3B62A00AE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41412-EEA2-2552-98B0-7B36E39D3649}"/>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Instead of being made holy in the Temple; the people were make the Temple unholy (Brian Bell)</a:t>
            </a:r>
          </a:p>
        </p:txBody>
      </p:sp>
      <p:sp>
        <p:nvSpPr>
          <p:cNvPr id="4" name="Slide Number Placeholder 3">
            <a:extLst>
              <a:ext uri="{FF2B5EF4-FFF2-40B4-BE49-F238E27FC236}">
                <a16:creationId xmlns:a16="http://schemas.microsoft.com/office/drawing/2014/main" id="{CC193A3E-B12A-8106-FC4C-AD6283286356}"/>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371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4BEA-CC78-3E88-F603-BE3A7989F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9BF06-196B-1B52-A3D6-6794335D7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36698-3C01-8FB3-9ABC-C5D629DEED9D}"/>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C7D7E06-C233-15D4-99C4-DAF20722A233}"/>
              </a:ext>
            </a:extLst>
          </p:cNvPr>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365355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63E93-8977-D928-4F73-22894C7B2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3AC51-DAB4-0E0A-7C61-2F72A2FBB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2B919-9096-60AA-C36F-91CBD41565CE}"/>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Condemnation of self-seeking leadership.</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Jesse’s sermon this past Sunday talked about sheep and their not flattering characteristics, which against wild animals, would not be good</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Defenseless flock</a:t>
            </a:r>
          </a:p>
        </p:txBody>
      </p:sp>
      <p:sp>
        <p:nvSpPr>
          <p:cNvPr id="4" name="Slide Number Placeholder 3">
            <a:extLst>
              <a:ext uri="{FF2B5EF4-FFF2-40B4-BE49-F238E27FC236}">
                <a16:creationId xmlns:a16="http://schemas.microsoft.com/office/drawing/2014/main" id="{95A8224C-D6B8-592A-02ED-10FC61035E48}"/>
              </a:ext>
            </a:extLst>
          </p:cNvPr>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2009036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8E11-81D9-8E54-5941-11319EEC5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CED75-B797-1CCA-BA67-5DDBFC7C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F7091-BF08-EE0D-8703-1624FCC9F311}"/>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6465FB8-C7FD-5BE7-6917-0ED23332E097}"/>
              </a:ext>
            </a:extLst>
          </p:cNvPr>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3881644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056C2-23CB-EB47-F76F-0B6751D47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79BAB-20D9-7D34-D02F-C26FFD029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3787F-7EC6-A861-BFA4-E42B89DE093D}"/>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FA87547-AD20-100A-311D-19B69B067411}"/>
              </a:ext>
            </a:extLst>
          </p:cNvPr>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382601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31</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32</a:t>
            </a:fld>
            <a:endParaRPr lang="en-US" altLang="en-US"/>
          </a:p>
        </p:txBody>
      </p:sp>
    </p:spTree>
    <p:extLst>
      <p:ext uri="{BB962C8B-B14F-4D97-AF65-F5344CB8AC3E}">
        <p14:creationId xmlns:p14="http://schemas.microsoft.com/office/powerpoint/2010/main" val="392903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33</a:t>
            </a:fld>
            <a:endParaRPr lang="en-US" altLang="en-US"/>
          </a:p>
        </p:txBody>
      </p:sp>
    </p:spTree>
    <p:extLst>
      <p:ext uri="{BB962C8B-B14F-4D97-AF65-F5344CB8AC3E}">
        <p14:creationId xmlns:p14="http://schemas.microsoft.com/office/powerpoint/2010/main" val="226979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10830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34</a:t>
            </a:fld>
            <a:endParaRPr lang="en-US" altLang="en-US"/>
          </a:p>
        </p:txBody>
      </p:sp>
    </p:spTree>
    <p:extLst>
      <p:ext uri="{BB962C8B-B14F-4D97-AF65-F5344CB8AC3E}">
        <p14:creationId xmlns:p14="http://schemas.microsoft.com/office/powerpoint/2010/main" val="592120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35</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177574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10</a:t>
            </a:fld>
            <a:endParaRPr lang="en-US" altLang="en-US"/>
          </a:p>
        </p:txBody>
      </p:sp>
    </p:spTree>
    <p:extLst>
      <p:ext uri="{BB962C8B-B14F-4D97-AF65-F5344CB8AC3E}">
        <p14:creationId xmlns:p14="http://schemas.microsoft.com/office/powerpoint/2010/main" val="143994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FBDA637-0DAE-38FB-4FAD-896C52EE5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BFBC7EA-AF71-D892-658C-442736E46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73D66E9C-A5B3-E2CA-8FBA-FC8F45DA6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241543-912F-46FB-BF0A-431C087896CD}"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7D1AC-4091-1CEB-0FE5-8235D2B33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C2F0A-1F9C-5808-F36E-EEE674F00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9DAFB-8A05-689E-63F3-6264FD8BB409}"/>
              </a:ext>
            </a:extLst>
          </p:cNvPr>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DE3F8E6-F4A9-DF0B-F774-397FEA058E39}"/>
              </a:ext>
            </a:extLst>
          </p:cNvPr>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311843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iblehub.com/isaiah/56-1.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iblehub.com/isaiah/56-2.ht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biblehub.com/isaiah/56-1.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biblehub.com/isaiah/56-2.ht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mmanuelbible.church/learn/membership" TargetMode="External"/><Relationship Id="rId4" Type="http://schemas.openxmlformats.org/officeDocument/2006/relationships/hyperlink" Target="https://immanuelbible.church/learn/baptis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biblehub.com/isaiah/56-1.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biblehub.com/isaiah/56-2.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iblehub.com/isaiah/56-3.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iblehub.com/isaiah/56-4.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blehub.com/isaiah/56-5.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biblehub.com/isaiah/56-6.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iblehub.com/isaiah/56-5.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biblehub.com/isaiah/56-5.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biblehub.com/isaiah/56-7.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biblehub.com/isaiah/56-8.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blehub.com/isaiah/56-9.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biblehub.com/isaiah/56-12.htm" TargetMode="External"/><Relationship Id="rId5" Type="http://schemas.openxmlformats.org/officeDocument/2006/relationships/hyperlink" Target="http://biblehub.com/isaiah/56-11.htm" TargetMode="External"/><Relationship Id="rId4" Type="http://schemas.openxmlformats.org/officeDocument/2006/relationships/hyperlink" Target="http://biblehub.com/isaiah/56-10.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iblehub.com/isaiah/56-9.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biblehub.com/isaiah/56-12.htm" TargetMode="External"/><Relationship Id="rId5" Type="http://schemas.openxmlformats.org/officeDocument/2006/relationships/hyperlink" Target="http://biblehub.com/isaiah/56-11.htm" TargetMode="External"/><Relationship Id="rId4" Type="http://schemas.openxmlformats.org/officeDocument/2006/relationships/hyperlink" Target="http://biblehub.com/isaiah/56-10.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a:extLst>
              <a:ext uri="{FF2B5EF4-FFF2-40B4-BE49-F238E27FC236}">
                <a16:creationId xmlns:a16="http://schemas.microsoft.com/office/drawing/2014/main" id="{9FA704A9-28F7-DF2D-E076-BA0AF90D423D}"/>
              </a:ext>
            </a:extLst>
          </p:cNvPr>
          <p:cNvSpPr>
            <a:spLocks noGrp="1"/>
          </p:cNvSpPr>
          <p:nvPr>
            <p:ph type="dt" sz="quarter" idx="10"/>
          </p:nvPr>
        </p:nvSpPr>
        <p:spPr/>
        <p:txBody>
          <a:bodyPr/>
          <a:lstStyle/>
          <a:p>
            <a:pPr>
              <a:defRPr/>
            </a:pPr>
            <a:r>
              <a:rPr lang="en-US" dirty="0"/>
              <a:t>February 27, 2024</a:t>
            </a: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Schedule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704975"/>
            <a:ext cx="10972800" cy="5180013"/>
          </a:xfrm>
        </p:spPr>
        <p:txBody>
          <a:bodyPr/>
          <a:lstStyle/>
          <a:p>
            <a:pPr marL="0" indent="0">
              <a:spcBef>
                <a:spcPts val="0"/>
              </a:spcBef>
              <a:spcAft>
                <a:spcPts val="0"/>
              </a:spcAft>
              <a:buNone/>
              <a:defRPr/>
            </a:pPr>
            <a:r>
              <a:rPr lang="fr-FR" altLang="en-US" sz="2800" b="1" dirty="0">
                <a:solidFill>
                  <a:schemeClr val="bg1">
                    <a:lumMod val="75000"/>
                  </a:schemeClr>
                </a:solidFill>
                <a:cs typeface="Arial" panose="020B0604020202020204" pitchFamily="34" charset="0"/>
              </a:rPr>
              <a:t>Last Week:</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Isaiah 55</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Memory Verse: Isaiah 55:3</a:t>
            </a:r>
          </a:p>
          <a:p>
            <a:pPr marL="342900" indent="-342900">
              <a:spcBef>
                <a:spcPts val="0"/>
              </a:spcBef>
              <a:spcAft>
                <a:spcPts val="0"/>
              </a:spcAft>
              <a:defRPr/>
            </a:pPr>
            <a:r>
              <a:rPr lang="en-US" altLang="en-US" sz="2800" b="1" i="1" dirty="0">
                <a:solidFill>
                  <a:schemeClr val="bg1">
                    <a:lumMod val="75000"/>
                  </a:schemeClr>
                </a:solidFill>
                <a:cs typeface="Arial" panose="020B0604020202020204" pitchFamily="34" charset="0"/>
              </a:rPr>
              <a:t>Dr. Constable’s Notes, 2023 Ed., pp. 394-401; Motyer, pp. 452-458</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Refreshment Host: E</a:t>
            </a:r>
          </a:p>
          <a:p>
            <a:pPr marL="0" indent="0">
              <a:spcBef>
                <a:spcPts val="0"/>
              </a:spcBef>
              <a:spcAft>
                <a:spcPts val="0"/>
              </a:spcAft>
              <a:buNone/>
              <a:defRPr/>
            </a:pPr>
            <a:endParaRPr lang="fr-FR" altLang="en-US" sz="2800" b="1" dirty="0">
              <a:cs typeface="Arial" panose="020B0604020202020204" pitchFamily="34" charset="0"/>
            </a:endParaRPr>
          </a:p>
          <a:p>
            <a:pPr marL="0" indent="0">
              <a:spcBef>
                <a:spcPts val="0"/>
              </a:spcBef>
              <a:spcAft>
                <a:spcPts val="0"/>
              </a:spcAft>
              <a:buNone/>
              <a:defRPr/>
            </a:pPr>
            <a:r>
              <a:rPr lang="fr-FR" altLang="en-US" sz="2800" b="1" dirty="0">
                <a:cs typeface="Arial" panose="020B0604020202020204" pitchFamily="34" charset="0"/>
              </a:rPr>
              <a:t>Tonight:</a:t>
            </a:r>
          </a:p>
          <a:p>
            <a:pPr marL="342900" indent="-342900">
              <a:spcBef>
                <a:spcPts val="0"/>
              </a:spcBef>
              <a:spcAft>
                <a:spcPts val="0"/>
              </a:spcAft>
              <a:defRPr/>
            </a:pPr>
            <a:r>
              <a:rPr lang="en-US" altLang="en-US" sz="2800" b="1" dirty="0">
                <a:cs typeface="Arial" panose="020B0604020202020204" pitchFamily="34" charset="0"/>
              </a:rPr>
              <a:t>Isaiah 56 | Blessings for All Nations; Israel’s Sinful Leaders</a:t>
            </a:r>
          </a:p>
          <a:p>
            <a:pPr marL="342900" indent="-342900">
              <a:spcBef>
                <a:spcPts val="0"/>
              </a:spcBef>
              <a:spcAft>
                <a:spcPts val="0"/>
              </a:spcAft>
              <a:defRPr/>
            </a:pPr>
            <a:r>
              <a:rPr lang="en-US" altLang="en-US" sz="2800" b="1" dirty="0">
                <a:cs typeface="Arial" panose="020B0604020202020204" pitchFamily="34" charset="0"/>
              </a:rPr>
              <a:t>Memory Verse: Isaiah 56:7</a:t>
            </a:r>
          </a:p>
          <a:p>
            <a:pPr marL="342900" indent="-342900">
              <a:spcBef>
                <a:spcPts val="0"/>
              </a:spcBef>
              <a:spcAft>
                <a:spcPts val="0"/>
              </a:spcAft>
              <a:defRPr/>
            </a:pPr>
            <a:r>
              <a:rPr lang="en-US" altLang="en-US" sz="2800" b="1" i="1" dirty="0">
                <a:cs typeface="Arial" panose="020B0604020202020204" pitchFamily="34" charset="0"/>
              </a:rPr>
              <a:t>Dr. Constable’s Notes, 2023 Ed., pp. 401-408; Motyer, pp. 459-469</a:t>
            </a:r>
          </a:p>
          <a:p>
            <a:pPr marL="342900" indent="-342900">
              <a:spcBef>
                <a:spcPts val="0"/>
              </a:spcBef>
              <a:spcAft>
                <a:spcPts val="0"/>
              </a:spcAft>
              <a:defRPr/>
            </a:pPr>
            <a:r>
              <a:rPr lang="en-US" altLang="en-US" sz="2800" b="1" dirty="0">
                <a:cs typeface="Arial" panose="020B0604020202020204" pitchFamily="34" charset="0"/>
              </a:rPr>
              <a:t>Refreshment Host: F</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10</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509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CBC2EF6A-EC6E-F8EF-80DF-EE7074036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E93676-8DD0-42FE-8434-A56106922EC1}" type="slidenum">
              <a:rPr lang="en-US" altLang="en-US"/>
              <a:pPr/>
              <a:t>11</a:t>
            </a:fld>
            <a:endParaRPr lang="en-US" altLang="en-US"/>
          </a:p>
        </p:txBody>
      </p:sp>
      <p:sp>
        <p:nvSpPr>
          <p:cNvPr id="36871" name="Title 1">
            <a:extLst>
              <a:ext uri="{FF2B5EF4-FFF2-40B4-BE49-F238E27FC236}">
                <a16:creationId xmlns:a16="http://schemas.microsoft.com/office/drawing/2014/main" id="{35C82C48-5544-A399-8CF3-4B55EAE1D027}"/>
              </a:ext>
            </a:extLst>
          </p:cNvPr>
          <p:cNvSpPr>
            <a:spLocks noGrp="1"/>
          </p:cNvSpPr>
          <p:nvPr>
            <p:ph type="title"/>
          </p:nvPr>
        </p:nvSpPr>
        <p:spPr>
          <a:xfrm>
            <a:off x="2259142"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Fall 2023 – Spring 2024</a:t>
            </a:r>
            <a:br>
              <a:rPr lang="en-US" altLang="en-US" sz="4125" b="1" dirty="0">
                <a:latin typeface="Times New Roman" panose="02020603050405020304" pitchFamily="18" charset="0"/>
                <a:cs typeface="Calibri" panose="020F0502020204030204" pitchFamily="34" charset="0"/>
              </a:rPr>
            </a:br>
            <a:endParaRPr lang="en-US" altLang="en-US" sz="1031" i="1" dirty="0">
              <a:solidFill>
                <a:srgbClr val="0000FF"/>
              </a:solidFill>
            </a:endParaRPr>
          </a:p>
        </p:txBody>
      </p:sp>
      <p:grpSp>
        <p:nvGrpSpPr>
          <p:cNvPr id="9" name="Group 8">
            <a:extLst>
              <a:ext uri="{FF2B5EF4-FFF2-40B4-BE49-F238E27FC236}">
                <a16:creationId xmlns:a16="http://schemas.microsoft.com/office/drawing/2014/main" id="{88FD6DCE-6047-B76D-FC98-FDB4FC035E33}"/>
              </a:ext>
            </a:extLst>
          </p:cNvPr>
          <p:cNvGrpSpPr/>
          <p:nvPr/>
        </p:nvGrpSpPr>
        <p:grpSpPr>
          <a:xfrm>
            <a:off x="3082239" y="2026816"/>
            <a:ext cx="5705517" cy="4536686"/>
            <a:chOff x="3082239" y="2026816"/>
            <a:chExt cx="5705517" cy="4536686"/>
          </a:xfrm>
        </p:grpSpPr>
        <p:pic>
          <p:nvPicPr>
            <p:cNvPr id="3" name="Picture 2">
              <a:extLst>
                <a:ext uri="{FF2B5EF4-FFF2-40B4-BE49-F238E27FC236}">
                  <a16:creationId xmlns:a16="http://schemas.microsoft.com/office/drawing/2014/main" id="{FA05DD93-C8AA-5A40-0F2C-8BFC344CC040}"/>
                </a:ext>
              </a:extLst>
            </p:cNvPr>
            <p:cNvPicPr>
              <a:picLocks noChangeAspect="1"/>
            </p:cNvPicPr>
            <p:nvPr/>
          </p:nvPicPr>
          <p:blipFill>
            <a:blip r:embed="rId3"/>
            <a:stretch>
              <a:fillRect/>
            </a:stretch>
          </p:blipFill>
          <p:spPr>
            <a:xfrm>
              <a:off x="3139390" y="3982208"/>
              <a:ext cx="5648366" cy="2581294"/>
            </a:xfrm>
            <a:prstGeom prst="rect">
              <a:avLst/>
            </a:prstGeom>
          </p:spPr>
        </p:pic>
        <p:pic>
          <p:nvPicPr>
            <p:cNvPr id="8" name="Picture 7">
              <a:extLst>
                <a:ext uri="{FF2B5EF4-FFF2-40B4-BE49-F238E27FC236}">
                  <a16:creationId xmlns:a16="http://schemas.microsoft.com/office/drawing/2014/main" id="{624E67BB-BC76-45DF-0E62-A6AC6BF934AF}"/>
                </a:ext>
              </a:extLst>
            </p:cNvPr>
            <p:cNvPicPr>
              <a:picLocks noChangeAspect="1"/>
            </p:cNvPicPr>
            <p:nvPr/>
          </p:nvPicPr>
          <p:blipFill>
            <a:blip r:embed="rId4"/>
            <a:stretch>
              <a:fillRect/>
            </a:stretch>
          </p:blipFill>
          <p:spPr>
            <a:xfrm>
              <a:off x="3082239" y="2026816"/>
              <a:ext cx="5705517" cy="1857389"/>
            </a:xfrm>
            <a:prstGeom prst="rect">
              <a:avLst/>
            </a:prstGeom>
          </p:spPr>
        </p:pic>
      </p:grpSp>
      <p:sp>
        <p:nvSpPr>
          <p:cNvPr id="10" name="Rectangle 9">
            <a:extLst>
              <a:ext uri="{FF2B5EF4-FFF2-40B4-BE49-F238E27FC236}">
                <a16:creationId xmlns:a16="http://schemas.microsoft.com/office/drawing/2014/main" id="{38107014-4B28-3471-F2BD-17B305A84A66}"/>
              </a:ext>
            </a:extLst>
          </p:cNvPr>
          <p:cNvSpPr/>
          <p:nvPr/>
        </p:nvSpPr>
        <p:spPr>
          <a:xfrm>
            <a:off x="3069940" y="5816764"/>
            <a:ext cx="5814488" cy="1946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a:p>
        </p:txBody>
      </p:sp>
      <p:graphicFrame>
        <p:nvGraphicFramePr>
          <p:cNvPr id="8" name="Table 7"/>
          <p:cNvGraphicFramePr>
            <a:graphicFrameLocks noGrp="1"/>
          </p:cNvGraphicFramePr>
          <p:nvPr/>
        </p:nvGraphicFramePr>
        <p:xfrm>
          <a:off x="258132" y="1465748"/>
          <a:ext cx="11672564" cy="5000925"/>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932">
                <a:tc vMerge="1">
                  <a:txBody>
                    <a:bodyPr/>
                    <a:lstStyle/>
                    <a:p>
                      <a:endParaRPr lang="en-US"/>
                    </a:p>
                  </a:txBody>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01613" y="6419852"/>
            <a:ext cx="4718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00" dirty="0"/>
              <a:t>Bruce Wilkinson and Kenneth Boa, Talk Thru the Bible </a:t>
            </a:r>
            <a:r>
              <a:rPr lang="en-US" altLang="en-US" sz="1000"/>
              <a:t>(Nashville: </a:t>
            </a:r>
            <a:r>
              <a:rPr lang="en-US" altLang="en-US" sz="1000" dirty="0"/>
              <a:t>T. Nelson, 1983), 189.</a:t>
            </a:r>
            <a:endParaRPr lang="en-US" alt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7200032">
            <a:off x="9194103" y="5435474"/>
            <a:ext cx="1053532" cy="342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8887185" y="6129037"/>
            <a:ext cx="1828800" cy="369332"/>
          </a:xfrm>
          <a:prstGeom prst="rect">
            <a:avLst/>
          </a:prstGeom>
          <a:noFill/>
        </p:spPr>
        <p:txBody>
          <a:bodyPr>
            <a:spAutoFit/>
          </a:bodyPr>
          <a:lstStyle/>
          <a:p>
            <a:pPr defTabSz="912842">
              <a:defRPr/>
            </a:pPr>
            <a:r>
              <a:rPr lang="en-US" b="1" dirty="0">
                <a:solidFill>
                  <a:srgbClr val="FF0000"/>
                </a:solidFill>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720870" y="2168883"/>
            <a:ext cx="1068384" cy="25254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42"/>
            <a:endParaRPr lang="en-US">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7B1D-0181-3387-6058-C04762E08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7B843-BC36-D93D-6D8D-540E7DE786F9}"/>
              </a:ext>
            </a:extLst>
          </p:cNvPr>
          <p:cNvSpPr>
            <a:spLocks noGrp="1"/>
          </p:cNvSpPr>
          <p:nvPr>
            <p:ph type="title"/>
          </p:nvPr>
        </p:nvSpPr>
        <p:spPr>
          <a:xfrm>
            <a:off x="464127" y="225393"/>
            <a:ext cx="10972800" cy="1143000"/>
          </a:xfrm>
        </p:spPr>
        <p:txBody>
          <a:bodyPr/>
          <a:lstStyle/>
          <a:p>
            <a:r>
              <a:rPr lang="en-US" b="1" dirty="0"/>
              <a:t>Israel’s Future Transformation</a:t>
            </a:r>
            <a:br>
              <a:rPr lang="en-US" b="1" dirty="0"/>
            </a:br>
            <a:r>
              <a:rPr lang="en-US" b="1" dirty="0"/>
              <a:t>Isaiah 56-66</a:t>
            </a:r>
          </a:p>
        </p:txBody>
      </p:sp>
      <p:sp>
        <p:nvSpPr>
          <p:cNvPr id="6" name="Slide Number Placeholder 5">
            <a:extLst>
              <a:ext uri="{FF2B5EF4-FFF2-40B4-BE49-F238E27FC236}">
                <a16:creationId xmlns:a16="http://schemas.microsoft.com/office/drawing/2014/main" id="{1880391C-9C58-6B23-C6E7-EEF40610D047}"/>
              </a:ext>
            </a:extLst>
          </p:cNvPr>
          <p:cNvSpPr>
            <a:spLocks noGrp="1"/>
          </p:cNvSpPr>
          <p:nvPr>
            <p:ph type="sldNum" sz="quarter" idx="12"/>
          </p:nvPr>
        </p:nvSpPr>
        <p:spPr/>
        <p:txBody>
          <a:bodyPr/>
          <a:lstStyle/>
          <a:p>
            <a:pPr>
              <a:defRPr/>
            </a:pPr>
            <a:fld id="{3AD7D920-DEA2-4CA0-8F35-A40F4F4612CD}" type="slidenum">
              <a:rPr lang="en-US" altLang="en-US" smtClean="0"/>
              <a:pPr>
                <a:defRPr/>
              </a:pPr>
              <a:t>13</a:t>
            </a:fld>
            <a:endParaRPr lang="en-US" altLang="en-US"/>
          </a:p>
        </p:txBody>
      </p:sp>
      <p:cxnSp>
        <p:nvCxnSpPr>
          <p:cNvPr id="7" name="Straight Connector 6">
            <a:extLst>
              <a:ext uri="{FF2B5EF4-FFF2-40B4-BE49-F238E27FC236}">
                <a16:creationId xmlns:a16="http://schemas.microsoft.com/office/drawing/2014/main" id="{462C899A-99DB-AADC-5EC2-124B49D79914}"/>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3B1160AD-106E-5B73-7B6F-D44AEBF5BCBE}"/>
              </a:ext>
            </a:extLst>
          </p:cNvPr>
          <p:cNvSpPr txBox="1">
            <a:spLocks/>
          </p:cNvSpPr>
          <p:nvPr/>
        </p:nvSpPr>
        <p:spPr bwMode="auto">
          <a:xfrm>
            <a:off x="249736" y="2313186"/>
            <a:ext cx="11692521" cy="1467463"/>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200" dirty="0"/>
              <a:t>“This last major section of Isaiah deals with the </a:t>
            </a:r>
            <a:r>
              <a:rPr lang="en-US" altLang="en-US" sz="2200" u="sng" dirty="0"/>
              <a:t>necessity of living out the righteousness of God</a:t>
            </a:r>
            <a:r>
              <a:rPr lang="en-US" altLang="en-US" sz="2200" dirty="0"/>
              <a:t> (cf. Rom. 12-16). These chapters </a:t>
            </a:r>
            <a:r>
              <a:rPr lang="en-US" altLang="en-US" sz="2200" u="sng" dirty="0"/>
              <a:t>emphasize what the characteristics of the servants of the LORD should be</a:t>
            </a:r>
            <a:r>
              <a:rPr lang="en-US" altLang="en-US" sz="2200" dirty="0"/>
              <a:t>. Again, the </a:t>
            </a:r>
            <a:r>
              <a:rPr lang="en-US" altLang="en-US" sz="2200" u="sng" dirty="0"/>
              <a:t>focus is on Israel primarily but not exclusively</a:t>
            </a:r>
            <a:r>
              <a:rPr lang="en-US" altLang="en-US" sz="2200" dirty="0"/>
              <a:t>. All God’s people are in view, though God’s will for Israel and His promises to Israel were Isaiah’s chief concern.” Constable</a:t>
            </a:r>
          </a:p>
        </p:txBody>
      </p:sp>
      <p:sp>
        <p:nvSpPr>
          <p:cNvPr id="14" name="Content Placeholder 2">
            <a:extLst>
              <a:ext uri="{FF2B5EF4-FFF2-40B4-BE49-F238E27FC236}">
                <a16:creationId xmlns:a16="http://schemas.microsoft.com/office/drawing/2014/main" id="{557C676F-8BBE-DE84-187E-B2C0918A23E8}"/>
              </a:ext>
            </a:extLst>
          </p:cNvPr>
          <p:cNvSpPr txBox="1">
            <a:spLocks/>
          </p:cNvSpPr>
          <p:nvPr/>
        </p:nvSpPr>
        <p:spPr bwMode="auto">
          <a:xfrm>
            <a:off x="249736" y="4467086"/>
            <a:ext cx="11692521" cy="1467463"/>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200" dirty="0"/>
              <a:t>“The remainder of chapters 56-66 reveal that the </a:t>
            </a:r>
            <a:r>
              <a:rPr lang="en-US" altLang="en-US" sz="2200" i="1" dirty="0"/>
              <a:t>salvation</a:t>
            </a:r>
            <a:r>
              <a:rPr lang="en-US" altLang="en-US" sz="2200" dirty="0"/>
              <a:t> in which his righteousness will be revealed is, on the one hand, </a:t>
            </a:r>
            <a:r>
              <a:rPr lang="en-US" altLang="en-US" sz="2200" u="sng" dirty="0"/>
              <a:t>the deliverance of his people from the whole environment and plague of sin,</a:t>
            </a:r>
            <a:r>
              <a:rPr lang="en-US" altLang="en-US" sz="2200" dirty="0"/>
              <a:t> and on the other hand, </a:t>
            </a:r>
            <a:r>
              <a:rPr lang="en-US" altLang="en-US" sz="2200" u="sng" dirty="0"/>
              <a:t>his devastating and merited judgment on those who rebel against him</a:t>
            </a:r>
            <a:r>
              <a:rPr lang="en-US" altLang="en-US" sz="2200" dirty="0"/>
              <a:t>.” Motyer</a:t>
            </a:r>
          </a:p>
        </p:txBody>
      </p:sp>
    </p:spTree>
    <p:extLst>
      <p:ext uri="{BB962C8B-B14F-4D97-AF65-F5344CB8AC3E}">
        <p14:creationId xmlns:p14="http://schemas.microsoft.com/office/powerpoint/2010/main" val="246239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CB6CE-C37D-8D8C-85D6-0F90C21B7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C71B0-5FEE-6542-0B28-87812FCFA9D2}"/>
              </a:ext>
            </a:extLst>
          </p:cNvPr>
          <p:cNvSpPr>
            <a:spLocks noGrp="1"/>
          </p:cNvSpPr>
          <p:nvPr>
            <p:ph type="title"/>
          </p:nvPr>
        </p:nvSpPr>
        <p:spPr>
          <a:xfrm>
            <a:off x="464127" y="225393"/>
            <a:ext cx="10972800" cy="1143000"/>
          </a:xfrm>
        </p:spPr>
        <p:txBody>
          <a:bodyPr/>
          <a:lstStyle/>
          <a:p>
            <a:r>
              <a:rPr lang="en-US" b="1" dirty="0"/>
              <a:t>Jesus References Isaiah</a:t>
            </a:r>
          </a:p>
        </p:txBody>
      </p:sp>
      <p:sp>
        <p:nvSpPr>
          <p:cNvPr id="6" name="Slide Number Placeholder 5">
            <a:extLst>
              <a:ext uri="{FF2B5EF4-FFF2-40B4-BE49-F238E27FC236}">
                <a16:creationId xmlns:a16="http://schemas.microsoft.com/office/drawing/2014/main" id="{45F80B1D-8B19-E0B7-8A9B-469F8774567B}"/>
              </a:ext>
            </a:extLst>
          </p:cNvPr>
          <p:cNvSpPr>
            <a:spLocks noGrp="1"/>
          </p:cNvSpPr>
          <p:nvPr>
            <p:ph type="sldNum" sz="quarter" idx="12"/>
          </p:nvPr>
        </p:nvSpPr>
        <p:spPr/>
        <p:txBody>
          <a:bodyPr/>
          <a:lstStyle/>
          <a:p>
            <a:pPr>
              <a:defRPr/>
            </a:pPr>
            <a:fld id="{3AD7D920-DEA2-4CA0-8F35-A40F4F4612CD}" type="slidenum">
              <a:rPr lang="en-US" altLang="en-US" smtClean="0"/>
              <a:pPr>
                <a:defRPr/>
              </a:pPr>
              <a:t>14</a:t>
            </a:fld>
            <a:endParaRPr lang="en-US" altLang="en-US"/>
          </a:p>
        </p:txBody>
      </p:sp>
      <p:cxnSp>
        <p:nvCxnSpPr>
          <p:cNvPr id="7" name="Straight Connector 6">
            <a:extLst>
              <a:ext uri="{FF2B5EF4-FFF2-40B4-BE49-F238E27FC236}">
                <a16:creationId xmlns:a16="http://schemas.microsoft.com/office/drawing/2014/main" id="{A0BF404F-AC7A-802F-4C4C-35E785A290C7}"/>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F3682AEE-6150-8898-23AC-326AADA39B15}"/>
              </a:ext>
            </a:extLst>
          </p:cNvPr>
          <p:cNvSpPr txBox="1">
            <a:spLocks/>
          </p:cNvSpPr>
          <p:nvPr/>
        </p:nvSpPr>
        <p:spPr bwMode="auto">
          <a:xfrm>
            <a:off x="197599" y="1719053"/>
            <a:ext cx="5610286" cy="4994410"/>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altLang="en-US" sz="2100" b="1" dirty="0"/>
              <a:t>Isaiah 6:9-10 </a:t>
            </a:r>
            <a:r>
              <a:rPr lang="en-US" altLang="en-US" sz="2100" dirty="0"/>
              <a:t>And he said, “Go, and say to this people: “Keep on hearing, but do not understand; keep on seeing, but do not perceive. Make the heart of this people dull…”</a:t>
            </a:r>
            <a:endParaRPr lang="en-US" altLang="en-US" sz="2100" b="1" dirty="0"/>
          </a:p>
          <a:p>
            <a:pPr marL="457200" indent="-457200">
              <a:buFont typeface="+mj-lt"/>
              <a:buAutoNum type="arabicPeriod"/>
            </a:pPr>
            <a:r>
              <a:rPr lang="en-US" altLang="en-US" sz="2100" b="1" dirty="0"/>
              <a:t>Isaiah 29:13 </a:t>
            </a:r>
            <a:r>
              <a:rPr lang="en-US" altLang="en-US" sz="2100" dirty="0"/>
              <a:t>And the Lord said: “Because this people draw near with their mouth and honor me with their lips…</a:t>
            </a:r>
            <a:endParaRPr lang="en-US" altLang="en-US" sz="2100" b="1" dirty="0"/>
          </a:p>
          <a:p>
            <a:pPr marL="457200" indent="-457200">
              <a:buFont typeface="+mj-lt"/>
              <a:buAutoNum type="arabicPeriod"/>
            </a:pPr>
            <a:r>
              <a:rPr lang="en-US" altLang="en-US" sz="2100" b="1" dirty="0"/>
              <a:t>Isaiah 35:5-6 </a:t>
            </a:r>
            <a:r>
              <a:rPr lang="en-US" altLang="en-US" sz="2100" dirty="0"/>
              <a:t>Then the eyes of the blind will be opened and the ears of the deaf unstopped. Then the lame will leap like a dear</a:t>
            </a:r>
          </a:p>
          <a:p>
            <a:pPr marL="457200" indent="-457200">
              <a:buFont typeface="+mj-lt"/>
              <a:buAutoNum type="arabicPeriod"/>
            </a:pPr>
            <a:r>
              <a:rPr lang="en-US" altLang="en-US" sz="2100" b="1" dirty="0"/>
              <a:t>Isaiah 54:13 </a:t>
            </a:r>
            <a:r>
              <a:rPr lang="en-US" altLang="en-US" sz="2100" dirty="0"/>
              <a:t>All your children shall be taught by the LORD…</a:t>
            </a:r>
          </a:p>
        </p:txBody>
      </p:sp>
      <p:sp>
        <p:nvSpPr>
          <p:cNvPr id="13" name="Content Placeholder 2">
            <a:extLst>
              <a:ext uri="{FF2B5EF4-FFF2-40B4-BE49-F238E27FC236}">
                <a16:creationId xmlns:a16="http://schemas.microsoft.com/office/drawing/2014/main" id="{220B6B9A-2681-1800-0D7F-2E4392E2E7F2}"/>
              </a:ext>
            </a:extLst>
          </p:cNvPr>
          <p:cNvSpPr txBox="1">
            <a:spLocks/>
          </p:cNvSpPr>
          <p:nvPr/>
        </p:nvSpPr>
        <p:spPr bwMode="auto">
          <a:xfrm>
            <a:off x="5999644" y="1719053"/>
            <a:ext cx="5938685" cy="4994407"/>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en-US" altLang="en-US" sz="2100" b="1" dirty="0"/>
              <a:t>Matthew 13:14-15 </a:t>
            </a:r>
            <a:r>
              <a:rPr lang="en-US" altLang="en-US" sz="2100" dirty="0">
                <a:solidFill>
                  <a:srgbClr val="C00000"/>
                </a:solidFill>
              </a:rPr>
              <a:t>“Indeed, in their case the </a:t>
            </a:r>
            <a:r>
              <a:rPr lang="en-US" altLang="en-US" sz="2100" b="1" dirty="0">
                <a:solidFill>
                  <a:srgbClr val="C00000"/>
                </a:solidFill>
              </a:rPr>
              <a:t>prophecy of Isaiah is fulfilled </a:t>
            </a:r>
            <a:r>
              <a:rPr lang="en-US" altLang="en-US" sz="2100" dirty="0">
                <a:solidFill>
                  <a:srgbClr val="C00000"/>
                </a:solidFill>
              </a:rPr>
              <a:t>that says: “”You will indeed hear but never understand</a:t>
            </a:r>
            <a:r>
              <a:rPr lang="en-US" altLang="en-US" sz="2100" dirty="0"/>
              <a:t>, and you will indeed see but never perceive.” </a:t>
            </a:r>
            <a:r>
              <a:rPr lang="en-US" altLang="en-US" sz="2100" dirty="0">
                <a:solidFill>
                  <a:srgbClr val="C00000"/>
                </a:solidFill>
              </a:rPr>
              <a:t>For this people’s heart has grown dull…</a:t>
            </a:r>
            <a:r>
              <a:rPr lang="en-US" altLang="en-US" sz="2100" dirty="0"/>
              <a:t>”</a:t>
            </a:r>
          </a:p>
          <a:p>
            <a:pPr marL="457200" indent="-457200">
              <a:buAutoNum type="arabicPeriod"/>
            </a:pPr>
            <a:r>
              <a:rPr lang="en-US" altLang="en-US" sz="2100" b="1" dirty="0"/>
              <a:t>Matthew 15:7-9 </a:t>
            </a:r>
            <a:r>
              <a:rPr lang="en-US" altLang="en-US" sz="2100" dirty="0">
                <a:solidFill>
                  <a:srgbClr val="C00000"/>
                </a:solidFill>
              </a:rPr>
              <a:t>“You hypocrites! Well did </a:t>
            </a:r>
            <a:r>
              <a:rPr lang="en-US" altLang="en-US" sz="2100" b="1" dirty="0">
                <a:solidFill>
                  <a:srgbClr val="C00000"/>
                </a:solidFill>
              </a:rPr>
              <a:t>Isaiah prophesy of you</a:t>
            </a:r>
            <a:r>
              <a:rPr lang="en-US" altLang="en-US" sz="2100" dirty="0">
                <a:solidFill>
                  <a:srgbClr val="C00000"/>
                </a:solidFill>
              </a:rPr>
              <a:t>, when he said: “’ This people honors me with their lips…</a:t>
            </a:r>
          </a:p>
          <a:p>
            <a:pPr marL="457200" indent="-457200">
              <a:buAutoNum type="arabicPeriod"/>
            </a:pPr>
            <a:r>
              <a:rPr lang="en-US" altLang="en-US" sz="2100" b="1" dirty="0"/>
              <a:t>Luke 7:22</a:t>
            </a:r>
            <a:r>
              <a:rPr lang="en-US" altLang="en-US" sz="2100" dirty="0"/>
              <a:t> And he answered them, </a:t>
            </a:r>
            <a:r>
              <a:rPr lang="en-US" altLang="en-US" sz="2100" dirty="0">
                <a:solidFill>
                  <a:srgbClr val="C00000"/>
                </a:solidFill>
              </a:rPr>
              <a:t>“Go and tell John what you have seen and heard; the blind receive their sight, the lame walk, lepers are cleansed, and the deaf hear…</a:t>
            </a:r>
          </a:p>
          <a:p>
            <a:pPr marL="457200" indent="-457200">
              <a:buAutoNum type="arabicPeriod"/>
            </a:pPr>
            <a:r>
              <a:rPr lang="en-US" altLang="en-US" sz="2100" b="1" dirty="0"/>
              <a:t>John 6:45 </a:t>
            </a:r>
            <a:r>
              <a:rPr lang="en-US" altLang="en-US" sz="2100" dirty="0">
                <a:solidFill>
                  <a:srgbClr val="C00000"/>
                </a:solidFill>
              </a:rPr>
              <a:t>It is </a:t>
            </a:r>
            <a:r>
              <a:rPr lang="en-US" altLang="en-US" sz="2100" b="1" dirty="0">
                <a:solidFill>
                  <a:srgbClr val="C00000"/>
                </a:solidFill>
              </a:rPr>
              <a:t>written in the Prophets</a:t>
            </a:r>
            <a:r>
              <a:rPr lang="en-US" altLang="en-US" sz="2100" dirty="0">
                <a:solidFill>
                  <a:srgbClr val="C00000"/>
                </a:solidFill>
              </a:rPr>
              <a:t>, ‘And they will all be taught by God.’</a:t>
            </a:r>
            <a:endParaRPr lang="en-US" altLang="en-US" sz="2100" b="1" dirty="0">
              <a:solidFill>
                <a:srgbClr val="C00000"/>
              </a:solidFill>
            </a:endParaRPr>
          </a:p>
        </p:txBody>
      </p:sp>
    </p:spTree>
    <p:extLst>
      <p:ext uri="{BB962C8B-B14F-4D97-AF65-F5344CB8AC3E}">
        <p14:creationId xmlns:p14="http://schemas.microsoft.com/office/powerpoint/2010/main" val="10218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239E7-6CCC-FE80-20CB-AC755C462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0710B-703F-7273-59D8-8AC77AFCAA67}"/>
              </a:ext>
            </a:extLst>
          </p:cNvPr>
          <p:cNvSpPr>
            <a:spLocks noGrp="1"/>
          </p:cNvSpPr>
          <p:nvPr>
            <p:ph type="title"/>
          </p:nvPr>
        </p:nvSpPr>
        <p:spPr>
          <a:xfrm>
            <a:off x="464127" y="225393"/>
            <a:ext cx="10972800" cy="1143000"/>
          </a:xfrm>
        </p:spPr>
        <p:txBody>
          <a:bodyPr/>
          <a:lstStyle/>
          <a:p>
            <a:r>
              <a:rPr lang="en-US" b="1" dirty="0"/>
              <a:t>Jesus and Paul Reference Isaiah</a:t>
            </a:r>
          </a:p>
        </p:txBody>
      </p:sp>
      <p:sp>
        <p:nvSpPr>
          <p:cNvPr id="6" name="Slide Number Placeholder 5">
            <a:extLst>
              <a:ext uri="{FF2B5EF4-FFF2-40B4-BE49-F238E27FC236}">
                <a16:creationId xmlns:a16="http://schemas.microsoft.com/office/drawing/2014/main" id="{08C71246-A74D-41AF-AD66-31336809280D}"/>
              </a:ext>
            </a:extLst>
          </p:cNvPr>
          <p:cNvSpPr>
            <a:spLocks noGrp="1"/>
          </p:cNvSpPr>
          <p:nvPr>
            <p:ph type="sldNum" sz="quarter" idx="12"/>
          </p:nvPr>
        </p:nvSpPr>
        <p:spPr/>
        <p:txBody>
          <a:bodyPr/>
          <a:lstStyle/>
          <a:p>
            <a:pPr>
              <a:defRPr/>
            </a:pPr>
            <a:fld id="{3AD7D920-DEA2-4CA0-8F35-A40F4F4612CD}" type="slidenum">
              <a:rPr lang="en-US" altLang="en-US" smtClean="0"/>
              <a:pPr>
                <a:defRPr/>
              </a:pPr>
              <a:t>15</a:t>
            </a:fld>
            <a:endParaRPr lang="en-US" altLang="en-US"/>
          </a:p>
        </p:txBody>
      </p:sp>
      <p:cxnSp>
        <p:nvCxnSpPr>
          <p:cNvPr id="7" name="Straight Connector 6">
            <a:extLst>
              <a:ext uri="{FF2B5EF4-FFF2-40B4-BE49-F238E27FC236}">
                <a16:creationId xmlns:a16="http://schemas.microsoft.com/office/drawing/2014/main" id="{017F18E8-5A27-797C-B030-9DD95E6C0216}"/>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C2F0D7C8-C519-8848-6D40-7D31E6B5B967}"/>
              </a:ext>
            </a:extLst>
          </p:cNvPr>
          <p:cNvSpPr txBox="1">
            <a:spLocks/>
          </p:cNvSpPr>
          <p:nvPr/>
        </p:nvSpPr>
        <p:spPr bwMode="auto">
          <a:xfrm>
            <a:off x="197599" y="1719052"/>
            <a:ext cx="5610286" cy="4853539"/>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5"/>
            </a:pPr>
            <a:r>
              <a:rPr lang="en-US" altLang="en-US" sz="2100" b="1" dirty="0"/>
              <a:t>Isaiah 56:7 </a:t>
            </a:r>
            <a:r>
              <a:rPr lang="en-US" altLang="en-US" sz="2100" dirty="0"/>
              <a:t>“…these I will bring to my holy mountain, and make them joyful in my house of prayer; their burnt offerings and their sacrifices will be accepted on my altar; for my house shall be called a house of prayer for all peoples.”</a:t>
            </a:r>
          </a:p>
          <a:p>
            <a:pPr marL="457200" indent="-457200">
              <a:buFont typeface="+mj-lt"/>
              <a:buAutoNum type="arabicPeriod" startAt="5"/>
            </a:pPr>
            <a:r>
              <a:rPr lang="en-US" altLang="en-US" sz="2100" b="1" dirty="0"/>
              <a:t>Isaiah 65:1-2 </a:t>
            </a:r>
            <a:r>
              <a:rPr lang="en-US" altLang="en-US" sz="2100" dirty="0"/>
              <a:t>I was ready to be sought by those who did not ask for me; I was ready to be found by those who did not seek me. I said, “Here I am, here I am,” to a nation that was not called by my name. I spread out my hands all the day to a rebellious people…</a:t>
            </a:r>
          </a:p>
        </p:txBody>
      </p:sp>
      <p:sp>
        <p:nvSpPr>
          <p:cNvPr id="13" name="Content Placeholder 2">
            <a:extLst>
              <a:ext uri="{FF2B5EF4-FFF2-40B4-BE49-F238E27FC236}">
                <a16:creationId xmlns:a16="http://schemas.microsoft.com/office/drawing/2014/main" id="{1D6283DD-982E-289E-9A93-A1063B43806A}"/>
              </a:ext>
            </a:extLst>
          </p:cNvPr>
          <p:cNvSpPr txBox="1">
            <a:spLocks/>
          </p:cNvSpPr>
          <p:nvPr/>
        </p:nvSpPr>
        <p:spPr bwMode="auto">
          <a:xfrm>
            <a:off x="5999644" y="1719053"/>
            <a:ext cx="5938685" cy="4853539"/>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5"/>
            </a:pPr>
            <a:r>
              <a:rPr lang="en-US" altLang="en-US" sz="2100" b="1" dirty="0"/>
              <a:t>Matthew 21:12-13 </a:t>
            </a:r>
            <a:r>
              <a:rPr lang="en-US" altLang="en-US" sz="2100" dirty="0"/>
              <a:t>He said to them, </a:t>
            </a:r>
            <a:r>
              <a:rPr lang="en-US" altLang="en-US" sz="2100" dirty="0">
                <a:solidFill>
                  <a:srgbClr val="C00000"/>
                </a:solidFill>
              </a:rPr>
              <a:t>“</a:t>
            </a:r>
            <a:r>
              <a:rPr lang="en-US" altLang="en-US" sz="2100" b="1" dirty="0">
                <a:solidFill>
                  <a:srgbClr val="C00000"/>
                </a:solidFill>
              </a:rPr>
              <a:t>It is written</a:t>
            </a:r>
            <a:r>
              <a:rPr lang="en-US" altLang="en-US" sz="2100" dirty="0">
                <a:solidFill>
                  <a:srgbClr val="C00000"/>
                </a:solidFill>
              </a:rPr>
              <a:t>, ‘My house shall be called a house of prayer,’ but you make it a den or robbers.”</a:t>
            </a:r>
            <a:r>
              <a:rPr lang="en-US" altLang="en-US" sz="2100" b="1" dirty="0">
                <a:solidFill>
                  <a:srgbClr val="C00000"/>
                </a:solidFill>
              </a:rPr>
              <a:t> </a:t>
            </a:r>
            <a:r>
              <a:rPr lang="en-US" altLang="en-US" sz="2100" b="1" dirty="0"/>
              <a:t>Mark 11:17 </a:t>
            </a:r>
            <a:r>
              <a:rPr lang="en-US" altLang="en-US" sz="2100" dirty="0"/>
              <a:t>And he was teaching them and saying to them, </a:t>
            </a:r>
            <a:r>
              <a:rPr lang="en-US" altLang="en-US" sz="2100" dirty="0">
                <a:solidFill>
                  <a:srgbClr val="C00000"/>
                </a:solidFill>
              </a:rPr>
              <a:t>“</a:t>
            </a:r>
            <a:r>
              <a:rPr lang="en-US" altLang="en-US" sz="2100" b="1" dirty="0">
                <a:solidFill>
                  <a:srgbClr val="C00000"/>
                </a:solidFill>
              </a:rPr>
              <a:t>Is it not written</a:t>
            </a:r>
            <a:r>
              <a:rPr lang="en-US" altLang="en-US" sz="2100" dirty="0">
                <a:solidFill>
                  <a:srgbClr val="C00000"/>
                </a:solidFill>
              </a:rPr>
              <a:t>, ‘My house shall be called a house of prayer for all the nations’? But you have made it a den of robbers.” </a:t>
            </a:r>
            <a:r>
              <a:rPr lang="en-US" altLang="en-US" sz="2100" b="1" dirty="0"/>
              <a:t>Luke 19:46 </a:t>
            </a:r>
            <a:r>
              <a:rPr lang="en-US" altLang="en-US" sz="2100" dirty="0"/>
              <a:t>And he entered the temple and began to drive out those who sold, saying to them, </a:t>
            </a:r>
            <a:r>
              <a:rPr lang="en-US" altLang="en-US" sz="2100" dirty="0">
                <a:solidFill>
                  <a:srgbClr val="C00000"/>
                </a:solidFill>
              </a:rPr>
              <a:t>“</a:t>
            </a:r>
            <a:r>
              <a:rPr lang="en-US" altLang="en-US" sz="2100" b="1" dirty="0">
                <a:solidFill>
                  <a:srgbClr val="C00000"/>
                </a:solidFill>
              </a:rPr>
              <a:t>It is written</a:t>
            </a:r>
            <a:r>
              <a:rPr lang="en-US" altLang="en-US" sz="2100" dirty="0">
                <a:solidFill>
                  <a:srgbClr val="C00000"/>
                </a:solidFill>
              </a:rPr>
              <a:t>, ‘My house shall be called a house of prayer,’ but you have made it a den of robbers.”</a:t>
            </a:r>
          </a:p>
          <a:p>
            <a:pPr marL="457200" indent="-457200">
              <a:buFont typeface="+mj-lt"/>
              <a:buAutoNum type="arabicPeriod" startAt="5"/>
            </a:pPr>
            <a:r>
              <a:rPr lang="en-US" altLang="en-US" sz="2100" b="1" dirty="0"/>
              <a:t>Romans 10:20-21 And Isaiah boldly says</a:t>
            </a:r>
            <a:r>
              <a:rPr lang="en-US" altLang="en-US" sz="2100" dirty="0"/>
              <a:t>, “I was found by those who did not seek me; I revealed myself to those who did not ask for me…” </a:t>
            </a:r>
          </a:p>
        </p:txBody>
      </p:sp>
    </p:spTree>
    <p:extLst>
      <p:ext uri="{BB962C8B-B14F-4D97-AF65-F5344CB8AC3E}">
        <p14:creationId xmlns:p14="http://schemas.microsoft.com/office/powerpoint/2010/main" val="324191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Overview | Isaiah 56</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16</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3" name="Content Placeholder 2">
            <a:extLst>
              <a:ext uri="{FF2B5EF4-FFF2-40B4-BE49-F238E27FC236}">
                <a16:creationId xmlns:a16="http://schemas.microsoft.com/office/drawing/2014/main" id="{BF9465A8-DB04-469C-C053-00D7815CBC36}"/>
              </a:ext>
            </a:extLst>
          </p:cNvPr>
          <p:cNvSpPr txBox="1">
            <a:spLocks/>
          </p:cNvSpPr>
          <p:nvPr/>
        </p:nvSpPr>
        <p:spPr bwMode="auto">
          <a:xfrm>
            <a:off x="460151" y="2134342"/>
            <a:ext cx="11285464" cy="3840039"/>
          </a:xfrm>
          <a:prstGeom prst="rect">
            <a:avLst/>
          </a:prstGeom>
          <a:solidFill>
            <a:schemeClr val="bg1"/>
          </a:solidFill>
          <a:ln w="9525">
            <a:solidFill>
              <a:schemeClr val="bg1"/>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The “need for humility and holiness*” as the LORD:</a:t>
            </a:r>
          </a:p>
          <a:p>
            <a:r>
              <a:rPr lang="en-US" altLang="en-US" sz="2800" b="1" dirty="0"/>
              <a:t>Pronounces</a:t>
            </a:r>
            <a:r>
              <a:rPr lang="en-US" altLang="en-US" sz="2800" dirty="0"/>
              <a:t> a blessing, yet to come, upon covenant keepers – those who seek justice, do what is right, and maintain the sabbath (vv 1-2, 6-7)</a:t>
            </a:r>
          </a:p>
          <a:p>
            <a:r>
              <a:rPr lang="en-US" altLang="en-US" sz="2800" b="1" dirty="0"/>
              <a:t>Encourages</a:t>
            </a:r>
            <a:r>
              <a:rPr lang="en-US" altLang="en-US" sz="2800" dirty="0"/>
              <a:t> foreigners and eunuch followers (vv 3-4)</a:t>
            </a:r>
          </a:p>
          <a:p>
            <a:r>
              <a:rPr lang="en-US" altLang="en-US" sz="2800" b="1" dirty="0"/>
              <a:t>Promises</a:t>
            </a:r>
            <a:r>
              <a:rPr lang="en-US" altLang="en-US" sz="2800" dirty="0"/>
              <a:t> an everlasting gift (v 5)</a:t>
            </a:r>
          </a:p>
          <a:p>
            <a:r>
              <a:rPr lang="en-US" altLang="en-US" sz="2800" b="1" dirty="0"/>
              <a:t>Promises</a:t>
            </a:r>
            <a:r>
              <a:rPr lang="en-US" altLang="en-US" sz="2800" dirty="0"/>
              <a:t> to gather others beyond Israel (v 8)</a:t>
            </a:r>
          </a:p>
          <a:p>
            <a:r>
              <a:rPr lang="en-US" altLang="en-US" sz="2800" b="1" dirty="0"/>
              <a:t>Warns</a:t>
            </a:r>
            <a:r>
              <a:rPr lang="en-US" altLang="en-US" sz="2800" dirty="0"/>
              <a:t> Israel’s leaders about their wickedness (vv 9-12)</a:t>
            </a:r>
          </a:p>
          <a:p>
            <a:endParaRPr lang="en-US" altLang="en-US" sz="2800" dirty="0"/>
          </a:p>
          <a:p>
            <a:pPr marL="0" indent="0">
              <a:buNone/>
            </a:pPr>
            <a:r>
              <a:rPr lang="en-US" altLang="en-US" sz="1800" dirty="0"/>
              <a:t>*Constable</a:t>
            </a:r>
          </a:p>
          <a:p>
            <a:pPr marL="0" indent="0">
              <a:buNone/>
            </a:pPr>
            <a:endParaRPr lang="en-US" altLang="en-US" sz="2800" dirty="0"/>
          </a:p>
          <a:p>
            <a:endParaRPr lang="en-US" altLang="en-US" sz="2800" dirty="0"/>
          </a:p>
          <a:p>
            <a:endParaRPr lang="en-US" altLang="en-US" sz="2800" dirty="0"/>
          </a:p>
        </p:txBody>
      </p:sp>
    </p:spTree>
    <p:extLst>
      <p:ext uri="{BB962C8B-B14F-4D97-AF65-F5344CB8AC3E}">
        <p14:creationId xmlns:p14="http://schemas.microsoft.com/office/powerpoint/2010/main" val="90654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56:1</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6" y="1600199"/>
            <a:ext cx="2709178" cy="5199849"/>
          </a:xfrm>
        </p:spPr>
        <p:txBody>
          <a:bodyPr/>
          <a:lstStyle/>
          <a:p>
            <a:pPr marL="0" indent="0">
              <a:buNone/>
            </a:pPr>
            <a:r>
              <a:rPr lang="en-US" sz="2200" b="1" i="0" u="none" strike="noStrike" dirty="0">
                <a:solidFill>
                  <a:srgbClr val="008AE6"/>
                </a:solidFill>
                <a:effectLst/>
                <a:hlinkClick r:id="rId3"/>
              </a:rPr>
              <a:t>1</a:t>
            </a:r>
            <a:r>
              <a:rPr lang="en-US" sz="2200" b="0" i="0" dirty="0">
                <a:solidFill>
                  <a:srgbClr val="001320"/>
                </a:solidFill>
                <a:effectLst/>
              </a:rPr>
              <a:t>Thus says the </a:t>
            </a:r>
            <a:r>
              <a:rPr lang="en-US" sz="2200" b="0" i="0" u="none" strike="noStrike" cap="all" dirty="0">
                <a:solidFill>
                  <a:srgbClr val="001320"/>
                </a:solidFill>
                <a:effectLst/>
              </a:rPr>
              <a:t>LORD</a:t>
            </a:r>
            <a:r>
              <a:rPr lang="en-US" sz="2200" b="0" i="0" dirty="0">
                <a:solidFill>
                  <a:srgbClr val="001320"/>
                </a:solidFill>
                <a:effectLst/>
              </a:rPr>
              <a:t>: “</a:t>
            </a:r>
            <a:r>
              <a:rPr lang="en-US" sz="2200" b="1" i="0" dirty="0">
                <a:solidFill>
                  <a:srgbClr val="001320"/>
                </a:solidFill>
                <a:effectLst/>
              </a:rPr>
              <a:t>Keep justice</a:t>
            </a:r>
            <a:r>
              <a:rPr lang="en-US" sz="2200" b="0" i="0" dirty="0">
                <a:solidFill>
                  <a:srgbClr val="001320"/>
                </a:solidFill>
                <a:effectLst/>
              </a:rPr>
              <a:t>, and </a:t>
            </a:r>
            <a:r>
              <a:rPr lang="en-US" sz="2200" b="1" i="0" dirty="0">
                <a:solidFill>
                  <a:srgbClr val="001320"/>
                </a:solidFill>
                <a:effectLst/>
              </a:rPr>
              <a:t>do righteousness</a:t>
            </a:r>
            <a:r>
              <a:rPr lang="en-US" sz="2200" b="0" i="0" dirty="0">
                <a:solidFill>
                  <a:srgbClr val="001320"/>
                </a:solidFill>
                <a:effectLst/>
              </a:rPr>
              <a:t>,</a:t>
            </a:r>
            <a:br>
              <a:rPr lang="en-US" sz="2200" dirty="0"/>
            </a:br>
            <a:r>
              <a:rPr lang="en-US" sz="2200" b="0" i="0" dirty="0">
                <a:solidFill>
                  <a:srgbClr val="001320"/>
                </a:solidFill>
                <a:effectLst/>
              </a:rPr>
              <a:t>for </a:t>
            </a:r>
            <a:r>
              <a:rPr lang="en-US" sz="2200" b="1" i="0" dirty="0">
                <a:solidFill>
                  <a:srgbClr val="001320"/>
                </a:solidFill>
                <a:effectLst/>
              </a:rPr>
              <a:t>soon my salvation will come</a:t>
            </a:r>
            <a:r>
              <a:rPr lang="en-US" sz="2200" b="0" i="0" dirty="0">
                <a:solidFill>
                  <a:srgbClr val="001320"/>
                </a:solidFill>
                <a:effectLst/>
              </a:rPr>
              <a:t>, and </a:t>
            </a:r>
            <a:r>
              <a:rPr lang="en-US" sz="2200" b="1" i="0" dirty="0">
                <a:solidFill>
                  <a:srgbClr val="001320"/>
                </a:solidFill>
                <a:effectLst/>
              </a:rPr>
              <a:t>my righteousness be revealed</a:t>
            </a:r>
            <a:r>
              <a:rPr lang="en-US" sz="2200" b="0" i="0" dirty="0">
                <a:solidFill>
                  <a:srgbClr val="001320"/>
                </a:solidFill>
                <a:effectLst/>
              </a:rPr>
              <a:t>.</a:t>
            </a:r>
            <a:br>
              <a:rPr lang="en-US" sz="2200" dirty="0"/>
            </a:br>
            <a:r>
              <a:rPr lang="en-US" sz="2200" b="1" i="0" u="none" strike="noStrike" dirty="0">
                <a:solidFill>
                  <a:srgbClr val="008AE6"/>
                </a:solidFill>
                <a:effectLst/>
                <a:hlinkClick r:id="rId4"/>
              </a:rPr>
              <a:t>2</a:t>
            </a:r>
            <a:r>
              <a:rPr lang="en-US" sz="2200" b="0" i="0" dirty="0">
                <a:solidFill>
                  <a:srgbClr val="001320"/>
                </a:solidFill>
                <a:effectLst/>
              </a:rPr>
              <a:t>Blessed is the man who does this, and the son of man who holds it fast, who keeps the Sabbath, not profaning it, and keeps his hand from doing any evil.”</a:t>
            </a:r>
            <a:r>
              <a:rPr lang="en-US" sz="2200" dirty="0"/>
              <a:t> </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17</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2878882" y="1600198"/>
            <a:ext cx="9251203" cy="519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The LORD reminds His people about their </a:t>
            </a:r>
            <a:r>
              <a:rPr lang="en-US" altLang="en-US" sz="2000" u="sng" dirty="0"/>
              <a:t>covenant obligations</a:t>
            </a:r>
          </a:p>
          <a:p>
            <a:pPr lvl="1"/>
            <a:r>
              <a:rPr lang="en-US" altLang="en-US" sz="1800" dirty="0"/>
              <a:t>Keep, maintain, and promote justice (Isaiah 1:17; 5:7c; 16; 10:1-2)</a:t>
            </a:r>
          </a:p>
          <a:p>
            <a:pPr lvl="1"/>
            <a:r>
              <a:rPr lang="en-US" altLang="en-US" sz="1800" dirty="0"/>
              <a:t>Do righteousness (Isaiah 1:27, 5:7d, 16)</a:t>
            </a:r>
          </a:p>
          <a:p>
            <a:pPr lvl="1"/>
            <a:r>
              <a:rPr lang="en-US" altLang="en-US" sz="1800" dirty="0"/>
              <a:t>Honor, keep, and not break the Sabbath (Exodus 16:23-29, 20:8-11, 31:14-16, 35:2-3; Deuteronomy 5:12-15)</a:t>
            </a:r>
          </a:p>
          <a:p>
            <a:pPr lvl="1"/>
            <a:r>
              <a:rPr lang="en-US" altLang="en-US" sz="1800" dirty="0"/>
              <a:t>Keeps, retrains his hand from doing evil</a:t>
            </a:r>
          </a:p>
          <a:p>
            <a:r>
              <a:rPr lang="en-US" altLang="en-US" sz="2000" b="1" dirty="0"/>
              <a:t>Justice</a:t>
            </a:r>
            <a:r>
              <a:rPr lang="en-US" altLang="en-US" sz="2000" dirty="0"/>
              <a:t> involves </a:t>
            </a:r>
            <a:r>
              <a:rPr lang="en-US" altLang="en-US" sz="2000" u="sng" dirty="0"/>
              <a:t>conduct that conforms to moral rightness in action or attitude - doing what is right</a:t>
            </a:r>
            <a:r>
              <a:rPr lang="en-US" altLang="en-US" sz="2000" dirty="0"/>
              <a:t>.</a:t>
            </a:r>
          </a:p>
          <a:p>
            <a:r>
              <a:rPr lang="en-US" altLang="en-US" sz="2000" b="1" dirty="0"/>
              <a:t>Righteousness</a:t>
            </a:r>
            <a:r>
              <a:rPr lang="en-US" altLang="en-US" sz="2000" dirty="0"/>
              <a:t> is </a:t>
            </a:r>
            <a:r>
              <a:rPr lang="en-US" altLang="en-US" sz="2000" u="sng" dirty="0"/>
              <a:t>the quality of state of being righteous; holiness; purity; uprightness, etc. – NOT attainable on our own</a:t>
            </a:r>
            <a:r>
              <a:rPr lang="en-US" altLang="en-US" sz="2000" dirty="0"/>
              <a:t>!</a:t>
            </a:r>
          </a:p>
          <a:p>
            <a:pPr marL="400050" indent="-342900"/>
            <a:r>
              <a:rPr lang="en-US" altLang="en-US" sz="2000" dirty="0"/>
              <a:t>“Isaiah is </a:t>
            </a:r>
            <a:r>
              <a:rPr lang="en-US" altLang="en-US" sz="2000" u="sng" dirty="0"/>
              <a:t>not inviting people to seek salvation by their own works of righteousness </a:t>
            </a:r>
            <a:r>
              <a:rPr lang="en-US" altLang="en-US" sz="2000" dirty="0"/>
              <a:t>but urging (along with the rest of the Bible) </a:t>
            </a:r>
            <a:r>
              <a:rPr lang="en-US" altLang="en-US" sz="2000" u="sng" dirty="0"/>
              <a:t>those who belong to the Lord</a:t>
            </a:r>
            <a:r>
              <a:rPr lang="en-US" altLang="en-US" sz="2000" dirty="0"/>
              <a:t> to </a:t>
            </a:r>
            <a:r>
              <a:rPr lang="en-US" altLang="en-US" sz="2000" u="sng" dirty="0"/>
              <a:t>devote themselves to the life that reflects what he has revealed to be right</a:t>
            </a:r>
            <a:r>
              <a:rPr lang="en-US" altLang="en-US" sz="2000" dirty="0"/>
              <a:t>. Taken together, </a:t>
            </a:r>
            <a:r>
              <a:rPr lang="en-US" altLang="en-US" sz="2000" i="1" dirty="0"/>
              <a:t>justice</a:t>
            </a:r>
            <a:r>
              <a:rPr lang="en-US" altLang="en-US" sz="2000" dirty="0"/>
              <a:t> and </a:t>
            </a:r>
            <a:r>
              <a:rPr lang="en-US" altLang="en-US" sz="2000" i="1" dirty="0"/>
              <a:t>what is right</a:t>
            </a:r>
            <a:r>
              <a:rPr lang="en-US" altLang="en-US" sz="2000" dirty="0"/>
              <a:t>/ ’righteousness’ point respectively to the Lord’s law (what he has ‘judged’ to be right) and the Lord’s character (his righteous person). Motyer</a:t>
            </a:r>
          </a:p>
          <a:p>
            <a:pPr marL="457200" lvl="1" indent="0">
              <a:buNone/>
            </a:pPr>
            <a:endParaRPr lang="en-US" altLang="en-US" sz="22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2878882" y="183512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84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6637-CA33-EC88-2208-6D49A180D2B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6A28A-F9EB-B35B-AADD-9F36197EA04A}"/>
              </a:ext>
            </a:extLst>
          </p:cNvPr>
          <p:cNvSpPr>
            <a:spLocks noGrp="1"/>
          </p:cNvSpPr>
          <p:nvPr>
            <p:ph type="sldNum" sz="quarter" idx="12"/>
          </p:nvPr>
        </p:nvSpPr>
        <p:spPr/>
        <p:txBody>
          <a:bodyPr/>
          <a:lstStyle/>
          <a:p>
            <a:pPr>
              <a:defRPr/>
            </a:pPr>
            <a:fld id="{3AD7D920-DEA2-4CA0-8F35-A40F4F4612CD}" type="slidenum">
              <a:rPr lang="en-US" altLang="en-US" smtClean="0"/>
              <a:pPr>
                <a:defRPr/>
              </a:pPr>
              <a:t>18</a:t>
            </a:fld>
            <a:endParaRPr lang="en-US" altLang="en-US"/>
          </a:p>
        </p:txBody>
      </p:sp>
      <p:cxnSp>
        <p:nvCxnSpPr>
          <p:cNvPr id="7" name="Straight Connector 6">
            <a:extLst>
              <a:ext uri="{FF2B5EF4-FFF2-40B4-BE49-F238E27FC236}">
                <a16:creationId xmlns:a16="http://schemas.microsoft.com/office/drawing/2014/main" id="{D9DE2CC0-5DF0-BFD7-0514-389C46917820}"/>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1979EC19-2E2A-7EC9-540F-EF3C96B85A3E}"/>
              </a:ext>
            </a:extLst>
          </p:cNvPr>
          <p:cNvPicPr>
            <a:picLocks noChangeAspect="1"/>
          </p:cNvPicPr>
          <p:nvPr/>
        </p:nvPicPr>
        <p:blipFill>
          <a:blip r:embed="rId3"/>
          <a:stretch>
            <a:fillRect/>
          </a:stretch>
        </p:blipFill>
        <p:spPr>
          <a:xfrm>
            <a:off x="269262" y="3627081"/>
            <a:ext cx="3281132" cy="3066543"/>
          </a:xfrm>
          <a:prstGeom prst="rect">
            <a:avLst/>
          </a:prstGeom>
        </p:spPr>
      </p:pic>
      <p:pic>
        <p:nvPicPr>
          <p:cNvPr id="10" name="Picture 9">
            <a:extLst>
              <a:ext uri="{FF2B5EF4-FFF2-40B4-BE49-F238E27FC236}">
                <a16:creationId xmlns:a16="http://schemas.microsoft.com/office/drawing/2014/main" id="{CC2E097B-014F-5BF7-48F7-688E17B104DF}"/>
              </a:ext>
            </a:extLst>
          </p:cNvPr>
          <p:cNvPicPr>
            <a:picLocks noChangeAspect="1"/>
          </p:cNvPicPr>
          <p:nvPr/>
        </p:nvPicPr>
        <p:blipFill>
          <a:blip r:embed="rId4"/>
          <a:stretch>
            <a:fillRect/>
          </a:stretch>
        </p:blipFill>
        <p:spPr>
          <a:xfrm>
            <a:off x="3897070" y="3521733"/>
            <a:ext cx="3171891" cy="3171891"/>
          </a:xfrm>
          <a:prstGeom prst="rect">
            <a:avLst/>
          </a:prstGeom>
        </p:spPr>
      </p:pic>
      <p:pic>
        <p:nvPicPr>
          <p:cNvPr id="11" name="Picture 10">
            <a:extLst>
              <a:ext uri="{FF2B5EF4-FFF2-40B4-BE49-F238E27FC236}">
                <a16:creationId xmlns:a16="http://schemas.microsoft.com/office/drawing/2014/main" id="{435A744F-58CF-3CB4-D100-3A111DA9262F}"/>
              </a:ext>
            </a:extLst>
          </p:cNvPr>
          <p:cNvPicPr>
            <a:picLocks noChangeAspect="1"/>
          </p:cNvPicPr>
          <p:nvPr/>
        </p:nvPicPr>
        <p:blipFill rotWithShape="1">
          <a:blip r:embed="rId5"/>
          <a:srcRect b="22324"/>
          <a:stretch/>
        </p:blipFill>
        <p:spPr>
          <a:xfrm>
            <a:off x="288612" y="1458926"/>
            <a:ext cx="2492855" cy="1936347"/>
          </a:xfrm>
          <a:prstGeom prst="rect">
            <a:avLst/>
          </a:prstGeom>
        </p:spPr>
      </p:pic>
      <p:pic>
        <p:nvPicPr>
          <p:cNvPr id="12" name="Picture 11">
            <a:extLst>
              <a:ext uri="{FF2B5EF4-FFF2-40B4-BE49-F238E27FC236}">
                <a16:creationId xmlns:a16="http://schemas.microsoft.com/office/drawing/2014/main" id="{11EEBDCB-4384-0BEF-4817-584CA4B4EA03}"/>
              </a:ext>
            </a:extLst>
          </p:cNvPr>
          <p:cNvPicPr>
            <a:picLocks noChangeAspect="1"/>
          </p:cNvPicPr>
          <p:nvPr/>
        </p:nvPicPr>
        <p:blipFill rotWithShape="1">
          <a:blip r:embed="rId6"/>
          <a:srcRect b="48508"/>
          <a:stretch/>
        </p:blipFill>
        <p:spPr>
          <a:xfrm>
            <a:off x="7388538" y="1363738"/>
            <a:ext cx="4514850" cy="1795101"/>
          </a:xfrm>
          <a:prstGeom prst="rect">
            <a:avLst/>
          </a:prstGeom>
        </p:spPr>
      </p:pic>
      <p:pic>
        <p:nvPicPr>
          <p:cNvPr id="13" name="Picture 12">
            <a:extLst>
              <a:ext uri="{FF2B5EF4-FFF2-40B4-BE49-F238E27FC236}">
                <a16:creationId xmlns:a16="http://schemas.microsoft.com/office/drawing/2014/main" id="{D56F35BD-91FB-4600-906C-582C96899942}"/>
              </a:ext>
            </a:extLst>
          </p:cNvPr>
          <p:cNvPicPr>
            <a:picLocks noChangeAspect="1"/>
          </p:cNvPicPr>
          <p:nvPr/>
        </p:nvPicPr>
        <p:blipFill>
          <a:blip r:embed="rId7"/>
          <a:stretch>
            <a:fillRect/>
          </a:stretch>
        </p:blipFill>
        <p:spPr>
          <a:xfrm>
            <a:off x="7388538" y="3333732"/>
            <a:ext cx="4514850" cy="3381375"/>
          </a:xfrm>
          <a:prstGeom prst="rect">
            <a:avLst/>
          </a:prstGeom>
        </p:spPr>
      </p:pic>
      <p:pic>
        <p:nvPicPr>
          <p:cNvPr id="14" name="Picture 13">
            <a:extLst>
              <a:ext uri="{FF2B5EF4-FFF2-40B4-BE49-F238E27FC236}">
                <a16:creationId xmlns:a16="http://schemas.microsoft.com/office/drawing/2014/main" id="{A08677E1-AE4F-6FF9-FC30-510775376601}"/>
              </a:ext>
            </a:extLst>
          </p:cNvPr>
          <p:cNvPicPr>
            <a:picLocks noChangeAspect="1"/>
          </p:cNvPicPr>
          <p:nvPr/>
        </p:nvPicPr>
        <p:blipFill rotWithShape="1">
          <a:blip r:embed="rId8"/>
          <a:srcRect b="37292"/>
          <a:stretch/>
        </p:blipFill>
        <p:spPr>
          <a:xfrm>
            <a:off x="3002675" y="1285054"/>
            <a:ext cx="4231069" cy="2048678"/>
          </a:xfrm>
          <a:prstGeom prst="rect">
            <a:avLst/>
          </a:prstGeom>
        </p:spPr>
      </p:pic>
      <p:sp>
        <p:nvSpPr>
          <p:cNvPr id="16" name="Title 1">
            <a:extLst>
              <a:ext uri="{FF2B5EF4-FFF2-40B4-BE49-F238E27FC236}">
                <a16:creationId xmlns:a16="http://schemas.microsoft.com/office/drawing/2014/main" id="{F1E43586-DDEC-E881-25F7-681336516999}"/>
              </a:ext>
            </a:extLst>
          </p:cNvPr>
          <p:cNvSpPr>
            <a:spLocks noGrp="1"/>
          </p:cNvSpPr>
          <p:nvPr>
            <p:ph type="title"/>
          </p:nvPr>
        </p:nvSpPr>
        <p:spPr>
          <a:xfrm>
            <a:off x="464127" y="225393"/>
            <a:ext cx="10972800" cy="1143000"/>
          </a:xfrm>
        </p:spPr>
        <p:txBody>
          <a:bodyPr/>
          <a:lstStyle/>
          <a:p>
            <a:r>
              <a:rPr lang="en-US" b="1" dirty="0"/>
              <a:t>Isaiah 56:1</a:t>
            </a:r>
          </a:p>
        </p:txBody>
      </p:sp>
    </p:spTree>
    <p:extLst>
      <p:ext uri="{BB962C8B-B14F-4D97-AF65-F5344CB8AC3E}">
        <p14:creationId xmlns:p14="http://schemas.microsoft.com/office/powerpoint/2010/main" val="84044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74B5-C8BF-22BA-36A6-200B61A12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9CE1A-C6B6-BCB0-09E6-39C80FD385A5}"/>
              </a:ext>
            </a:extLst>
          </p:cNvPr>
          <p:cNvSpPr>
            <a:spLocks noGrp="1"/>
          </p:cNvSpPr>
          <p:nvPr>
            <p:ph type="title"/>
          </p:nvPr>
        </p:nvSpPr>
        <p:spPr>
          <a:xfrm>
            <a:off x="464127" y="225393"/>
            <a:ext cx="10972800" cy="1143000"/>
          </a:xfrm>
        </p:spPr>
        <p:txBody>
          <a:bodyPr/>
          <a:lstStyle/>
          <a:p>
            <a:r>
              <a:rPr lang="en-US" b="1" dirty="0"/>
              <a:t>Isaiah 56:1-2</a:t>
            </a:r>
          </a:p>
        </p:txBody>
      </p:sp>
      <p:sp>
        <p:nvSpPr>
          <p:cNvPr id="3" name="Content Placeholder 2">
            <a:extLst>
              <a:ext uri="{FF2B5EF4-FFF2-40B4-BE49-F238E27FC236}">
                <a16:creationId xmlns:a16="http://schemas.microsoft.com/office/drawing/2014/main" id="{E71B1CA4-3BEF-951A-3F24-339C03C6501C}"/>
              </a:ext>
            </a:extLst>
          </p:cNvPr>
          <p:cNvSpPr>
            <a:spLocks noGrp="1"/>
          </p:cNvSpPr>
          <p:nvPr>
            <p:ph idx="1"/>
          </p:nvPr>
        </p:nvSpPr>
        <p:spPr>
          <a:xfrm>
            <a:off x="246396" y="1600199"/>
            <a:ext cx="2709178" cy="5199849"/>
          </a:xfrm>
        </p:spPr>
        <p:txBody>
          <a:bodyPr/>
          <a:lstStyle/>
          <a:p>
            <a:pPr marL="0" indent="0">
              <a:buNone/>
            </a:pPr>
            <a:r>
              <a:rPr lang="en-US" sz="2200" b="1" i="0" u="none" strike="noStrike" dirty="0">
                <a:solidFill>
                  <a:srgbClr val="008AE6"/>
                </a:solidFill>
                <a:effectLst/>
                <a:hlinkClick r:id="rId3"/>
              </a:rPr>
              <a:t>1</a:t>
            </a:r>
            <a:r>
              <a:rPr lang="en-US" sz="2200" b="0" i="0" dirty="0">
                <a:solidFill>
                  <a:srgbClr val="001320"/>
                </a:solidFill>
                <a:effectLst/>
              </a:rPr>
              <a:t>Thus says the </a:t>
            </a:r>
            <a:r>
              <a:rPr lang="en-US" sz="2200" b="0" i="0" u="none" strike="noStrike" cap="all" dirty="0">
                <a:solidFill>
                  <a:srgbClr val="001320"/>
                </a:solidFill>
                <a:effectLst/>
              </a:rPr>
              <a:t>LORD</a:t>
            </a:r>
            <a:r>
              <a:rPr lang="en-US" sz="2200" b="0" i="0" dirty="0">
                <a:solidFill>
                  <a:srgbClr val="001320"/>
                </a:solidFill>
                <a:effectLst/>
              </a:rPr>
              <a:t>: “</a:t>
            </a:r>
            <a:r>
              <a:rPr lang="en-US" sz="2200" i="0" dirty="0">
                <a:solidFill>
                  <a:srgbClr val="001320"/>
                </a:solidFill>
                <a:effectLst/>
              </a:rPr>
              <a:t>Keep justice, and do righteousness,</a:t>
            </a:r>
            <a:br>
              <a:rPr lang="en-US" sz="2200" dirty="0"/>
            </a:br>
            <a:r>
              <a:rPr lang="en-US" sz="2200" b="0" i="0" dirty="0">
                <a:solidFill>
                  <a:srgbClr val="001320"/>
                </a:solidFill>
                <a:effectLst/>
              </a:rPr>
              <a:t>for </a:t>
            </a:r>
            <a:r>
              <a:rPr lang="en-US" sz="2200" b="1" i="0" dirty="0">
                <a:solidFill>
                  <a:srgbClr val="001320"/>
                </a:solidFill>
                <a:effectLst/>
              </a:rPr>
              <a:t>soon my salvation will come</a:t>
            </a:r>
            <a:r>
              <a:rPr lang="en-US" sz="2200" b="0" i="0" dirty="0">
                <a:solidFill>
                  <a:srgbClr val="001320"/>
                </a:solidFill>
                <a:effectLst/>
              </a:rPr>
              <a:t>, and </a:t>
            </a:r>
            <a:r>
              <a:rPr lang="en-US" sz="2200" b="1" i="0" dirty="0">
                <a:solidFill>
                  <a:srgbClr val="001320"/>
                </a:solidFill>
                <a:effectLst/>
              </a:rPr>
              <a:t>my righteousness be revealed</a:t>
            </a:r>
            <a:r>
              <a:rPr lang="en-US" sz="2200" b="0" i="0" dirty="0">
                <a:solidFill>
                  <a:srgbClr val="001320"/>
                </a:solidFill>
                <a:effectLst/>
              </a:rPr>
              <a:t>.</a:t>
            </a:r>
            <a:br>
              <a:rPr lang="en-US" sz="2200" dirty="0"/>
            </a:br>
            <a:r>
              <a:rPr lang="en-US" sz="2200" b="1" i="0" u="none" strike="noStrike" dirty="0">
                <a:solidFill>
                  <a:srgbClr val="008AE6"/>
                </a:solidFill>
                <a:effectLst/>
                <a:hlinkClick r:id="rId4"/>
              </a:rPr>
              <a:t>2</a:t>
            </a:r>
            <a:r>
              <a:rPr lang="en-US" sz="2200" b="0" i="0" dirty="0">
                <a:solidFill>
                  <a:srgbClr val="001320"/>
                </a:solidFill>
                <a:effectLst/>
              </a:rPr>
              <a:t>Blessed is </a:t>
            </a:r>
            <a:r>
              <a:rPr lang="en-US" sz="2200" b="1" i="0" dirty="0">
                <a:solidFill>
                  <a:srgbClr val="001320"/>
                </a:solidFill>
                <a:effectLst/>
              </a:rPr>
              <a:t>the man who does this</a:t>
            </a:r>
            <a:r>
              <a:rPr lang="en-US" sz="2200" b="0" i="0" dirty="0">
                <a:solidFill>
                  <a:srgbClr val="001320"/>
                </a:solidFill>
                <a:effectLst/>
              </a:rPr>
              <a:t>, and the son of man who holds it fast, who keeps the Sabbath, not profaning it, and keeps his hand from doing any evil.”</a:t>
            </a:r>
            <a:r>
              <a:rPr lang="en-US" sz="2200" dirty="0"/>
              <a:t> </a:t>
            </a:r>
          </a:p>
        </p:txBody>
      </p:sp>
      <p:sp>
        <p:nvSpPr>
          <p:cNvPr id="6" name="Slide Number Placeholder 5">
            <a:extLst>
              <a:ext uri="{FF2B5EF4-FFF2-40B4-BE49-F238E27FC236}">
                <a16:creationId xmlns:a16="http://schemas.microsoft.com/office/drawing/2014/main" id="{E667CFC6-C482-DB72-3BA0-F5889EEA7707}"/>
              </a:ext>
            </a:extLst>
          </p:cNvPr>
          <p:cNvSpPr>
            <a:spLocks noGrp="1"/>
          </p:cNvSpPr>
          <p:nvPr>
            <p:ph type="sldNum" sz="quarter" idx="12"/>
          </p:nvPr>
        </p:nvSpPr>
        <p:spPr/>
        <p:txBody>
          <a:bodyPr/>
          <a:lstStyle/>
          <a:p>
            <a:pPr>
              <a:defRPr/>
            </a:pPr>
            <a:fld id="{3AD7D920-DEA2-4CA0-8F35-A40F4F4612CD}" type="slidenum">
              <a:rPr lang="en-US" altLang="en-US" smtClean="0"/>
              <a:pPr>
                <a:defRPr/>
              </a:pPr>
              <a:t>19</a:t>
            </a:fld>
            <a:endParaRPr lang="en-US" altLang="en-US"/>
          </a:p>
        </p:txBody>
      </p:sp>
      <p:cxnSp>
        <p:nvCxnSpPr>
          <p:cNvPr id="7" name="Straight Connector 6">
            <a:extLst>
              <a:ext uri="{FF2B5EF4-FFF2-40B4-BE49-F238E27FC236}">
                <a16:creationId xmlns:a16="http://schemas.microsoft.com/office/drawing/2014/main" id="{74ABD7C6-62AB-28B3-DD67-64E4DDD0A16C}"/>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8B4C3D0F-82DA-C9BF-C030-3490C3302683}"/>
              </a:ext>
            </a:extLst>
          </p:cNvPr>
          <p:cNvSpPr txBox="1">
            <a:spLocks/>
          </p:cNvSpPr>
          <p:nvPr/>
        </p:nvSpPr>
        <p:spPr bwMode="auto">
          <a:xfrm>
            <a:off x="2955574" y="1701770"/>
            <a:ext cx="5312815" cy="50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LORD had reminded His people that </a:t>
            </a:r>
            <a:r>
              <a:rPr kumimoji="0" lang="en-US" altLang="en-US" sz="2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salvation </a:t>
            </a:r>
            <a:r>
              <a:rPr lang="en-US" altLang="en-US" sz="2200" u="sng" dirty="0">
                <a:solidFill>
                  <a:prstClr val="black"/>
                </a:solidFill>
                <a:latin typeface="Calibri" panose="020F0502020204030204" pitchFamily="34" charset="0"/>
              </a:rPr>
              <a:t>was</a:t>
            </a:r>
            <a:r>
              <a:rPr kumimoji="0" lang="en-US" altLang="en-US" sz="2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 on the way </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en-US" altLang="en-US" sz="2200" dirty="0">
                <a:solidFill>
                  <a:prstClr val="black"/>
                </a:solidFill>
                <a:latin typeface="Calibri" panose="020F0502020204030204" pitchFamily="34" charset="0"/>
              </a:rPr>
              <a:t>P</a:t>
            </a:r>
            <a:r>
              <a:rPr kumimoji="0" lang="en-US" alt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salm</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85:9)</a:t>
            </a:r>
          </a:p>
          <a:p>
            <a:pPr lvl="1">
              <a:spcBef>
                <a:spcPct val="0"/>
              </a:spcBef>
              <a:defRPr/>
            </a:pPr>
            <a:r>
              <a:rPr lang="en-US" altLang="en-US" sz="2000" dirty="0">
                <a:solidFill>
                  <a:prstClr val="black"/>
                </a:solidFill>
                <a:latin typeface="Calibri" panose="020F0502020204030204" pitchFamily="34" charset="0"/>
              </a:rPr>
              <a:t>First Servant Song | Isaiah 42:1-9</a:t>
            </a:r>
          </a:p>
          <a:p>
            <a:pPr lvl="1">
              <a:spcBef>
                <a:spcPct val="0"/>
              </a:spcBef>
              <a:defRPr/>
            </a:pPr>
            <a:r>
              <a:rPr lang="en-US" altLang="en-US" sz="2000" dirty="0">
                <a:solidFill>
                  <a:prstClr val="black"/>
                </a:solidFill>
                <a:latin typeface="Calibri" panose="020F0502020204030204" pitchFamily="34" charset="0"/>
              </a:rPr>
              <a:t>Second Servant Song | Isaiah 49:1-13 </a:t>
            </a:r>
          </a:p>
          <a:p>
            <a:pPr lvl="1">
              <a:spcBef>
                <a:spcPct val="0"/>
              </a:spcBef>
              <a:defRPr/>
            </a:pPr>
            <a:r>
              <a:rPr lang="en-US" altLang="en-US" sz="2000" dirty="0">
                <a:solidFill>
                  <a:prstClr val="black"/>
                </a:solidFill>
                <a:latin typeface="Calibri" panose="020F0502020204030204" pitchFamily="34" charset="0"/>
              </a:rPr>
              <a:t>Third Servant Song | </a:t>
            </a: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Isaiah 50:4-11</a:t>
            </a:r>
          </a:p>
          <a:p>
            <a:pPr lvl="1">
              <a:spcBef>
                <a:spcPct val="0"/>
              </a:spcBef>
              <a:defRPr/>
            </a:pPr>
            <a:r>
              <a:rPr lang="en-US" altLang="en-US" sz="2000" dirty="0">
                <a:solidFill>
                  <a:prstClr val="black"/>
                </a:solidFill>
                <a:latin typeface="Calibri" panose="020F0502020204030204" pitchFamily="34" charset="0"/>
              </a:rPr>
              <a:t>Fourth Servant Song |</a:t>
            </a: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Isaiah 5</a:t>
            </a:r>
            <a:r>
              <a:rPr lang="en-US" altLang="en-US" sz="2000" dirty="0">
                <a:solidFill>
                  <a:prstClr val="black"/>
                </a:solidFill>
                <a:latin typeface="Calibri" panose="020F0502020204030204" pitchFamily="34" charset="0"/>
              </a:rPr>
              <a:t>2:13-53:12</a:t>
            </a:r>
          </a:p>
          <a:p>
            <a:pPr marL="400050" indent="-342900">
              <a:spcBef>
                <a:spcPct val="0"/>
              </a:spcBef>
              <a:defRPr/>
            </a:pPr>
            <a:r>
              <a:rPr lang="en-US" altLang="en-US" sz="2200" dirty="0"/>
              <a:t>Blessed is the man… an open </a:t>
            </a:r>
            <a:r>
              <a:rPr lang="en-US" altLang="en-US" sz="2200" u="sng" dirty="0"/>
              <a:t>invitation to mankind</a:t>
            </a:r>
          </a:p>
          <a:p>
            <a:pPr marL="400050" indent="-342900">
              <a:spcBef>
                <a:spcPct val="0"/>
              </a:spcBef>
              <a:defRPr/>
            </a:pPr>
            <a:r>
              <a:rPr lang="en-US" altLang="en-US" sz="2200" dirty="0"/>
              <a:t>“This looks back to the commands in verse 1. The duty of waiting for the Lord’s coming act and of filling the waiting days with a life which obeys his law and imitates his character is open to all without exception.” Motyer</a:t>
            </a:r>
          </a:p>
          <a:p>
            <a:pPr marL="400050" indent="-342900">
              <a:spcBef>
                <a:spcPct val="0"/>
              </a:spcBef>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a:spcBef>
                <a:spcPct val="0"/>
              </a:spcBef>
              <a:defRPr/>
            </a:pPr>
            <a:endPar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lvl="1" indent="0">
              <a:buNone/>
            </a:pPr>
            <a:endParaRPr lang="en-US" altLang="en-US" sz="2200" dirty="0"/>
          </a:p>
        </p:txBody>
      </p:sp>
      <p:cxnSp>
        <p:nvCxnSpPr>
          <p:cNvPr id="8" name="Straight Connector 7">
            <a:extLst>
              <a:ext uri="{FF2B5EF4-FFF2-40B4-BE49-F238E27FC236}">
                <a16:creationId xmlns:a16="http://schemas.microsoft.com/office/drawing/2014/main" id="{D0BECA24-7277-72C7-B16A-C6246C2CF66A}"/>
              </a:ext>
            </a:extLst>
          </p:cNvPr>
          <p:cNvCxnSpPr>
            <a:cxnSpLocks/>
          </p:cNvCxnSpPr>
          <p:nvPr/>
        </p:nvCxnSpPr>
        <p:spPr>
          <a:xfrm>
            <a:off x="2955574" y="182922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6483172-9DDE-3491-66B0-75FA46D4899C}"/>
              </a:ext>
            </a:extLst>
          </p:cNvPr>
          <p:cNvPicPr>
            <a:picLocks noChangeAspect="1"/>
          </p:cNvPicPr>
          <p:nvPr/>
        </p:nvPicPr>
        <p:blipFill>
          <a:blip r:embed="rId5"/>
          <a:stretch>
            <a:fillRect/>
          </a:stretch>
        </p:blipFill>
        <p:spPr>
          <a:xfrm>
            <a:off x="8316364" y="2313190"/>
            <a:ext cx="3694140" cy="3694140"/>
          </a:xfrm>
          <a:prstGeom prst="rect">
            <a:avLst/>
          </a:prstGeom>
          <a:ln w="19050">
            <a:solidFill>
              <a:schemeClr val="tx1"/>
            </a:solidFill>
          </a:ln>
        </p:spPr>
      </p:pic>
    </p:spTree>
    <p:extLst>
      <p:ext uri="{BB962C8B-B14F-4D97-AF65-F5344CB8AC3E}">
        <p14:creationId xmlns:p14="http://schemas.microsoft.com/office/powerpoint/2010/main" val="253633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Announcements</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1016655" y="2088608"/>
            <a:ext cx="10158689" cy="4525963"/>
          </a:xfrm>
        </p:spPr>
        <p:txBody>
          <a:bodyPr/>
          <a:lstStyle/>
          <a:p>
            <a:pPr>
              <a:spcAft>
                <a:spcPts val="600"/>
              </a:spcAft>
            </a:pPr>
            <a:r>
              <a:rPr lang="en-US" altLang="en-US" sz="3600" b="1" dirty="0"/>
              <a:t>MOB Website &amp; Resources:  </a:t>
            </a:r>
            <a:r>
              <a:rPr lang="en-US" altLang="en-US" sz="3600" b="1" dirty="0">
                <a:hlinkClick r:id="rId3"/>
              </a:rPr>
              <a:t>www.ibcmob.net</a:t>
            </a:r>
            <a:endParaRPr lang="en-US" altLang="en-US" sz="3600" b="1" dirty="0"/>
          </a:p>
          <a:p>
            <a:pPr eaLnBrk="1" hangingPunct="1">
              <a:spcAft>
                <a:spcPts val="600"/>
              </a:spcAft>
              <a:defRPr/>
            </a:pPr>
            <a:r>
              <a:rPr lang="en-US" altLang="en-US" sz="3600" b="1" dirty="0"/>
              <a:t>IBC Easter Concerts | 22 March 7:30pm; 23 March 3 &amp; 7pm; 24 March 5pm</a:t>
            </a:r>
          </a:p>
          <a:p>
            <a:pPr eaLnBrk="1" hangingPunct="1">
              <a:spcAft>
                <a:spcPts val="600"/>
              </a:spcAft>
              <a:defRPr/>
            </a:pPr>
            <a:r>
              <a:rPr lang="en-US" altLang="en-US" sz="3600" b="1" dirty="0"/>
              <a:t>MOB Easter break | 26 March - </a:t>
            </a:r>
            <a:r>
              <a:rPr lang="en-US" altLang="en-US" sz="3600" b="1" dirty="0">
                <a:solidFill>
                  <a:srgbClr val="FF0000"/>
                </a:solidFill>
              </a:rPr>
              <a:t>No MOB</a:t>
            </a:r>
            <a:endParaRPr lang="en-US" altLang="en-US" sz="3600" b="1" dirty="0"/>
          </a:p>
          <a:p>
            <a:pPr eaLnBrk="1" hangingPunct="1">
              <a:spcAft>
                <a:spcPts val="600"/>
              </a:spcAft>
              <a:defRPr/>
            </a:pPr>
            <a:r>
              <a:rPr lang="en-US" altLang="en-US" sz="3600" b="1" dirty="0"/>
              <a:t>Interested in getting </a:t>
            </a:r>
            <a:r>
              <a:rPr lang="en-US" altLang="en-US" sz="3600" b="1" dirty="0">
                <a:hlinkClick r:id="rId4"/>
              </a:rPr>
              <a:t>baptized</a:t>
            </a:r>
            <a:r>
              <a:rPr lang="en-US" altLang="en-US" sz="3600" b="1" dirty="0"/>
              <a:t>?</a:t>
            </a:r>
          </a:p>
          <a:p>
            <a:pPr eaLnBrk="1" hangingPunct="1">
              <a:spcAft>
                <a:spcPts val="600"/>
              </a:spcAft>
              <a:defRPr/>
            </a:pPr>
            <a:r>
              <a:rPr lang="en-US" altLang="en-US" sz="3600" b="1" dirty="0"/>
              <a:t>Interested in IBC </a:t>
            </a:r>
            <a:r>
              <a:rPr lang="en-US" altLang="en-US" sz="3600" b="1" dirty="0">
                <a:hlinkClick r:id="rId5"/>
              </a:rPr>
              <a:t>membership</a:t>
            </a:r>
            <a:r>
              <a:rPr lang="en-US" altLang="en-US" sz="3600" b="1" dirty="0"/>
              <a:t>?</a:t>
            </a:r>
          </a:p>
          <a:p>
            <a:pPr marL="0" indent="0" algn="ctr" eaLnBrk="1" hangingPunct="1">
              <a:spcAft>
                <a:spcPts val="600"/>
              </a:spcAft>
              <a:buFont typeface="Arial" panose="020B0604020202020204" pitchFamily="34" charset="0"/>
              <a:buNone/>
              <a:defRPr/>
            </a:pPr>
            <a:endParaRPr lang="en-US" altLang="en-US" sz="3600" b="1" dirty="0"/>
          </a:p>
          <a:p>
            <a:pPr>
              <a:defRPr/>
            </a:pPr>
            <a:endParaRPr lang="en-US" sz="3600" dirty="0"/>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2</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530"/>
                                        </p:tgtEl>
                                        <p:attrNameLst>
                                          <p:attrName>style.visibility</p:attrName>
                                        </p:attrNameLst>
                                      </p:cBhvr>
                                      <p:to>
                                        <p:strVal val="visible"/>
                                      </p:to>
                                    </p:set>
                                    <p:animEffect transition="in" filter="fade">
                                      <p:cBhvr>
                                        <p:cTn id="2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5BB0-5379-6165-7B33-F7B5BFA6D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DECEA-FC7C-9488-30C9-CB3111311120}"/>
              </a:ext>
            </a:extLst>
          </p:cNvPr>
          <p:cNvSpPr>
            <a:spLocks noGrp="1"/>
          </p:cNvSpPr>
          <p:nvPr>
            <p:ph type="title"/>
          </p:nvPr>
        </p:nvSpPr>
        <p:spPr>
          <a:xfrm>
            <a:off x="464127" y="225393"/>
            <a:ext cx="10972800" cy="1143000"/>
          </a:xfrm>
        </p:spPr>
        <p:txBody>
          <a:bodyPr/>
          <a:lstStyle/>
          <a:p>
            <a:r>
              <a:rPr lang="en-US" b="1" dirty="0"/>
              <a:t>Isaiah 56:2</a:t>
            </a:r>
          </a:p>
        </p:txBody>
      </p:sp>
      <p:sp>
        <p:nvSpPr>
          <p:cNvPr id="3" name="Content Placeholder 2">
            <a:extLst>
              <a:ext uri="{FF2B5EF4-FFF2-40B4-BE49-F238E27FC236}">
                <a16:creationId xmlns:a16="http://schemas.microsoft.com/office/drawing/2014/main" id="{AEC1A570-748D-09EB-CCB4-E5909CD589A1}"/>
              </a:ext>
            </a:extLst>
          </p:cNvPr>
          <p:cNvSpPr>
            <a:spLocks noGrp="1"/>
          </p:cNvSpPr>
          <p:nvPr>
            <p:ph idx="1"/>
          </p:nvPr>
        </p:nvSpPr>
        <p:spPr>
          <a:xfrm>
            <a:off x="85677" y="1600200"/>
            <a:ext cx="2709178" cy="5199849"/>
          </a:xfrm>
        </p:spPr>
        <p:txBody>
          <a:bodyPr/>
          <a:lstStyle/>
          <a:p>
            <a:pPr marL="0" indent="0">
              <a:buNone/>
            </a:pPr>
            <a:r>
              <a:rPr lang="en-US" sz="2200" b="1" i="0" u="none" strike="noStrike" dirty="0">
                <a:solidFill>
                  <a:srgbClr val="008AE6"/>
                </a:solidFill>
                <a:effectLst/>
                <a:hlinkClick r:id="rId3"/>
              </a:rPr>
              <a:t>1</a:t>
            </a:r>
            <a:r>
              <a:rPr lang="en-US" sz="2200" b="0" i="0" dirty="0">
                <a:solidFill>
                  <a:srgbClr val="001320"/>
                </a:solidFill>
                <a:effectLst/>
              </a:rPr>
              <a:t>Thus says the </a:t>
            </a:r>
            <a:r>
              <a:rPr lang="en-US" sz="2200" b="0" i="0" u="none" strike="noStrike" cap="all" dirty="0">
                <a:solidFill>
                  <a:srgbClr val="001320"/>
                </a:solidFill>
                <a:effectLst/>
              </a:rPr>
              <a:t>LORD</a:t>
            </a:r>
            <a:r>
              <a:rPr lang="en-US" sz="2200" b="0" i="0" dirty="0">
                <a:solidFill>
                  <a:srgbClr val="001320"/>
                </a:solidFill>
                <a:effectLst/>
              </a:rPr>
              <a:t>: “</a:t>
            </a:r>
            <a:r>
              <a:rPr lang="en-US" sz="2200" i="0" dirty="0">
                <a:solidFill>
                  <a:srgbClr val="001320"/>
                </a:solidFill>
                <a:effectLst/>
              </a:rPr>
              <a:t>Keep justice, and do righteousness, for soon my salvation will come, and my righteousness be revealed. </a:t>
            </a:r>
            <a:r>
              <a:rPr lang="en-US" sz="2200" b="1" i="0" u="none" strike="noStrike" dirty="0">
                <a:solidFill>
                  <a:srgbClr val="008AE6"/>
                </a:solidFill>
                <a:effectLst/>
                <a:hlinkClick r:id="rId4"/>
              </a:rPr>
              <a:t>2</a:t>
            </a:r>
            <a:r>
              <a:rPr lang="en-US" sz="2200" b="1" i="0" dirty="0">
                <a:solidFill>
                  <a:srgbClr val="001320"/>
                </a:solidFill>
                <a:effectLst/>
              </a:rPr>
              <a:t>Blessed is the man who does this</a:t>
            </a:r>
            <a:r>
              <a:rPr lang="en-US" sz="2200" b="0" i="0" dirty="0">
                <a:solidFill>
                  <a:srgbClr val="001320"/>
                </a:solidFill>
                <a:effectLst/>
              </a:rPr>
              <a:t>, and the </a:t>
            </a:r>
            <a:r>
              <a:rPr lang="en-US" sz="2200" b="1" i="0" dirty="0">
                <a:solidFill>
                  <a:srgbClr val="001320"/>
                </a:solidFill>
                <a:effectLst/>
              </a:rPr>
              <a:t>son of man who holds it fast</a:t>
            </a:r>
            <a:r>
              <a:rPr lang="en-US" sz="2200" b="0" i="0" dirty="0">
                <a:solidFill>
                  <a:srgbClr val="001320"/>
                </a:solidFill>
                <a:effectLst/>
              </a:rPr>
              <a:t>, who </a:t>
            </a:r>
            <a:r>
              <a:rPr lang="en-US" sz="2200" b="1" i="0" dirty="0">
                <a:solidFill>
                  <a:srgbClr val="001320"/>
                </a:solidFill>
                <a:effectLst/>
              </a:rPr>
              <a:t>keeps the Sabbath</a:t>
            </a:r>
            <a:r>
              <a:rPr lang="en-US" sz="2200" b="0" i="0" dirty="0">
                <a:solidFill>
                  <a:srgbClr val="001320"/>
                </a:solidFill>
                <a:effectLst/>
              </a:rPr>
              <a:t>, not profaning it, and </a:t>
            </a:r>
            <a:r>
              <a:rPr lang="en-US" sz="2200" b="1" i="0" dirty="0">
                <a:solidFill>
                  <a:srgbClr val="001320"/>
                </a:solidFill>
                <a:effectLst/>
              </a:rPr>
              <a:t>keeps his hand from doing any evil</a:t>
            </a:r>
            <a:r>
              <a:rPr lang="en-US" sz="2200" b="0" i="0" dirty="0">
                <a:solidFill>
                  <a:srgbClr val="001320"/>
                </a:solidFill>
                <a:effectLst/>
              </a:rPr>
              <a:t>.”</a:t>
            </a:r>
            <a:r>
              <a:rPr lang="en-US" sz="2200" dirty="0"/>
              <a:t> </a:t>
            </a:r>
          </a:p>
        </p:txBody>
      </p:sp>
      <p:sp>
        <p:nvSpPr>
          <p:cNvPr id="6" name="Slide Number Placeholder 5">
            <a:extLst>
              <a:ext uri="{FF2B5EF4-FFF2-40B4-BE49-F238E27FC236}">
                <a16:creationId xmlns:a16="http://schemas.microsoft.com/office/drawing/2014/main" id="{F8FE5B4F-B5DB-193F-948E-14DD197ABC83}"/>
              </a:ext>
            </a:extLst>
          </p:cNvPr>
          <p:cNvSpPr>
            <a:spLocks noGrp="1"/>
          </p:cNvSpPr>
          <p:nvPr>
            <p:ph type="sldNum" sz="quarter" idx="12"/>
          </p:nvPr>
        </p:nvSpPr>
        <p:spPr/>
        <p:txBody>
          <a:bodyPr/>
          <a:lstStyle/>
          <a:p>
            <a:pPr>
              <a:defRPr/>
            </a:pPr>
            <a:fld id="{3AD7D920-DEA2-4CA0-8F35-A40F4F4612CD}" type="slidenum">
              <a:rPr lang="en-US" altLang="en-US" smtClean="0"/>
              <a:pPr>
                <a:defRPr/>
              </a:pPr>
              <a:t>20</a:t>
            </a:fld>
            <a:endParaRPr lang="en-US" altLang="en-US"/>
          </a:p>
        </p:txBody>
      </p:sp>
      <p:cxnSp>
        <p:nvCxnSpPr>
          <p:cNvPr id="7" name="Straight Connector 6">
            <a:extLst>
              <a:ext uri="{FF2B5EF4-FFF2-40B4-BE49-F238E27FC236}">
                <a16:creationId xmlns:a16="http://schemas.microsoft.com/office/drawing/2014/main" id="{FC597D2D-380C-2FCA-861F-693EBC8B3284}"/>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5D446FCE-E40E-C702-D7C7-31073A27BA06}"/>
              </a:ext>
            </a:extLst>
          </p:cNvPr>
          <p:cNvSpPr txBox="1">
            <a:spLocks/>
          </p:cNvSpPr>
          <p:nvPr/>
        </p:nvSpPr>
        <p:spPr bwMode="auto">
          <a:xfrm>
            <a:off x="2711726" y="1701771"/>
            <a:ext cx="9394597" cy="50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Blessings from the LORD:</a:t>
            </a:r>
          </a:p>
          <a:p>
            <a:pPr lvl="1"/>
            <a:r>
              <a:rPr lang="en-US" altLang="en-US" sz="2000" b="1" dirty="0"/>
              <a:t>Blessed is the man </a:t>
            </a:r>
            <a:r>
              <a:rPr lang="en-US" altLang="en-US" sz="2000" dirty="0"/>
              <a:t>who fears the LORD, who greatly delights in his commandments (Psalm 112:1)</a:t>
            </a:r>
          </a:p>
          <a:p>
            <a:pPr lvl="1"/>
            <a:r>
              <a:rPr lang="en-US" altLang="en-US" sz="2000" b="1" dirty="0"/>
              <a:t>Blessed are those </a:t>
            </a:r>
            <a:r>
              <a:rPr lang="en-US" altLang="en-US" sz="2000" dirty="0"/>
              <a:t>whose way is blameless, who walk in the law of the LORD (Psalm 119:1)</a:t>
            </a:r>
          </a:p>
          <a:p>
            <a:pPr lvl="1"/>
            <a:r>
              <a:rPr lang="en-US" altLang="en-US" sz="2000" b="1" dirty="0"/>
              <a:t>Blessed are those </a:t>
            </a:r>
            <a:r>
              <a:rPr lang="en-US" altLang="en-US" sz="2000" dirty="0"/>
              <a:t>who keep his testimonies, who seek him with their whole heart (Psalm 119:2) </a:t>
            </a:r>
          </a:p>
          <a:p>
            <a:pPr>
              <a:spcBef>
                <a:spcPct val="0"/>
              </a:spcBef>
              <a:defRPr/>
            </a:pPr>
            <a:r>
              <a:rPr lang="en-US" altLang="en-US" sz="2200" dirty="0">
                <a:solidFill>
                  <a:prstClr val="black"/>
                </a:solidFill>
                <a:latin typeface="Calibri" panose="020F0502020204030204" pitchFamily="34" charset="0"/>
              </a:rPr>
              <a:t>“</a:t>
            </a:r>
            <a:r>
              <a:rPr lang="en-US" altLang="en-US" sz="2200" u="sng" dirty="0">
                <a:solidFill>
                  <a:prstClr val="black"/>
                </a:solidFill>
                <a:latin typeface="Calibri" panose="020F0502020204030204" pitchFamily="34" charset="0"/>
              </a:rPr>
              <a:t>Profaning the Sabbath </a:t>
            </a:r>
            <a:r>
              <a:rPr lang="en-US" altLang="en-US" sz="2200" dirty="0">
                <a:solidFill>
                  <a:prstClr val="black"/>
                </a:solidFill>
                <a:latin typeface="Calibri" panose="020F0502020204030204" pitchFamily="34" charset="0"/>
              </a:rPr>
              <a:t>and </a:t>
            </a:r>
            <a:r>
              <a:rPr lang="en-US" altLang="en-US" sz="2200" u="sng" dirty="0">
                <a:solidFill>
                  <a:prstClr val="black"/>
                </a:solidFill>
                <a:latin typeface="Calibri" panose="020F0502020204030204" pitchFamily="34" charset="0"/>
              </a:rPr>
              <a:t>doing evil </a:t>
            </a:r>
            <a:r>
              <a:rPr lang="en-US" altLang="en-US" sz="2200" dirty="0">
                <a:solidFill>
                  <a:prstClr val="black"/>
                </a:solidFill>
                <a:latin typeface="Calibri" panose="020F0502020204030204" pitchFamily="34" charset="0"/>
              </a:rPr>
              <a:t>were the </a:t>
            </a:r>
            <a:r>
              <a:rPr lang="en-US" altLang="en-US" sz="2200" u="sng" dirty="0">
                <a:solidFill>
                  <a:prstClr val="black"/>
                </a:solidFill>
                <a:latin typeface="Calibri" panose="020F0502020204030204" pitchFamily="34" charset="0"/>
              </a:rPr>
              <a:t>opposite of preserving justice and doing righteousness</a:t>
            </a:r>
            <a:r>
              <a:rPr lang="en-US" altLang="en-US" sz="2200" dirty="0">
                <a:solidFill>
                  <a:prstClr val="black"/>
                </a:solidFill>
                <a:latin typeface="Calibri" panose="020F0502020204030204" pitchFamily="34" charset="0"/>
              </a:rPr>
              <a:t>. They represent specific acts of obedience (observing the Sabbath) and an attitude toward life (doing right). By refraining from work on the Sabbath, the Israelites expressed trust that God would provide for their needs as He promised.” Constable</a:t>
            </a:r>
          </a:p>
          <a:p>
            <a:pPr>
              <a:spcBef>
                <a:spcPct val="0"/>
              </a:spcBef>
              <a:defRPr/>
            </a:pPr>
            <a:r>
              <a:rPr kumimoji="0" lang="en-US" altLang="en-US" sz="22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“And if your right ha</a:t>
            </a:r>
            <a:r>
              <a:rPr lang="en-US" altLang="en-US" sz="2200" dirty="0" err="1">
                <a:solidFill>
                  <a:srgbClr val="C00000"/>
                </a:solidFill>
                <a:latin typeface="Calibri" panose="020F0502020204030204" pitchFamily="34" charset="0"/>
              </a:rPr>
              <a:t>nd</a:t>
            </a:r>
            <a:r>
              <a:rPr lang="en-US" altLang="en-US" sz="2200" dirty="0">
                <a:solidFill>
                  <a:srgbClr val="C00000"/>
                </a:solidFill>
                <a:latin typeface="Calibri" panose="020F0502020204030204" pitchFamily="34" charset="0"/>
              </a:rPr>
              <a:t> causes you to sin, cut it off and throw it away. For it is better that you lose one of your members than that your whole body go into hell.” </a:t>
            </a:r>
            <a:r>
              <a:rPr lang="en-US" altLang="en-US" sz="2200" dirty="0">
                <a:solidFill>
                  <a:prstClr val="black"/>
                </a:solidFill>
                <a:latin typeface="Calibri" panose="020F0502020204030204" pitchFamily="34" charset="0"/>
              </a:rPr>
              <a:t>(Matthew 5:30)</a:t>
            </a:r>
            <a:endPar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lvl="1" indent="0">
              <a:buNone/>
            </a:pPr>
            <a:endParaRPr lang="en-US" altLang="en-US" sz="2200" dirty="0"/>
          </a:p>
        </p:txBody>
      </p:sp>
      <p:cxnSp>
        <p:nvCxnSpPr>
          <p:cNvPr id="8" name="Straight Connector 7">
            <a:extLst>
              <a:ext uri="{FF2B5EF4-FFF2-40B4-BE49-F238E27FC236}">
                <a16:creationId xmlns:a16="http://schemas.microsoft.com/office/drawing/2014/main" id="{CF79ABF8-C44C-15C5-8EAA-5CCD22E521A5}"/>
              </a:ext>
            </a:extLst>
          </p:cNvPr>
          <p:cNvCxnSpPr>
            <a:cxnSpLocks/>
          </p:cNvCxnSpPr>
          <p:nvPr/>
        </p:nvCxnSpPr>
        <p:spPr>
          <a:xfrm>
            <a:off x="2711726" y="182922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02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6748-8B8F-BF69-2E67-73067D2D7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751A9-6409-CAC2-557A-1B1D0A2BD64E}"/>
              </a:ext>
            </a:extLst>
          </p:cNvPr>
          <p:cNvSpPr>
            <a:spLocks noGrp="1"/>
          </p:cNvSpPr>
          <p:nvPr>
            <p:ph type="title"/>
          </p:nvPr>
        </p:nvSpPr>
        <p:spPr>
          <a:xfrm>
            <a:off x="464127" y="225393"/>
            <a:ext cx="10972800" cy="1143000"/>
          </a:xfrm>
        </p:spPr>
        <p:txBody>
          <a:bodyPr/>
          <a:lstStyle/>
          <a:p>
            <a:r>
              <a:rPr lang="en-US" b="1" dirty="0"/>
              <a:t>Isaiah 56:3-4</a:t>
            </a:r>
          </a:p>
        </p:txBody>
      </p:sp>
      <p:sp>
        <p:nvSpPr>
          <p:cNvPr id="3" name="Content Placeholder 2">
            <a:extLst>
              <a:ext uri="{FF2B5EF4-FFF2-40B4-BE49-F238E27FC236}">
                <a16:creationId xmlns:a16="http://schemas.microsoft.com/office/drawing/2014/main" id="{D77B2191-DEC2-DC12-B8AD-CE115AA43371}"/>
              </a:ext>
            </a:extLst>
          </p:cNvPr>
          <p:cNvSpPr>
            <a:spLocks noGrp="1"/>
          </p:cNvSpPr>
          <p:nvPr>
            <p:ph idx="1"/>
          </p:nvPr>
        </p:nvSpPr>
        <p:spPr>
          <a:xfrm>
            <a:off x="63252" y="1600199"/>
            <a:ext cx="2920922" cy="5199849"/>
          </a:xfrm>
        </p:spPr>
        <p:txBody>
          <a:bodyPr/>
          <a:lstStyle/>
          <a:p>
            <a:pPr marL="0" indent="0">
              <a:buNone/>
            </a:pPr>
            <a:r>
              <a:rPr lang="en-US" sz="2200" b="1" i="0" u="none" strike="noStrike" dirty="0">
                <a:solidFill>
                  <a:srgbClr val="008AE6"/>
                </a:solidFill>
                <a:effectLst/>
                <a:hlinkClick r:id="rId3"/>
              </a:rPr>
              <a:t>3</a:t>
            </a:r>
            <a:r>
              <a:rPr lang="en-US" sz="2200" b="1" i="0" dirty="0">
                <a:solidFill>
                  <a:srgbClr val="001320"/>
                </a:solidFill>
                <a:effectLst/>
              </a:rPr>
              <a:t>Let not the foreigner who has joined himself to the </a:t>
            </a:r>
            <a:r>
              <a:rPr lang="en-US" sz="2200" b="1" i="0" u="none" strike="noStrike" cap="all" dirty="0">
                <a:solidFill>
                  <a:srgbClr val="001320"/>
                </a:solidFill>
                <a:effectLst/>
              </a:rPr>
              <a:t>LORD</a:t>
            </a:r>
            <a:r>
              <a:rPr lang="en-US" sz="2200" b="1" i="0" dirty="0">
                <a:solidFill>
                  <a:srgbClr val="001320"/>
                </a:solidFill>
                <a:effectLst/>
              </a:rPr>
              <a:t> </a:t>
            </a:r>
            <a:r>
              <a:rPr lang="en-US" sz="2200" b="0" i="0" dirty="0">
                <a:solidFill>
                  <a:srgbClr val="001320"/>
                </a:solidFill>
                <a:effectLst/>
              </a:rPr>
              <a:t>say,  “The </a:t>
            </a:r>
            <a:r>
              <a:rPr lang="en-US" sz="2200" b="0" i="0" u="none" strike="noStrike" cap="all" dirty="0">
                <a:solidFill>
                  <a:srgbClr val="001320"/>
                </a:solidFill>
                <a:effectLst/>
              </a:rPr>
              <a:t>LORD</a:t>
            </a:r>
            <a:r>
              <a:rPr lang="en-US" sz="2200" b="0" i="0" dirty="0">
                <a:solidFill>
                  <a:srgbClr val="001320"/>
                </a:solidFill>
                <a:effectLst/>
              </a:rPr>
              <a:t> will surely separate me from his people”; and </a:t>
            </a:r>
            <a:r>
              <a:rPr lang="en-US" sz="2200" b="1" i="0" dirty="0">
                <a:solidFill>
                  <a:srgbClr val="001320"/>
                </a:solidFill>
                <a:effectLst/>
              </a:rPr>
              <a:t>let not the eunuch </a:t>
            </a:r>
            <a:r>
              <a:rPr lang="en-US" sz="2200" b="0" i="0" dirty="0">
                <a:solidFill>
                  <a:srgbClr val="001320"/>
                </a:solidFill>
                <a:effectLst/>
              </a:rPr>
              <a:t>say, “Behold, I am a dry tree.” </a:t>
            </a:r>
            <a:r>
              <a:rPr lang="en-US" sz="2200" b="1" i="0" u="none" strike="noStrike" dirty="0">
                <a:solidFill>
                  <a:srgbClr val="008AE6"/>
                </a:solidFill>
                <a:effectLst/>
                <a:hlinkClick r:id="rId4"/>
              </a:rPr>
              <a:t>4</a:t>
            </a:r>
            <a:r>
              <a:rPr lang="en-US" sz="2200" b="0" i="0" dirty="0">
                <a:solidFill>
                  <a:srgbClr val="001320"/>
                </a:solidFill>
                <a:effectLst/>
              </a:rPr>
              <a:t>For thus says the </a:t>
            </a:r>
            <a:r>
              <a:rPr lang="en-US" sz="2200" b="0" i="0" u="none" strike="noStrike" cap="all" dirty="0">
                <a:solidFill>
                  <a:srgbClr val="001320"/>
                </a:solidFill>
                <a:effectLst/>
              </a:rPr>
              <a:t>LORD</a:t>
            </a:r>
            <a:r>
              <a:rPr lang="en-US" sz="2200" b="0" i="0" dirty="0">
                <a:solidFill>
                  <a:srgbClr val="001320"/>
                </a:solidFill>
                <a:effectLst/>
              </a:rPr>
              <a:t>: “</a:t>
            </a:r>
            <a:r>
              <a:rPr lang="en-US" sz="2200" b="1" i="0" dirty="0">
                <a:solidFill>
                  <a:srgbClr val="001320"/>
                </a:solidFill>
                <a:effectLst/>
              </a:rPr>
              <a:t>To the eunuchs who keep my Sabbaths, who choose the things that please me and hold fast my covenant</a:t>
            </a:r>
            <a:r>
              <a:rPr lang="en-US" sz="2200" b="0" i="0" dirty="0">
                <a:solidFill>
                  <a:srgbClr val="001320"/>
                </a:solidFill>
                <a:effectLst/>
              </a:rPr>
              <a:t>,</a:t>
            </a:r>
            <a:endParaRPr lang="en-US" sz="2200" dirty="0"/>
          </a:p>
        </p:txBody>
      </p:sp>
      <p:sp>
        <p:nvSpPr>
          <p:cNvPr id="6" name="Slide Number Placeholder 5">
            <a:extLst>
              <a:ext uri="{FF2B5EF4-FFF2-40B4-BE49-F238E27FC236}">
                <a16:creationId xmlns:a16="http://schemas.microsoft.com/office/drawing/2014/main" id="{1CCEDA02-FD20-3C86-7CAC-1B9211985800}"/>
              </a:ext>
            </a:extLst>
          </p:cNvPr>
          <p:cNvSpPr>
            <a:spLocks noGrp="1"/>
          </p:cNvSpPr>
          <p:nvPr>
            <p:ph type="sldNum" sz="quarter" idx="12"/>
          </p:nvPr>
        </p:nvSpPr>
        <p:spPr/>
        <p:txBody>
          <a:bodyPr/>
          <a:lstStyle/>
          <a:p>
            <a:pPr>
              <a:defRPr/>
            </a:pPr>
            <a:fld id="{3AD7D920-DEA2-4CA0-8F35-A40F4F4612CD}" type="slidenum">
              <a:rPr lang="en-US" altLang="en-US" smtClean="0"/>
              <a:pPr>
                <a:defRPr/>
              </a:pPr>
              <a:t>21</a:t>
            </a:fld>
            <a:endParaRPr lang="en-US" altLang="en-US"/>
          </a:p>
        </p:txBody>
      </p:sp>
      <p:cxnSp>
        <p:nvCxnSpPr>
          <p:cNvPr id="7" name="Straight Connector 6">
            <a:extLst>
              <a:ext uri="{FF2B5EF4-FFF2-40B4-BE49-F238E27FC236}">
                <a16:creationId xmlns:a16="http://schemas.microsoft.com/office/drawing/2014/main" id="{3AC0FBBE-E930-529C-8A6A-7A27EB972E22}"/>
              </a:ext>
            </a:extLst>
          </p:cNvPr>
          <p:cNvCxnSpPr/>
          <p:nvPr/>
        </p:nvCxnSpPr>
        <p:spPr>
          <a:xfrm>
            <a:off x="609600" y="1600199"/>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DCD5A999-9BD8-4D90-E56F-7D9913B394E8}"/>
              </a:ext>
            </a:extLst>
          </p:cNvPr>
          <p:cNvSpPr txBox="1">
            <a:spLocks/>
          </p:cNvSpPr>
          <p:nvPr/>
        </p:nvSpPr>
        <p:spPr bwMode="auto">
          <a:xfrm>
            <a:off x="2973278" y="1551711"/>
            <a:ext cx="9077878" cy="52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“The </a:t>
            </a:r>
            <a:r>
              <a:rPr lang="en-US" altLang="en-US" sz="2200" i="1" u="sng" dirty="0"/>
              <a:t>foreigner </a:t>
            </a:r>
            <a:r>
              <a:rPr lang="en-US" altLang="en-US" sz="2200" u="sng" dirty="0"/>
              <a:t>and the </a:t>
            </a:r>
            <a:r>
              <a:rPr lang="en-US" altLang="en-US" sz="2200" i="1" u="sng" dirty="0"/>
              <a:t>eunuch</a:t>
            </a:r>
            <a:r>
              <a:rPr lang="en-US" altLang="en-US" sz="2200" u="sng" dirty="0"/>
              <a:t> are offered as striking cases </a:t>
            </a:r>
            <a:r>
              <a:rPr lang="en-US" altLang="en-US" sz="2200" dirty="0"/>
              <a:t>in point of the all-embracing inclusiveness of verse 2. The Old Testament was never exclusivist on a nationalistic basis. Deuteronomy 23:3ff. dealt with specific matters requiring special treatment, but Exodus 12:48-49 expresses the general position that the ‘stranger’ was always a welcome convert.”</a:t>
            </a:r>
            <a:r>
              <a:rPr lang="en-US" altLang="en-US" sz="2200" b="1" dirty="0"/>
              <a:t> </a:t>
            </a:r>
            <a:r>
              <a:rPr lang="en-US" altLang="en-US" sz="2200" dirty="0"/>
              <a:t>Motyer</a:t>
            </a:r>
          </a:p>
          <a:p>
            <a:r>
              <a:rPr lang="en-US" altLang="en-US" sz="2200" dirty="0"/>
              <a:t>“The </a:t>
            </a:r>
            <a:r>
              <a:rPr lang="en-US" altLang="en-US" sz="2200" i="1" u="sng" dirty="0"/>
              <a:t>foreigner</a:t>
            </a:r>
            <a:r>
              <a:rPr lang="en-US" altLang="en-US" sz="2200" u="sng" dirty="0"/>
              <a:t> comes fearing either rejection </a:t>
            </a:r>
            <a:r>
              <a:rPr lang="en-US" altLang="en-US" sz="2200" dirty="0"/>
              <a:t>of his request for membership </a:t>
            </a:r>
            <a:r>
              <a:rPr lang="en-US" altLang="en-US" sz="2200" u="sng" dirty="0"/>
              <a:t>or that, having been accepted, he will still remain in a ‘separated’ category as a second-class citizen</a:t>
            </a:r>
            <a:r>
              <a:rPr lang="en-US" altLang="en-US" sz="2200" dirty="0"/>
              <a:t>. </a:t>
            </a:r>
            <a:r>
              <a:rPr lang="en-US" altLang="en-US" sz="2200" u="sng" dirty="0"/>
              <a:t>All such fears are groundless</a:t>
            </a:r>
            <a:r>
              <a:rPr lang="en-US" altLang="en-US" sz="2200" dirty="0"/>
              <a:t>… </a:t>
            </a:r>
            <a:r>
              <a:rPr lang="en-US" altLang="en-US" sz="2200" u="sng" dirty="0"/>
              <a:t>No one is excluded from membership of God’s people</a:t>
            </a:r>
            <a:r>
              <a:rPr lang="en-US" altLang="en-US" sz="2200" dirty="0"/>
              <a:t>, either by nation or ancestry (</a:t>
            </a:r>
            <a:r>
              <a:rPr lang="en-US" altLang="en-US" sz="2200" i="1" dirty="0"/>
              <a:t>the foreigner</a:t>
            </a:r>
            <a:r>
              <a:rPr lang="en-US" altLang="en-US" sz="2200" dirty="0"/>
              <a:t>), accident of birth, parental or personal former affiliation to another god, falling below the creational standards of God or deep and fundamental personal defect (</a:t>
            </a:r>
            <a:r>
              <a:rPr lang="en-US" altLang="en-US" sz="2200" i="1" dirty="0"/>
              <a:t>the eunuch</a:t>
            </a:r>
            <a:r>
              <a:rPr lang="en-US" altLang="en-US" sz="2200" dirty="0"/>
              <a:t>). Motyer</a:t>
            </a:r>
          </a:p>
          <a:p>
            <a:r>
              <a:rPr lang="en-US" altLang="en-US" sz="2200" dirty="0"/>
              <a:t>“Dry tree” is a withered or dead tree - compared to a green/growing tree</a:t>
            </a:r>
          </a:p>
          <a:p>
            <a:r>
              <a:rPr lang="en-US" altLang="en-US" sz="2200" dirty="0"/>
              <a:t>““For this is what the LORD says,” … was not just Isaiah’s opinion but divine revelation.” Constable</a:t>
            </a:r>
          </a:p>
          <a:p>
            <a:endParaRPr lang="en-US" altLang="en-US" sz="2200" dirty="0"/>
          </a:p>
        </p:txBody>
      </p:sp>
      <p:cxnSp>
        <p:nvCxnSpPr>
          <p:cNvPr id="8" name="Straight Connector 7">
            <a:extLst>
              <a:ext uri="{FF2B5EF4-FFF2-40B4-BE49-F238E27FC236}">
                <a16:creationId xmlns:a16="http://schemas.microsoft.com/office/drawing/2014/main" id="{0BC55D24-1005-F911-FFFC-FF47E14307E6}"/>
              </a:ext>
            </a:extLst>
          </p:cNvPr>
          <p:cNvCxnSpPr>
            <a:cxnSpLocks/>
          </p:cNvCxnSpPr>
          <p:nvPr/>
        </p:nvCxnSpPr>
        <p:spPr>
          <a:xfrm>
            <a:off x="2879064" y="1776127"/>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555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FF14-A2C8-4916-6D1F-E3EA95B068C8}"/>
            </a:ext>
          </a:extLst>
        </p:cNvPr>
        <p:cNvGrpSpPr/>
        <p:nvPr/>
      </p:nvGrpSpPr>
      <p:grpSpPr>
        <a:xfrm>
          <a:off x="0" y="0"/>
          <a:ext cx="0" cy="0"/>
          <a:chOff x="0" y="0"/>
          <a:chExt cx="0" cy="0"/>
        </a:xfrm>
      </p:grpSpPr>
      <p:sp>
        <p:nvSpPr>
          <p:cNvPr id="63494" name="Slide Number Placeholder 5">
            <a:extLst>
              <a:ext uri="{FF2B5EF4-FFF2-40B4-BE49-F238E27FC236}">
                <a16:creationId xmlns:a16="http://schemas.microsoft.com/office/drawing/2014/main" id="{6A0C36C8-20D4-4A5A-8CBF-9006FB0BBF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22</a:t>
            </a:fld>
            <a:endParaRPr lang="en-US" altLang="en-US"/>
          </a:p>
        </p:txBody>
      </p:sp>
      <p:cxnSp>
        <p:nvCxnSpPr>
          <p:cNvPr id="4" name="Straight Connector 3">
            <a:extLst>
              <a:ext uri="{FF2B5EF4-FFF2-40B4-BE49-F238E27FC236}">
                <a16:creationId xmlns:a16="http://schemas.microsoft.com/office/drawing/2014/main" id="{E5856485-C2F1-9C50-770F-78CA290503D3}"/>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itle 1">
            <a:extLst>
              <a:ext uri="{FF2B5EF4-FFF2-40B4-BE49-F238E27FC236}">
                <a16:creationId xmlns:a16="http://schemas.microsoft.com/office/drawing/2014/main" id="{4B6B848C-346F-D87E-B0BD-821932FAF1D3}"/>
              </a:ext>
            </a:extLst>
          </p:cNvPr>
          <p:cNvSpPr>
            <a:spLocks noGrp="1"/>
          </p:cNvSpPr>
          <p:nvPr>
            <p:ph type="title"/>
          </p:nvPr>
        </p:nvSpPr>
        <p:spPr>
          <a:xfrm>
            <a:off x="464127" y="225393"/>
            <a:ext cx="10972800" cy="1143000"/>
          </a:xfrm>
        </p:spPr>
        <p:txBody>
          <a:bodyPr/>
          <a:lstStyle/>
          <a:p>
            <a:r>
              <a:rPr lang="en-US" b="1" dirty="0"/>
              <a:t>Isaiah 56:3-4</a:t>
            </a:r>
          </a:p>
        </p:txBody>
      </p:sp>
      <p:sp>
        <p:nvSpPr>
          <p:cNvPr id="2" name="Content Placeholder 2">
            <a:extLst>
              <a:ext uri="{FF2B5EF4-FFF2-40B4-BE49-F238E27FC236}">
                <a16:creationId xmlns:a16="http://schemas.microsoft.com/office/drawing/2014/main" id="{45292458-76E9-AA89-3C53-7F4C8BF25FA7}"/>
              </a:ext>
            </a:extLst>
          </p:cNvPr>
          <p:cNvSpPr txBox="1">
            <a:spLocks/>
          </p:cNvSpPr>
          <p:nvPr/>
        </p:nvSpPr>
        <p:spPr bwMode="auto">
          <a:xfrm>
            <a:off x="339519" y="1885902"/>
            <a:ext cx="11512962" cy="4825240"/>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u="sng" dirty="0"/>
              <a:t>“If a stranger shall sojourn with you and would keep the Passover </a:t>
            </a:r>
            <a:r>
              <a:rPr lang="en-US" altLang="en-US" sz="2400" dirty="0"/>
              <a:t>to the LORD, let all his males be circumcised. Then he many come near and keep it; he shall be as a native of the land. But no uncircumcised person shall eat of it. </a:t>
            </a:r>
            <a:r>
              <a:rPr lang="en-US" altLang="en-US" sz="2400" u="sng" dirty="0"/>
              <a:t>There shall be one law for the native and for the stranger who sojourns among you.”</a:t>
            </a:r>
            <a:r>
              <a:rPr lang="en-US" altLang="en-US" sz="2400" dirty="0"/>
              <a:t>  (Exodus 12:48-49)</a:t>
            </a:r>
          </a:p>
          <a:p>
            <a:pPr marL="0" indent="0">
              <a:buNone/>
            </a:pPr>
            <a:endParaRPr lang="en-US" altLang="en-US" sz="2400" dirty="0"/>
          </a:p>
          <a:p>
            <a:r>
              <a:rPr lang="en-US" altLang="en-US" sz="2400" dirty="0"/>
              <a:t>“And you shall say to them, Any one of the house of Israel, </a:t>
            </a:r>
            <a:r>
              <a:rPr lang="en-US" altLang="en-US" sz="2400" u="sng" dirty="0"/>
              <a:t>or of the strangers who sojourn among them, who offers a burnt offering or sacrifice </a:t>
            </a:r>
            <a:r>
              <a:rPr lang="en-US" altLang="en-US" sz="2400" dirty="0"/>
              <a:t>and does not bring it to the entrance of the tent of meeting to offer it to the LORD, that man shall be cut off from his people.” (Leviticus 17:8-9)</a:t>
            </a:r>
          </a:p>
          <a:p>
            <a:pPr marL="0" indent="0">
              <a:buNone/>
            </a:pPr>
            <a:endParaRPr lang="en-US" altLang="en-US" sz="2400" dirty="0"/>
          </a:p>
          <a:p>
            <a:r>
              <a:rPr lang="en-US" altLang="en-US" sz="2400" dirty="0"/>
              <a:t>But you shall </a:t>
            </a:r>
            <a:r>
              <a:rPr lang="en-US" altLang="en-US" sz="2400" u="sng" dirty="0"/>
              <a:t>keep my statues</a:t>
            </a:r>
            <a:r>
              <a:rPr lang="en-US" altLang="en-US" sz="2400" dirty="0"/>
              <a:t> and </a:t>
            </a:r>
            <a:r>
              <a:rPr lang="en-US" altLang="en-US" sz="2400" u="sng" dirty="0"/>
              <a:t>my rules</a:t>
            </a:r>
            <a:r>
              <a:rPr lang="en-US" altLang="en-US" sz="2400" dirty="0"/>
              <a:t> and </a:t>
            </a:r>
            <a:r>
              <a:rPr lang="en-US" altLang="en-US" sz="2400" u="sng" dirty="0"/>
              <a:t>do none of these abominations, either the native or the stranger who sojourns among you</a:t>
            </a:r>
            <a:r>
              <a:rPr lang="en-US" altLang="en-US" sz="2400" dirty="0"/>
              <a:t> (Leviticus 19:26)</a:t>
            </a:r>
          </a:p>
          <a:p>
            <a:pPr marL="457200" lvl="1" indent="0">
              <a:buNone/>
            </a:pPr>
            <a:endParaRPr lang="en-US" altLang="en-US" sz="2200" dirty="0"/>
          </a:p>
        </p:txBody>
      </p:sp>
    </p:spTree>
    <p:extLst>
      <p:ext uri="{BB962C8B-B14F-4D97-AF65-F5344CB8AC3E}">
        <p14:creationId xmlns:p14="http://schemas.microsoft.com/office/powerpoint/2010/main" val="82385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7A142-5BFF-95D5-56C9-7E9A071A2D5F}"/>
            </a:ext>
          </a:extLst>
        </p:cNvPr>
        <p:cNvGrpSpPr/>
        <p:nvPr/>
      </p:nvGrpSpPr>
      <p:grpSpPr>
        <a:xfrm>
          <a:off x="0" y="0"/>
          <a:ext cx="0" cy="0"/>
          <a:chOff x="0" y="0"/>
          <a:chExt cx="0" cy="0"/>
        </a:xfrm>
      </p:grpSpPr>
      <p:sp>
        <p:nvSpPr>
          <p:cNvPr id="63494" name="Slide Number Placeholder 5">
            <a:extLst>
              <a:ext uri="{FF2B5EF4-FFF2-40B4-BE49-F238E27FC236}">
                <a16:creationId xmlns:a16="http://schemas.microsoft.com/office/drawing/2014/main" id="{FC0346D7-7CF9-0106-6A35-448B0DDF52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23</a:t>
            </a:fld>
            <a:endParaRPr lang="en-US" altLang="en-US"/>
          </a:p>
        </p:txBody>
      </p:sp>
      <p:cxnSp>
        <p:nvCxnSpPr>
          <p:cNvPr id="4" name="Straight Connector 3">
            <a:extLst>
              <a:ext uri="{FF2B5EF4-FFF2-40B4-BE49-F238E27FC236}">
                <a16:creationId xmlns:a16="http://schemas.microsoft.com/office/drawing/2014/main" id="{05D78FFD-DEE0-3584-80C6-9A346F501BD9}"/>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itle 1">
            <a:extLst>
              <a:ext uri="{FF2B5EF4-FFF2-40B4-BE49-F238E27FC236}">
                <a16:creationId xmlns:a16="http://schemas.microsoft.com/office/drawing/2014/main" id="{629C8AFD-670A-C6BF-373E-3DD86541B89A}"/>
              </a:ext>
            </a:extLst>
          </p:cNvPr>
          <p:cNvSpPr>
            <a:spLocks noGrp="1"/>
          </p:cNvSpPr>
          <p:nvPr>
            <p:ph type="title"/>
          </p:nvPr>
        </p:nvSpPr>
        <p:spPr>
          <a:xfrm>
            <a:off x="464127" y="225393"/>
            <a:ext cx="10972800" cy="1143000"/>
          </a:xfrm>
        </p:spPr>
        <p:txBody>
          <a:bodyPr/>
          <a:lstStyle/>
          <a:p>
            <a:r>
              <a:rPr lang="en-US" b="1" dirty="0"/>
              <a:t>Isaiah 56:3-4</a:t>
            </a:r>
          </a:p>
        </p:txBody>
      </p:sp>
      <p:sp>
        <p:nvSpPr>
          <p:cNvPr id="3" name="Content Placeholder 2">
            <a:extLst>
              <a:ext uri="{FF2B5EF4-FFF2-40B4-BE49-F238E27FC236}">
                <a16:creationId xmlns:a16="http://schemas.microsoft.com/office/drawing/2014/main" id="{21C7E550-2F78-C7A5-792C-D931EF0CD50C}"/>
              </a:ext>
            </a:extLst>
          </p:cNvPr>
          <p:cNvSpPr txBox="1">
            <a:spLocks/>
          </p:cNvSpPr>
          <p:nvPr/>
        </p:nvSpPr>
        <p:spPr bwMode="auto">
          <a:xfrm>
            <a:off x="339519" y="3173286"/>
            <a:ext cx="11512962" cy="1204035"/>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a:t>
            </a:r>
            <a:r>
              <a:rPr lang="en-US" altLang="en-US" sz="2400" u="sng" dirty="0"/>
              <a:t>All who genuinely seek the LORD </a:t>
            </a:r>
            <a:r>
              <a:rPr lang="en-US" altLang="en-US" sz="2400" dirty="0"/>
              <a:t>(55:6) would </a:t>
            </a:r>
            <a:r>
              <a:rPr lang="en-US" altLang="en-US" sz="2400" u="sng" dirty="0"/>
              <a:t>find acceptance by Him</a:t>
            </a:r>
            <a:r>
              <a:rPr lang="en-US" altLang="en-US" sz="2400" dirty="0"/>
              <a:t>, even though they might not qualify for participation in the worship rituals of Israel because they were foreigners or eunuchs.” Constable</a:t>
            </a:r>
          </a:p>
          <a:p>
            <a:pPr marL="457200" lvl="1" indent="0">
              <a:buNone/>
            </a:pPr>
            <a:endParaRPr lang="en-US" altLang="en-US" sz="2200" dirty="0"/>
          </a:p>
        </p:txBody>
      </p:sp>
      <p:sp>
        <p:nvSpPr>
          <p:cNvPr id="6" name="Content Placeholder 2">
            <a:extLst>
              <a:ext uri="{FF2B5EF4-FFF2-40B4-BE49-F238E27FC236}">
                <a16:creationId xmlns:a16="http://schemas.microsoft.com/office/drawing/2014/main" id="{7868260A-88E0-CA69-FFDE-9D0C331EDAA8}"/>
              </a:ext>
            </a:extLst>
          </p:cNvPr>
          <p:cNvSpPr txBox="1">
            <a:spLocks/>
          </p:cNvSpPr>
          <p:nvPr/>
        </p:nvSpPr>
        <p:spPr bwMode="auto">
          <a:xfrm>
            <a:off x="339519" y="5032786"/>
            <a:ext cx="11512962" cy="905384"/>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“Truly I understand that </a:t>
            </a:r>
            <a:r>
              <a:rPr lang="en-US" altLang="en-US" sz="2400" u="sng" dirty="0"/>
              <a:t>God shows no partiality</a:t>
            </a:r>
            <a:r>
              <a:rPr lang="en-US" altLang="en-US" sz="2400" dirty="0"/>
              <a:t>, but </a:t>
            </a:r>
            <a:r>
              <a:rPr lang="en-US" altLang="en-US" sz="2400" u="sng" dirty="0"/>
              <a:t>in every nation anyone who fears him and does what is right is acceptable to him</a:t>
            </a:r>
            <a:r>
              <a:rPr lang="en-US" altLang="en-US" sz="2400" dirty="0"/>
              <a:t>. (Acts 10:34-35)</a:t>
            </a:r>
          </a:p>
          <a:p>
            <a:pPr marL="457200" lvl="1" indent="0">
              <a:buNone/>
            </a:pPr>
            <a:endParaRPr lang="en-US" altLang="en-US" sz="2200" dirty="0"/>
          </a:p>
        </p:txBody>
      </p:sp>
      <p:sp>
        <p:nvSpPr>
          <p:cNvPr id="2" name="Content Placeholder 2">
            <a:extLst>
              <a:ext uri="{FF2B5EF4-FFF2-40B4-BE49-F238E27FC236}">
                <a16:creationId xmlns:a16="http://schemas.microsoft.com/office/drawing/2014/main" id="{8368A253-1117-6F04-F924-45372F36D693}"/>
              </a:ext>
            </a:extLst>
          </p:cNvPr>
          <p:cNvSpPr txBox="1">
            <a:spLocks/>
          </p:cNvSpPr>
          <p:nvPr/>
        </p:nvSpPr>
        <p:spPr bwMode="auto">
          <a:xfrm>
            <a:off x="339519" y="2023858"/>
            <a:ext cx="11512962" cy="516548"/>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400" dirty="0"/>
              <a:t>“</a:t>
            </a:r>
            <a:r>
              <a:rPr lang="en-US" altLang="en-US" sz="2400" u="sng" dirty="0"/>
              <a:t>Seek the LORD</a:t>
            </a:r>
            <a:r>
              <a:rPr lang="en-US" altLang="en-US" sz="2400" dirty="0"/>
              <a:t> while he may be found; </a:t>
            </a:r>
            <a:r>
              <a:rPr lang="en-US" altLang="en-US" sz="2400" u="sng" dirty="0"/>
              <a:t>call upon him</a:t>
            </a:r>
            <a:r>
              <a:rPr lang="en-US" altLang="en-US" sz="2400" b="1" dirty="0"/>
              <a:t> </a:t>
            </a:r>
            <a:r>
              <a:rPr lang="en-US" altLang="en-US" sz="2400" dirty="0"/>
              <a:t>while he is near” (Isaiah 55:6)</a:t>
            </a:r>
          </a:p>
          <a:p>
            <a:pPr marL="0" indent="0">
              <a:buNone/>
            </a:pPr>
            <a:endParaRPr lang="en-US" altLang="en-US" sz="2400" dirty="0"/>
          </a:p>
          <a:p>
            <a:pPr marL="457200" lvl="1" indent="0">
              <a:buNone/>
            </a:pPr>
            <a:endParaRPr lang="en-US" altLang="en-US" sz="2200" dirty="0"/>
          </a:p>
        </p:txBody>
      </p:sp>
    </p:spTree>
    <p:extLst>
      <p:ext uri="{BB962C8B-B14F-4D97-AF65-F5344CB8AC3E}">
        <p14:creationId xmlns:p14="http://schemas.microsoft.com/office/powerpoint/2010/main" val="352683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908E-914D-F978-6AB7-DEC3E928C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50471-DD38-B8F4-60DB-E07F89B999DF}"/>
              </a:ext>
            </a:extLst>
          </p:cNvPr>
          <p:cNvSpPr>
            <a:spLocks noGrp="1"/>
          </p:cNvSpPr>
          <p:nvPr>
            <p:ph type="title"/>
          </p:nvPr>
        </p:nvSpPr>
        <p:spPr>
          <a:xfrm>
            <a:off x="464127" y="225393"/>
            <a:ext cx="10972800" cy="1143000"/>
          </a:xfrm>
        </p:spPr>
        <p:txBody>
          <a:bodyPr/>
          <a:lstStyle/>
          <a:p>
            <a:r>
              <a:rPr lang="en-US" b="1" dirty="0"/>
              <a:t>Isaiah 56:5-6</a:t>
            </a:r>
          </a:p>
        </p:txBody>
      </p:sp>
      <p:sp>
        <p:nvSpPr>
          <p:cNvPr id="3" name="Content Placeholder 2">
            <a:extLst>
              <a:ext uri="{FF2B5EF4-FFF2-40B4-BE49-F238E27FC236}">
                <a16:creationId xmlns:a16="http://schemas.microsoft.com/office/drawing/2014/main" id="{2BBC0925-3624-BFF7-F486-1B162D7DA15D}"/>
              </a:ext>
            </a:extLst>
          </p:cNvPr>
          <p:cNvSpPr>
            <a:spLocks noGrp="1"/>
          </p:cNvSpPr>
          <p:nvPr>
            <p:ph idx="1"/>
          </p:nvPr>
        </p:nvSpPr>
        <p:spPr>
          <a:xfrm>
            <a:off x="140840" y="1600199"/>
            <a:ext cx="3487264" cy="5199849"/>
          </a:xfrm>
        </p:spPr>
        <p:txBody>
          <a:bodyPr/>
          <a:lstStyle/>
          <a:p>
            <a:pPr marL="0" indent="0">
              <a:buNone/>
            </a:pPr>
            <a:r>
              <a:rPr lang="en-US" sz="2200" b="1" i="0" u="none" strike="noStrike" dirty="0">
                <a:solidFill>
                  <a:srgbClr val="008AE6"/>
                </a:solidFill>
                <a:effectLst/>
                <a:hlinkClick r:id="rId3"/>
              </a:rPr>
              <a:t>5</a:t>
            </a:r>
            <a:r>
              <a:rPr lang="en-US" sz="2200" b="1" i="0" dirty="0">
                <a:solidFill>
                  <a:srgbClr val="001320"/>
                </a:solidFill>
                <a:effectLst/>
              </a:rPr>
              <a:t>I will give</a:t>
            </a:r>
            <a:r>
              <a:rPr lang="en-US" sz="2200" b="0" i="0" dirty="0">
                <a:solidFill>
                  <a:srgbClr val="001320"/>
                </a:solidFill>
                <a:effectLst/>
              </a:rPr>
              <a:t> in my house and within my walls </a:t>
            </a:r>
            <a:r>
              <a:rPr lang="en-US" sz="2200" b="1" i="0" dirty="0">
                <a:solidFill>
                  <a:srgbClr val="001320"/>
                </a:solidFill>
                <a:effectLst/>
              </a:rPr>
              <a:t>a monument and a name better than sons and daughters</a:t>
            </a:r>
            <a:r>
              <a:rPr lang="en-US" sz="2200" b="0" i="0" dirty="0">
                <a:solidFill>
                  <a:srgbClr val="001320"/>
                </a:solidFill>
                <a:effectLst/>
              </a:rPr>
              <a:t>; I will </a:t>
            </a:r>
            <a:r>
              <a:rPr lang="en-US" sz="2200" b="1" i="0" dirty="0">
                <a:solidFill>
                  <a:srgbClr val="001320"/>
                </a:solidFill>
                <a:effectLst/>
              </a:rPr>
              <a:t>give them an everlasting name</a:t>
            </a:r>
            <a:r>
              <a:rPr lang="en-US" sz="2200" b="0" i="0" dirty="0">
                <a:solidFill>
                  <a:srgbClr val="001320"/>
                </a:solidFill>
                <a:effectLst/>
              </a:rPr>
              <a:t> that shall not be cut off. </a:t>
            </a:r>
            <a:r>
              <a:rPr lang="en-US" sz="2200" b="1" i="0" u="none" strike="noStrike" dirty="0">
                <a:solidFill>
                  <a:srgbClr val="008AE6"/>
                </a:solidFill>
                <a:effectLst/>
                <a:hlinkClick r:id="rId4"/>
              </a:rPr>
              <a:t>6</a:t>
            </a:r>
            <a:r>
              <a:rPr lang="en-US" sz="2200" b="0" i="0" dirty="0">
                <a:solidFill>
                  <a:srgbClr val="001320"/>
                </a:solidFill>
                <a:effectLst/>
              </a:rPr>
              <a:t>“And </a:t>
            </a:r>
            <a:r>
              <a:rPr lang="en-US" sz="2200" b="1" i="0" dirty="0">
                <a:solidFill>
                  <a:srgbClr val="001320"/>
                </a:solidFill>
                <a:effectLst/>
              </a:rPr>
              <a:t>the foreigners who join themselves to the </a:t>
            </a:r>
            <a:r>
              <a:rPr lang="en-US" sz="2200" b="1" i="0" u="none" strike="noStrike" cap="all" dirty="0">
                <a:solidFill>
                  <a:srgbClr val="001320"/>
                </a:solidFill>
                <a:effectLst/>
              </a:rPr>
              <a:t>LORD</a:t>
            </a:r>
            <a:r>
              <a:rPr lang="en-US" sz="2200" b="0" i="0" dirty="0">
                <a:solidFill>
                  <a:srgbClr val="001320"/>
                </a:solidFill>
                <a:effectLst/>
              </a:rPr>
              <a:t>, to </a:t>
            </a:r>
            <a:r>
              <a:rPr lang="en-US" sz="2200" b="1" i="0" dirty="0">
                <a:solidFill>
                  <a:srgbClr val="001320"/>
                </a:solidFill>
                <a:effectLst/>
              </a:rPr>
              <a:t>minister to him</a:t>
            </a:r>
            <a:r>
              <a:rPr lang="en-US" sz="2200" b="0" i="0" dirty="0">
                <a:solidFill>
                  <a:srgbClr val="001320"/>
                </a:solidFill>
                <a:effectLst/>
              </a:rPr>
              <a:t>, to </a:t>
            </a:r>
            <a:r>
              <a:rPr lang="en-US" sz="2200" b="1" i="0" dirty="0">
                <a:solidFill>
                  <a:srgbClr val="001320"/>
                </a:solidFill>
                <a:effectLst/>
              </a:rPr>
              <a:t>love the name of the </a:t>
            </a:r>
            <a:r>
              <a:rPr lang="en-US" sz="2200" b="1" i="0" u="none" strike="noStrike" cap="all" dirty="0">
                <a:solidFill>
                  <a:srgbClr val="001320"/>
                </a:solidFill>
                <a:effectLst/>
              </a:rPr>
              <a:t>LORD</a:t>
            </a:r>
            <a:r>
              <a:rPr lang="en-US" sz="2200" b="0" i="0" dirty="0">
                <a:solidFill>
                  <a:srgbClr val="001320"/>
                </a:solidFill>
                <a:effectLst/>
              </a:rPr>
              <a:t>, and to </a:t>
            </a:r>
            <a:r>
              <a:rPr lang="en-US" sz="2200" b="1" i="0" dirty="0">
                <a:solidFill>
                  <a:srgbClr val="001320"/>
                </a:solidFill>
                <a:effectLst/>
              </a:rPr>
              <a:t>be his servants, everyone who keeps the Sabbath and does not profane it, and holds fast my covenant</a:t>
            </a:r>
            <a:endParaRPr lang="en-US" sz="2200" b="0" i="0" dirty="0">
              <a:solidFill>
                <a:srgbClr val="001320"/>
              </a:solidFill>
              <a:effectLst/>
            </a:endParaRPr>
          </a:p>
        </p:txBody>
      </p:sp>
      <p:sp>
        <p:nvSpPr>
          <p:cNvPr id="6" name="Slide Number Placeholder 5">
            <a:extLst>
              <a:ext uri="{FF2B5EF4-FFF2-40B4-BE49-F238E27FC236}">
                <a16:creationId xmlns:a16="http://schemas.microsoft.com/office/drawing/2014/main" id="{D3C19465-EC10-EA49-DC77-6C688B614E9E}"/>
              </a:ext>
            </a:extLst>
          </p:cNvPr>
          <p:cNvSpPr>
            <a:spLocks noGrp="1"/>
          </p:cNvSpPr>
          <p:nvPr>
            <p:ph type="sldNum" sz="quarter" idx="12"/>
          </p:nvPr>
        </p:nvSpPr>
        <p:spPr/>
        <p:txBody>
          <a:bodyPr/>
          <a:lstStyle/>
          <a:p>
            <a:pPr>
              <a:defRPr/>
            </a:pPr>
            <a:fld id="{3AD7D920-DEA2-4CA0-8F35-A40F4F4612CD}" type="slidenum">
              <a:rPr lang="en-US" altLang="en-US" smtClean="0"/>
              <a:pPr>
                <a:defRPr/>
              </a:pPr>
              <a:t>24</a:t>
            </a:fld>
            <a:endParaRPr lang="en-US" altLang="en-US"/>
          </a:p>
        </p:txBody>
      </p:sp>
      <p:cxnSp>
        <p:nvCxnSpPr>
          <p:cNvPr id="7" name="Straight Connector 6">
            <a:extLst>
              <a:ext uri="{FF2B5EF4-FFF2-40B4-BE49-F238E27FC236}">
                <a16:creationId xmlns:a16="http://schemas.microsoft.com/office/drawing/2014/main" id="{BCEE3CFA-7893-5F54-C502-165D0742A2B3}"/>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513281A3-5E7E-0DCE-4D0F-F6A90B573FA9}"/>
              </a:ext>
            </a:extLst>
          </p:cNvPr>
          <p:cNvSpPr txBox="1">
            <a:spLocks/>
          </p:cNvSpPr>
          <p:nvPr/>
        </p:nvSpPr>
        <p:spPr bwMode="auto">
          <a:xfrm>
            <a:off x="3628104" y="1701770"/>
            <a:ext cx="8211902" cy="50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a:t>
            </a:r>
            <a:r>
              <a:rPr lang="en-US" altLang="en-US" sz="2200" u="sng" dirty="0"/>
              <a:t>If they follow God faithfully</a:t>
            </a:r>
            <a:r>
              <a:rPr lang="en-US" altLang="en-US" sz="2200" dirty="0"/>
              <a:t>, He will </a:t>
            </a:r>
            <a:r>
              <a:rPr lang="en-US" altLang="en-US" sz="2200" u="sng" dirty="0"/>
              <a:t>bless them more greatly than He would bless them if they only had physical children</a:t>
            </a:r>
            <a:r>
              <a:rPr lang="en-US" altLang="en-US" sz="2200" dirty="0"/>
              <a:t>. This </a:t>
            </a:r>
            <a:r>
              <a:rPr lang="en-US" altLang="en-US" sz="2200" u="sng" dirty="0"/>
              <a:t>promise of an eternal reward anticipates Jesus’ teaching </a:t>
            </a:r>
            <a:r>
              <a:rPr lang="en-US" altLang="en-US" sz="2200" dirty="0"/>
              <a:t>that His disciples should pursue eternal rewards rather than treasures on earth (cf. Matthew 6:1-24).” Constable</a:t>
            </a:r>
          </a:p>
          <a:p>
            <a:r>
              <a:rPr lang="en-US" altLang="en-US" sz="2200" dirty="0"/>
              <a:t>The LORD promises those with </a:t>
            </a:r>
            <a:r>
              <a:rPr lang="en-US" altLang="en-US" sz="2200" u="sng" dirty="0"/>
              <a:t>no family of their own to discover another family</a:t>
            </a:r>
          </a:p>
          <a:p>
            <a:r>
              <a:rPr lang="en-US" altLang="en-US" sz="2200" dirty="0"/>
              <a:t>For a foreigner or non-Israelite, true godliness meant:</a:t>
            </a:r>
          </a:p>
          <a:p>
            <a:pPr lvl="1"/>
            <a:r>
              <a:rPr lang="en-US" altLang="en-US" sz="2000" u="sng" dirty="0"/>
              <a:t>Joined</a:t>
            </a:r>
            <a:r>
              <a:rPr lang="en-US" altLang="en-US" sz="2000" dirty="0"/>
              <a:t> to the LORD</a:t>
            </a:r>
          </a:p>
          <a:p>
            <a:pPr lvl="1"/>
            <a:r>
              <a:rPr lang="en-US" altLang="en-US" sz="2000" u="sng" dirty="0"/>
              <a:t>Minister</a:t>
            </a:r>
            <a:r>
              <a:rPr lang="en-US" altLang="en-US" sz="2000" dirty="0"/>
              <a:t> to the LORD</a:t>
            </a:r>
          </a:p>
          <a:p>
            <a:pPr lvl="1"/>
            <a:r>
              <a:rPr lang="en-US" altLang="en-US" sz="2000" u="sng" dirty="0"/>
              <a:t>Love</a:t>
            </a:r>
            <a:r>
              <a:rPr lang="en-US" altLang="en-US" sz="2000" dirty="0"/>
              <a:t> the name of the LORD</a:t>
            </a:r>
          </a:p>
          <a:p>
            <a:pPr lvl="1"/>
            <a:r>
              <a:rPr lang="en-US" altLang="en-US" sz="2000" u="sng" dirty="0"/>
              <a:t>Serve</a:t>
            </a:r>
            <a:r>
              <a:rPr lang="en-US" altLang="en-US" sz="2000" dirty="0"/>
              <a:t> the LORD</a:t>
            </a:r>
          </a:p>
          <a:p>
            <a:pPr lvl="1"/>
            <a:r>
              <a:rPr lang="en-US" altLang="en-US" sz="2000" u="sng" dirty="0"/>
              <a:t>Keep</a:t>
            </a:r>
            <a:r>
              <a:rPr lang="en-US" altLang="en-US" sz="2000" dirty="0"/>
              <a:t> the Sabbath</a:t>
            </a:r>
          </a:p>
          <a:p>
            <a:pPr lvl="1"/>
            <a:r>
              <a:rPr lang="en-US" altLang="en-US" sz="2000" u="sng" dirty="0"/>
              <a:t>Honor</a:t>
            </a:r>
            <a:r>
              <a:rPr lang="en-US" altLang="en-US" sz="2000" dirty="0"/>
              <a:t> the LORD’s covenant</a:t>
            </a:r>
          </a:p>
        </p:txBody>
      </p:sp>
      <p:cxnSp>
        <p:nvCxnSpPr>
          <p:cNvPr id="12" name="Straight Connector 11">
            <a:extLst>
              <a:ext uri="{FF2B5EF4-FFF2-40B4-BE49-F238E27FC236}">
                <a16:creationId xmlns:a16="http://schemas.microsoft.com/office/drawing/2014/main" id="{934521FE-38FD-B665-7E3D-3196C935C50D}"/>
              </a:ext>
            </a:extLst>
          </p:cNvPr>
          <p:cNvCxnSpPr>
            <a:cxnSpLocks/>
          </p:cNvCxnSpPr>
          <p:nvPr/>
        </p:nvCxnSpPr>
        <p:spPr>
          <a:xfrm>
            <a:off x="3521916" y="1776127"/>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91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570D-A3CB-9339-7282-55C629112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40156-A8AE-64A1-AB13-20FFA30616A6}"/>
              </a:ext>
            </a:extLst>
          </p:cNvPr>
          <p:cNvSpPr>
            <a:spLocks noGrp="1"/>
          </p:cNvSpPr>
          <p:nvPr>
            <p:ph type="title"/>
          </p:nvPr>
        </p:nvSpPr>
        <p:spPr>
          <a:xfrm>
            <a:off x="464127" y="225393"/>
            <a:ext cx="10972800" cy="1143000"/>
          </a:xfrm>
        </p:spPr>
        <p:txBody>
          <a:bodyPr/>
          <a:lstStyle/>
          <a:p>
            <a:r>
              <a:rPr lang="en-US" b="1" dirty="0"/>
              <a:t>Isaiah 56:7 </a:t>
            </a:r>
          </a:p>
        </p:txBody>
      </p:sp>
      <p:sp>
        <p:nvSpPr>
          <p:cNvPr id="6" name="Slide Number Placeholder 5">
            <a:extLst>
              <a:ext uri="{FF2B5EF4-FFF2-40B4-BE49-F238E27FC236}">
                <a16:creationId xmlns:a16="http://schemas.microsoft.com/office/drawing/2014/main" id="{32E2CBA7-8356-8583-98A3-77BB36B169B2}"/>
              </a:ext>
            </a:extLst>
          </p:cNvPr>
          <p:cNvSpPr>
            <a:spLocks noGrp="1"/>
          </p:cNvSpPr>
          <p:nvPr>
            <p:ph type="sldNum" sz="quarter" idx="12"/>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AD7D920-DEA2-4CA0-8F35-A40F4F4612C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7" name="Straight Connector 6">
            <a:extLst>
              <a:ext uri="{FF2B5EF4-FFF2-40B4-BE49-F238E27FC236}">
                <a16:creationId xmlns:a16="http://schemas.microsoft.com/office/drawing/2014/main" id="{A267F8B5-94D8-B5E5-B4AD-227B94DE8962}"/>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D4F0FF97-971E-36A1-19EE-04194447F399}"/>
              </a:ext>
            </a:extLst>
          </p:cNvPr>
          <p:cNvSpPr txBox="1">
            <a:spLocks/>
          </p:cNvSpPr>
          <p:nvPr/>
        </p:nvSpPr>
        <p:spPr bwMode="auto">
          <a:xfrm>
            <a:off x="3113752" y="1713752"/>
            <a:ext cx="9028286" cy="52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“All of Israel’s separation from the world was in order to keep Israel from being absorbed into the world and thus </a:t>
            </a:r>
            <a:r>
              <a:rPr lang="en-US" altLang="en-US" sz="2200" u="sng" dirty="0"/>
              <a:t>losing the ability to call the world out of itself into the blessings of God</a:t>
            </a:r>
            <a:r>
              <a:rPr lang="en-US" altLang="en-US" sz="2200" dirty="0"/>
              <a:t>. But should Israel ever come to believe that its separation was so that Israel could keep her God and his blessings to herself, then all was lost.” John N. Oswalt </a:t>
            </a:r>
            <a:endParaRPr kumimoji="0" lang="en-US" altLang="en-US" sz="2200" b="1" i="0" u="none" strike="noStrike" kern="1200" cap="none" spc="0" normalizeH="0" baseline="0" noProof="0" dirty="0">
              <a:ln>
                <a:noFill/>
              </a:ln>
              <a:solidFill>
                <a:prstClr val="black"/>
              </a:solidFill>
              <a:effectLst/>
              <a:uLnTx/>
              <a:uFillTx/>
              <a:latin typeface="Calibri"/>
              <a:ea typeface="+mn-ea"/>
              <a:cs typeface="+mn-cs"/>
            </a:endParaRPr>
          </a:p>
          <a:p>
            <a:pPr lvl="0"/>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Temple </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House of God</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was where He would meet His people </a:t>
            </a:r>
            <a:r>
              <a:rPr lang="en-US" altLang="en-US" sz="2200" dirty="0">
                <a:solidFill>
                  <a:prstClr val="black"/>
                </a:solidFill>
              </a:rPr>
              <a:t>(Ezra 5:2) </a:t>
            </a:r>
            <a:endParaRPr kumimoji="0" lang="en-US" altLang="en-US" sz="22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Prayer </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An important component of worship and associated with the temple (1 Kings 8:29, 38; Luke 1:10, 2:37; 18:10; Acts 3:1) – “God’s design was for His house in Jerusalem to be a gathering place for worshippers from all nations, a place where prayers would rise like incense from the hearts of the faithful to the presence of the living God.” (Got Questions) </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Unclean #1</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 “Has this house, which is called by my name, </a:t>
            </a: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become a den of robbers </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in your eyes? Behold, I myself have seen it, declares the LORD.” (Jeremiah 7:11)</a:t>
            </a:r>
          </a:p>
        </p:txBody>
      </p:sp>
      <p:cxnSp>
        <p:nvCxnSpPr>
          <p:cNvPr id="8" name="Straight Connector 7">
            <a:extLst>
              <a:ext uri="{FF2B5EF4-FFF2-40B4-BE49-F238E27FC236}">
                <a16:creationId xmlns:a16="http://schemas.microsoft.com/office/drawing/2014/main" id="{D17E8DA2-27F0-13B0-B48F-CC96CC352D55}"/>
              </a:ext>
            </a:extLst>
          </p:cNvPr>
          <p:cNvCxnSpPr>
            <a:cxnSpLocks/>
          </p:cNvCxnSpPr>
          <p:nvPr/>
        </p:nvCxnSpPr>
        <p:spPr>
          <a:xfrm>
            <a:off x="3101799" y="1814342"/>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D88D77D-A4B8-AA8C-A7C1-8119C334EFA1}"/>
              </a:ext>
            </a:extLst>
          </p:cNvPr>
          <p:cNvPicPr>
            <a:picLocks noChangeAspect="1"/>
          </p:cNvPicPr>
          <p:nvPr/>
        </p:nvPicPr>
        <p:blipFill>
          <a:blip r:embed="rId3"/>
          <a:stretch>
            <a:fillRect/>
          </a:stretch>
        </p:blipFill>
        <p:spPr>
          <a:xfrm>
            <a:off x="609600" y="5280658"/>
            <a:ext cx="1898355" cy="1421764"/>
          </a:xfrm>
          <a:prstGeom prst="rect">
            <a:avLst/>
          </a:prstGeom>
          <a:ln w="19050">
            <a:solidFill>
              <a:schemeClr val="tx1"/>
            </a:solidFill>
          </a:ln>
        </p:spPr>
      </p:pic>
      <p:sp>
        <p:nvSpPr>
          <p:cNvPr id="4" name="TextBox 3">
            <a:extLst>
              <a:ext uri="{FF2B5EF4-FFF2-40B4-BE49-F238E27FC236}">
                <a16:creationId xmlns:a16="http://schemas.microsoft.com/office/drawing/2014/main" id="{94357469-4FBC-7821-F03E-0E910949A660}"/>
              </a:ext>
            </a:extLst>
          </p:cNvPr>
          <p:cNvSpPr txBox="1"/>
          <p:nvPr/>
        </p:nvSpPr>
        <p:spPr>
          <a:xfrm>
            <a:off x="168677" y="1786307"/>
            <a:ext cx="2980924" cy="3477875"/>
          </a:xfrm>
          <a:prstGeom prst="rect">
            <a:avLst/>
          </a:prstGeom>
          <a:noFill/>
        </p:spPr>
        <p:txBody>
          <a:bodyPr wrap="square">
            <a:spAutoFit/>
          </a:bodyPr>
          <a:lstStyle/>
          <a:p>
            <a:r>
              <a:rPr lang="en-US" sz="2200" b="1" i="0" u="none" strike="noStrike" dirty="0">
                <a:solidFill>
                  <a:srgbClr val="008AE6"/>
                </a:solidFill>
                <a:effectLst/>
                <a:hlinkClick r:id="rId4"/>
              </a:rPr>
              <a:t>7</a:t>
            </a:r>
            <a:r>
              <a:rPr lang="en-US" altLang="en-US" sz="2200" dirty="0">
                <a:solidFill>
                  <a:prstClr val="black"/>
                </a:solidFill>
              </a:rPr>
              <a:t>these I will bring to my holy mountain, and make them joyful in my </a:t>
            </a:r>
            <a:r>
              <a:rPr lang="en-US" altLang="en-US" sz="2200" b="1" dirty="0">
                <a:solidFill>
                  <a:prstClr val="black"/>
                </a:solidFill>
              </a:rPr>
              <a:t>house of prayer</a:t>
            </a:r>
            <a:r>
              <a:rPr lang="en-US" altLang="en-US" sz="2200" dirty="0">
                <a:solidFill>
                  <a:prstClr val="black"/>
                </a:solidFill>
              </a:rPr>
              <a:t>; their burnt offerings and their sacrifices will be accepted on my altar; for my house shall be called a </a:t>
            </a:r>
            <a:r>
              <a:rPr lang="en-US" altLang="en-US" sz="2200" b="1" dirty="0">
                <a:solidFill>
                  <a:prstClr val="black"/>
                </a:solidFill>
              </a:rPr>
              <a:t>house of prayer</a:t>
            </a:r>
            <a:r>
              <a:rPr lang="en-US" altLang="en-US" sz="2200" dirty="0">
                <a:solidFill>
                  <a:prstClr val="black"/>
                </a:solidFill>
              </a:rPr>
              <a:t> for all peoples.</a:t>
            </a:r>
          </a:p>
        </p:txBody>
      </p:sp>
    </p:spTree>
    <p:extLst>
      <p:ext uri="{BB962C8B-B14F-4D97-AF65-F5344CB8AC3E}">
        <p14:creationId xmlns:p14="http://schemas.microsoft.com/office/powerpoint/2010/main" val="248310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B6ECA-EBD3-2434-A0DC-D2795429B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10F75-29ED-ADE0-A0E3-10510A2B19F5}"/>
              </a:ext>
            </a:extLst>
          </p:cNvPr>
          <p:cNvSpPr>
            <a:spLocks noGrp="1"/>
          </p:cNvSpPr>
          <p:nvPr>
            <p:ph type="title"/>
          </p:nvPr>
        </p:nvSpPr>
        <p:spPr>
          <a:xfrm>
            <a:off x="464127" y="225393"/>
            <a:ext cx="10972800" cy="1143000"/>
          </a:xfrm>
        </p:spPr>
        <p:txBody>
          <a:bodyPr/>
          <a:lstStyle/>
          <a:p>
            <a:r>
              <a:rPr lang="en-US" b="1" dirty="0"/>
              <a:t>Isaiah 56:7, cont’d </a:t>
            </a:r>
          </a:p>
        </p:txBody>
      </p:sp>
      <p:sp>
        <p:nvSpPr>
          <p:cNvPr id="6" name="Slide Number Placeholder 5">
            <a:extLst>
              <a:ext uri="{FF2B5EF4-FFF2-40B4-BE49-F238E27FC236}">
                <a16:creationId xmlns:a16="http://schemas.microsoft.com/office/drawing/2014/main" id="{3662DE3F-43C9-F821-170E-808B8E8D7A2F}"/>
              </a:ext>
            </a:extLst>
          </p:cNvPr>
          <p:cNvSpPr>
            <a:spLocks noGrp="1"/>
          </p:cNvSpPr>
          <p:nvPr>
            <p:ph type="sldNum" sz="quarter" idx="12"/>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AD7D920-DEA2-4CA0-8F35-A40F4F4612C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7" name="Straight Connector 6">
            <a:extLst>
              <a:ext uri="{FF2B5EF4-FFF2-40B4-BE49-F238E27FC236}">
                <a16:creationId xmlns:a16="http://schemas.microsoft.com/office/drawing/2014/main" id="{F05E2570-40FD-13AC-BF48-D7942C57680B}"/>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B4B71400-44CD-808D-F88F-FA38D74E5E4C}"/>
              </a:ext>
            </a:extLst>
          </p:cNvPr>
          <p:cNvCxnSpPr>
            <a:cxnSpLocks/>
          </p:cNvCxnSpPr>
          <p:nvPr/>
        </p:nvCxnSpPr>
        <p:spPr>
          <a:xfrm>
            <a:off x="3101799" y="1814342"/>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1BE2AE0-D353-6F4D-9D70-5C4EE9503344}"/>
              </a:ext>
            </a:extLst>
          </p:cNvPr>
          <p:cNvPicPr>
            <a:picLocks noChangeAspect="1"/>
          </p:cNvPicPr>
          <p:nvPr/>
        </p:nvPicPr>
        <p:blipFill>
          <a:blip r:embed="rId3"/>
          <a:stretch>
            <a:fillRect/>
          </a:stretch>
        </p:blipFill>
        <p:spPr>
          <a:xfrm>
            <a:off x="609600" y="5280658"/>
            <a:ext cx="1898355" cy="1421764"/>
          </a:xfrm>
          <a:prstGeom prst="rect">
            <a:avLst/>
          </a:prstGeom>
          <a:ln w="19050">
            <a:solidFill>
              <a:schemeClr val="tx1"/>
            </a:solidFill>
          </a:ln>
        </p:spPr>
      </p:pic>
      <p:sp>
        <p:nvSpPr>
          <p:cNvPr id="4" name="TextBox 3">
            <a:extLst>
              <a:ext uri="{FF2B5EF4-FFF2-40B4-BE49-F238E27FC236}">
                <a16:creationId xmlns:a16="http://schemas.microsoft.com/office/drawing/2014/main" id="{F66C07FD-B6A4-93F3-D4E7-119042E43A74}"/>
              </a:ext>
            </a:extLst>
          </p:cNvPr>
          <p:cNvSpPr txBox="1"/>
          <p:nvPr/>
        </p:nvSpPr>
        <p:spPr>
          <a:xfrm>
            <a:off x="168677" y="1786307"/>
            <a:ext cx="2980924" cy="3477875"/>
          </a:xfrm>
          <a:prstGeom prst="rect">
            <a:avLst/>
          </a:prstGeom>
          <a:noFill/>
        </p:spPr>
        <p:txBody>
          <a:bodyPr wrap="square">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8AE6"/>
                </a:solidFill>
                <a:effectLst/>
                <a:uLnTx/>
                <a:uFillTx/>
                <a:latin typeface="Calibri" panose="020F0502020204030204" pitchFamily="34" charset="0"/>
                <a:ea typeface="+mn-ea"/>
                <a:cs typeface="+mn-cs"/>
                <a:hlinkClick r:id="rId4"/>
              </a:rPr>
              <a:t>7</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these I will bring to my holy mountain, and make them joyful in my </a:t>
            </a:r>
            <a:r>
              <a:rPr kumimoji="0" lang="en-US"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house of prayer</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their burnt offerings and their sacrifices will be accepted on my altar; for my house shall be called a </a:t>
            </a:r>
            <a:r>
              <a:rPr kumimoji="0" lang="en-US"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house of prayer</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 all peoples.</a:t>
            </a:r>
          </a:p>
        </p:txBody>
      </p:sp>
      <p:sp>
        <p:nvSpPr>
          <p:cNvPr id="3" name="Content Placeholder 2">
            <a:extLst>
              <a:ext uri="{FF2B5EF4-FFF2-40B4-BE49-F238E27FC236}">
                <a16:creationId xmlns:a16="http://schemas.microsoft.com/office/drawing/2014/main" id="{7195A3A5-3B8E-BEC4-404A-0AC21DEC146F}"/>
              </a:ext>
            </a:extLst>
          </p:cNvPr>
          <p:cNvSpPr txBox="1">
            <a:spLocks/>
          </p:cNvSpPr>
          <p:nvPr/>
        </p:nvSpPr>
        <p:spPr bwMode="auto">
          <a:xfrm>
            <a:off x="3101799" y="1786307"/>
            <a:ext cx="9028283" cy="50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Unclean #2</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 “In the temple he found those who were selling oxen and sheep and pigeons, and the money-changers sitting there. And making a whip of cords, he drove them all out of the temple… and overturned their tables. And he told those who sold the pigeons, </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“Take these things away; do not make my </a:t>
            </a:r>
            <a:r>
              <a:rPr kumimoji="0" lang="en-US" altLang="en-US" sz="2200" b="1" i="0" u="none" strike="noStrike" kern="1200" cap="none" spc="0" normalizeH="0" baseline="0" noProof="0" dirty="0">
                <a:ln>
                  <a:noFill/>
                </a:ln>
                <a:solidFill>
                  <a:srgbClr val="C00000"/>
                </a:solidFill>
                <a:effectLst/>
                <a:uLnTx/>
                <a:uFillTx/>
                <a:latin typeface="Calibri"/>
                <a:ea typeface="+mn-ea"/>
                <a:cs typeface="+mn-cs"/>
              </a:rPr>
              <a:t>Father’s house </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a </a:t>
            </a:r>
            <a:r>
              <a:rPr kumimoji="0" lang="en-US" altLang="en-US" sz="2200" b="1" i="0" u="none" strike="noStrike" kern="1200" cap="none" spc="0" normalizeH="0" baseline="0" noProof="0" dirty="0">
                <a:ln>
                  <a:noFill/>
                </a:ln>
                <a:solidFill>
                  <a:srgbClr val="C00000"/>
                </a:solidFill>
                <a:effectLst/>
                <a:uLnTx/>
                <a:uFillTx/>
                <a:latin typeface="Calibri"/>
                <a:ea typeface="+mn-ea"/>
                <a:cs typeface="+mn-cs"/>
              </a:rPr>
              <a:t>house of trade</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 </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(John 2:14-16) </a:t>
            </a:r>
          </a:p>
          <a:p>
            <a:pPr marL="341313" marR="0" lvl="0" indent="-341313"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Unclean #3</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 After Jesus’ triumphal entry into Jerusalem he cleansed the temple a second time. “And he entered the temple and began to drive out those who sold and those who bought… overturned the tables of the money-changers… </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“Is it not written, ‘My house shall be called a </a:t>
            </a:r>
            <a:r>
              <a:rPr kumimoji="0" lang="en-US" altLang="en-US" sz="2200" b="1" i="0" u="none" strike="noStrike" kern="1200" cap="none" spc="0" normalizeH="0" baseline="0" noProof="0" dirty="0">
                <a:ln>
                  <a:noFill/>
                </a:ln>
                <a:solidFill>
                  <a:srgbClr val="C00000"/>
                </a:solidFill>
                <a:effectLst/>
                <a:uLnTx/>
                <a:uFillTx/>
                <a:latin typeface="Calibri"/>
                <a:ea typeface="+mn-ea"/>
                <a:cs typeface="+mn-cs"/>
              </a:rPr>
              <a:t>house of prayer </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for </a:t>
            </a:r>
            <a:r>
              <a:rPr kumimoji="0" lang="en-US" altLang="en-US" sz="2200" b="1" i="0" u="none" strike="noStrike" kern="1200" cap="none" spc="0" normalizeH="0" baseline="0" noProof="0" dirty="0">
                <a:ln>
                  <a:noFill/>
                </a:ln>
                <a:solidFill>
                  <a:srgbClr val="C00000"/>
                </a:solidFill>
                <a:effectLst/>
                <a:uLnTx/>
                <a:uFillTx/>
                <a:latin typeface="Calibri"/>
                <a:ea typeface="+mn-ea"/>
                <a:cs typeface="+mn-cs"/>
              </a:rPr>
              <a:t>all the nations</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 But you have made it a </a:t>
            </a:r>
            <a:r>
              <a:rPr kumimoji="0" lang="en-US" altLang="en-US" sz="2200" b="1" i="0" u="none" strike="noStrike" kern="1200" cap="none" spc="0" normalizeH="0" baseline="0" noProof="0" dirty="0">
                <a:ln>
                  <a:noFill/>
                </a:ln>
                <a:solidFill>
                  <a:srgbClr val="C00000"/>
                </a:solidFill>
                <a:effectLst/>
                <a:uLnTx/>
                <a:uFillTx/>
                <a:latin typeface="Calibri"/>
                <a:ea typeface="+mn-ea"/>
                <a:cs typeface="+mn-cs"/>
              </a:rPr>
              <a:t>den of robbers</a:t>
            </a:r>
            <a:r>
              <a:rPr kumimoji="0" lang="en-US" altLang="en-US" sz="2200" b="0" i="0" u="none" strike="noStrike" kern="1200" cap="none" spc="0" normalizeH="0" baseline="0" noProof="0" dirty="0">
                <a:ln>
                  <a:noFill/>
                </a:ln>
                <a:solidFill>
                  <a:srgbClr val="C00000"/>
                </a:solidFill>
                <a:effectLst/>
                <a:uLnTx/>
                <a:uFillTx/>
                <a:latin typeface="Calibri"/>
                <a:ea typeface="+mn-ea"/>
                <a:cs typeface="+mn-cs"/>
              </a:rPr>
              <a:t>.” </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The “House of God,” – the place where He dwelt, a holy place reserved for prayer and worship, </a:t>
            </a: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had become a “den of thieves” or a “den of robbers,”</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repurposed for selfish gain, which </a:t>
            </a:r>
            <a:r>
              <a:rPr kumimoji="0" lang="en-US" altLang="en-US" sz="2200" b="1" i="0" u="none" strike="noStrike" kern="1200" cap="none" spc="0" normalizeH="0" baseline="0" noProof="0" dirty="0">
                <a:ln>
                  <a:noFill/>
                </a:ln>
                <a:solidFill>
                  <a:prstClr val="black"/>
                </a:solidFill>
                <a:effectLst/>
                <a:uLnTx/>
                <a:uFillTx/>
                <a:latin typeface="Calibri"/>
                <a:ea typeface="+mn-ea"/>
                <a:cs typeface="+mn-cs"/>
              </a:rPr>
              <a:t>brought the wrath of Jesus</a:t>
            </a:r>
            <a:r>
              <a:rPr kumimoji="0" lang="en-US" altLang="en-US" sz="2200" b="0" i="0" u="none" strike="noStrike" kern="1200" cap="none" spc="0" normalizeH="0" baseline="0" noProof="0" dirty="0">
                <a:ln>
                  <a:noFill/>
                </a:ln>
                <a:solidFill>
                  <a:prstClr val="black"/>
                </a:solidFill>
                <a:effectLst/>
                <a:uLnTx/>
                <a:uFillTx/>
                <a:latin typeface="Calibri"/>
                <a:ea typeface="+mn-ea"/>
                <a:cs typeface="+mn-cs"/>
              </a:rPr>
              <a:t>. (Mark 11:17; Matt 21:13)</a:t>
            </a:r>
          </a:p>
        </p:txBody>
      </p:sp>
    </p:spTree>
    <p:extLst>
      <p:ext uri="{BB962C8B-B14F-4D97-AF65-F5344CB8AC3E}">
        <p14:creationId xmlns:p14="http://schemas.microsoft.com/office/powerpoint/2010/main" val="2633228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92CC-C384-504F-B7F7-3FEDACF40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F0559-8419-617B-67B5-4FBED4297744}"/>
              </a:ext>
            </a:extLst>
          </p:cNvPr>
          <p:cNvSpPr>
            <a:spLocks noGrp="1"/>
          </p:cNvSpPr>
          <p:nvPr>
            <p:ph type="title"/>
          </p:nvPr>
        </p:nvSpPr>
        <p:spPr>
          <a:xfrm>
            <a:off x="464127" y="225393"/>
            <a:ext cx="10972800" cy="1143000"/>
          </a:xfrm>
        </p:spPr>
        <p:txBody>
          <a:bodyPr/>
          <a:lstStyle/>
          <a:p>
            <a:r>
              <a:rPr lang="en-US" b="1" dirty="0"/>
              <a:t>Isaiah 56:8</a:t>
            </a:r>
          </a:p>
        </p:txBody>
      </p:sp>
      <p:sp>
        <p:nvSpPr>
          <p:cNvPr id="3" name="Content Placeholder 2">
            <a:extLst>
              <a:ext uri="{FF2B5EF4-FFF2-40B4-BE49-F238E27FC236}">
                <a16:creationId xmlns:a16="http://schemas.microsoft.com/office/drawing/2014/main" id="{DEE2105E-D53C-A75C-76AB-72B8B793BF2F}"/>
              </a:ext>
            </a:extLst>
          </p:cNvPr>
          <p:cNvSpPr>
            <a:spLocks noGrp="1"/>
          </p:cNvSpPr>
          <p:nvPr>
            <p:ph idx="1"/>
          </p:nvPr>
        </p:nvSpPr>
        <p:spPr>
          <a:xfrm>
            <a:off x="140841" y="1600199"/>
            <a:ext cx="3109704" cy="5199849"/>
          </a:xfrm>
        </p:spPr>
        <p:txBody>
          <a:bodyPr/>
          <a:lstStyle/>
          <a:p>
            <a:pPr marL="0" indent="0">
              <a:buNone/>
            </a:pPr>
            <a:r>
              <a:rPr lang="en-US" sz="2200" b="1" i="0" u="none" strike="noStrike" dirty="0">
                <a:solidFill>
                  <a:srgbClr val="008AE6"/>
                </a:solidFill>
                <a:effectLst/>
                <a:hlinkClick r:id="rId3"/>
              </a:rPr>
              <a:t>7</a:t>
            </a:r>
            <a:r>
              <a:rPr lang="en-US" sz="2200" b="0" i="0" dirty="0">
                <a:solidFill>
                  <a:srgbClr val="001320"/>
                </a:solidFill>
                <a:effectLst/>
              </a:rPr>
              <a:t>these I will bring to my holy mountain, and make them joyful in my house of prayer; their burnt offerings and their sacrifices will be accepted on my altar; for my house shall be called a house of prayer for all peoples.” </a:t>
            </a:r>
            <a:r>
              <a:rPr lang="en-US" sz="2200" b="1" i="0" u="none" strike="noStrike" dirty="0">
                <a:solidFill>
                  <a:srgbClr val="008AE6"/>
                </a:solidFill>
                <a:effectLst/>
                <a:hlinkClick r:id="rId4"/>
              </a:rPr>
              <a:t>8</a:t>
            </a:r>
            <a:r>
              <a:rPr lang="en-US" sz="2200" b="0" i="0" dirty="0">
                <a:solidFill>
                  <a:srgbClr val="001320"/>
                </a:solidFill>
                <a:effectLst/>
              </a:rPr>
              <a:t>The Lord </a:t>
            </a:r>
            <a:r>
              <a:rPr lang="en-US" sz="2200" b="0" i="0" u="none" strike="noStrike" cap="all" dirty="0">
                <a:solidFill>
                  <a:srgbClr val="001320"/>
                </a:solidFill>
                <a:effectLst/>
              </a:rPr>
              <a:t>GOD</a:t>
            </a:r>
            <a:r>
              <a:rPr lang="en-US" sz="2200" b="0" i="0" dirty="0">
                <a:solidFill>
                  <a:srgbClr val="001320"/>
                </a:solidFill>
                <a:effectLst/>
              </a:rPr>
              <a:t>,</a:t>
            </a:r>
            <a:br>
              <a:rPr lang="en-US" sz="2200" dirty="0"/>
            </a:br>
            <a:r>
              <a:rPr lang="en-US" sz="2200" b="0" i="0" dirty="0">
                <a:solidFill>
                  <a:srgbClr val="001320"/>
                </a:solidFill>
                <a:effectLst/>
              </a:rPr>
              <a:t>who gathers the outcasts of Israel, declares, “</a:t>
            </a:r>
            <a:r>
              <a:rPr lang="en-US" sz="2200" b="1" i="0" dirty="0">
                <a:solidFill>
                  <a:srgbClr val="001320"/>
                </a:solidFill>
                <a:effectLst/>
              </a:rPr>
              <a:t>I will gather yet others to him besides those already gathered</a:t>
            </a:r>
            <a:r>
              <a:rPr lang="en-US" sz="2200" b="0" i="0" dirty="0">
                <a:solidFill>
                  <a:srgbClr val="001320"/>
                </a:solidFill>
                <a:effectLst/>
              </a:rPr>
              <a:t>.”</a:t>
            </a:r>
          </a:p>
        </p:txBody>
      </p:sp>
      <p:sp>
        <p:nvSpPr>
          <p:cNvPr id="6" name="Slide Number Placeholder 5">
            <a:extLst>
              <a:ext uri="{FF2B5EF4-FFF2-40B4-BE49-F238E27FC236}">
                <a16:creationId xmlns:a16="http://schemas.microsoft.com/office/drawing/2014/main" id="{8A37D12B-7C12-811A-5D6A-139E9391A935}"/>
              </a:ext>
            </a:extLst>
          </p:cNvPr>
          <p:cNvSpPr>
            <a:spLocks noGrp="1"/>
          </p:cNvSpPr>
          <p:nvPr>
            <p:ph type="sldNum" sz="quarter" idx="12"/>
          </p:nvPr>
        </p:nvSpPr>
        <p:spPr/>
        <p:txBody>
          <a:bodyPr/>
          <a:lstStyle/>
          <a:p>
            <a:pPr>
              <a:defRPr/>
            </a:pPr>
            <a:fld id="{3AD7D920-DEA2-4CA0-8F35-A40F4F4612CD}" type="slidenum">
              <a:rPr lang="en-US" altLang="en-US" smtClean="0"/>
              <a:pPr>
                <a:defRPr/>
              </a:pPr>
              <a:t>27</a:t>
            </a:fld>
            <a:endParaRPr lang="en-US" altLang="en-US"/>
          </a:p>
        </p:txBody>
      </p:sp>
      <p:cxnSp>
        <p:nvCxnSpPr>
          <p:cNvPr id="7" name="Straight Connector 6">
            <a:extLst>
              <a:ext uri="{FF2B5EF4-FFF2-40B4-BE49-F238E27FC236}">
                <a16:creationId xmlns:a16="http://schemas.microsoft.com/office/drawing/2014/main" id="{71F5BB85-AAA2-AFD8-3CD1-B03877BC6311}"/>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AFCE1EEA-B923-E463-507B-2AEE9D5C96BA}"/>
              </a:ext>
            </a:extLst>
          </p:cNvPr>
          <p:cNvSpPr txBox="1">
            <a:spLocks/>
          </p:cNvSpPr>
          <p:nvPr/>
        </p:nvSpPr>
        <p:spPr bwMode="auto">
          <a:xfrm>
            <a:off x="3315437" y="1701770"/>
            <a:ext cx="8524569" cy="50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With special emphasis, “</a:t>
            </a:r>
            <a:r>
              <a:rPr lang="en-US" altLang="en-US" sz="2200" u="sng" dirty="0"/>
              <a:t>The Sovereign LORD declares</a:t>
            </a:r>
            <a:r>
              <a:rPr lang="en-US" altLang="en-US" sz="2200" dirty="0"/>
              <a:t>,” salvation for </a:t>
            </a:r>
            <a:r>
              <a:rPr lang="en-US" altLang="en-US" sz="2200" u="sng" dirty="0"/>
              <a:t>Israel first and others, second</a:t>
            </a:r>
          </a:p>
          <a:p>
            <a:r>
              <a:rPr lang="en-US" altLang="en-US" sz="2200" dirty="0"/>
              <a:t>“</a:t>
            </a:r>
            <a:r>
              <a:rPr lang="en-US" altLang="en-US" sz="2200" u="sng" dirty="0"/>
              <a:t>Formerly Gentiles came into relationship with God indirectly </a:t>
            </a:r>
            <a:r>
              <a:rPr lang="en-US" altLang="en-US" sz="2200" dirty="0"/>
              <a:t>– </a:t>
            </a:r>
            <a:r>
              <a:rPr lang="en-US" altLang="en-US" sz="2200" u="sng" dirty="0"/>
              <a:t>through Israel, like Ruth and the Ethiopian eunuch did</a:t>
            </a:r>
            <a:r>
              <a:rPr lang="en-US" altLang="en-US" sz="2200" dirty="0"/>
              <a:t>.” Constable</a:t>
            </a:r>
          </a:p>
          <a:p>
            <a:r>
              <a:rPr lang="en-US" altLang="en-US" sz="2200" dirty="0"/>
              <a:t>The LORD declared “…that </a:t>
            </a:r>
            <a:r>
              <a:rPr lang="en-US" altLang="en-US" sz="2200" u="sng" dirty="0"/>
              <a:t>He would gather many other Gentiles </a:t>
            </a:r>
            <a:r>
              <a:rPr lang="en-US" altLang="en-US" sz="2200" dirty="0"/>
              <a:t>to Himself along with the Israelites (cf. 19:25; 49:6-7; 51:5; 55:5: John 10:16). He would not save only Israelites, but Gentiles as well. </a:t>
            </a:r>
            <a:r>
              <a:rPr lang="en-US" altLang="en-US" sz="2200" u="sng" dirty="0"/>
              <a:t>The new revelation, or mystery</a:t>
            </a:r>
            <a:r>
              <a:rPr lang="en-US" altLang="en-US" sz="2200" dirty="0"/>
              <a:t>, concerning the relationship of Jews and Gentiles church (Eph. 2-3), was not that God would save Gentiles as well as Jews. It was that </a:t>
            </a:r>
            <a:r>
              <a:rPr lang="en-US" altLang="en-US" sz="2200" u="sng" dirty="0"/>
              <a:t>in the church He would deal with Jews and Gentiles on the same basis: equally. Jews would have no advantage over Gentiles – in their relationship to God – as they did previously</a:t>
            </a:r>
            <a:r>
              <a:rPr lang="en-US" altLang="en-US" sz="2200" dirty="0"/>
              <a:t>.” Constable</a:t>
            </a:r>
          </a:p>
        </p:txBody>
      </p:sp>
      <p:cxnSp>
        <p:nvCxnSpPr>
          <p:cNvPr id="8" name="Straight Connector 7">
            <a:extLst>
              <a:ext uri="{FF2B5EF4-FFF2-40B4-BE49-F238E27FC236}">
                <a16:creationId xmlns:a16="http://schemas.microsoft.com/office/drawing/2014/main" id="{049FBB16-E1EE-D1FD-3493-9B1F10DBE148}"/>
              </a:ext>
            </a:extLst>
          </p:cNvPr>
          <p:cNvCxnSpPr>
            <a:cxnSpLocks/>
          </p:cNvCxnSpPr>
          <p:nvPr/>
        </p:nvCxnSpPr>
        <p:spPr>
          <a:xfrm>
            <a:off x="3262340" y="1810624"/>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83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B87D-4CA4-4979-128C-F9EF88C10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F88E2-AD0F-5C71-37C9-DFA502304FBE}"/>
              </a:ext>
            </a:extLst>
          </p:cNvPr>
          <p:cNvSpPr>
            <a:spLocks noGrp="1"/>
          </p:cNvSpPr>
          <p:nvPr>
            <p:ph type="title"/>
          </p:nvPr>
        </p:nvSpPr>
        <p:spPr>
          <a:xfrm>
            <a:off x="464127" y="225393"/>
            <a:ext cx="10972800" cy="1143000"/>
          </a:xfrm>
        </p:spPr>
        <p:txBody>
          <a:bodyPr/>
          <a:lstStyle/>
          <a:p>
            <a:r>
              <a:rPr lang="en-US" b="1" dirty="0"/>
              <a:t>Isaiah 56:9-11</a:t>
            </a:r>
          </a:p>
        </p:txBody>
      </p:sp>
      <p:sp>
        <p:nvSpPr>
          <p:cNvPr id="3" name="Content Placeholder 2">
            <a:extLst>
              <a:ext uri="{FF2B5EF4-FFF2-40B4-BE49-F238E27FC236}">
                <a16:creationId xmlns:a16="http://schemas.microsoft.com/office/drawing/2014/main" id="{4D597DE3-887E-8D83-6403-0B2FF15AAA2C}"/>
              </a:ext>
            </a:extLst>
          </p:cNvPr>
          <p:cNvSpPr>
            <a:spLocks noGrp="1"/>
          </p:cNvSpPr>
          <p:nvPr>
            <p:ph idx="1"/>
          </p:nvPr>
        </p:nvSpPr>
        <p:spPr>
          <a:xfrm>
            <a:off x="140839" y="1600199"/>
            <a:ext cx="4673031" cy="5199849"/>
          </a:xfrm>
        </p:spPr>
        <p:txBody>
          <a:bodyPr/>
          <a:lstStyle/>
          <a:p>
            <a:pPr marL="0" indent="0">
              <a:buNone/>
            </a:pPr>
            <a:r>
              <a:rPr lang="en-US" sz="2200" b="1" i="0" u="none" strike="noStrike" dirty="0">
                <a:solidFill>
                  <a:srgbClr val="008AE6"/>
                </a:solidFill>
                <a:effectLst/>
                <a:hlinkClick r:id="rId3"/>
              </a:rPr>
              <a:t>9</a:t>
            </a:r>
            <a:r>
              <a:rPr lang="en-US" sz="2200" b="0" i="0" dirty="0">
                <a:solidFill>
                  <a:srgbClr val="001320"/>
                </a:solidFill>
                <a:effectLst/>
              </a:rPr>
              <a:t>All you </a:t>
            </a:r>
            <a:r>
              <a:rPr lang="en-US" sz="2200" b="1" i="0" dirty="0">
                <a:solidFill>
                  <a:srgbClr val="001320"/>
                </a:solidFill>
                <a:effectLst/>
              </a:rPr>
              <a:t>beasts of the field</a:t>
            </a:r>
            <a:r>
              <a:rPr lang="en-US" sz="2200" b="0" i="0" dirty="0">
                <a:solidFill>
                  <a:srgbClr val="001320"/>
                </a:solidFill>
                <a:effectLst/>
              </a:rPr>
              <a:t>, come to devour—all you </a:t>
            </a:r>
            <a:r>
              <a:rPr lang="en-US" sz="2200" b="1" i="0" dirty="0">
                <a:solidFill>
                  <a:srgbClr val="001320"/>
                </a:solidFill>
                <a:effectLst/>
              </a:rPr>
              <a:t>beasts in the forest</a:t>
            </a:r>
            <a:r>
              <a:rPr lang="en-US" sz="2200" b="0" i="0" dirty="0">
                <a:solidFill>
                  <a:srgbClr val="001320"/>
                </a:solidFill>
                <a:effectLst/>
              </a:rPr>
              <a:t>.</a:t>
            </a:r>
            <a:br>
              <a:rPr lang="en-US" sz="2200" dirty="0"/>
            </a:br>
            <a:r>
              <a:rPr lang="en-US" sz="2200" b="1" i="0" u="none" strike="noStrike" dirty="0">
                <a:solidFill>
                  <a:srgbClr val="008AE6"/>
                </a:solidFill>
                <a:effectLst/>
                <a:hlinkClick r:id="rId4"/>
              </a:rPr>
              <a:t>10</a:t>
            </a:r>
            <a:r>
              <a:rPr lang="en-US" sz="2200" b="0" i="0" dirty="0">
                <a:solidFill>
                  <a:srgbClr val="001320"/>
                </a:solidFill>
                <a:effectLst/>
              </a:rPr>
              <a:t>His watchmen are </a:t>
            </a:r>
            <a:r>
              <a:rPr lang="en-US" sz="2200" b="1" i="0" dirty="0">
                <a:solidFill>
                  <a:srgbClr val="001320"/>
                </a:solidFill>
                <a:effectLst/>
              </a:rPr>
              <a:t>blind</a:t>
            </a:r>
            <a:r>
              <a:rPr lang="en-US" sz="2200" b="0" i="0" dirty="0">
                <a:solidFill>
                  <a:srgbClr val="001320"/>
                </a:solidFill>
                <a:effectLst/>
              </a:rPr>
              <a:t>; they are all </a:t>
            </a:r>
            <a:r>
              <a:rPr lang="en-US" sz="2200" b="1" i="0" dirty="0">
                <a:solidFill>
                  <a:srgbClr val="001320"/>
                </a:solidFill>
                <a:effectLst/>
              </a:rPr>
              <a:t>without knowledge</a:t>
            </a:r>
            <a:r>
              <a:rPr lang="en-US" sz="2200" b="0" i="0" dirty="0">
                <a:solidFill>
                  <a:srgbClr val="001320"/>
                </a:solidFill>
                <a:effectLst/>
              </a:rPr>
              <a:t>; they are all </a:t>
            </a:r>
            <a:r>
              <a:rPr lang="en-US" sz="2200" b="1" i="0" dirty="0">
                <a:solidFill>
                  <a:srgbClr val="001320"/>
                </a:solidFill>
                <a:effectLst/>
              </a:rPr>
              <a:t>silent dogs</a:t>
            </a:r>
            <a:r>
              <a:rPr lang="en-US" sz="2200" b="0" i="0" dirty="0">
                <a:solidFill>
                  <a:srgbClr val="001320"/>
                </a:solidFill>
                <a:effectLst/>
              </a:rPr>
              <a:t>; they </a:t>
            </a:r>
            <a:r>
              <a:rPr lang="en-US" sz="2200" b="1" i="0" dirty="0">
                <a:solidFill>
                  <a:srgbClr val="001320"/>
                </a:solidFill>
                <a:effectLst/>
              </a:rPr>
              <a:t>cannot bark</a:t>
            </a:r>
            <a:r>
              <a:rPr lang="en-US" sz="2200" b="0" i="0" dirty="0">
                <a:solidFill>
                  <a:srgbClr val="001320"/>
                </a:solidFill>
                <a:effectLst/>
              </a:rPr>
              <a:t>,</a:t>
            </a:r>
            <a:br>
              <a:rPr lang="en-US" sz="2200" dirty="0"/>
            </a:br>
            <a:r>
              <a:rPr lang="en-US" sz="2200" b="0" i="0" dirty="0">
                <a:solidFill>
                  <a:srgbClr val="001320"/>
                </a:solidFill>
                <a:effectLst/>
              </a:rPr>
              <a:t>dreaming, lying down, loving to slumber. </a:t>
            </a:r>
            <a:r>
              <a:rPr lang="en-US" sz="2200" b="1" i="0" u="none" strike="noStrike" dirty="0">
                <a:solidFill>
                  <a:srgbClr val="008AE6"/>
                </a:solidFill>
                <a:effectLst/>
                <a:hlinkClick r:id="rId5"/>
              </a:rPr>
              <a:t>11</a:t>
            </a:r>
            <a:r>
              <a:rPr lang="en-US" sz="2200" b="0" i="0" dirty="0">
                <a:solidFill>
                  <a:srgbClr val="001320"/>
                </a:solidFill>
                <a:effectLst/>
              </a:rPr>
              <a:t>The dogs have a mighty appetite; they never have enough.</a:t>
            </a:r>
            <a:br>
              <a:rPr lang="en-US" sz="2200" dirty="0"/>
            </a:br>
            <a:r>
              <a:rPr lang="en-US" sz="2200" b="0" i="0" dirty="0">
                <a:solidFill>
                  <a:srgbClr val="001320"/>
                </a:solidFill>
                <a:effectLst/>
              </a:rPr>
              <a:t>But they are </a:t>
            </a:r>
            <a:r>
              <a:rPr lang="en-US" sz="2200" b="1" i="0" dirty="0">
                <a:solidFill>
                  <a:srgbClr val="001320"/>
                </a:solidFill>
                <a:effectLst/>
              </a:rPr>
              <a:t>shepherds</a:t>
            </a:r>
            <a:r>
              <a:rPr lang="en-US" sz="2200" b="0" i="0" dirty="0">
                <a:solidFill>
                  <a:srgbClr val="001320"/>
                </a:solidFill>
                <a:effectLst/>
              </a:rPr>
              <a:t> who have </a:t>
            </a:r>
            <a:r>
              <a:rPr lang="en-US" sz="2200" b="1" i="0" dirty="0">
                <a:solidFill>
                  <a:srgbClr val="001320"/>
                </a:solidFill>
                <a:effectLst/>
              </a:rPr>
              <a:t>no understanding</a:t>
            </a:r>
            <a:r>
              <a:rPr lang="en-US" sz="2200" b="0" i="0" dirty="0">
                <a:solidFill>
                  <a:srgbClr val="001320"/>
                </a:solidFill>
                <a:effectLst/>
              </a:rPr>
              <a:t>; they have all turned to their own way, each to his own gain, one and all. </a:t>
            </a:r>
            <a:r>
              <a:rPr lang="en-US" sz="2200" b="1" i="0" u="none" strike="noStrike" dirty="0">
                <a:solidFill>
                  <a:srgbClr val="008AE6"/>
                </a:solidFill>
                <a:effectLst/>
                <a:hlinkClick r:id="rId6"/>
              </a:rPr>
              <a:t>12</a:t>
            </a:r>
            <a:r>
              <a:rPr lang="en-US" sz="2200" b="0" i="0" dirty="0">
                <a:solidFill>
                  <a:srgbClr val="001320"/>
                </a:solidFill>
                <a:effectLst/>
              </a:rPr>
              <a:t>“Come,” they say, “let me get wine; let us fill ourselves with strong drink; and tomorrow will be like this day, great beyond measure.”</a:t>
            </a:r>
          </a:p>
        </p:txBody>
      </p:sp>
      <p:sp>
        <p:nvSpPr>
          <p:cNvPr id="6" name="Slide Number Placeholder 5">
            <a:extLst>
              <a:ext uri="{FF2B5EF4-FFF2-40B4-BE49-F238E27FC236}">
                <a16:creationId xmlns:a16="http://schemas.microsoft.com/office/drawing/2014/main" id="{BBE0D7B7-C4E7-37C8-24A8-AD49800A712B}"/>
              </a:ext>
            </a:extLst>
          </p:cNvPr>
          <p:cNvSpPr>
            <a:spLocks noGrp="1"/>
          </p:cNvSpPr>
          <p:nvPr>
            <p:ph type="sldNum" sz="quarter" idx="12"/>
          </p:nvPr>
        </p:nvSpPr>
        <p:spPr/>
        <p:txBody>
          <a:bodyPr/>
          <a:lstStyle/>
          <a:p>
            <a:pPr>
              <a:defRPr/>
            </a:pPr>
            <a:fld id="{3AD7D920-DEA2-4CA0-8F35-A40F4F4612CD}" type="slidenum">
              <a:rPr lang="en-US" altLang="en-US" smtClean="0"/>
              <a:pPr>
                <a:defRPr/>
              </a:pPr>
              <a:t>28</a:t>
            </a:fld>
            <a:endParaRPr lang="en-US" altLang="en-US"/>
          </a:p>
        </p:txBody>
      </p:sp>
      <p:cxnSp>
        <p:nvCxnSpPr>
          <p:cNvPr id="7" name="Straight Connector 6">
            <a:extLst>
              <a:ext uri="{FF2B5EF4-FFF2-40B4-BE49-F238E27FC236}">
                <a16:creationId xmlns:a16="http://schemas.microsoft.com/office/drawing/2014/main" id="{A014FCC0-1A85-9BF4-A87C-6723BDAE0A29}"/>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D9ACC411-F755-C4D0-F4D2-178B015140A4}"/>
              </a:ext>
            </a:extLst>
          </p:cNvPr>
          <p:cNvSpPr txBox="1">
            <a:spLocks/>
          </p:cNvSpPr>
          <p:nvPr/>
        </p:nvSpPr>
        <p:spPr bwMode="auto">
          <a:xfrm>
            <a:off x="4704285" y="1690783"/>
            <a:ext cx="7425804" cy="50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Make haste wild animals to a feast</a:t>
            </a:r>
          </a:p>
          <a:p>
            <a:r>
              <a:rPr lang="en-US" altLang="en-US" sz="2200" dirty="0"/>
              <a:t>Summoning/inviting </a:t>
            </a:r>
            <a:r>
              <a:rPr lang="en-US" altLang="en-US" sz="2200" u="sng" dirty="0"/>
              <a:t>all the enemies of God’s flock </a:t>
            </a:r>
            <a:r>
              <a:rPr lang="en-US" altLang="en-US" sz="2200" dirty="0"/>
              <a:t>(Jeremiah 12:9, Ezekiel 34:5)</a:t>
            </a:r>
          </a:p>
          <a:p>
            <a:r>
              <a:rPr lang="en-US" altLang="en-US" sz="2200" dirty="0"/>
              <a:t>Israel’s guides and teachers </a:t>
            </a:r>
            <a:r>
              <a:rPr lang="en-US" altLang="en-US" sz="2200" u="sng" dirty="0"/>
              <a:t>suffered from spiritual blindness</a:t>
            </a:r>
            <a:r>
              <a:rPr lang="en-US" altLang="en-US" sz="2200" dirty="0"/>
              <a:t>, the worst kind, as they were </a:t>
            </a:r>
            <a:r>
              <a:rPr lang="en-US" altLang="en-US" sz="2200" u="sng" dirty="0"/>
              <a:t>greedy and unsatisfied</a:t>
            </a:r>
          </a:p>
          <a:p>
            <a:r>
              <a:rPr lang="en-US" altLang="en-US" sz="2200" dirty="0"/>
              <a:t>Jesus warned about “</a:t>
            </a:r>
            <a:r>
              <a:rPr lang="en-US" altLang="en-US" sz="2200" dirty="0">
                <a:solidFill>
                  <a:srgbClr val="C00000"/>
                </a:solidFill>
              </a:rPr>
              <a:t>the blind leading the blind</a:t>
            </a:r>
            <a:r>
              <a:rPr lang="en-US" altLang="en-US" sz="2200" dirty="0"/>
              <a:t>” (Matthew 15:14; Luke 6:39)</a:t>
            </a:r>
          </a:p>
          <a:p>
            <a:r>
              <a:rPr lang="en-US" altLang="en-US" sz="2200" dirty="0"/>
              <a:t>“… </a:t>
            </a:r>
            <a:r>
              <a:rPr lang="en-US" altLang="en-US" sz="2200" i="1" dirty="0"/>
              <a:t>watchmen </a:t>
            </a:r>
            <a:r>
              <a:rPr lang="en-US" altLang="en-US" sz="2200" dirty="0"/>
              <a:t>(10a) and </a:t>
            </a:r>
            <a:r>
              <a:rPr lang="en-US" altLang="en-US" sz="2200" i="1" dirty="0"/>
              <a:t>shepherds</a:t>
            </a:r>
            <a:r>
              <a:rPr lang="en-US" altLang="en-US" sz="2200" dirty="0"/>
              <a:t> (11c), contrast two aspects of the true leader – </a:t>
            </a:r>
            <a:r>
              <a:rPr lang="en-US" altLang="en-US" sz="2200" u="sng" dirty="0"/>
              <a:t>to guard from external danger and to care for internal need.</a:t>
            </a:r>
            <a:r>
              <a:rPr lang="en-US" altLang="en-US" sz="2200" dirty="0"/>
              <a:t>” Motyer</a:t>
            </a:r>
          </a:p>
          <a:p>
            <a:r>
              <a:rPr lang="en-US" altLang="en-US" sz="2200" dirty="0"/>
              <a:t>“</a:t>
            </a:r>
            <a:r>
              <a:rPr lang="en-US" altLang="en-US" sz="2200" u="sng" dirty="0"/>
              <a:t>When the minister does not warn the flock of false doctrine</a:t>
            </a:r>
            <a:r>
              <a:rPr lang="en-US" altLang="en-US" sz="2200" dirty="0"/>
              <a:t>, </a:t>
            </a:r>
            <a:r>
              <a:rPr lang="en-US" altLang="en-US" sz="2200" u="sng" dirty="0"/>
              <a:t>he ceases to be a faithful under-shepherd of the sheep</a:t>
            </a:r>
            <a:r>
              <a:rPr lang="en-US" altLang="en-US" sz="2200" dirty="0"/>
              <a:t>, and instead becomes a dumb dog that cannot bark.” Edward J. Young</a:t>
            </a:r>
          </a:p>
          <a:p>
            <a:endParaRPr lang="en-US" altLang="en-US" sz="2200" dirty="0"/>
          </a:p>
        </p:txBody>
      </p:sp>
      <p:cxnSp>
        <p:nvCxnSpPr>
          <p:cNvPr id="8" name="Straight Connector 7">
            <a:extLst>
              <a:ext uri="{FF2B5EF4-FFF2-40B4-BE49-F238E27FC236}">
                <a16:creationId xmlns:a16="http://schemas.microsoft.com/office/drawing/2014/main" id="{051642E7-1024-2AC0-29DB-78A9CAFEF60A}"/>
              </a:ext>
            </a:extLst>
          </p:cNvPr>
          <p:cNvCxnSpPr>
            <a:cxnSpLocks/>
          </p:cNvCxnSpPr>
          <p:nvPr/>
        </p:nvCxnSpPr>
        <p:spPr>
          <a:xfrm>
            <a:off x="4704284" y="1857818"/>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4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499F-B7BF-2580-2126-662914455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AD7E3-C9BF-CAEB-7EF1-D98D8C91ECF9}"/>
              </a:ext>
            </a:extLst>
          </p:cNvPr>
          <p:cNvSpPr>
            <a:spLocks noGrp="1"/>
          </p:cNvSpPr>
          <p:nvPr>
            <p:ph type="title"/>
          </p:nvPr>
        </p:nvSpPr>
        <p:spPr>
          <a:xfrm>
            <a:off x="464127" y="225393"/>
            <a:ext cx="10972800" cy="1143000"/>
          </a:xfrm>
        </p:spPr>
        <p:txBody>
          <a:bodyPr/>
          <a:lstStyle/>
          <a:p>
            <a:r>
              <a:rPr lang="en-US" b="1" dirty="0"/>
              <a:t>Isaiah 56:11-12</a:t>
            </a:r>
          </a:p>
        </p:txBody>
      </p:sp>
      <p:sp>
        <p:nvSpPr>
          <p:cNvPr id="3" name="Content Placeholder 2">
            <a:extLst>
              <a:ext uri="{FF2B5EF4-FFF2-40B4-BE49-F238E27FC236}">
                <a16:creationId xmlns:a16="http://schemas.microsoft.com/office/drawing/2014/main" id="{A94D39F6-537F-A8CB-7F0B-054C9CA4BE8D}"/>
              </a:ext>
            </a:extLst>
          </p:cNvPr>
          <p:cNvSpPr>
            <a:spLocks noGrp="1"/>
          </p:cNvSpPr>
          <p:nvPr>
            <p:ph idx="1"/>
          </p:nvPr>
        </p:nvSpPr>
        <p:spPr>
          <a:xfrm>
            <a:off x="140839" y="1600199"/>
            <a:ext cx="4673031" cy="5199849"/>
          </a:xfrm>
        </p:spPr>
        <p:txBody>
          <a:bodyPr/>
          <a:lstStyle/>
          <a:p>
            <a:pPr marL="0" indent="0">
              <a:buNone/>
            </a:pPr>
            <a:r>
              <a:rPr lang="en-US" sz="2200" b="1" i="0" u="none" strike="noStrike" dirty="0">
                <a:solidFill>
                  <a:srgbClr val="008AE6"/>
                </a:solidFill>
                <a:effectLst/>
                <a:hlinkClick r:id="rId3"/>
              </a:rPr>
              <a:t>9</a:t>
            </a:r>
            <a:r>
              <a:rPr lang="en-US" sz="2200" b="0" i="0" dirty="0">
                <a:solidFill>
                  <a:srgbClr val="001320"/>
                </a:solidFill>
                <a:effectLst/>
              </a:rPr>
              <a:t>All you </a:t>
            </a:r>
            <a:r>
              <a:rPr lang="en-US" sz="2200" i="0" dirty="0">
                <a:solidFill>
                  <a:srgbClr val="001320"/>
                </a:solidFill>
                <a:effectLst/>
              </a:rPr>
              <a:t>beasts of the field, come to devour—all you beasts in the forest.</a:t>
            </a:r>
            <a:br>
              <a:rPr lang="en-US" sz="2200" dirty="0"/>
            </a:br>
            <a:r>
              <a:rPr lang="en-US" sz="2200" b="1" i="0" u="none" strike="noStrike" dirty="0">
                <a:solidFill>
                  <a:srgbClr val="008AE6"/>
                </a:solidFill>
                <a:effectLst/>
                <a:hlinkClick r:id="rId4"/>
              </a:rPr>
              <a:t>10</a:t>
            </a:r>
            <a:r>
              <a:rPr lang="en-US" sz="2200" b="0" i="0" dirty="0">
                <a:solidFill>
                  <a:srgbClr val="001320"/>
                </a:solidFill>
                <a:effectLst/>
              </a:rPr>
              <a:t>His watchmen are</a:t>
            </a:r>
            <a:r>
              <a:rPr lang="en-US" sz="2200" i="0" dirty="0">
                <a:solidFill>
                  <a:srgbClr val="001320"/>
                </a:solidFill>
                <a:effectLst/>
              </a:rPr>
              <a:t> blind; they are all without knowledge; they are all silent dogs; they cannot bark,</a:t>
            </a:r>
            <a:br>
              <a:rPr lang="en-US" sz="2200" dirty="0"/>
            </a:br>
            <a:r>
              <a:rPr lang="en-US" sz="2200" b="0" i="0" dirty="0">
                <a:solidFill>
                  <a:srgbClr val="001320"/>
                </a:solidFill>
                <a:effectLst/>
              </a:rPr>
              <a:t>dreaming, lying down, loving to slumber. </a:t>
            </a:r>
            <a:r>
              <a:rPr lang="en-US" sz="2200" b="1" i="0" u="none" strike="noStrike" dirty="0">
                <a:solidFill>
                  <a:srgbClr val="008AE6"/>
                </a:solidFill>
                <a:effectLst/>
                <a:hlinkClick r:id="rId5"/>
              </a:rPr>
              <a:t>11</a:t>
            </a:r>
            <a:r>
              <a:rPr lang="en-US" sz="2200" b="0" i="0" dirty="0">
                <a:solidFill>
                  <a:srgbClr val="001320"/>
                </a:solidFill>
                <a:effectLst/>
              </a:rPr>
              <a:t>The dogs have a mighty appetite; they never have enough.</a:t>
            </a:r>
            <a:br>
              <a:rPr lang="en-US" sz="2200" dirty="0"/>
            </a:br>
            <a:r>
              <a:rPr lang="en-US" sz="2200" b="0" i="0" dirty="0">
                <a:solidFill>
                  <a:srgbClr val="001320"/>
                </a:solidFill>
                <a:effectLst/>
              </a:rPr>
              <a:t>But they are </a:t>
            </a:r>
            <a:r>
              <a:rPr lang="en-US" sz="2200" i="0" dirty="0">
                <a:solidFill>
                  <a:srgbClr val="001320"/>
                </a:solidFill>
                <a:effectLst/>
              </a:rPr>
              <a:t>shepherds who have no understanding; </a:t>
            </a:r>
            <a:r>
              <a:rPr lang="en-US" sz="2200" b="0" i="0" dirty="0">
                <a:solidFill>
                  <a:srgbClr val="001320"/>
                </a:solidFill>
                <a:effectLst/>
              </a:rPr>
              <a:t>they have </a:t>
            </a:r>
            <a:r>
              <a:rPr lang="en-US" sz="2200" b="1" i="0" dirty="0">
                <a:solidFill>
                  <a:srgbClr val="001320"/>
                </a:solidFill>
                <a:effectLst/>
              </a:rPr>
              <a:t>all turned to their own way</a:t>
            </a:r>
            <a:r>
              <a:rPr lang="en-US" sz="2200" b="0" i="0" dirty="0">
                <a:solidFill>
                  <a:srgbClr val="001320"/>
                </a:solidFill>
                <a:effectLst/>
              </a:rPr>
              <a:t>, </a:t>
            </a:r>
            <a:r>
              <a:rPr lang="en-US" sz="2200" b="1" i="0" dirty="0">
                <a:solidFill>
                  <a:srgbClr val="001320"/>
                </a:solidFill>
                <a:effectLst/>
              </a:rPr>
              <a:t>each to his own gain</a:t>
            </a:r>
            <a:r>
              <a:rPr lang="en-US" sz="2200" b="0" i="0" dirty="0">
                <a:solidFill>
                  <a:srgbClr val="001320"/>
                </a:solidFill>
                <a:effectLst/>
              </a:rPr>
              <a:t>, one and all. </a:t>
            </a:r>
            <a:r>
              <a:rPr lang="en-US" sz="2200" b="1" i="0" u="none" strike="noStrike" dirty="0">
                <a:solidFill>
                  <a:srgbClr val="008AE6"/>
                </a:solidFill>
                <a:effectLst/>
                <a:hlinkClick r:id="rId6"/>
              </a:rPr>
              <a:t>12</a:t>
            </a:r>
            <a:r>
              <a:rPr lang="en-US" sz="2200" b="0" i="0" dirty="0">
                <a:solidFill>
                  <a:srgbClr val="001320"/>
                </a:solidFill>
                <a:effectLst/>
              </a:rPr>
              <a:t>“Come,” they say, “</a:t>
            </a:r>
            <a:r>
              <a:rPr lang="en-US" sz="2200" b="1" i="0" dirty="0">
                <a:solidFill>
                  <a:srgbClr val="001320"/>
                </a:solidFill>
                <a:effectLst/>
              </a:rPr>
              <a:t>let me get wine</a:t>
            </a:r>
            <a:r>
              <a:rPr lang="en-US" sz="2200" b="0" i="0" dirty="0">
                <a:solidFill>
                  <a:srgbClr val="001320"/>
                </a:solidFill>
                <a:effectLst/>
              </a:rPr>
              <a:t>; let us </a:t>
            </a:r>
            <a:r>
              <a:rPr lang="en-US" sz="2200" b="1" i="0" dirty="0">
                <a:solidFill>
                  <a:srgbClr val="001320"/>
                </a:solidFill>
                <a:effectLst/>
              </a:rPr>
              <a:t>fill ourselves with strong drink</a:t>
            </a:r>
            <a:r>
              <a:rPr lang="en-US" sz="2200" b="0" i="0" dirty="0">
                <a:solidFill>
                  <a:srgbClr val="001320"/>
                </a:solidFill>
                <a:effectLst/>
              </a:rPr>
              <a:t>; and tomorrow will be like this day, great beyond measure.”</a:t>
            </a:r>
          </a:p>
        </p:txBody>
      </p:sp>
      <p:sp>
        <p:nvSpPr>
          <p:cNvPr id="6" name="Slide Number Placeholder 5">
            <a:extLst>
              <a:ext uri="{FF2B5EF4-FFF2-40B4-BE49-F238E27FC236}">
                <a16:creationId xmlns:a16="http://schemas.microsoft.com/office/drawing/2014/main" id="{A8620971-677C-F2B5-7A9A-6F16072FAB9A}"/>
              </a:ext>
            </a:extLst>
          </p:cNvPr>
          <p:cNvSpPr>
            <a:spLocks noGrp="1"/>
          </p:cNvSpPr>
          <p:nvPr>
            <p:ph type="sldNum" sz="quarter" idx="12"/>
          </p:nvPr>
        </p:nvSpPr>
        <p:spPr/>
        <p:txBody>
          <a:bodyPr/>
          <a:lstStyle/>
          <a:p>
            <a:pPr>
              <a:defRPr/>
            </a:pPr>
            <a:fld id="{3AD7D920-DEA2-4CA0-8F35-A40F4F4612CD}" type="slidenum">
              <a:rPr lang="en-US" altLang="en-US" smtClean="0"/>
              <a:pPr>
                <a:defRPr/>
              </a:pPr>
              <a:t>29</a:t>
            </a:fld>
            <a:endParaRPr lang="en-US" altLang="en-US"/>
          </a:p>
        </p:txBody>
      </p:sp>
      <p:cxnSp>
        <p:nvCxnSpPr>
          <p:cNvPr id="7" name="Straight Connector 6">
            <a:extLst>
              <a:ext uri="{FF2B5EF4-FFF2-40B4-BE49-F238E27FC236}">
                <a16:creationId xmlns:a16="http://schemas.microsoft.com/office/drawing/2014/main" id="{4E9043B2-3B27-F85A-751F-E239C33A2BA2}"/>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CD162A51-784C-69EB-F16C-25BBFC34BE2C}"/>
              </a:ext>
            </a:extLst>
          </p:cNvPr>
          <p:cNvSpPr txBox="1">
            <a:spLocks/>
          </p:cNvSpPr>
          <p:nvPr/>
        </p:nvSpPr>
        <p:spPr bwMode="auto">
          <a:xfrm>
            <a:off x="4813869" y="1589212"/>
            <a:ext cx="6851657" cy="519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Selfish shepherds whose focus was self-interest and self-indulgence</a:t>
            </a:r>
          </a:p>
          <a:p>
            <a:r>
              <a:rPr lang="en-US" altLang="en-US" sz="2200" dirty="0"/>
              <a:t>“The </a:t>
            </a:r>
            <a:r>
              <a:rPr lang="en-US" altLang="en-US" sz="2200" u="sng" dirty="0"/>
              <a:t>eyes of the leaders</a:t>
            </a:r>
            <a:r>
              <a:rPr lang="en-US" altLang="en-US" sz="2200" dirty="0"/>
              <a:t>, </a:t>
            </a:r>
            <a:r>
              <a:rPr lang="en-US" altLang="en-US" sz="2200" u="sng" dirty="0"/>
              <a:t>which should be turned outwards, whether in guardianship </a:t>
            </a:r>
            <a:r>
              <a:rPr lang="en-US" altLang="en-US" sz="2200" dirty="0"/>
              <a:t>(10a-d) or in care (11c-f), are </a:t>
            </a:r>
            <a:r>
              <a:rPr lang="en-US" altLang="en-US" sz="2200" u="sng" dirty="0"/>
              <a:t>turned inwards to their own welfare</a:t>
            </a:r>
            <a:r>
              <a:rPr lang="en-US" altLang="en-US" sz="2200" dirty="0"/>
              <a:t>.” Motyer</a:t>
            </a:r>
          </a:p>
          <a:p>
            <a:r>
              <a:rPr lang="en-US" altLang="en-US" sz="2200" dirty="0"/>
              <a:t>Oblivious of their situation; they partied</a:t>
            </a:r>
          </a:p>
          <a:p>
            <a:r>
              <a:rPr lang="en-US" altLang="en-US" sz="2200" dirty="0"/>
              <a:t>“</a:t>
            </a:r>
            <a:r>
              <a:rPr lang="en-US" altLang="en-US" sz="2200" u="sng" dirty="0"/>
              <a:t>Rather than caring for the sheep unselfishly</a:t>
            </a:r>
            <a:r>
              <a:rPr lang="en-US" altLang="en-US" sz="2200" dirty="0"/>
              <a:t>, these </a:t>
            </a:r>
            <a:r>
              <a:rPr lang="en-US" altLang="en-US" sz="2200" u="sng" dirty="0"/>
              <a:t>shepherds went off and got drunk </a:t>
            </a:r>
            <a:r>
              <a:rPr lang="en-US" altLang="en-US" sz="2200" dirty="0"/>
              <a:t>– repeatedly. They indulged themselves at the expense of their charges, and in the process, </a:t>
            </a:r>
            <a:r>
              <a:rPr lang="en-US" altLang="en-US" sz="2200" u="sng" dirty="0"/>
              <a:t>became enslaved and incapable of fulfilling their responsibilities</a:t>
            </a:r>
            <a:r>
              <a:rPr lang="en-US" altLang="en-US" sz="2200" dirty="0"/>
              <a:t>.” Constable</a:t>
            </a:r>
          </a:p>
          <a:p>
            <a:r>
              <a:rPr lang="en-US" altLang="en-US" sz="2200" dirty="0"/>
              <a:t>Warning to spiritual leaders today!</a:t>
            </a:r>
          </a:p>
          <a:p>
            <a:pPr marL="0" indent="0">
              <a:buNone/>
            </a:pPr>
            <a:endParaRPr lang="en-US" altLang="en-US" sz="2200" dirty="0"/>
          </a:p>
        </p:txBody>
      </p:sp>
      <p:cxnSp>
        <p:nvCxnSpPr>
          <p:cNvPr id="8" name="Straight Connector 7">
            <a:extLst>
              <a:ext uri="{FF2B5EF4-FFF2-40B4-BE49-F238E27FC236}">
                <a16:creationId xmlns:a16="http://schemas.microsoft.com/office/drawing/2014/main" id="{240F20E7-AC4B-02A6-7D05-16B39AB6DAF2}"/>
              </a:ext>
            </a:extLst>
          </p:cNvPr>
          <p:cNvCxnSpPr>
            <a:cxnSpLocks/>
          </p:cNvCxnSpPr>
          <p:nvPr/>
        </p:nvCxnSpPr>
        <p:spPr>
          <a:xfrm>
            <a:off x="4759704" y="1857818"/>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02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On Your Feet!</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993900"/>
            <a:ext cx="10972800" cy="4525963"/>
          </a:xfrm>
        </p:spPr>
        <p:txBody>
          <a:bodyPr/>
          <a:lstStyle/>
          <a:p>
            <a:pPr eaLnBrk="1" hangingPunct="1">
              <a:spcAft>
                <a:spcPts val="600"/>
              </a:spcAft>
              <a:defRPr/>
            </a:pPr>
            <a:r>
              <a:rPr lang="en-US" altLang="en-US" sz="3600" b="1" dirty="0"/>
              <a:t>Invocation/Prayer</a:t>
            </a:r>
          </a:p>
          <a:p>
            <a:pPr eaLnBrk="1" hangingPunct="1">
              <a:spcAft>
                <a:spcPts val="600"/>
              </a:spcAft>
              <a:defRPr/>
            </a:pPr>
            <a:r>
              <a:rPr lang="en-US" altLang="en-US" sz="3600" b="1" dirty="0"/>
              <a:t>Song:</a:t>
            </a:r>
          </a:p>
          <a:p>
            <a:pPr marL="0" indent="0" algn="ctr" eaLnBrk="1" hangingPunct="1">
              <a:spcAft>
                <a:spcPts val="600"/>
              </a:spcAft>
              <a:buFont typeface="Arial" panose="020B0604020202020204" pitchFamily="34" charset="0"/>
              <a:buNone/>
              <a:defRPr/>
            </a:pPr>
            <a:r>
              <a:rPr lang="en-US" altLang="en-US" sz="3600" b="1" dirty="0"/>
              <a:t>  “My Hope is Built on Nothing Less”</a:t>
            </a:r>
          </a:p>
          <a:p>
            <a:pPr marL="0" indent="0" algn="ctr" eaLnBrk="1" hangingPunct="1">
              <a:spcAft>
                <a:spcPts val="600"/>
              </a:spcAft>
              <a:buFont typeface="Arial" panose="020B0604020202020204" pitchFamily="34" charset="0"/>
              <a:buNone/>
              <a:defRPr/>
            </a:pPr>
            <a:endParaRPr lang="en-US" altLang="en-US" sz="3600" b="1" dirty="0"/>
          </a:p>
          <a:p>
            <a:pPr>
              <a:defRPr/>
            </a:pPr>
            <a:endParaRPr lang="en-US" sz="3600" dirty="0"/>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8795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6F7C-F767-F463-E1E1-3253DA326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C55BC-0CBF-B3F3-95D7-E2CB598C2518}"/>
              </a:ext>
            </a:extLst>
          </p:cNvPr>
          <p:cNvSpPr>
            <a:spLocks noGrp="1"/>
          </p:cNvSpPr>
          <p:nvPr>
            <p:ph type="title"/>
          </p:nvPr>
        </p:nvSpPr>
        <p:spPr>
          <a:xfrm>
            <a:off x="464127" y="225393"/>
            <a:ext cx="10972800" cy="1143000"/>
          </a:xfrm>
        </p:spPr>
        <p:txBody>
          <a:bodyPr/>
          <a:lstStyle/>
          <a:p>
            <a:r>
              <a:rPr lang="en-US" b="1" dirty="0"/>
              <a:t>Isaiah 56:12</a:t>
            </a:r>
          </a:p>
        </p:txBody>
      </p:sp>
      <p:sp>
        <p:nvSpPr>
          <p:cNvPr id="6" name="Slide Number Placeholder 5">
            <a:extLst>
              <a:ext uri="{FF2B5EF4-FFF2-40B4-BE49-F238E27FC236}">
                <a16:creationId xmlns:a16="http://schemas.microsoft.com/office/drawing/2014/main" id="{AF6ABE52-F852-7023-1E76-65450008A7DD}"/>
              </a:ext>
            </a:extLst>
          </p:cNvPr>
          <p:cNvSpPr>
            <a:spLocks noGrp="1"/>
          </p:cNvSpPr>
          <p:nvPr>
            <p:ph type="sldNum" sz="quarter" idx="12"/>
          </p:nvPr>
        </p:nvSpPr>
        <p:spPr/>
        <p:txBody>
          <a:bodyPr/>
          <a:lstStyle/>
          <a:p>
            <a:pPr>
              <a:defRPr/>
            </a:pPr>
            <a:fld id="{3AD7D920-DEA2-4CA0-8F35-A40F4F4612CD}" type="slidenum">
              <a:rPr lang="en-US" altLang="en-US" smtClean="0"/>
              <a:pPr>
                <a:defRPr/>
              </a:pPr>
              <a:t>30</a:t>
            </a:fld>
            <a:endParaRPr lang="en-US" altLang="en-US"/>
          </a:p>
        </p:txBody>
      </p:sp>
      <p:cxnSp>
        <p:nvCxnSpPr>
          <p:cNvPr id="7" name="Straight Connector 6">
            <a:extLst>
              <a:ext uri="{FF2B5EF4-FFF2-40B4-BE49-F238E27FC236}">
                <a16:creationId xmlns:a16="http://schemas.microsoft.com/office/drawing/2014/main" id="{74F04BD0-E934-65F5-5640-902558529CF3}"/>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4290AB9F-734B-FF26-63F7-A37FCA90FB53}"/>
              </a:ext>
            </a:extLst>
          </p:cNvPr>
          <p:cNvSpPr txBox="1">
            <a:spLocks/>
          </p:cNvSpPr>
          <p:nvPr/>
        </p:nvSpPr>
        <p:spPr bwMode="auto">
          <a:xfrm>
            <a:off x="310342" y="2908330"/>
            <a:ext cx="11576858" cy="1839788"/>
          </a:xfrm>
          <a:prstGeom prst="rect">
            <a:avLst/>
          </a:prstGeom>
          <a:solidFill>
            <a:schemeClr val="bg2">
              <a:lumMod val="90000"/>
            </a:schemeClr>
          </a:solidFill>
          <a:ln w="19050">
            <a:solidFill>
              <a:schemeClr val="tx1"/>
            </a:solidFill>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200" dirty="0"/>
              <a:t>“By the time the poem reaches verse 12 </a:t>
            </a:r>
            <a:r>
              <a:rPr lang="en-US" altLang="en-US" sz="2200" u="sng" dirty="0"/>
              <a:t>the leadership believes itself never to have had it so good</a:t>
            </a:r>
            <a:r>
              <a:rPr lang="en-US" altLang="en-US" sz="2200" dirty="0"/>
              <a:t>, and we hear </a:t>
            </a:r>
            <a:r>
              <a:rPr lang="en-US" altLang="en-US" sz="2200" u="sng" dirty="0"/>
              <a:t>delighted voices </a:t>
            </a:r>
            <a:r>
              <a:rPr lang="en-US" altLang="en-US" sz="2200" dirty="0"/>
              <a:t>calling to feasting, promising unending supply. They do not know that the wild beasts have already been invited (9). Such a piece is timeless in its applicability to the Davidic kings, and to the opportunistic adventurers who seized the northern throne. For each, sooner or later, </a:t>
            </a:r>
            <a:r>
              <a:rPr lang="en-US" altLang="en-US" sz="2200" u="sng" dirty="0"/>
              <a:t>the beasts arrived at the feast</a:t>
            </a:r>
            <a:r>
              <a:rPr lang="en-US" altLang="en-US" sz="2200" dirty="0"/>
              <a:t>.” Motyer</a:t>
            </a:r>
          </a:p>
          <a:p>
            <a:endParaRPr lang="en-US" altLang="en-US" sz="2200" dirty="0"/>
          </a:p>
        </p:txBody>
      </p:sp>
    </p:spTree>
    <p:extLst>
      <p:ext uri="{BB962C8B-B14F-4D97-AF65-F5344CB8AC3E}">
        <p14:creationId xmlns:p14="http://schemas.microsoft.com/office/powerpoint/2010/main" val="1183263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471183" y="2887105"/>
            <a:ext cx="11249633" cy="1983717"/>
          </a:xfrm>
          <a:solidFill>
            <a:schemeClr val="bg2">
              <a:lumMod val="90000"/>
            </a:schemeClr>
          </a:solidFill>
          <a:ln w="19050">
            <a:solidFill>
              <a:schemeClr val="tx1"/>
            </a:solidFill>
          </a:ln>
        </p:spPr>
        <p:txBody>
          <a:bodyPr/>
          <a:lstStyle/>
          <a:p>
            <a:pPr marL="0" indent="0" algn="ctr">
              <a:buNone/>
            </a:pPr>
            <a:r>
              <a:rPr lang="en-US" altLang="en-US" sz="3600" b="1" dirty="0"/>
              <a:t>God reminds </a:t>
            </a:r>
            <a:r>
              <a:rPr lang="en-US" altLang="en-US" sz="3600" dirty="0"/>
              <a:t>Israel of their covenant.</a:t>
            </a:r>
          </a:p>
          <a:p>
            <a:pPr marL="0" indent="0" algn="ctr">
              <a:buNone/>
            </a:pPr>
            <a:r>
              <a:rPr lang="en-US" altLang="en-US" sz="3600" b="1" dirty="0"/>
              <a:t>God informs </a:t>
            </a:r>
            <a:r>
              <a:rPr lang="en-US" altLang="en-US" sz="3600" dirty="0"/>
              <a:t>Israel that He will gather others to Himself.</a:t>
            </a:r>
          </a:p>
          <a:p>
            <a:pPr marL="0" indent="0" algn="ctr">
              <a:buNone/>
            </a:pPr>
            <a:r>
              <a:rPr lang="en-US" altLang="en-US" sz="3600" b="1" dirty="0"/>
              <a:t>God warns </a:t>
            </a:r>
            <a:r>
              <a:rPr lang="en-US" altLang="en-US" sz="3600" dirty="0"/>
              <a:t>Israel’s corrupt religious leaders. </a:t>
            </a:r>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31</a:t>
            </a:fld>
            <a:endParaRPr lang="en-US" altLang="en-US"/>
          </a:p>
        </p:txBody>
      </p:sp>
      <p:cxnSp>
        <p:nvCxnSpPr>
          <p:cNvPr id="4" name="Straight Connector 3">
            <a:extLst>
              <a:ext uri="{FF2B5EF4-FFF2-40B4-BE49-F238E27FC236}">
                <a16:creationId xmlns:a16="http://schemas.microsoft.com/office/drawing/2014/main" id="{C6466D82-77D9-1755-37B4-76E27077933A}"/>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Discussion &amp; Application</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888943"/>
            <a:ext cx="11203080" cy="4733457"/>
          </a:xfrm>
        </p:spPr>
        <p:txBody>
          <a:bodyPr/>
          <a:lstStyle/>
          <a:p>
            <a:pPr marL="514350" indent="-514350">
              <a:spcBef>
                <a:spcPts val="0"/>
              </a:spcBef>
              <a:spcAft>
                <a:spcPts val="0"/>
              </a:spcAft>
              <a:buAutoNum type="arabicPeriod"/>
              <a:defRPr/>
            </a:pPr>
            <a:r>
              <a:rPr lang="en-US" altLang="en-US" sz="2800" b="1" dirty="0">
                <a:cs typeface="Arial" panose="020B0604020202020204" pitchFamily="34" charset="0"/>
              </a:rPr>
              <a:t>Where might God be giving you opportunities to maintain justice and/or do what is right? What does the Bible say about anyone who “</a:t>
            </a:r>
            <a:r>
              <a:rPr lang="en-US" altLang="en-US" sz="2800" b="1" i="1" dirty="0">
                <a:cs typeface="Arial" panose="020B0604020202020204" pitchFamily="34" charset="0"/>
              </a:rPr>
              <a:t>knows the right thing to do and fails to do it</a:t>
            </a:r>
            <a:r>
              <a:rPr lang="en-US" altLang="en-US" sz="2800" b="1" dirty="0">
                <a:cs typeface="Arial" panose="020B0604020202020204" pitchFamily="34" charset="0"/>
              </a:rPr>
              <a:t>?” (James 4:17)</a:t>
            </a:r>
          </a:p>
          <a:p>
            <a:pPr marL="514350" indent="-514350">
              <a:spcBef>
                <a:spcPts val="0"/>
              </a:spcBef>
              <a:spcAft>
                <a:spcPts val="0"/>
              </a:spcAft>
              <a:buAutoNum type="arabicPeriod"/>
              <a:defRPr/>
            </a:pPr>
            <a:r>
              <a:rPr lang="en-US" altLang="en-US" sz="2800" b="1" dirty="0">
                <a:cs typeface="Arial" panose="020B0604020202020204" pitchFamily="34" charset="0"/>
              </a:rPr>
              <a:t>Why did the LORD remind the Israelites of His covenant with them? (Leviticus 18:5, 26, 19:37, 20:22; Deuteronomy 4:1-2, 40, 12:32) Why were they prone to wander? (Isaiah 53:6; Jeremiah 14:10) Why are we prone to wander?</a:t>
            </a:r>
          </a:p>
          <a:p>
            <a:pPr marL="514350" indent="-514350">
              <a:spcBef>
                <a:spcPts val="0"/>
              </a:spcBef>
              <a:spcAft>
                <a:spcPts val="0"/>
              </a:spcAft>
              <a:buAutoNum type="arabicPeriod"/>
              <a:defRPr/>
            </a:pPr>
            <a:r>
              <a:rPr lang="en-US" altLang="en-US" sz="2800" b="1" dirty="0">
                <a:cs typeface="Arial" panose="020B0604020202020204" pitchFamily="34" charset="0"/>
              </a:rPr>
              <a:t>Which command(s) do you struggle to obey and how can your group pray for you?</a:t>
            </a:r>
          </a:p>
          <a:p>
            <a:pPr marL="0" indent="0">
              <a:spcBef>
                <a:spcPts val="0"/>
              </a:spcBef>
              <a:spcAft>
                <a:spcPts val="0"/>
              </a:spcAft>
              <a:buNone/>
              <a:defRPr/>
            </a:pPr>
            <a:endParaRPr lang="en-US" altLang="en-US" sz="2800" b="1" dirty="0">
              <a:cs typeface="Arial" panose="020B0604020202020204" pitchFamily="34" charset="0"/>
            </a:endParaRP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32</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7779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Discussion &amp; Application</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979892"/>
            <a:ext cx="10972800" cy="5180013"/>
          </a:xfrm>
        </p:spPr>
        <p:txBody>
          <a:bodyPr/>
          <a:lstStyle/>
          <a:p>
            <a:pPr marL="514350" indent="-514350">
              <a:spcBef>
                <a:spcPts val="0"/>
              </a:spcBef>
              <a:spcAft>
                <a:spcPts val="0"/>
              </a:spcAft>
              <a:buFont typeface="+mj-lt"/>
              <a:buAutoNum type="arabicPeriod" startAt="4"/>
              <a:defRPr/>
            </a:pPr>
            <a:r>
              <a:rPr lang="en-US" altLang="en-US" sz="2800" b="1" dirty="0">
                <a:cs typeface="Arial" panose="020B0604020202020204" pitchFamily="34" charset="0"/>
              </a:rPr>
              <a:t>What did keeping the Sabbath do for the Israelites? (Exodus 31:13)</a:t>
            </a:r>
          </a:p>
          <a:p>
            <a:pPr marL="514350" indent="-514350">
              <a:spcBef>
                <a:spcPts val="0"/>
              </a:spcBef>
              <a:spcAft>
                <a:spcPts val="0"/>
              </a:spcAft>
              <a:buFont typeface="+mj-lt"/>
              <a:buAutoNum type="arabicPeriod" startAt="4"/>
              <a:defRPr/>
            </a:pPr>
            <a:r>
              <a:rPr lang="en-US" altLang="en-US" sz="2800" b="1" dirty="0">
                <a:cs typeface="Arial" panose="020B0604020202020204" pitchFamily="34" charset="0"/>
              </a:rPr>
              <a:t>Which non-Israelites did the LORD accept on the basis of their faith in Him? (Ruth 1:16-17; Acts 8:26-40)</a:t>
            </a:r>
          </a:p>
          <a:p>
            <a:pPr marL="514350" indent="-514350">
              <a:spcBef>
                <a:spcPts val="0"/>
              </a:spcBef>
              <a:spcAft>
                <a:spcPts val="0"/>
              </a:spcAft>
              <a:buFont typeface="+mj-lt"/>
              <a:buAutoNum type="arabicPeriod" startAt="4"/>
              <a:defRPr/>
            </a:pPr>
            <a:r>
              <a:rPr lang="en-US" altLang="en-US" sz="2800" b="1" dirty="0">
                <a:cs typeface="Arial" panose="020B0604020202020204" pitchFamily="34" charset="0"/>
              </a:rPr>
              <a:t>How might Isaiah 56 serve as a call to action for leaders today?</a:t>
            </a:r>
          </a:p>
          <a:p>
            <a:pPr marL="514350" indent="-514350">
              <a:spcBef>
                <a:spcPts val="0"/>
              </a:spcBef>
              <a:spcAft>
                <a:spcPts val="0"/>
              </a:spcAft>
              <a:buFont typeface="+mj-lt"/>
              <a:buAutoNum type="arabicPeriod" startAt="4"/>
              <a:defRPr/>
            </a:pPr>
            <a:r>
              <a:rPr lang="en-US" altLang="en-US" sz="2800" b="1" dirty="0">
                <a:cs typeface="Arial" panose="020B0604020202020204" pitchFamily="34" charset="0"/>
              </a:rPr>
              <a:t>How might you respond to being called a blind watchman or a silent dog? What can we do to ensure we don’t become complacent in </a:t>
            </a:r>
            <a:r>
              <a:rPr lang="en-US" altLang="en-US" sz="2800" b="1" dirty="0" err="1">
                <a:cs typeface="Arial" panose="020B0604020202020204" pitchFamily="34" charset="0"/>
              </a:rPr>
              <a:t>ur</a:t>
            </a:r>
            <a:r>
              <a:rPr lang="en-US" altLang="en-US" sz="2800" b="1" dirty="0">
                <a:cs typeface="Arial" panose="020B0604020202020204" pitchFamily="34" charset="0"/>
              </a:rPr>
              <a:t> walk with Jesus?</a:t>
            </a:r>
          </a:p>
          <a:p>
            <a:pPr marL="514350" indent="-514350">
              <a:spcBef>
                <a:spcPts val="0"/>
              </a:spcBef>
              <a:spcAft>
                <a:spcPts val="0"/>
              </a:spcAft>
              <a:buFont typeface="+mj-lt"/>
              <a:buAutoNum type="arabicPeriod" startAt="4"/>
              <a:defRPr/>
            </a:pPr>
            <a:r>
              <a:rPr lang="en-US" altLang="en-US" sz="2800" b="1" dirty="0">
                <a:cs typeface="Arial" panose="020B0604020202020204" pitchFamily="34" charset="0"/>
              </a:rPr>
              <a:t>How should we promote justice and righteousness from a Biblical perspective?</a:t>
            </a:r>
            <a:endParaRPr lang="fr-FR" altLang="en-US" sz="2800" b="1" dirty="0">
              <a:cs typeface="Arial" panose="020B0604020202020204" pitchFamily="34" charset="0"/>
            </a:endParaRP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33</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888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Next Week</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704975"/>
            <a:ext cx="10972800" cy="5180013"/>
          </a:xfrm>
        </p:spPr>
        <p:txBody>
          <a:bodyPr/>
          <a:lstStyle/>
          <a:p>
            <a:pPr marL="0" indent="0">
              <a:spcBef>
                <a:spcPts val="0"/>
              </a:spcBef>
              <a:spcAft>
                <a:spcPts val="0"/>
              </a:spcAft>
              <a:buNone/>
              <a:defRPr/>
            </a:pPr>
            <a:r>
              <a:rPr lang="fr-FR" altLang="en-US" sz="2800" b="1" dirty="0">
                <a:solidFill>
                  <a:schemeClr val="bg1">
                    <a:lumMod val="75000"/>
                  </a:schemeClr>
                </a:solidFill>
                <a:cs typeface="Arial" panose="020B0604020202020204" pitchFamily="34" charset="0"/>
              </a:rPr>
              <a:t>Tonight:</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Isaiah 56 | Blessings for All Nations; Israel’s Sinful Leaders</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Memory Verse: Isaiah 56:7</a:t>
            </a:r>
          </a:p>
          <a:p>
            <a:pPr marL="342900" indent="-342900">
              <a:spcBef>
                <a:spcPts val="0"/>
              </a:spcBef>
              <a:spcAft>
                <a:spcPts val="0"/>
              </a:spcAft>
              <a:defRPr/>
            </a:pPr>
            <a:r>
              <a:rPr lang="en-US" altLang="en-US" sz="2800" b="1" i="1" dirty="0">
                <a:solidFill>
                  <a:schemeClr val="bg1">
                    <a:lumMod val="75000"/>
                  </a:schemeClr>
                </a:solidFill>
                <a:cs typeface="Arial" panose="020B0604020202020204" pitchFamily="34" charset="0"/>
              </a:rPr>
              <a:t>Dr. Constable’s Notes, 2023 Ed., pp. 401-408; Motyer, pp. 459-469</a:t>
            </a:r>
          </a:p>
          <a:p>
            <a:pPr marL="342900" indent="-342900">
              <a:spcBef>
                <a:spcPts val="0"/>
              </a:spcBef>
              <a:spcAft>
                <a:spcPts val="0"/>
              </a:spcAft>
              <a:defRPr/>
            </a:pPr>
            <a:r>
              <a:rPr lang="en-US" altLang="en-US" sz="2800" b="1" dirty="0">
                <a:solidFill>
                  <a:schemeClr val="bg1">
                    <a:lumMod val="75000"/>
                  </a:schemeClr>
                </a:solidFill>
                <a:cs typeface="Arial" panose="020B0604020202020204" pitchFamily="34" charset="0"/>
              </a:rPr>
              <a:t>Refreshment Host: F</a:t>
            </a:r>
          </a:p>
          <a:p>
            <a:pPr marL="0" indent="0">
              <a:spcBef>
                <a:spcPts val="0"/>
              </a:spcBef>
              <a:spcAft>
                <a:spcPts val="0"/>
              </a:spcAft>
              <a:buNone/>
              <a:defRPr/>
            </a:pPr>
            <a:endParaRPr lang="en-US" altLang="en-US" sz="2800" b="1" dirty="0">
              <a:cs typeface="Arial" panose="020B0604020202020204" pitchFamily="34" charset="0"/>
            </a:endParaRPr>
          </a:p>
          <a:p>
            <a:pPr marL="0" indent="0">
              <a:spcBef>
                <a:spcPts val="0"/>
              </a:spcBef>
              <a:spcAft>
                <a:spcPts val="0"/>
              </a:spcAft>
              <a:buNone/>
              <a:defRPr/>
            </a:pPr>
            <a:r>
              <a:rPr lang="fr-FR" altLang="en-US" sz="2800" b="1" dirty="0">
                <a:cs typeface="Arial" panose="020B0604020202020204" pitchFamily="34" charset="0"/>
              </a:rPr>
              <a:t>Next Week:</a:t>
            </a:r>
          </a:p>
          <a:p>
            <a:pPr marL="342900" indent="-342900">
              <a:spcBef>
                <a:spcPts val="0"/>
              </a:spcBef>
              <a:spcAft>
                <a:spcPts val="0"/>
              </a:spcAft>
              <a:defRPr/>
            </a:pPr>
            <a:r>
              <a:rPr lang="en-US" altLang="en-US" sz="2800" b="1" dirty="0">
                <a:cs typeface="Arial" panose="020B0604020202020204" pitchFamily="34" charset="0"/>
              </a:rPr>
              <a:t>Isaiah 57 | Israel’s Futile Idolatry; Comfort for the Contrite</a:t>
            </a:r>
          </a:p>
          <a:p>
            <a:pPr marL="342900" indent="-342900">
              <a:spcBef>
                <a:spcPts val="0"/>
              </a:spcBef>
              <a:spcAft>
                <a:spcPts val="0"/>
              </a:spcAft>
              <a:defRPr/>
            </a:pPr>
            <a:r>
              <a:rPr lang="en-US" altLang="en-US" sz="2800" b="1" dirty="0">
                <a:cs typeface="Arial" panose="020B0604020202020204" pitchFamily="34" charset="0"/>
              </a:rPr>
              <a:t>Memory Verse: Isaiah 57:20</a:t>
            </a:r>
          </a:p>
          <a:p>
            <a:pPr marL="342900" indent="-342900">
              <a:spcBef>
                <a:spcPts val="0"/>
              </a:spcBef>
              <a:spcAft>
                <a:spcPts val="0"/>
              </a:spcAft>
              <a:defRPr/>
            </a:pPr>
            <a:r>
              <a:rPr lang="en-US" altLang="en-US" sz="2800" b="1" i="1" dirty="0">
                <a:cs typeface="Arial" panose="020B0604020202020204" pitchFamily="34" charset="0"/>
              </a:rPr>
              <a:t>Dr. Constable’s Notes, 2023 Ed., pp. 408-415; Motyer, pp. 469-478</a:t>
            </a:r>
          </a:p>
          <a:p>
            <a:pPr marL="342900" indent="-342900">
              <a:spcBef>
                <a:spcPts val="0"/>
              </a:spcBef>
              <a:spcAft>
                <a:spcPts val="0"/>
              </a:spcAft>
              <a:defRPr/>
            </a:pPr>
            <a:r>
              <a:rPr lang="en-US" altLang="en-US" sz="2800" b="1" dirty="0">
                <a:cs typeface="Arial" panose="020B0604020202020204" pitchFamily="34" charset="0"/>
              </a:rPr>
              <a:t>Refreshment Host: G</a:t>
            </a:r>
          </a:p>
          <a:p>
            <a:pPr marL="0" indent="0">
              <a:spcBef>
                <a:spcPts val="0"/>
              </a:spcBef>
              <a:spcAft>
                <a:spcPts val="0"/>
              </a:spcAft>
              <a:buNone/>
              <a:defRPr/>
            </a:pPr>
            <a:endParaRPr lang="fr-FR" altLang="en-US" sz="2800" b="1" dirty="0">
              <a:cs typeface="Arial" panose="020B0604020202020204" pitchFamily="34" charset="0"/>
            </a:endParaRP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34</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0903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a:t>Benediction</a:t>
            </a:r>
          </a:p>
          <a:p>
            <a:pPr algn="ctr" eaLnBrk="1" hangingPunct="1">
              <a:lnSpc>
                <a:spcPct val="200000"/>
              </a:lnSpc>
            </a:pPr>
            <a:r>
              <a:rPr lang="en-US" altLang="en-US" sz="5400" b="1"/>
              <a:t>Small Groups</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35</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4BD-9AA2-A26B-9BEE-CBF84593F559}"/>
              </a:ext>
            </a:extLst>
          </p:cNvPr>
          <p:cNvSpPr>
            <a:spLocks noGrp="1"/>
          </p:cNvSpPr>
          <p:nvPr>
            <p:ph type="title"/>
          </p:nvPr>
        </p:nvSpPr>
        <p:spPr/>
        <p:txBody>
          <a:bodyPr/>
          <a:lstStyle/>
          <a:p>
            <a:r>
              <a:rPr lang="en-US" altLang="en-US" b="1" dirty="0"/>
              <a:t>My Hope is Built on Nothing Less</a:t>
            </a:r>
            <a:br>
              <a:rPr lang="en-US" altLang="en-US" b="1" dirty="0"/>
            </a:br>
            <a:r>
              <a:rPr lang="en-US" altLang="en-US" sz="2200" b="1" dirty="0"/>
              <a:t>1 of 4</a:t>
            </a:r>
            <a:endParaRPr lang="en-US" dirty="0"/>
          </a:p>
        </p:txBody>
      </p:sp>
      <p:sp>
        <p:nvSpPr>
          <p:cNvPr id="3" name="Content Placeholder 2">
            <a:extLst>
              <a:ext uri="{FF2B5EF4-FFF2-40B4-BE49-F238E27FC236}">
                <a16:creationId xmlns:a16="http://schemas.microsoft.com/office/drawing/2014/main" id="{A021659D-7670-4F57-5B4F-D443FA44D3C8}"/>
              </a:ext>
            </a:extLst>
          </p:cNvPr>
          <p:cNvSpPr>
            <a:spLocks noGrp="1"/>
          </p:cNvSpPr>
          <p:nvPr>
            <p:ph idx="1"/>
          </p:nvPr>
        </p:nvSpPr>
        <p:spPr>
          <a:xfrm>
            <a:off x="609600" y="1657894"/>
            <a:ext cx="10972800" cy="4861969"/>
          </a:xfrm>
        </p:spPr>
        <p:txBody>
          <a:bodyPr/>
          <a:lstStyle/>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My hope is built on nothing less</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Than Jesus Christ, my righteousness;</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I dare not trust the sweetest frame,</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But wholly lean on Jesus’ name.</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On Christ, the solid Rock, I stand;</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All other ground is sinking sand,</a:t>
            </a:r>
          </a:p>
          <a:p>
            <a:pPr marL="0" marR="0" lvl="0" indent="0" algn="ctr" defTabSz="9128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prstClr val="black"/>
                </a:solidFill>
                <a:effectLst/>
                <a:uLnTx/>
                <a:uFillTx/>
                <a:latin typeface="Calibri"/>
                <a:ea typeface="+mn-ea"/>
                <a:cs typeface="+mn-cs"/>
              </a:rPr>
              <a:t>All other ground is sinking sand.</a:t>
            </a:r>
          </a:p>
          <a:p>
            <a:endParaRPr lang="en-US" dirty="0"/>
          </a:p>
        </p:txBody>
      </p:sp>
      <p:sp>
        <p:nvSpPr>
          <p:cNvPr id="6" name="Slide Number Placeholder 5">
            <a:extLst>
              <a:ext uri="{FF2B5EF4-FFF2-40B4-BE49-F238E27FC236}">
                <a16:creationId xmlns:a16="http://schemas.microsoft.com/office/drawing/2014/main" id="{70B4E419-0014-F87F-65C0-7039262B1465}"/>
              </a:ext>
            </a:extLst>
          </p:cNvPr>
          <p:cNvSpPr>
            <a:spLocks noGrp="1"/>
          </p:cNvSpPr>
          <p:nvPr>
            <p:ph type="sldNum" sz="quarter" idx="12"/>
          </p:nvPr>
        </p:nvSpPr>
        <p:spPr/>
        <p:txBody>
          <a:bodyPr/>
          <a:lstStyle/>
          <a:p>
            <a:pPr>
              <a:defRPr/>
            </a:pPr>
            <a:fld id="{3AD7D920-DEA2-4CA0-8F35-A40F4F4612CD}" type="slidenum">
              <a:rPr lang="en-US" altLang="en-US" smtClean="0"/>
              <a:pPr>
                <a:defRPr/>
              </a:pPr>
              <a:t>4</a:t>
            </a:fld>
            <a:endParaRPr lang="en-US" altLang="en-US"/>
          </a:p>
        </p:txBody>
      </p:sp>
      <p:cxnSp>
        <p:nvCxnSpPr>
          <p:cNvPr id="7" name="Straight Connector 6">
            <a:extLst>
              <a:ext uri="{FF2B5EF4-FFF2-40B4-BE49-F238E27FC236}">
                <a16:creationId xmlns:a16="http://schemas.microsoft.com/office/drawing/2014/main" id="{6999799D-A8E5-8A31-0FB1-77C30292069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790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4BD-9AA2-A26B-9BEE-CBF84593F559}"/>
              </a:ext>
            </a:extLst>
          </p:cNvPr>
          <p:cNvSpPr>
            <a:spLocks noGrp="1"/>
          </p:cNvSpPr>
          <p:nvPr>
            <p:ph type="title"/>
          </p:nvPr>
        </p:nvSpPr>
        <p:spPr/>
        <p:txBody>
          <a:bodyPr/>
          <a:lstStyle/>
          <a:p>
            <a:r>
              <a:rPr lang="en-US" altLang="en-US" b="1" dirty="0"/>
              <a:t>My Hope is Built on Nothing Less</a:t>
            </a:r>
            <a:br>
              <a:rPr lang="en-US" altLang="en-US" b="1" dirty="0"/>
            </a:br>
            <a:r>
              <a:rPr lang="en-US" altLang="en-US" sz="2200" b="1" dirty="0"/>
              <a:t>2 of 4</a:t>
            </a:r>
            <a:endParaRPr lang="en-US" dirty="0"/>
          </a:p>
        </p:txBody>
      </p:sp>
      <p:sp>
        <p:nvSpPr>
          <p:cNvPr id="3" name="Content Placeholder 2">
            <a:extLst>
              <a:ext uri="{FF2B5EF4-FFF2-40B4-BE49-F238E27FC236}">
                <a16:creationId xmlns:a16="http://schemas.microsoft.com/office/drawing/2014/main" id="{A021659D-7670-4F57-5B4F-D443FA44D3C8}"/>
              </a:ext>
            </a:extLst>
          </p:cNvPr>
          <p:cNvSpPr>
            <a:spLocks noGrp="1"/>
          </p:cNvSpPr>
          <p:nvPr>
            <p:ph idx="1"/>
          </p:nvPr>
        </p:nvSpPr>
        <p:spPr>
          <a:xfrm>
            <a:off x="609600" y="1657894"/>
            <a:ext cx="10972800" cy="4861969"/>
          </a:xfrm>
        </p:spPr>
        <p:txBody>
          <a:bodyPr/>
          <a:lstStyle/>
          <a:p>
            <a:pPr marL="0" indent="0" algn="ctr">
              <a:spcBef>
                <a:spcPct val="0"/>
              </a:spcBef>
              <a:buNone/>
            </a:pPr>
            <a:r>
              <a:rPr lang="en-US" altLang="en-US" sz="4000" b="1" dirty="0"/>
              <a:t>When darkness veils His lovely face,</a:t>
            </a:r>
          </a:p>
          <a:p>
            <a:pPr marL="0" indent="0" algn="ctr">
              <a:spcBef>
                <a:spcPct val="0"/>
              </a:spcBef>
              <a:buNone/>
            </a:pPr>
            <a:r>
              <a:rPr lang="en-US" altLang="en-US" sz="4000" b="1" dirty="0"/>
              <a:t>I rest on His unchanging grace;</a:t>
            </a:r>
          </a:p>
          <a:p>
            <a:pPr marL="0" indent="0" algn="ctr">
              <a:spcBef>
                <a:spcPct val="0"/>
              </a:spcBef>
              <a:buNone/>
            </a:pPr>
            <a:r>
              <a:rPr lang="en-US" altLang="en-US" sz="4000" b="1" dirty="0"/>
              <a:t>In every high and stormy gale,</a:t>
            </a:r>
          </a:p>
          <a:p>
            <a:pPr marL="0" indent="0" algn="ctr">
              <a:spcBef>
                <a:spcPct val="0"/>
              </a:spcBef>
              <a:buNone/>
            </a:pPr>
            <a:r>
              <a:rPr lang="en-US" altLang="en-US" sz="4000" b="1" dirty="0"/>
              <a:t>My anchor holds within the veil.</a:t>
            </a:r>
          </a:p>
          <a:p>
            <a:pPr marL="0" indent="0" algn="ctr">
              <a:spcBef>
                <a:spcPct val="0"/>
              </a:spcBef>
              <a:buNone/>
            </a:pPr>
            <a:endParaRPr lang="en-US" altLang="en-US" sz="4000" b="1" dirty="0"/>
          </a:p>
          <a:p>
            <a:pPr marL="0" indent="0" algn="ctr">
              <a:spcBef>
                <a:spcPct val="0"/>
              </a:spcBef>
              <a:buNone/>
            </a:pPr>
            <a:r>
              <a:rPr lang="en-US" altLang="en-US" sz="4000" b="1" dirty="0"/>
              <a:t>On Christ, the solid Rock, I stand;</a:t>
            </a:r>
          </a:p>
          <a:p>
            <a:pPr marL="0" indent="0" algn="ctr">
              <a:spcBef>
                <a:spcPct val="0"/>
              </a:spcBef>
              <a:buNone/>
            </a:pPr>
            <a:r>
              <a:rPr lang="en-US" altLang="en-US" sz="4000" b="1" dirty="0"/>
              <a:t>All other ground is sinking sand,</a:t>
            </a:r>
          </a:p>
          <a:p>
            <a:pPr marL="0" indent="0" algn="ctr">
              <a:spcBef>
                <a:spcPct val="0"/>
              </a:spcBef>
              <a:buNone/>
            </a:pPr>
            <a:r>
              <a:rPr lang="en-US" altLang="en-US" sz="4000" b="1" dirty="0"/>
              <a:t>All other ground is sinking sand.</a:t>
            </a:r>
          </a:p>
          <a:p>
            <a:endParaRPr lang="en-US" dirty="0"/>
          </a:p>
        </p:txBody>
      </p:sp>
      <p:sp>
        <p:nvSpPr>
          <p:cNvPr id="6" name="Slide Number Placeholder 5">
            <a:extLst>
              <a:ext uri="{FF2B5EF4-FFF2-40B4-BE49-F238E27FC236}">
                <a16:creationId xmlns:a16="http://schemas.microsoft.com/office/drawing/2014/main" id="{70B4E419-0014-F87F-65C0-7039262B1465}"/>
              </a:ext>
            </a:extLst>
          </p:cNvPr>
          <p:cNvSpPr>
            <a:spLocks noGrp="1"/>
          </p:cNvSpPr>
          <p:nvPr>
            <p:ph type="sldNum" sz="quarter" idx="12"/>
          </p:nvPr>
        </p:nvSpPr>
        <p:spPr/>
        <p:txBody>
          <a:bodyPr/>
          <a:lstStyle/>
          <a:p>
            <a:pPr>
              <a:defRPr/>
            </a:pPr>
            <a:fld id="{3AD7D920-DEA2-4CA0-8F35-A40F4F4612CD}" type="slidenum">
              <a:rPr lang="en-US" altLang="en-US" smtClean="0"/>
              <a:pPr>
                <a:defRPr/>
              </a:pPr>
              <a:t>5</a:t>
            </a:fld>
            <a:endParaRPr lang="en-US" altLang="en-US"/>
          </a:p>
        </p:txBody>
      </p:sp>
      <p:cxnSp>
        <p:nvCxnSpPr>
          <p:cNvPr id="4" name="Straight Connector 3">
            <a:extLst>
              <a:ext uri="{FF2B5EF4-FFF2-40B4-BE49-F238E27FC236}">
                <a16:creationId xmlns:a16="http://schemas.microsoft.com/office/drawing/2014/main" id="{7886CBAD-020B-6F89-25E7-B08DF30BFE2A}"/>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358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4BD-9AA2-A26B-9BEE-CBF84593F559}"/>
              </a:ext>
            </a:extLst>
          </p:cNvPr>
          <p:cNvSpPr>
            <a:spLocks noGrp="1"/>
          </p:cNvSpPr>
          <p:nvPr>
            <p:ph type="title"/>
          </p:nvPr>
        </p:nvSpPr>
        <p:spPr/>
        <p:txBody>
          <a:bodyPr/>
          <a:lstStyle/>
          <a:p>
            <a:r>
              <a:rPr lang="en-US" altLang="en-US" b="1" dirty="0"/>
              <a:t>My Hope is Built on Nothing Less</a:t>
            </a:r>
            <a:br>
              <a:rPr lang="en-US" altLang="en-US" b="1" dirty="0"/>
            </a:br>
            <a:r>
              <a:rPr lang="en-US" altLang="en-US" sz="2200" b="1" dirty="0"/>
              <a:t>3 of 4</a:t>
            </a:r>
            <a:endParaRPr lang="en-US" dirty="0"/>
          </a:p>
        </p:txBody>
      </p:sp>
      <p:sp>
        <p:nvSpPr>
          <p:cNvPr id="3" name="Content Placeholder 2">
            <a:extLst>
              <a:ext uri="{FF2B5EF4-FFF2-40B4-BE49-F238E27FC236}">
                <a16:creationId xmlns:a16="http://schemas.microsoft.com/office/drawing/2014/main" id="{A021659D-7670-4F57-5B4F-D443FA44D3C8}"/>
              </a:ext>
            </a:extLst>
          </p:cNvPr>
          <p:cNvSpPr>
            <a:spLocks noGrp="1"/>
          </p:cNvSpPr>
          <p:nvPr>
            <p:ph idx="1"/>
          </p:nvPr>
        </p:nvSpPr>
        <p:spPr>
          <a:xfrm>
            <a:off x="609600" y="1657894"/>
            <a:ext cx="10972800" cy="4861969"/>
          </a:xfrm>
        </p:spPr>
        <p:txBody>
          <a:bodyPr/>
          <a:lstStyle/>
          <a:p>
            <a:pPr marL="0" indent="0" algn="ctr">
              <a:spcBef>
                <a:spcPct val="0"/>
              </a:spcBef>
              <a:buNone/>
            </a:pPr>
            <a:r>
              <a:rPr lang="en-US" altLang="en-US" sz="4000" b="1" dirty="0"/>
              <a:t>His oath, His covenant, His blood,</a:t>
            </a:r>
          </a:p>
          <a:p>
            <a:pPr marL="0" indent="0" algn="ctr">
              <a:spcBef>
                <a:spcPct val="0"/>
              </a:spcBef>
              <a:buNone/>
            </a:pPr>
            <a:r>
              <a:rPr lang="en-US" altLang="en-US" sz="4000" b="1" dirty="0"/>
              <a:t>Support me in the whelming flood;</a:t>
            </a:r>
          </a:p>
          <a:p>
            <a:pPr marL="0" indent="0" algn="ctr">
              <a:spcBef>
                <a:spcPct val="0"/>
              </a:spcBef>
              <a:buNone/>
            </a:pPr>
            <a:r>
              <a:rPr lang="en-US" altLang="en-US" sz="4000" b="1" dirty="0"/>
              <a:t>When all around my soul gives way,</a:t>
            </a:r>
          </a:p>
          <a:p>
            <a:pPr marL="0" indent="0" algn="ctr">
              <a:spcBef>
                <a:spcPct val="0"/>
              </a:spcBef>
              <a:buNone/>
            </a:pPr>
            <a:r>
              <a:rPr lang="en-US" altLang="en-US" sz="4000" b="1" dirty="0"/>
              <a:t> He then is all my hope and stay.</a:t>
            </a:r>
          </a:p>
          <a:p>
            <a:pPr marL="0" indent="0" algn="ctr">
              <a:spcBef>
                <a:spcPct val="0"/>
              </a:spcBef>
              <a:buNone/>
            </a:pPr>
            <a:endParaRPr lang="en-US" altLang="en-US" sz="4000" b="1" dirty="0"/>
          </a:p>
          <a:p>
            <a:pPr marL="0" indent="0" algn="ctr">
              <a:spcBef>
                <a:spcPct val="0"/>
              </a:spcBef>
              <a:buNone/>
            </a:pPr>
            <a:r>
              <a:rPr lang="en-US" altLang="en-US" sz="4000" b="1" dirty="0"/>
              <a:t>On Christ, the solid Rock, I stand;</a:t>
            </a:r>
          </a:p>
          <a:p>
            <a:pPr marL="0" indent="0" algn="ctr">
              <a:spcBef>
                <a:spcPct val="0"/>
              </a:spcBef>
              <a:buNone/>
            </a:pPr>
            <a:r>
              <a:rPr lang="en-US" altLang="en-US" sz="4000" b="1" dirty="0"/>
              <a:t>All other ground is sinking sand,</a:t>
            </a:r>
          </a:p>
          <a:p>
            <a:pPr marL="0" indent="0" algn="ctr">
              <a:spcBef>
                <a:spcPct val="0"/>
              </a:spcBef>
              <a:buNone/>
            </a:pPr>
            <a:r>
              <a:rPr lang="en-US" altLang="en-US" sz="4000" b="1" dirty="0"/>
              <a:t>All other ground is sinking sand.</a:t>
            </a:r>
          </a:p>
          <a:p>
            <a:endParaRPr lang="en-US" dirty="0"/>
          </a:p>
        </p:txBody>
      </p:sp>
      <p:sp>
        <p:nvSpPr>
          <p:cNvPr id="6" name="Slide Number Placeholder 5">
            <a:extLst>
              <a:ext uri="{FF2B5EF4-FFF2-40B4-BE49-F238E27FC236}">
                <a16:creationId xmlns:a16="http://schemas.microsoft.com/office/drawing/2014/main" id="{70B4E419-0014-F87F-65C0-7039262B1465}"/>
              </a:ext>
            </a:extLst>
          </p:cNvPr>
          <p:cNvSpPr>
            <a:spLocks noGrp="1"/>
          </p:cNvSpPr>
          <p:nvPr>
            <p:ph type="sldNum" sz="quarter" idx="12"/>
          </p:nvPr>
        </p:nvSpPr>
        <p:spPr/>
        <p:txBody>
          <a:bodyPr/>
          <a:lstStyle/>
          <a:p>
            <a:pPr>
              <a:defRPr/>
            </a:pPr>
            <a:fld id="{3AD7D920-DEA2-4CA0-8F35-A40F4F4612CD}" type="slidenum">
              <a:rPr lang="en-US" altLang="en-US" smtClean="0"/>
              <a:pPr>
                <a:defRPr/>
              </a:pPr>
              <a:t>6</a:t>
            </a:fld>
            <a:endParaRPr lang="en-US" altLang="en-US"/>
          </a:p>
        </p:txBody>
      </p:sp>
      <p:cxnSp>
        <p:nvCxnSpPr>
          <p:cNvPr id="4" name="Straight Connector 3">
            <a:extLst>
              <a:ext uri="{FF2B5EF4-FFF2-40B4-BE49-F238E27FC236}">
                <a16:creationId xmlns:a16="http://schemas.microsoft.com/office/drawing/2014/main" id="{F8A8B81D-B631-D32A-0559-18422F3F1C77}"/>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552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4BD-9AA2-A26B-9BEE-CBF84593F559}"/>
              </a:ext>
            </a:extLst>
          </p:cNvPr>
          <p:cNvSpPr>
            <a:spLocks noGrp="1"/>
          </p:cNvSpPr>
          <p:nvPr>
            <p:ph type="title"/>
          </p:nvPr>
        </p:nvSpPr>
        <p:spPr/>
        <p:txBody>
          <a:bodyPr/>
          <a:lstStyle/>
          <a:p>
            <a:r>
              <a:rPr lang="en-US" altLang="en-US" b="1" dirty="0"/>
              <a:t>My Hope is Built on Nothing Less</a:t>
            </a:r>
            <a:br>
              <a:rPr lang="en-US" altLang="en-US" b="1" dirty="0"/>
            </a:br>
            <a:r>
              <a:rPr lang="en-US" altLang="en-US" sz="2200" b="1" dirty="0"/>
              <a:t>4 of 4</a:t>
            </a:r>
            <a:endParaRPr lang="en-US" dirty="0"/>
          </a:p>
        </p:txBody>
      </p:sp>
      <p:sp>
        <p:nvSpPr>
          <p:cNvPr id="3" name="Content Placeholder 2">
            <a:extLst>
              <a:ext uri="{FF2B5EF4-FFF2-40B4-BE49-F238E27FC236}">
                <a16:creationId xmlns:a16="http://schemas.microsoft.com/office/drawing/2014/main" id="{A021659D-7670-4F57-5B4F-D443FA44D3C8}"/>
              </a:ext>
            </a:extLst>
          </p:cNvPr>
          <p:cNvSpPr>
            <a:spLocks noGrp="1"/>
          </p:cNvSpPr>
          <p:nvPr>
            <p:ph idx="1"/>
          </p:nvPr>
        </p:nvSpPr>
        <p:spPr>
          <a:xfrm>
            <a:off x="609600" y="1657894"/>
            <a:ext cx="10972800" cy="4861969"/>
          </a:xfrm>
        </p:spPr>
        <p:txBody>
          <a:bodyPr/>
          <a:lstStyle/>
          <a:p>
            <a:pPr marL="0" indent="0" algn="ctr">
              <a:spcBef>
                <a:spcPct val="0"/>
              </a:spcBef>
              <a:buNone/>
            </a:pPr>
            <a:r>
              <a:rPr lang="en-US" altLang="en-US" sz="4000" b="1" dirty="0"/>
              <a:t>When He shall come with trumpet sound,</a:t>
            </a:r>
          </a:p>
          <a:p>
            <a:pPr marL="0" indent="0" algn="ctr">
              <a:spcBef>
                <a:spcPct val="0"/>
              </a:spcBef>
              <a:buNone/>
            </a:pPr>
            <a:r>
              <a:rPr lang="en-US" altLang="en-US" sz="4000" b="1" dirty="0"/>
              <a:t>Oh, may I then in Him be found;</a:t>
            </a:r>
          </a:p>
          <a:p>
            <a:pPr marL="0" indent="0" algn="ctr">
              <a:spcBef>
                <a:spcPct val="0"/>
              </a:spcBef>
              <a:buNone/>
            </a:pPr>
            <a:r>
              <a:rPr lang="en-US" altLang="en-US" sz="4000" b="1" dirty="0"/>
              <a:t>In Him, my righteousness, alone,</a:t>
            </a:r>
          </a:p>
          <a:p>
            <a:pPr marL="0" indent="0" algn="ctr">
              <a:spcBef>
                <a:spcPct val="0"/>
              </a:spcBef>
              <a:buNone/>
            </a:pPr>
            <a:r>
              <a:rPr lang="en-US" altLang="en-US" sz="4000" b="1" dirty="0"/>
              <a:t>Faultless to stand before the throne</a:t>
            </a:r>
          </a:p>
          <a:p>
            <a:pPr marL="0" indent="0" algn="ctr">
              <a:spcBef>
                <a:spcPct val="0"/>
              </a:spcBef>
              <a:buNone/>
            </a:pPr>
            <a:endParaRPr lang="en-US" altLang="en-US" sz="4000" b="1" dirty="0"/>
          </a:p>
          <a:p>
            <a:pPr marL="0" indent="0" algn="ctr">
              <a:spcBef>
                <a:spcPct val="0"/>
              </a:spcBef>
              <a:buNone/>
            </a:pPr>
            <a:r>
              <a:rPr lang="en-US" altLang="en-US" sz="4000" b="1" dirty="0"/>
              <a:t>On Christ, the solid Rock, I stand;</a:t>
            </a:r>
          </a:p>
          <a:p>
            <a:pPr marL="0" indent="0" algn="ctr">
              <a:spcBef>
                <a:spcPct val="0"/>
              </a:spcBef>
              <a:buNone/>
            </a:pPr>
            <a:r>
              <a:rPr lang="en-US" altLang="en-US" sz="4000" b="1" dirty="0"/>
              <a:t>All other ground is sinking sand,</a:t>
            </a:r>
          </a:p>
          <a:p>
            <a:pPr marL="0" indent="0" algn="ctr">
              <a:spcBef>
                <a:spcPct val="0"/>
              </a:spcBef>
              <a:buNone/>
            </a:pPr>
            <a:r>
              <a:rPr lang="en-US" altLang="en-US" sz="4000" b="1" dirty="0"/>
              <a:t>All other ground is sinking sand.</a:t>
            </a:r>
          </a:p>
          <a:p>
            <a:endParaRPr lang="en-US" dirty="0"/>
          </a:p>
        </p:txBody>
      </p:sp>
      <p:sp>
        <p:nvSpPr>
          <p:cNvPr id="6" name="Slide Number Placeholder 5">
            <a:extLst>
              <a:ext uri="{FF2B5EF4-FFF2-40B4-BE49-F238E27FC236}">
                <a16:creationId xmlns:a16="http://schemas.microsoft.com/office/drawing/2014/main" id="{70B4E419-0014-F87F-65C0-7039262B1465}"/>
              </a:ext>
            </a:extLst>
          </p:cNvPr>
          <p:cNvSpPr>
            <a:spLocks noGrp="1"/>
          </p:cNvSpPr>
          <p:nvPr>
            <p:ph type="sldNum" sz="quarter" idx="12"/>
          </p:nvPr>
        </p:nvSpPr>
        <p:spPr/>
        <p:txBody>
          <a:bodyPr/>
          <a:lstStyle/>
          <a:p>
            <a:pPr>
              <a:defRPr/>
            </a:pPr>
            <a:fld id="{3AD7D920-DEA2-4CA0-8F35-A40F4F4612CD}" type="slidenum">
              <a:rPr lang="en-US" altLang="en-US" smtClean="0"/>
              <a:pPr>
                <a:defRPr/>
              </a:pPr>
              <a:t>7</a:t>
            </a:fld>
            <a:endParaRPr lang="en-US" altLang="en-US"/>
          </a:p>
        </p:txBody>
      </p:sp>
      <p:cxnSp>
        <p:nvCxnSpPr>
          <p:cNvPr id="4" name="Straight Connector 3">
            <a:extLst>
              <a:ext uri="{FF2B5EF4-FFF2-40B4-BE49-F238E27FC236}">
                <a16:creationId xmlns:a16="http://schemas.microsoft.com/office/drawing/2014/main" id="{17E4864A-7F48-2093-E8A7-54D4B68004E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729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371600"/>
            <a:ext cx="10972800" cy="5180013"/>
          </a:xfrm>
        </p:spPr>
        <p:txBody>
          <a:bodyPr/>
          <a:lstStyle/>
          <a:p>
            <a:pPr marL="0" indent="0" eaLnBrk="1" hangingPunct="1">
              <a:spcAft>
                <a:spcPts val="600"/>
              </a:spcAft>
              <a:buFont typeface="Arial" panose="020B0604020202020204" pitchFamily="34" charset="0"/>
              <a:buNone/>
              <a:defRPr/>
            </a:pPr>
            <a:endParaRPr lang="en-US" altLang="en-US" sz="3600" b="1" dirty="0"/>
          </a:p>
          <a:p>
            <a:pPr marL="0" indent="0" eaLnBrk="1" hangingPunct="1">
              <a:spcAft>
                <a:spcPts val="600"/>
              </a:spcAft>
              <a:buFont typeface="Arial" panose="020B0604020202020204" pitchFamily="34" charset="0"/>
              <a:buNone/>
              <a:defRPr/>
            </a:pPr>
            <a:r>
              <a:rPr lang="en-US" altLang="en-US" sz="3600" b="1" dirty="0"/>
              <a:t> Isaiah 56:7 (ESV)</a:t>
            </a:r>
          </a:p>
          <a:p>
            <a:pPr marL="0" indent="0" algn="ctr" eaLnBrk="1" hangingPunct="1">
              <a:spcAft>
                <a:spcPts val="600"/>
              </a:spcAft>
              <a:buFont typeface="Arial" panose="020B0604020202020204" pitchFamily="34" charset="0"/>
              <a:buNone/>
              <a:defRPr/>
            </a:pPr>
            <a:r>
              <a:rPr lang="en-US" sz="4400" dirty="0"/>
              <a:t>“these I will bring to my holy mountain, and make them joyful in my house of prayer; their burnt offerings and their sacrifices will be accepted on my altar; for my house shall be called a house of prayer for all peoples.”</a:t>
            </a:r>
            <a:endParaRPr lang="en-US" sz="3600" dirty="0"/>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9</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270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42472</TotalTime>
  <Words>4844</Words>
  <Application>Microsoft Office PowerPoint</Application>
  <PresentationFormat>Widescreen</PresentationFormat>
  <Paragraphs>359</Paragraphs>
  <Slides>35</Slides>
  <Notes>31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35</vt:i4>
      </vt:variant>
    </vt:vector>
  </HeadingPairs>
  <TitlesOfParts>
    <vt:vector size="47" baseType="lpstr">
      <vt:lpstr>MS PGothic</vt:lpstr>
      <vt:lpstr>Calibri</vt:lpstr>
      <vt:lpstr>Arial</vt:lpstr>
      <vt:lpstr>Calibri Light</vt:lpstr>
      <vt:lpstr>Times New Roman</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On Your Feet!</vt:lpstr>
      <vt:lpstr>My Hope is Built on Nothing Less 1 of 4</vt:lpstr>
      <vt:lpstr>My Hope is Built on Nothing Less 2 of 4</vt:lpstr>
      <vt:lpstr>My Hope is Built on Nothing Less 3 of 4</vt:lpstr>
      <vt:lpstr>My Hope is Built on Nothing Less 4 of 4</vt:lpstr>
      <vt:lpstr>Memory Verse</vt:lpstr>
      <vt:lpstr>Memory Verse</vt:lpstr>
      <vt:lpstr>Schedule</vt:lpstr>
      <vt:lpstr>Isaiah Bible Study Schedule  Fall 2023 – Spring 2024 </vt:lpstr>
      <vt:lpstr>Isaiah Outline</vt:lpstr>
      <vt:lpstr>Israel’s Future Transformation Isaiah 56-66</vt:lpstr>
      <vt:lpstr>Jesus References Isaiah</vt:lpstr>
      <vt:lpstr>Jesus and Paul Reference Isaiah</vt:lpstr>
      <vt:lpstr>Overview | Isaiah 56</vt:lpstr>
      <vt:lpstr>Isaiah 56:1</vt:lpstr>
      <vt:lpstr>Isaiah 56:1</vt:lpstr>
      <vt:lpstr>Isaiah 56:1-2</vt:lpstr>
      <vt:lpstr>Isaiah 56:2</vt:lpstr>
      <vt:lpstr>Isaiah 56:3-4</vt:lpstr>
      <vt:lpstr>Isaiah 56:3-4</vt:lpstr>
      <vt:lpstr>Isaiah 56:3-4</vt:lpstr>
      <vt:lpstr>Isaiah 56:5-6</vt:lpstr>
      <vt:lpstr>Isaiah 56:7 </vt:lpstr>
      <vt:lpstr>Isaiah 56:7, cont’d </vt:lpstr>
      <vt:lpstr>Isaiah 56:8</vt:lpstr>
      <vt:lpstr>Isaiah 56:9-11</vt:lpstr>
      <vt:lpstr>Isaiah 56:11-12</vt:lpstr>
      <vt:lpstr>Isaiah 56:12</vt:lpstr>
      <vt:lpstr>Conclusion</vt:lpstr>
      <vt:lpstr>Discussion &amp; Application</vt:lpstr>
      <vt:lpstr>Discussion &amp; Application</vt:lpstr>
      <vt:lpstr>Next Week</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KathyLee Wever</cp:lastModifiedBy>
  <cp:revision>102</cp:revision>
  <cp:lastPrinted>2022-11-15T19:41:48Z</cp:lastPrinted>
  <dcterms:created xsi:type="dcterms:W3CDTF">2012-01-22T12:15:41Z</dcterms:created>
  <dcterms:modified xsi:type="dcterms:W3CDTF">2024-02-27T21:32:14Z</dcterms:modified>
</cp:coreProperties>
</file>