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Lst>
  <p:notesMasterIdLst>
    <p:notesMasterId r:id="rId32"/>
  </p:notesMasterIdLst>
  <p:handoutMasterIdLst>
    <p:handoutMasterId r:id="rId33"/>
  </p:handoutMasterIdLst>
  <p:sldIdLst>
    <p:sldId id="474" r:id="rId3"/>
    <p:sldId id="467" r:id="rId4"/>
    <p:sldId id="468" r:id="rId5"/>
    <p:sldId id="629" r:id="rId6"/>
    <p:sldId id="630" r:id="rId7"/>
    <p:sldId id="631" r:id="rId8"/>
    <p:sldId id="632" r:id="rId9"/>
    <p:sldId id="633" r:id="rId10"/>
    <p:sldId id="634" r:id="rId11"/>
    <p:sldId id="635" r:id="rId12"/>
    <p:sldId id="470" r:id="rId13"/>
    <p:sldId id="484" r:id="rId14"/>
    <p:sldId id="619" r:id="rId15"/>
    <p:sldId id="579" r:id="rId16"/>
    <p:sldId id="611" r:id="rId17"/>
    <p:sldId id="613" r:id="rId18"/>
    <p:sldId id="614" r:id="rId19"/>
    <p:sldId id="637" r:id="rId20"/>
    <p:sldId id="615" r:id="rId21"/>
    <p:sldId id="616" r:id="rId22"/>
    <p:sldId id="602" r:id="rId23"/>
    <p:sldId id="638" r:id="rId24"/>
    <p:sldId id="623" r:id="rId25"/>
    <p:sldId id="622" r:id="rId26"/>
    <p:sldId id="597" r:id="rId27"/>
    <p:sldId id="583" r:id="rId28"/>
    <p:sldId id="456" r:id="rId29"/>
    <p:sldId id="557" r:id="rId30"/>
    <p:sldId id="617" r:id="rId31"/>
  </p:sldIdLst>
  <p:sldSz cx="13004800" cy="73152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660033"/>
    <a:srgbClr val="FFFF00"/>
    <a:srgbClr val="CCECFF"/>
    <a:srgbClr val="99CCFF"/>
    <a:srgbClr val="75C5C7"/>
    <a:srgbClr val="FF9900"/>
    <a:srgbClr val="EDD9FF"/>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62239" autoAdjust="0"/>
  </p:normalViewPr>
  <p:slideViewPr>
    <p:cSldViewPr>
      <p:cViewPr varScale="1">
        <p:scale>
          <a:sx n="50" d="100"/>
          <a:sy n="50" d="100"/>
        </p:scale>
        <p:origin x="1194" y="36"/>
      </p:cViewPr>
      <p:guideLst>
        <p:guide orient="horz" pos="2304"/>
        <p:guide pos="4096"/>
      </p:guideLst>
    </p:cSldViewPr>
  </p:slideViewPr>
  <p:notesTextViewPr>
    <p:cViewPr>
      <p:scale>
        <a:sx n="100" d="100"/>
        <a:sy n="100" d="100"/>
      </p:scale>
      <p:origin x="0" y="0"/>
    </p:cViewPr>
  </p:notesTextViewPr>
  <p:sorterViewPr>
    <p:cViewPr varScale="1">
      <p:scale>
        <a:sx n="1" d="1"/>
        <a:sy n="1" d="1"/>
      </p:scale>
      <p:origin x="0" y="-107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77740" cy="469424"/>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23092" y="0"/>
            <a:ext cx="3077740" cy="469424"/>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917422"/>
            <a:ext cx="3077740" cy="469424"/>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23092" y="8917422"/>
            <a:ext cx="3077740" cy="469424"/>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77740" cy="469424"/>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23092" y="0"/>
            <a:ext cx="3077740" cy="469424"/>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20688" y="703263"/>
            <a:ext cx="6261100" cy="3521075"/>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10249" y="4459527"/>
            <a:ext cx="5681980" cy="4224814"/>
          </a:xfrm>
          <a:prstGeom prst="rect">
            <a:avLst/>
          </a:prstGeom>
          <a:noFill/>
          <a:ln w="9525">
            <a:noFill/>
            <a:miter lim="800000"/>
            <a:headEnd/>
            <a:tailEnd/>
          </a:ln>
          <a:effectLst/>
        </p:spPr>
        <p:txBody>
          <a:bodyPr vert="horz" wrap="square" lIns="94218" tIns="47109" rIns="94218" bIns="471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917422"/>
            <a:ext cx="3077740" cy="469424"/>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23092" y="8917422"/>
            <a:ext cx="3077740" cy="469424"/>
          </a:xfrm>
          <a:prstGeom prst="rect">
            <a:avLst/>
          </a:prstGeom>
          <a:noFill/>
          <a:ln w="9525">
            <a:noFill/>
            <a:miter lim="800000"/>
            <a:headEnd/>
            <a:tailEnd/>
          </a:ln>
          <a:effectLst/>
        </p:spPr>
        <p:txBody>
          <a:bodyPr vert="horz" wrap="square" lIns="94218" tIns="47109" rIns="94218" bIns="47109"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26086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Welcome to MOB</a:t>
            </a:r>
          </a:p>
          <a:p>
            <a:endParaRPr lang="en-US" sz="1400" dirty="0"/>
          </a:p>
          <a:p>
            <a:r>
              <a:rPr lang="en-US" sz="1400" dirty="0"/>
              <a:t>Rod Turk covered Isaiah 14 last year.  Does anyone remember the key word or topic he highlighted as part of his lesson?  PRIDE.  We’ll expand on that idea—but more from God’s attributes than our own.  </a:t>
            </a:r>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4000226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It really is a great verse.  A lot packed into the application of Isaiah that we’ll touch 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351307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12</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unconditional covenant is not to be confused with conditional blessings that may be attached to that relationship or agreement.  The traditional dispensational view is that a covenant cannot be broken, but may have blessings attached that are predicated on the response of the covenant recipient.  A conditional set of promised blessings and curses related to behavior didn’t remove their title to the land,</a:t>
            </a:r>
            <a:r>
              <a:rPr lang="en-US" sz="900" baseline="30000" dirty="0"/>
              <a:t> </a:t>
            </a:r>
            <a:r>
              <a:rPr lang="en-US" dirty="0"/>
              <a:t>but set expectations for their enjoyment of it.   </a:t>
            </a:r>
          </a:p>
          <a:p>
            <a:r>
              <a:rPr lang="en-US" dirty="0"/>
              <a:t>Deuteronomy 30 notes that curses eventually give way to promises of restoration where the people come to their senses, return to the Lord, listen to His voice, have their lives restored and are brought into the land.  </a:t>
            </a:r>
          </a:p>
          <a:p>
            <a:endParaRPr lang="en-US" dirty="0"/>
          </a:p>
          <a:p>
            <a:pPr defTabSz="917137">
              <a:defRPr/>
            </a:pPr>
            <a:r>
              <a:rPr lang="en-US" b="1" dirty="0">
                <a:latin typeface="Calibri" panose="020F0502020204030204" pitchFamily="34" charset="0"/>
              </a:rPr>
              <a:t>Affirmation: Gen 17:8; Gen 49:10; </a:t>
            </a:r>
            <a:r>
              <a:rPr lang="en-US" b="1" dirty="0" err="1">
                <a:latin typeface="Calibri" panose="020F0502020204030204" pitchFamily="34" charset="0"/>
              </a:rPr>
              <a:t>Eze</a:t>
            </a:r>
            <a:r>
              <a:rPr lang="en-US" b="1" dirty="0">
                <a:latin typeface="Calibri" panose="020F0502020204030204" pitchFamily="34" charset="0"/>
              </a:rPr>
              <a:t> 16:60; 1 </a:t>
            </a:r>
            <a:r>
              <a:rPr lang="en-US" b="1" dirty="0" err="1">
                <a:latin typeface="Calibri" panose="020F0502020204030204" pitchFamily="34" charset="0"/>
              </a:rPr>
              <a:t>Chron</a:t>
            </a:r>
            <a:r>
              <a:rPr lang="en-US" b="1" dirty="0">
                <a:latin typeface="Calibri" panose="020F0502020204030204" pitchFamily="34" charset="0"/>
              </a:rPr>
              <a:t> 16:16-18; 2 </a:t>
            </a:r>
            <a:r>
              <a:rPr lang="en-US" b="1" dirty="0" err="1">
                <a:latin typeface="Calibri" panose="020F0502020204030204" pitchFamily="34" charset="0"/>
              </a:rPr>
              <a:t>Chron</a:t>
            </a:r>
            <a:r>
              <a:rPr lang="en-US" b="1" dirty="0">
                <a:latin typeface="Calibri" panose="020F0502020204030204" pitchFamily="34" charset="0"/>
              </a:rPr>
              <a:t> 2:14</a:t>
            </a:r>
          </a:p>
          <a:p>
            <a:endParaRPr lang="en-US" dirty="0"/>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13</a:t>
            </a:fld>
            <a:endParaRPr lang="en-US"/>
          </a:p>
        </p:txBody>
      </p:sp>
    </p:spTree>
    <p:extLst>
      <p:ext uri="{BB962C8B-B14F-4D97-AF65-F5344CB8AC3E}">
        <p14:creationId xmlns:p14="http://schemas.microsoft.com/office/powerpoint/2010/main" val="100551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dirty="0" err="1"/>
              <a:t>pericope</a:t>
            </a:r>
            <a:r>
              <a:rPr lang="en-US" dirty="0"/>
              <a:t> concludes the section of Isaiah dealing with the revelation of future glory (</a:t>
            </a:r>
            <a:r>
              <a:rPr lang="en-US" dirty="0" err="1"/>
              <a:t>chs</a:t>
            </a:r>
            <a:r>
              <a:rPr lang="en-US" dirty="0"/>
              <a:t>. 60–62; cf. 40:1–11; 52:1–12)</a:t>
            </a:r>
            <a:endParaRPr lang="en-US"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1245601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God will have no rest till He accomplishes His purposes for His people, and the world will have no peace till He succeeds. He asks us to “give Him no rest” (v. 7) but to intercede for Israel and Jerusalem, for the prayers of His people are an important part of the program of God.</a:t>
            </a:r>
          </a:p>
          <a:p>
            <a:pPr lvl="1"/>
            <a:r>
              <a:rPr lang="en-US" sz="1800" dirty="0"/>
              <a:t> Warren W. </a:t>
            </a:r>
            <a:r>
              <a:rPr lang="en-US" sz="1800" dirty="0" err="1"/>
              <a:t>Wiersbe</a:t>
            </a:r>
            <a:r>
              <a:rPr lang="en-US" sz="1800" dirty="0"/>
              <a:t>, Be Comforted</a:t>
            </a:r>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15</a:t>
            </a:fld>
            <a:endParaRPr lang="en-US"/>
          </a:p>
        </p:txBody>
      </p:sp>
    </p:spTree>
    <p:extLst>
      <p:ext uri="{BB962C8B-B14F-4D97-AF65-F5344CB8AC3E}">
        <p14:creationId xmlns:p14="http://schemas.microsoft.com/office/powerpoint/2010/main" val="1429597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First two</a:t>
            </a:r>
            <a:r>
              <a:rPr lang="en-US" baseline="0" dirty="0" smtClean="0"/>
              <a:t> lines of v 2:  </a:t>
            </a:r>
            <a:r>
              <a:rPr lang="en-US" u="sng" dirty="0"/>
              <a:t>All-inclusive parallelism is a construction in which two parallel lines describe different features of two different subjects, but in which the underlying purpose is to give a summary statement. That is to say, all features belong to both subjects. These subjects, in addition, often form one global unit, such as “heaven and earth” representing the whole universe. One example is the first two lines of 1:3: “ox” and “ass” represent all domestic animals—they all know both their master and their feeding trough. Other examples are 5:13 (last two lines): both the honored men and the masses will die of both hunger and thirst; 17:3 (first two lines): both Ephraim and Damascus will lose their fortresses and their kingdoms will be destroyed; 18:6 (last two lines): all creatures (birds and beasts) will prey the whole year (summer and winter).</a:t>
            </a:r>
          </a:p>
        </p:txBody>
      </p:sp>
      <p:sp>
        <p:nvSpPr>
          <p:cNvPr id="4" name="Slide Number Placeholder 3"/>
          <p:cNvSpPr>
            <a:spLocks noGrp="1"/>
          </p:cNvSpPr>
          <p:nvPr>
            <p:ph type="sldNum" sz="quarter" idx="10"/>
          </p:nvPr>
        </p:nvSpPr>
        <p:spPr/>
        <p:txBody>
          <a:bodyPr/>
          <a:lstStyle/>
          <a:p>
            <a:fld id="{4D2B7343-4559-4655-B0BC-11E2F39BB687}" type="slidenum">
              <a:rPr lang="en-US" smtClean="0"/>
              <a:pPr/>
              <a:t>16</a:t>
            </a:fld>
            <a:endParaRPr lang="en-US"/>
          </a:p>
        </p:txBody>
      </p:sp>
    </p:spTree>
    <p:extLst>
      <p:ext uri="{BB962C8B-B14F-4D97-AF65-F5344CB8AC3E}">
        <p14:creationId xmlns:p14="http://schemas.microsoft.com/office/powerpoint/2010/main" val="2031369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 new names that are to describe Zion are announced. V. 4 is reminiscent of Hos. 1 in the naming and renaming. It is a continuation of the “</a:t>
            </a:r>
            <a:r>
              <a:rPr lang="en-US" dirty="0" err="1"/>
              <a:t>insteads</a:t>
            </a:r>
            <a:r>
              <a:rPr lang="en-US" dirty="0"/>
              <a:t>” that have been frequent in this subdivision (Isa. 60:17; 61:3, 7), expressing God’s constant desire that ashes should give way to beauty, and deprivation to abundance.</a:t>
            </a:r>
          </a:p>
          <a:p>
            <a:pPr lvl="1"/>
            <a:r>
              <a:rPr lang="en-US" dirty="0" smtClean="0"/>
              <a:t> John N. </a:t>
            </a:r>
            <a:r>
              <a:rPr lang="en-US" dirty="0" err="1" smtClean="0"/>
              <a:t>Oswalt</a:t>
            </a:r>
            <a:r>
              <a:rPr lang="en-US" dirty="0" smtClean="0"/>
              <a:t>, The Book of Isaiah, Chapters 4066, The New International Commentary on the Old Testament</a:t>
            </a:r>
          </a:p>
          <a:p>
            <a:pPr lvl="1"/>
            <a:endParaRPr lang="en-US" dirty="0" smtClean="0"/>
          </a:p>
          <a:p>
            <a:r>
              <a:rPr lang="en-US" dirty="0"/>
              <a:t>The language throughout these two verses continues the marriage imagery of 61:10. The connotations of joy, exclusive choice, surrender, and commitment that surround marriage make it a good vehicle for conveying what God clearly wants to say. Whatever the faithful in Israel might feel in the long dark years following the destruction of Jerusalem in 586 </a:t>
            </a:r>
            <a:r>
              <a:rPr lang="en-US" dirty="0" err="1"/>
              <a:t>b.c.</a:t>
            </a:r>
            <a:r>
              <a:rPr lang="en-US" dirty="0"/>
              <a:t>, they should remember that </a:t>
            </a:r>
            <a:r>
              <a:rPr lang="en-US" i="1" dirty="0"/>
              <a:t>Forsaken is not the name by which God remembers them, nor is Desolate the way he views their land. He does not see himself as Zion’s destroyer, but as her husband, who will care for her, nourish her, and protect her.</a:t>
            </a:r>
          </a:p>
          <a:p>
            <a:pPr lvl="1"/>
            <a:endParaRPr lang="en-US" dirty="0" smtClean="0"/>
          </a:p>
          <a:p>
            <a:r>
              <a:rPr lang="en-US" dirty="0"/>
              <a:t>it is clear that the relational element is important to the writer. It is not merely that the land will be </a:t>
            </a:r>
            <a:r>
              <a:rPr lang="en-US" dirty="0" err="1"/>
              <a:t>reinhabited</a:t>
            </a:r>
            <a:r>
              <a:rPr lang="en-US" dirty="0"/>
              <a:t>, but that it will be in a relationship of belonging. This stress on relationship seems to be the reason for using a word that has the potential problems </a:t>
            </a:r>
            <a:r>
              <a:rPr lang="en-US" i="1" dirty="0" err="1"/>
              <a:t>bʿl</a:t>
            </a:r>
            <a:r>
              <a:rPr lang="en-US" i="1" dirty="0"/>
              <a:t> has.</a:t>
            </a:r>
            <a:endParaRPr lang="en-US" dirty="0" smtClean="0"/>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17</a:t>
            </a:fld>
            <a:endParaRPr lang="en-US"/>
          </a:p>
        </p:txBody>
      </p:sp>
    </p:spTree>
    <p:extLst>
      <p:ext uri="{BB962C8B-B14F-4D97-AF65-F5344CB8AC3E}">
        <p14:creationId xmlns:p14="http://schemas.microsoft.com/office/powerpoint/2010/main" val="3319674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18</a:t>
            </a:fld>
            <a:endParaRPr lang="en-US"/>
          </a:p>
        </p:txBody>
      </p:sp>
    </p:spTree>
    <p:extLst>
      <p:ext uri="{BB962C8B-B14F-4D97-AF65-F5344CB8AC3E}">
        <p14:creationId xmlns:p14="http://schemas.microsoft.com/office/powerpoint/2010/main" val="111576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19</a:t>
            </a:fld>
            <a:endParaRPr lang="en-US"/>
          </a:p>
        </p:txBody>
      </p:sp>
    </p:spTree>
    <p:extLst>
      <p:ext uri="{BB962C8B-B14F-4D97-AF65-F5344CB8AC3E}">
        <p14:creationId xmlns:p14="http://schemas.microsoft.com/office/powerpoint/2010/main" val="2067392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20</a:t>
            </a:fld>
            <a:endParaRPr lang="en-US"/>
          </a:p>
        </p:txBody>
      </p:sp>
    </p:spTree>
    <p:extLst>
      <p:ext uri="{BB962C8B-B14F-4D97-AF65-F5344CB8AC3E}">
        <p14:creationId xmlns:p14="http://schemas.microsoft.com/office/powerpoint/2010/main" val="53114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137">
              <a:defRPr/>
            </a:pPr>
            <a:r>
              <a:rPr lang="en-US" dirty="0" err="1"/>
              <a:t>vv</a:t>
            </a:r>
            <a:r>
              <a:rPr lang="en-US" dirty="0"/>
              <a:t> 11-12 conclude the section of Isaiah dealing with the revelation of future glory (</a:t>
            </a:r>
            <a:r>
              <a:rPr lang="en-US" dirty="0" err="1"/>
              <a:t>chs</a:t>
            </a:r>
            <a:r>
              <a:rPr lang="en-US" dirty="0"/>
              <a:t>. 60—62; cf. 40:1-11; 52:1-12).</a:t>
            </a:r>
          </a:p>
          <a:p>
            <a:pPr defTabSz="917137">
              <a:defRPr/>
            </a:pPr>
            <a:endParaRPr lang="en-US" dirty="0"/>
          </a:p>
          <a:p>
            <a:r>
              <a:rPr lang="en-US" dirty="0"/>
              <a:t>The raising of “the flag” would be the signal that Jerusalem and its temple are prepared to receive the pilgrims (see 49:22). The imperatives of this verse exhort workers to continue in the tasks already begun.</a:t>
            </a:r>
          </a:p>
          <a:p>
            <a:pPr lvl="1"/>
            <a:r>
              <a:rPr lang="en-US" dirty="0" smtClean="0"/>
              <a:t> John D. W. Watts, Isaiah 3466, Revised Edition., vol. 25, Word Biblical Commentary (Nashville, TN: Thomas Nelson, </a:t>
            </a:r>
            <a:r>
              <a:rPr lang="en-US" dirty="0" err="1" smtClean="0"/>
              <a:t>Inc</a:t>
            </a:r>
            <a:r>
              <a:rPr lang="en-US" dirty="0" smtClean="0"/>
              <a:t>, 2005), 888.</a:t>
            </a:r>
            <a:endParaRPr lang="en-US" dirty="0"/>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21</a:t>
            </a:fld>
            <a:endParaRPr lang="en-US"/>
          </a:p>
        </p:txBody>
      </p:sp>
    </p:spTree>
    <p:extLst>
      <p:ext uri="{BB962C8B-B14F-4D97-AF65-F5344CB8AC3E}">
        <p14:creationId xmlns:p14="http://schemas.microsoft.com/office/powerpoint/2010/main" val="3617442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400" i="1"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22</a:t>
            </a:fld>
            <a:endParaRPr lang="en-US"/>
          </a:p>
        </p:txBody>
      </p:sp>
    </p:spTree>
    <p:extLst>
      <p:ext uri="{BB962C8B-B14F-4D97-AF65-F5344CB8AC3E}">
        <p14:creationId xmlns:p14="http://schemas.microsoft.com/office/powerpoint/2010/main" val="242877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1645119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8728810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Welcome to MOB</a:t>
            </a:r>
          </a:p>
          <a:p>
            <a:endParaRPr lang="en-US" sz="1400" dirty="0"/>
          </a:p>
          <a:p>
            <a:r>
              <a:rPr lang="en-US" sz="1400" dirty="0"/>
              <a:t>Rod Turk covered Isaiah 14 last year.  Does anyone remember the key word or topic he highlighted as part of his lesson?  PRIDE.  We’ll expand on that idea—but more from God’s attributes than our own.  </a:t>
            </a:r>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1540400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26</a:t>
            </a:fld>
            <a:endParaRPr lang="en-US"/>
          </a:p>
        </p:txBody>
      </p:sp>
    </p:spTree>
    <p:extLst>
      <p:ext uri="{BB962C8B-B14F-4D97-AF65-F5344CB8AC3E}">
        <p14:creationId xmlns:p14="http://schemas.microsoft.com/office/powerpoint/2010/main" val="1858345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27</a:t>
            </a:fld>
            <a:endParaRPr lang="en-US"/>
          </a:p>
        </p:txBody>
      </p:sp>
    </p:spTree>
    <p:extLst>
      <p:ext uri="{BB962C8B-B14F-4D97-AF65-F5344CB8AC3E}">
        <p14:creationId xmlns:p14="http://schemas.microsoft.com/office/powerpoint/2010/main" val="277554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teaching of Immanuel Bible Church is based on the Scriptures. This </a:t>
            </a:r>
          </a:p>
          <a:p>
            <a:r>
              <a:rPr lang="en-US" sz="1400" dirty="0"/>
              <a:t>article (Article V) serves as our statement of faith, and it reflects those </a:t>
            </a:r>
          </a:p>
          <a:p>
            <a:r>
              <a:rPr lang="en-US" sz="1400" dirty="0"/>
              <a:t>doctrines that the elders and congregation consider essential to understanding, teaching, and practicing God’s Word. It is based on an interpretation of the Scripture that is: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1207762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399521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5244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4</a:t>
            </a:fld>
            <a:endParaRPr lang="en-US" altLang="en-US"/>
          </a:p>
        </p:txBody>
      </p:sp>
    </p:spTree>
    <p:extLst>
      <p:ext uri="{BB962C8B-B14F-4D97-AF65-F5344CB8AC3E}">
        <p14:creationId xmlns:p14="http://schemas.microsoft.com/office/powerpoint/2010/main" val="115936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5</a:t>
            </a:fld>
            <a:endParaRPr lang="en-US" altLang="en-US"/>
          </a:p>
        </p:txBody>
      </p:sp>
    </p:spTree>
    <p:extLst>
      <p:ext uri="{BB962C8B-B14F-4D97-AF65-F5344CB8AC3E}">
        <p14:creationId xmlns:p14="http://schemas.microsoft.com/office/powerpoint/2010/main" val="474132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6</a:t>
            </a:fld>
            <a:endParaRPr lang="en-US" altLang="en-US"/>
          </a:p>
        </p:txBody>
      </p:sp>
    </p:spTree>
    <p:extLst>
      <p:ext uri="{BB962C8B-B14F-4D97-AF65-F5344CB8AC3E}">
        <p14:creationId xmlns:p14="http://schemas.microsoft.com/office/powerpoint/2010/main" val="12397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7</a:t>
            </a:fld>
            <a:endParaRPr lang="en-US" altLang="en-US"/>
          </a:p>
        </p:txBody>
      </p:sp>
    </p:spTree>
    <p:extLst>
      <p:ext uri="{BB962C8B-B14F-4D97-AF65-F5344CB8AC3E}">
        <p14:creationId xmlns:p14="http://schemas.microsoft.com/office/powerpoint/2010/main" val="1510907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8</a:t>
            </a:fld>
            <a:endParaRPr lang="en-US" altLang="en-US"/>
          </a:p>
        </p:txBody>
      </p:sp>
    </p:spTree>
    <p:extLst>
      <p:ext uri="{BB962C8B-B14F-4D97-AF65-F5344CB8AC3E}">
        <p14:creationId xmlns:p14="http://schemas.microsoft.com/office/powerpoint/2010/main" val="4293595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8936B2B-283F-4EBD-9BF9-B15FF86877AE}" type="slidenum">
              <a:rPr lang="en-US" altLang="en-US" smtClean="0"/>
              <a:pPr>
                <a:defRPr/>
              </a:pPr>
              <a:t>9</a:t>
            </a:fld>
            <a:endParaRPr lang="en-US" altLang="en-US"/>
          </a:p>
        </p:txBody>
      </p:sp>
    </p:spTree>
    <p:extLst>
      <p:ext uri="{BB962C8B-B14F-4D97-AF65-F5344CB8AC3E}">
        <p14:creationId xmlns:p14="http://schemas.microsoft.com/office/powerpoint/2010/main" val="59054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3EDB2F75-4A6D-4420-85B4-574EFCE8EAA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8342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B9775375-C06D-4817-A53B-D2D001D7A1BA}"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2381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8"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9" name="Slide Number Placeholder 5"/>
          <p:cNvSpPr>
            <a:spLocks noGrp="1"/>
          </p:cNvSpPr>
          <p:nvPr>
            <p:ph type="sldNum" sz="quarter" idx="12"/>
          </p:nvPr>
        </p:nvSpPr>
        <p:spPr/>
        <p:txBody>
          <a:bodyPr/>
          <a:lstStyle>
            <a:lvl1pPr>
              <a:defRPr/>
            </a:lvl1pPr>
          </a:lstStyle>
          <a:p>
            <a:pPr defTabSz="973698"/>
            <a:fld id="{0393CCF1-95F0-42EF-B183-8BA73E6C8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87304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4"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5" name="Slide Number Placeholder 5"/>
          <p:cNvSpPr>
            <a:spLocks noGrp="1"/>
          </p:cNvSpPr>
          <p:nvPr>
            <p:ph type="sldNum" sz="quarter" idx="12"/>
          </p:nvPr>
        </p:nvSpPr>
        <p:spPr/>
        <p:txBody>
          <a:bodyPr/>
          <a:lstStyle>
            <a:lvl1pPr>
              <a:defRPr/>
            </a:lvl1p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83571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1187" y="6985001"/>
            <a:ext cx="2059093" cy="389467"/>
          </a:xfrm>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3" name="Footer Placeholder 2"/>
          <p:cNvSpPr>
            <a:spLocks noGrp="1"/>
          </p:cNvSpPr>
          <p:nvPr>
            <p:ph type="ftr" sz="quarter" idx="11"/>
          </p:nvPr>
        </p:nvSpPr>
        <p:spPr>
          <a:xfrm>
            <a:off x="2968414" y="6996854"/>
            <a:ext cx="7044267" cy="389467"/>
          </a:xfrm>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4" name="Slide Number Placeholder 3"/>
          <p:cNvSpPr>
            <a:spLocks noGrp="1"/>
          </p:cNvSpPr>
          <p:nvPr>
            <p:ph type="sldNum" sz="quarter" idx="12"/>
          </p:nvPr>
        </p:nvSpPr>
        <p:spPr>
          <a:xfrm>
            <a:off x="11963401" y="6952827"/>
            <a:ext cx="975360" cy="389467"/>
          </a:xfrm>
        </p:spPr>
        <p:txBody>
          <a:bodyPr/>
          <a:lstStyle>
            <a:lvl1pPr>
              <a:defRPr/>
            </a:lvl1p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976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6B12CDD0-413C-4FF0-AB0F-E399B4FB889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6048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dirty="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DFD8694A-D3C0-420F-AD45-355B7208372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946701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CB4D926D-411B-4D3C-A0E6-4F4D583EAA2D}"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138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4DE8A40-D619-4045-A85C-AF5F0AA0A013}"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6244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smtClean="0"/>
              <a:t>Click to edit Master title style</a:t>
            </a:r>
            <a:endParaRPr lang="en-US" dirty="0"/>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6062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23F305D1-EB85-4921-B168-68B6A06EA79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6857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Lst>
  <p:timing>
    <p:tnLst>
      <p:par>
        <p:cTn id="1" dur="indefinite" restart="never" nodeType="tmRoot"/>
      </p:par>
    </p:tnLst>
  </p:timing>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dirty="0">
                <a:solidFill>
                  <a:schemeClr val="tx1"/>
                </a:solidFill>
                <a:latin typeface="+mn-lt"/>
              </a:defRPr>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Isaiah – Welcome &amp; Introduction</a:t>
            </a:r>
            <a:endParaRPr lang="en-US">
              <a:solidFill>
                <a:prstClr val="black"/>
              </a:solidFill>
              <a:cs typeface="+mn-cs"/>
            </a:endParaRPr>
          </a:p>
        </p:txBody>
      </p:sp>
      <p:sp>
        <p:nvSpPr>
          <p:cNvPr id="6" name="Slide Number Placeholder 5"/>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fld id="{29836557-1FD9-4C34-BCB7-CCBBE9DAA3F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pic>
        <p:nvPicPr>
          <p:cNvPr id="1031" name="Picture 3" descr="MOB logo"/>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36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immanuelbible.church/vbs" TargetMode="External"/><Relationship Id="rId5" Type="http://schemas.openxmlformats.org/officeDocument/2006/relationships/hyperlink" Target="https://www.youtube.com/playlist?list=PLHUDKX2xFl8hLruR1I3QGKINM6L_KDQ36" TargetMode="External"/><Relationship Id="rId4" Type="http://schemas.openxmlformats.org/officeDocument/2006/relationships/hyperlink" Target="https://immanuelbible.churc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smtClean="0"/>
          </a:p>
        </p:txBody>
      </p:sp>
      <p:sp>
        <p:nvSpPr>
          <p:cNvPr id="3" name="Subtitle 2"/>
          <p:cNvSpPr>
            <a:spLocks noGrp="1"/>
          </p:cNvSpPr>
          <p:nvPr>
            <p:ph type="subTitle" idx="1"/>
          </p:nvPr>
        </p:nvSpPr>
        <p:spPr>
          <a:xfrm>
            <a:off x="1950720" y="3904827"/>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a:t>
            </a:r>
            <a:r>
              <a:rPr lang="en-US" altLang="en-US" dirty="0" smtClean="0">
                <a:solidFill>
                  <a:schemeClr val="tx1">
                    <a:lumMod val="75000"/>
                    <a:lumOff val="25000"/>
                  </a:schemeClr>
                </a:solidFill>
                <a:ea typeface="MS PGothic" panose="020B0600070205080204" pitchFamily="34" charset="-128"/>
              </a:rPr>
              <a:t>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0A9E69E4-D3D5-4213-AB8B-AD691CFB7E1D}"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solidFill>
                  <a:schemeClr val="tx1">
                    <a:lumMod val="75000"/>
                    <a:lumOff val="25000"/>
                  </a:schemeClr>
                </a:solidFill>
              </a:rPr>
              <a:t>Our Study of Isaiah</a:t>
            </a:r>
          </a:p>
        </p:txBody>
      </p:sp>
      <p:sp>
        <p:nvSpPr>
          <p:cNvPr id="3" name="Content Placeholder 2"/>
          <p:cNvSpPr>
            <a:spLocks noGrp="1"/>
          </p:cNvSpPr>
          <p:nvPr>
            <p:ph idx="1"/>
          </p:nvPr>
        </p:nvSpPr>
        <p:spPr>
          <a:xfrm>
            <a:off x="619276" y="1676399"/>
            <a:ext cx="12207724" cy="5470525"/>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Last Meeting:</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Isaiah 61, The Year of the L</a:t>
            </a:r>
            <a:r>
              <a:rPr lang="en-US" altLang="en-US" sz="2800" b="1" cap="small" dirty="0">
                <a:solidFill>
                  <a:schemeClr val="tx1">
                    <a:lumMod val="75000"/>
                    <a:lumOff val="25000"/>
                  </a:schemeClr>
                </a:solidFill>
                <a:cs typeface="Arial" panose="020B0604020202020204" pitchFamily="34" charset="0"/>
              </a:rPr>
              <a:t>ord</a:t>
            </a:r>
            <a:r>
              <a:rPr lang="en-US" altLang="en-US" sz="2800" b="1" dirty="0">
                <a:solidFill>
                  <a:schemeClr val="tx1">
                    <a:lumMod val="75000"/>
                    <a:lumOff val="25000"/>
                  </a:schemeClr>
                </a:solidFill>
                <a:cs typeface="Arial" panose="020B0604020202020204" pitchFamily="34" charset="0"/>
              </a:rPr>
              <a:t>’s Favor</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Memory Verse: Isaiah 61:1-2</a:t>
            </a:r>
          </a:p>
          <a:p>
            <a:pPr marL="717340" lvl="1" indent="-365771">
              <a:spcBef>
                <a:spcPts val="0"/>
              </a:spcBef>
              <a:spcAft>
                <a:spcPts val="0"/>
              </a:spcAft>
              <a:defRPr/>
            </a:pPr>
            <a:r>
              <a:rPr lang="en-US" altLang="en-US" sz="2800" b="1" i="1" dirty="0">
                <a:solidFill>
                  <a:schemeClr val="tx1">
                    <a:lumMod val="75000"/>
                    <a:lumOff val="25000"/>
                  </a:schemeClr>
                </a:solidFill>
                <a:cs typeface="Arial" panose="020B0604020202020204" pitchFamily="34" charset="0"/>
              </a:rPr>
              <a:t>Dr. Constable’s Notes, 2022 Ed., </a:t>
            </a:r>
            <a:r>
              <a:rPr lang="en-US" altLang="en-US" sz="2800" b="1" dirty="0">
                <a:solidFill>
                  <a:schemeClr val="tx1">
                    <a:lumMod val="75000"/>
                    <a:lumOff val="25000"/>
                  </a:schemeClr>
                </a:solidFill>
                <a:cs typeface="Arial" panose="020B0604020202020204" pitchFamily="34" charset="0"/>
              </a:rPr>
              <a:t>pp. 435-440; </a:t>
            </a:r>
            <a:r>
              <a:rPr lang="en-US" altLang="en-US" sz="2800" b="1" dirty="0" err="1">
                <a:solidFill>
                  <a:schemeClr val="tx1">
                    <a:lumMod val="75000"/>
                    <a:lumOff val="25000"/>
                  </a:schemeClr>
                </a:solidFill>
                <a:cs typeface="Arial" panose="020B0604020202020204" pitchFamily="34" charset="0"/>
              </a:rPr>
              <a:t>Motyer</a:t>
            </a:r>
            <a:r>
              <a:rPr lang="en-US" altLang="en-US" sz="2800" b="1" dirty="0">
                <a:solidFill>
                  <a:schemeClr val="tx1">
                    <a:lumMod val="75000"/>
                    <a:lumOff val="25000"/>
                  </a:schemeClr>
                </a:solidFill>
                <a:cs typeface="Arial" panose="020B0604020202020204" pitchFamily="34" charset="0"/>
              </a:rPr>
              <a:t>, pp. 499-505</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Refreshment Host: Group C </a:t>
            </a:r>
          </a:p>
          <a:p>
            <a:pPr marL="0" indent="0">
              <a:spcBef>
                <a:spcPts val="0"/>
              </a:spcBef>
              <a:spcAft>
                <a:spcPts val="0"/>
              </a:spcAft>
              <a:buNone/>
              <a:defRPr/>
            </a:pPr>
            <a:endParaRPr lang="fr-FR" altLang="en-US" sz="3200" b="1" dirty="0" smtClean="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Isaiah </a:t>
            </a:r>
            <a:r>
              <a:rPr lang="en-US" altLang="en-US" sz="2800" b="1" dirty="0" smtClean="0">
                <a:solidFill>
                  <a:schemeClr val="tx1">
                    <a:lumMod val="75000"/>
                    <a:lumOff val="25000"/>
                  </a:schemeClr>
                </a:solidFill>
                <a:cs typeface="Arial" panose="020B0604020202020204" pitchFamily="34" charset="0"/>
              </a:rPr>
              <a:t>62, Zion’s Coming Salvation</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Memory Verse: Isaiah </a:t>
            </a:r>
            <a:r>
              <a:rPr lang="en-US" altLang="en-US" sz="2800" b="1" dirty="0" smtClean="0">
                <a:solidFill>
                  <a:schemeClr val="tx1">
                    <a:lumMod val="75000"/>
                    <a:lumOff val="25000"/>
                  </a:schemeClr>
                </a:solidFill>
                <a:cs typeface="Arial" panose="020B0604020202020204" pitchFamily="34" charset="0"/>
              </a:rPr>
              <a:t>62:4</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cs typeface="Arial" panose="020B0604020202020204" pitchFamily="34" charset="0"/>
              </a:rPr>
              <a:t>Dr. Constable’s Notes, 2022 Ed., </a:t>
            </a:r>
            <a:r>
              <a:rPr lang="en-US" altLang="en-US" sz="2800" b="1" dirty="0">
                <a:solidFill>
                  <a:schemeClr val="tx1">
                    <a:lumMod val="75000"/>
                    <a:lumOff val="25000"/>
                  </a:schemeClr>
                </a:solidFill>
                <a:cs typeface="Arial" panose="020B0604020202020204" pitchFamily="34" charset="0"/>
              </a:rPr>
              <a:t>pp. </a:t>
            </a:r>
            <a:r>
              <a:rPr lang="en-US" altLang="en-US" sz="2800" b="1" dirty="0" smtClean="0">
                <a:solidFill>
                  <a:schemeClr val="tx1">
                    <a:lumMod val="75000"/>
                    <a:lumOff val="25000"/>
                  </a:schemeClr>
                </a:solidFill>
                <a:cs typeface="Arial" panose="020B0604020202020204" pitchFamily="34" charset="0"/>
              </a:rPr>
              <a:t>440-443; </a:t>
            </a:r>
            <a:r>
              <a:rPr lang="en-US" altLang="en-US" sz="2800" b="1" dirty="0" err="1">
                <a:solidFill>
                  <a:schemeClr val="tx1">
                    <a:lumMod val="75000"/>
                    <a:lumOff val="25000"/>
                  </a:schemeClr>
                </a:solidFill>
                <a:cs typeface="Arial" panose="020B0604020202020204" pitchFamily="34" charset="0"/>
              </a:rPr>
              <a:t>Motyer</a:t>
            </a:r>
            <a:r>
              <a:rPr lang="en-US" altLang="en-US" sz="2800" b="1" dirty="0">
                <a:solidFill>
                  <a:schemeClr val="tx1">
                    <a:lumMod val="75000"/>
                    <a:lumOff val="25000"/>
                  </a:schemeClr>
                </a:solidFill>
                <a:cs typeface="Arial" panose="020B0604020202020204" pitchFamily="34" charset="0"/>
              </a:rPr>
              <a:t>, pp. </a:t>
            </a:r>
            <a:r>
              <a:rPr lang="en-US" altLang="en-US" sz="2800" b="1" dirty="0" smtClean="0">
                <a:solidFill>
                  <a:schemeClr val="tx1">
                    <a:lumMod val="75000"/>
                    <a:lumOff val="25000"/>
                  </a:schemeClr>
                </a:solidFill>
                <a:cs typeface="Arial" panose="020B0604020202020204" pitchFamily="34" charset="0"/>
              </a:rPr>
              <a:t>505-509</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Refreshment Host: Group D</a:t>
            </a:r>
            <a:r>
              <a:rPr lang="en-US" altLang="en-US" sz="2800" b="1" dirty="0" smtClean="0">
                <a:solidFill>
                  <a:schemeClr val="tx1">
                    <a:lumMod val="75000"/>
                    <a:lumOff val="25000"/>
                  </a:schemeClr>
                </a:solidFill>
                <a:cs typeface="Arial" panose="020B0604020202020204" pitchFamily="34" charset="0"/>
              </a:rPr>
              <a:t> </a:t>
            </a:r>
            <a:endParaRPr lang="en-US" altLang="en-US" sz="2800" b="1" dirty="0">
              <a:solidFill>
                <a:schemeClr val="tx1">
                  <a:lumMod val="75000"/>
                  <a:lumOff val="25000"/>
                </a:schemeClr>
              </a:solidFill>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10</a:t>
            </a:fld>
            <a:endParaRPr lang="en-US" altLang="en-US" dirty="0"/>
          </a:p>
        </p:txBody>
      </p:sp>
    </p:spTree>
    <p:extLst>
      <p:ext uri="{BB962C8B-B14F-4D97-AF65-F5344CB8AC3E}">
        <p14:creationId xmlns:p14="http://schemas.microsoft.com/office/powerpoint/2010/main" val="9760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4800" dirty="0"/>
              <a:t>Memory Verse</a:t>
            </a:r>
          </a:p>
        </p:txBody>
      </p:sp>
      <p:sp>
        <p:nvSpPr>
          <p:cNvPr id="3" name="Content Placeholder 2"/>
          <p:cNvSpPr>
            <a:spLocks noGrp="1"/>
          </p:cNvSpPr>
          <p:nvPr>
            <p:ph idx="1"/>
          </p:nvPr>
        </p:nvSpPr>
        <p:spPr>
          <a:xfrm>
            <a:off x="619276" y="2178050"/>
            <a:ext cx="11706040" cy="4527550"/>
          </a:xfrm>
        </p:spPr>
        <p:txBody>
          <a:bodyPr/>
          <a:lstStyle/>
          <a:p>
            <a:pPr marL="0" indent="0">
              <a:spcAft>
                <a:spcPts val="640"/>
              </a:spcAft>
              <a:buNone/>
              <a:defRPr/>
            </a:pPr>
            <a:r>
              <a:rPr lang="en-US" altLang="en-US" sz="3840" b="1" dirty="0" smtClean="0"/>
              <a:t>Isaiah 62:4 </a:t>
            </a:r>
            <a:r>
              <a:rPr lang="en-US" altLang="en-US" sz="3840" b="1" dirty="0"/>
              <a:t>(ESV)</a:t>
            </a:r>
          </a:p>
          <a:p>
            <a:pPr marL="0" indent="0" algn="ctr">
              <a:spcAft>
                <a:spcPts val="640"/>
              </a:spcAft>
              <a:buNone/>
              <a:defRPr/>
            </a:pPr>
            <a:r>
              <a:rPr lang="en-US" altLang="en-US" sz="3840" b="1" i="1" dirty="0">
                <a:solidFill>
                  <a:srgbClr val="0000FF"/>
                </a:solidFill>
              </a:rPr>
              <a:t>“You shall no more be termed Forsaken, and your land shall no more be termed Desolate, but you shall be called My Delight Is in Her, and your land Married; for the LORD delights in you, and your land shall be </a:t>
            </a:r>
            <a:r>
              <a:rPr lang="en-US" altLang="en-US" sz="3840" b="1" i="1" dirty="0" smtClean="0">
                <a:solidFill>
                  <a:srgbClr val="0000FF"/>
                </a:solidFill>
              </a:rPr>
              <a:t>married.”</a:t>
            </a:r>
            <a:endParaRPr lang="en-US" altLang="en-US" sz="3840" b="1" dirty="0" smtClean="0"/>
          </a:p>
          <a:p>
            <a:pPr marL="0" indent="0" algn="r">
              <a:spcAft>
                <a:spcPts val="640"/>
              </a:spcAft>
              <a:buNone/>
              <a:defRPr/>
            </a:pPr>
            <a:r>
              <a:rPr lang="en-US" altLang="en-US" sz="3840" b="1" dirty="0" smtClean="0"/>
              <a:t>Isaiah 62:4 (ESV</a:t>
            </a:r>
            <a:r>
              <a:rPr lang="en-US" altLang="en-US" sz="3840" b="1" dirty="0"/>
              <a:t>)</a:t>
            </a:r>
          </a:p>
          <a:p>
            <a:pPr>
              <a:defRPr/>
            </a:pPr>
            <a:endParaRPr lang="en-US" sz="384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11</a:t>
            </a:fld>
            <a:endParaRPr lang="en-US" altLang="en-US" dirty="0"/>
          </a:p>
        </p:txBody>
      </p:sp>
    </p:spTree>
    <p:extLst>
      <p:ext uri="{BB962C8B-B14F-4D97-AF65-F5344CB8AC3E}">
        <p14:creationId xmlns:p14="http://schemas.microsoft.com/office/powerpoint/2010/main" val="3400259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12</a:t>
            </a:fld>
            <a:endParaRPr lang="en-US" altLang="en-US" smtClean="0"/>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smtClean="0">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a:t>
                      </a:r>
                      <a:r>
                        <a:rPr lang="en-US" sz="1500" b="1" i="0" u="none" strike="noStrike" smtClean="0">
                          <a:solidFill>
                            <a:schemeClr val="tx1"/>
                          </a:solidFill>
                          <a:effectLst/>
                          <a:latin typeface="Calibri" panose="020F0502020204030204" pitchFamily="34" charset="0"/>
                        </a:rPr>
                        <a:t>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smtClean="0">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smtClean="0">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smtClean="0">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a:t>
            </a:r>
            <a:r>
              <a:rPr lang="en-US" altLang="en-US" sz="1067" smtClean="0"/>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6200000">
            <a:off x="11824560" y="5340259"/>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10769600" y="5943600"/>
            <a:ext cx="1950720" cy="387798"/>
          </a:xfrm>
          <a:prstGeom prst="rect">
            <a:avLst/>
          </a:prstGeom>
          <a:noFill/>
        </p:spPr>
        <p:txBody>
          <a:bodyPr>
            <a:spAutoFit/>
          </a:bodyPr>
          <a:lstStyle/>
          <a:p>
            <a:pPr algn="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11529048" y="2317461"/>
            <a:ext cx="1069352"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
        <p:nvSpPr>
          <p:cNvPr id="2" name="Oval 1"/>
          <p:cNvSpPr/>
          <p:nvPr/>
        </p:nvSpPr>
        <p:spPr>
          <a:xfrm>
            <a:off x="1397000" y="1295400"/>
            <a:ext cx="4953000" cy="102206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6"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5689532"/>
            <a:ext cx="10972800" cy="12954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p>
            <a:pPr algn="ctr" defTabSz="982136">
              <a:spcBef>
                <a:spcPct val="20000"/>
              </a:spcBef>
              <a:buSzPct val="65000"/>
              <a:buFont typeface="Wingdings" pitchFamily="2" charset="2"/>
              <a:buNone/>
            </a:pPr>
            <a:r>
              <a:rPr lang="en-US" sz="2400" kern="0" dirty="0" smtClean="0">
                <a:solidFill>
                  <a:schemeClr val="accent4">
                    <a:lumMod val="95000"/>
                    <a:lumOff val="5000"/>
                  </a:schemeClr>
                </a:solidFill>
                <a:latin typeface="Cambria" panose="02040503050406030204" pitchFamily="18" charset="0"/>
                <a:ea typeface="Cambria" panose="02040503050406030204" pitchFamily="18" charset="0"/>
              </a:rPr>
              <a:t>“Unless </a:t>
            </a:r>
            <a:r>
              <a:rPr lang="en-US" sz="2400" kern="0" dirty="0">
                <a:solidFill>
                  <a:schemeClr val="accent4">
                    <a:lumMod val="95000"/>
                    <a:lumOff val="5000"/>
                  </a:schemeClr>
                </a:solidFill>
                <a:latin typeface="Cambria" panose="02040503050406030204" pitchFamily="18" charset="0"/>
                <a:ea typeface="Cambria" panose="02040503050406030204" pitchFamily="18" charset="0"/>
              </a:rPr>
              <a:t>one grasps correctly how the biblical covenants unfold God’s eternal plan and find their fulfillment in Christ, we will inevitably misinterpret Scripture and make various theological mistakes.”</a:t>
            </a:r>
          </a:p>
        </p:txBody>
      </p:sp>
      <p:sp>
        <p:nvSpPr>
          <p:cNvPr id="35842" name="Title 1"/>
          <p:cNvSpPr>
            <a:spLocks noGrp="1"/>
          </p:cNvSpPr>
          <p:nvPr>
            <p:ph type="title"/>
          </p:nvPr>
        </p:nvSpPr>
        <p:spPr/>
        <p:txBody>
          <a:bodyPr/>
          <a:lstStyle/>
          <a:p>
            <a:r>
              <a:rPr lang="en-US" altLang="en-US" dirty="0" smtClean="0"/>
              <a:t>Three Unconditional Covenants</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13</a:t>
            </a:fld>
            <a:endParaRPr lang="en-US" altLang="en-US" smtClean="0"/>
          </a:p>
        </p:txBody>
      </p:sp>
      <p:graphicFrame>
        <p:nvGraphicFramePr>
          <p:cNvPr id="8" name="Table 7"/>
          <p:cNvGraphicFramePr>
            <a:graphicFrameLocks noGrp="1"/>
          </p:cNvGraphicFramePr>
          <p:nvPr>
            <p:extLst>
              <p:ext uri="{D42A27DB-BD31-4B8C-83A1-F6EECF244321}">
                <p14:modId xmlns:p14="http://schemas.microsoft.com/office/powerpoint/2010/main" val="77622379"/>
              </p:ext>
            </p:extLst>
          </p:nvPr>
        </p:nvGraphicFramePr>
        <p:xfrm>
          <a:off x="836170" y="2028271"/>
          <a:ext cx="11332460" cy="3385391"/>
        </p:xfrm>
        <a:graphic>
          <a:graphicData uri="http://schemas.openxmlformats.org/drawingml/2006/table">
            <a:tbl>
              <a:tblPr/>
              <a:tblGrid>
                <a:gridCol w="3864860">
                  <a:extLst>
                    <a:ext uri="{9D8B030D-6E8A-4147-A177-3AD203B41FA5}">
                      <a16:colId xmlns:a16="http://schemas.microsoft.com/office/drawing/2014/main" val="20001"/>
                    </a:ext>
                  </a:extLst>
                </a:gridCol>
                <a:gridCol w="3788204">
                  <a:extLst>
                    <a:ext uri="{9D8B030D-6E8A-4147-A177-3AD203B41FA5}">
                      <a16:colId xmlns:a16="http://schemas.microsoft.com/office/drawing/2014/main" val="20009"/>
                    </a:ext>
                  </a:extLst>
                </a:gridCol>
                <a:gridCol w="3679396">
                  <a:extLst>
                    <a:ext uri="{9D8B030D-6E8A-4147-A177-3AD203B41FA5}">
                      <a16:colId xmlns:a16="http://schemas.microsoft.com/office/drawing/2014/main" val="20011"/>
                    </a:ext>
                  </a:extLst>
                </a:gridCol>
              </a:tblGrid>
              <a:tr h="503492">
                <a:tc>
                  <a:txBody>
                    <a:bodyPr/>
                    <a:lstStyle/>
                    <a:p>
                      <a:pPr algn="ctr" fontAlgn="ctr"/>
                      <a:r>
                        <a:rPr lang="en-US" sz="2500" b="1" i="0" u="none" strike="noStrike" dirty="0" smtClean="0">
                          <a:solidFill>
                            <a:schemeClr val="tx1"/>
                          </a:solidFill>
                          <a:effectLst/>
                          <a:latin typeface="Calibri" panose="020F0502020204030204" pitchFamily="34" charset="0"/>
                        </a:rPr>
                        <a:t>Abrahamic Covenant</a:t>
                      </a:r>
                      <a:endParaRPr lang="en-US" sz="2500" b="1" i="0" u="none" strike="noStrike" dirty="0">
                        <a:solidFill>
                          <a:schemeClr val="tx1"/>
                        </a:solidFill>
                        <a:effectLst/>
                        <a:latin typeface="Calibri" panose="020F0502020204030204" pitchFamily="34" charset="0"/>
                      </a:endParaRP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500" b="1" i="0" u="none" strike="noStrike" dirty="0" smtClean="0">
                          <a:solidFill>
                            <a:schemeClr val="tx1"/>
                          </a:solidFill>
                          <a:effectLst/>
                          <a:latin typeface="Calibri" panose="020F0502020204030204" pitchFamily="34" charset="0"/>
                        </a:rPr>
                        <a:t>Davidic Covenant</a:t>
                      </a:r>
                      <a:endParaRPr lang="en-US" sz="2500" b="1" i="0" u="none" strike="noStrike" dirty="0">
                        <a:solidFill>
                          <a:schemeClr val="tx1"/>
                        </a:solidFill>
                        <a:effectLst/>
                        <a:latin typeface="Calibri" panose="020F0502020204030204" pitchFamily="34" charset="0"/>
                      </a:endParaRP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500" b="1" i="0" u="none" strike="noStrike" dirty="0" smtClean="0">
                          <a:solidFill>
                            <a:schemeClr val="tx1"/>
                          </a:solidFill>
                          <a:effectLst/>
                          <a:latin typeface="Calibri" panose="020F0502020204030204" pitchFamily="34" charset="0"/>
                        </a:rPr>
                        <a:t>New Covenant</a:t>
                      </a:r>
                      <a:endParaRPr lang="en-US" sz="2500" b="1" i="0" u="none" strike="noStrike" dirty="0">
                        <a:solidFill>
                          <a:schemeClr val="tx1"/>
                        </a:solidFill>
                        <a:effectLst/>
                        <a:latin typeface="Calibri" panose="020F0502020204030204" pitchFamily="34" charset="0"/>
                      </a:endParaRP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906852">
                <a:tc>
                  <a:txBody>
                    <a:bodyPr/>
                    <a:lstStyle/>
                    <a:p>
                      <a:pPr algn="ctr" fontAlgn="b"/>
                      <a:r>
                        <a:rPr lang="en-US" sz="2800" b="1" i="0" u="none" strike="noStrike" dirty="0" smtClean="0">
                          <a:solidFill>
                            <a:schemeClr val="tx1"/>
                          </a:solidFill>
                          <a:effectLst/>
                          <a:latin typeface="Calibri" panose="020F0502020204030204" pitchFamily="34" charset="0"/>
                        </a:rPr>
                        <a:t>Genesis 15</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800" b="1" i="0" u="none" strike="noStrike" dirty="0" smtClean="0">
                          <a:solidFill>
                            <a:schemeClr val="tx1"/>
                          </a:solidFill>
                          <a:effectLst/>
                          <a:latin typeface="Calibri" panose="020F0502020204030204" pitchFamily="34" charset="0"/>
                        </a:rPr>
                        <a:t>2 Samuel 7</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800" b="1" i="0" u="none" strike="noStrike" dirty="0" smtClean="0">
                          <a:solidFill>
                            <a:schemeClr val="tx1"/>
                          </a:solidFill>
                          <a:effectLst/>
                          <a:latin typeface="Calibri" panose="020F0502020204030204" pitchFamily="34" charset="0"/>
                        </a:rPr>
                        <a:t>Jeremiah 31</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165001">
                <a:tc>
                  <a:txBody>
                    <a:bodyPr/>
                    <a:lstStyle/>
                    <a:p>
                      <a:pPr algn="ctr" fontAlgn="b"/>
                      <a:r>
                        <a:rPr lang="en-US" sz="2200" b="1" i="0" u="none" strike="noStrike" dirty="0" smtClean="0">
                          <a:solidFill>
                            <a:schemeClr val="tx1"/>
                          </a:solidFill>
                          <a:effectLst/>
                          <a:latin typeface="Calibri" panose="020F0502020204030204" pitchFamily="34" charset="0"/>
                        </a:rPr>
                        <a:t>Future descendants,</a:t>
                      </a:r>
                      <a:r>
                        <a:rPr lang="en-US" sz="2200" b="1" i="0" u="none" strike="noStrike" baseline="0" dirty="0" smtClean="0">
                          <a:solidFill>
                            <a:schemeClr val="tx1"/>
                          </a:solidFill>
                          <a:effectLst/>
                          <a:latin typeface="Calibri" panose="020F0502020204030204" pitchFamily="34" charset="0"/>
                        </a:rPr>
                        <a:t> possession of Promised Land and blessings to all nations</a:t>
                      </a:r>
                      <a:endParaRPr lang="en-US" sz="2200" b="1" i="0" u="none" strike="noStrike" dirty="0">
                        <a:solidFill>
                          <a:schemeClr val="tx1"/>
                        </a:solidFill>
                        <a:effectLst/>
                        <a:latin typeface="Calibri" panose="020F0502020204030204" pitchFamily="34" charset="0"/>
                      </a:endParaRP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1" i="0" u="none" strike="noStrike" dirty="0" smtClean="0">
                          <a:solidFill>
                            <a:schemeClr val="tx1"/>
                          </a:solidFill>
                          <a:effectLst/>
                          <a:latin typeface="Calibri" panose="020F0502020204030204" pitchFamily="34" charset="0"/>
                        </a:rPr>
                        <a:t>A David</a:t>
                      </a:r>
                      <a:r>
                        <a:rPr lang="en-US" sz="2200" b="1" i="0" u="none" strike="noStrike" baseline="0" dirty="0" smtClean="0">
                          <a:solidFill>
                            <a:schemeClr val="tx1"/>
                          </a:solidFill>
                          <a:effectLst/>
                          <a:latin typeface="Calibri" panose="020F0502020204030204" pitchFamily="34" charset="0"/>
                        </a:rPr>
                        <a:t>ic throne would be permanent and reign forever</a:t>
                      </a:r>
                      <a:endParaRPr lang="en-US" sz="2200" b="1" i="0" u="none" strike="noStrike" dirty="0">
                        <a:solidFill>
                          <a:schemeClr val="tx1"/>
                        </a:solidFill>
                        <a:effectLst/>
                        <a:latin typeface="Calibri" panose="020F0502020204030204" pitchFamily="34" charset="0"/>
                      </a:endParaRP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1" i="0" u="none" strike="noStrike" dirty="0" smtClean="0">
                          <a:solidFill>
                            <a:schemeClr val="tx1"/>
                          </a:solidFill>
                          <a:effectLst/>
                          <a:latin typeface="Calibri" panose="020F0502020204030204" pitchFamily="34" charset="0"/>
                        </a:rPr>
                        <a:t>God’s plan to write His law “in their minds and write it on their hearts” (v. </a:t>
                      </a:r>
                      <a:r>
                        <a:rPr lang="en-US" sz="2200" b="1" i="0" u="none" strike="noStrike" dirty="0" err="1" smtClean="0">
                          <a:solidFill>
                            <a:schemeClr val="tx1"/>
                          </a:solidFill>
                          <a:effectLst/>
                          <a:latin typeface="Calibri" panose="020F0502020204030204" pitchFamily="34" charset="0"/>
                        </a:rPr>
                        <a:t>Jer</a:t>
                      </a:r>
                      <a:r>
                        <a:rPr lang="en-US" sz="2200" b="1" i="0" u="none" strike="noStrike" dirty="0" smtClean="0">
                          <a:solidFill>
                            <a:schemeClr val="tx1"/>
                          </a:solidFill>
                          <a:effectLst/>
                          <a:latin typeface="Calibri" panose="020F0502020204030204" pitchFamily="34" charset="0"/>
                        </a:rPr>
                        <a:t> 31:31)</a:t>
                      </a:r>
                      <a:endParaRPr lang="en-US" sz="2200" b="1" i="0" u="none" strike="noStrike" dirty="0">
                        <a:solidFill>
                          <a:schemeClr val="tx1"/>
                        </a:solidFill>
                        <a:effectLst/>
                        <a:latin typeface="Calibri" panose="020F0502020204030204" pitchFamily="34" charset="0"/>
                      </a:endParaRP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810046">
                <a:tc gridSpan="3">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2200" b="1" i="0" u="none" strike="noStrike" dirty="0" smtClean="0">
                          <a:solidFill>
                            <a:schemeClr val="tx1"/>
                          </a:solidFill>
                          <a:effectLst/>
                          <a:latin typeface="Calibri" panose="020F0502020204030204" pitchFamily="34" charset="0"/>
                        </a:rPr>
                        <a:t>Dispensational</a:t>
                      </a:r>
                      <a:r>
                        <a:rPr lang="en-US" sz="2200" b="1" i="0" u="none" strike="noStrike" baseline="0" dirty="0" smtClean="0">
                          <a:solidFill>
                            <a:schemeClr val="tx1"/>
                          </a:solidFill>
                          <a:effectLst/>
                          <a:latin typeface="Calibri" panose="020F0502020204030204" pitchFamily="34" charset="0"/>
                        </a:rPr>
                        <a:t> View: more literal vs allegorical emphasis; </a:t>
                      </a:r>
                      <a:r>
                        <a:rPr lang="en-US" sz="2200" b="1" i="0" u="none" strike="noStrike" dirty="0" smtClean="0">
                          <a:solidFill>
                            <a:schemeClr val="tx1"/>
                          </a:solidFill>
                          <a:effectLst/>
                          <a:latin typeface="Calibri" panose="020F0502020204030204" pitchFamily="34" charset="0"/>
                        </a:rPr>
                        <a:t>conditional blessings (</a:t>
                      </a:r>
                      <a:r>
                        <a:rPr lang="en-US" sz="2200" b="1" i="0" u="none" strike="noStrike" dirty="0" err="1" smtClean="0">
                          <a:solidFill>
                            <a:schemeClr val="tx1"/>
                          </a:solidFill>
                          <a:effectLst/>
                          <a:latin typeface="Calibri" panose="020F0502020204030204" pitchFamily="34" charset="0"/>
                        </a:rPr>
                        <a:t>Deut</a:t>
                      </a:r>
                      <a:r>
                        <a:rPr lang="en-US" sz="2200" b="1" i="0" u="none" strike="noStrike" baseline="0" dirty="0" smtClean="0">
                          <a:solidFill>
                            <a:schemeClr val="tx1"/>
                          </a:solidFill>
                          <a:effectLst/>
                          <a:latin typeface="Calibri" panose="020F0502020204030204" pitchFamily="34" charset="0"/>
                        </a:rPr>
                        <a:t> 28-30)</a:t>
                      </a:r>
                      <a:endParaRPr lang="en-US" sz="2200" b="1" i="0" u="none" strike="noStrike" dirty="0" smtClean="0">
                        <a:solidFill>
                          <a:schemeClr val="tx1"/>
                        </a:solidFill>
                        <a:effectLst/>
                        <a:latin typeface="Calibri" panose="020F0502020204030204" pitchFamily="34" charset="0"/>
                      </a:endParaRPr>
                    </a:p>
                    <a:p>
                      <a:pPr algn="ctr" fontAlgn="b"/>
                      <a:r>
                        <a:rPr lang="en-US" sz="2200" b="1" i="0" u="none" strike="noStrike" baseline="0" dirty="0" smtClean="0">
                          <a:solidFill>
                            <a:schemeClr val="tx1"/>
                          </a:solidFill>
                          <a:effectLst/>
                          <a:latin typeface="Calibri" panose="020F0502020204030204" pitchFamily="34" charset="0"/>
                        </a:rPr>
                        <a:t>Covenantal View: The church replaces Israel in promises</a:t>
                      </a:r>
                      <a:endParaRPr lang="en-US" sz="2200" b="1" i="0" u="none" strike="noStrike" dirty="0">
                        <a:solidFill>
                          <a:schemeClr val="tx1"/>
                        </a:solidFill>
                        <a:effectLst/>
                        <a:latin typeface="Calibri" panose="020F0502020204030204" pitchFamily="34" charset="0"/>
                      </a:endParaRP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32775" name="TextBox 9"/>
          <p:cNvSpPr txBox="1">
            <a:spLocks noChangeArrowheads="1"/>
          </p:cNvSpPr>
          <p:nvPr/>
        </p:nvSpPr>
        <p:spPr bwMode="auto">
          <a:xfrm>
            <a:off x="10695875" y="6659563"/>
            <a:ext cx="12684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r>
              <a:rPr lang="en-US" sz="1200" dirty="0" smtClean="0"/>
              <a:t>Gentry &amp; </a:t>
            </a:r>
            <a:r>
              <a:rPr lang="en-US" sz="1200" dirty="0" err="1" smtClean="0"/>
              <a:t>Wellum</a:t>
            </a:r>
            <a:endParaRPr lang="en-US" sz="1200" dirty="0"/>
          </a:p>
        </p:txBody>
      </p:sp>
    </p:spTree>
    <p:extLst>
      <p:ext uri="{BB962C8B-B14F-4D97-AF65-F5344CB8AC3E}">
        <p14:creationId xmlns:p14="http://schemas.microsoft.com/office/powerpoint/2010/main" val="1463411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 – from Constable’s notes</a:t>
            </a:r>
            <a:endParaRPr lang="en-US" dirty="0"/>
          </a:p>
        </p:txBody>
      </p:sp>
      <p:sp>
        <p:nvSpPr>
          <p:cNvPr id="3" name="Content Placeholder 2"/>
          <p:cNvSpPr>
            <a:spLocks noGrp="1"/>
          </p:cNvSpPr>
          <p:nvPr>
            <p:ph idx="1"/>
          </p:nvPr>
        </p:nvSpPr>
        <p:spPr>
          <a:xfrm>
            <a:off x="7040349" y="2362200"/>
            <a:ext cx="5137116" cy="4070350"/>
          </a:xfrm>
        </p:spPr>
        <p:txBody>
          <a:bodyPr/>
          <a:lstStyle/>
          <a:p>
            <a:pPr marL="0" indent="0" algn="ctr">
              <a:buNone/>
            </a:pPr>
            <a:r>
              <a:rPr lang="en-US" sz="3200" dirty="0"/>
              <a:t>“Much of this chapter speaks of preparation being made for the coming of the Lord and for the restoration of His people, thus expanding the thoughts in 40:3–5, 9</a:t>
            </a:r>
            <a:r>
              <a:rPr lang="en-US" sz="3200" dirty="0" smtClean="0"/>
              <a:t>.”</a:t>
            </a:r>
            <a:endParaRPr lang="en-US" sz="3200" dirty="0"/>
          </a:p>
        </p:txBody>
      </p:sp>
      <p:pic>
        <p:nvPicPr>
          <p:cNvPr id="4" name="Picture 3"/>
          <p:cNvPicPr>
            <a:picLocks noChangeAspect="1"/>
          </p:cNvPicPr>
          <p:nvPr/>
        </p:nvPicPr>
        <p:blipFill>
          <a:blip r:embed="rId3"/>
          <a:stretch>
            <a:fillRect/>
          </a:stretch>
        </p:blipFill>
        <p:spPr>
          <a:xfrm>
            <a:off x="635000" y="2286000"/>
            <a:ext cx="5697307" cy="3810000"/>
          </a:xfrm>
          <a:prstGeom prst="rect">
            <a:avLst/>
          </a:prstGeom>
        </p:spPr>
      </p:pic>
    </p:spTree>
    <p:extLst>
      <p:ext uri="{BB962C8B-B14F-4D97-AF65-F5344CB8AC3E}">
        <p14:creationId xmlns:p14="http://schemas.microsoft.com/office/powerpoint/2010/main" val="2130772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Isaiah 62 </a:t>
            </a:r>
            <a:r>
              <a:rPr lang="en-US" dirty="0" smtClean="0"/>
              <a:t>- </a:t>
            </a:r>
            <a:r>
              <a:rPr lang="en-US" dirty="0" err="1" smtClean="0"/>
              <a:t>Pericopes</a:t>
            </a:r>
            <a:endParaRPr lang="en-US" dirty="0"/>
          </a:p>
        </p:txBody>
      </p:sp>
      <p:pic>
        <p:nvPicPr>
          <p:cNvPr id="5" name="Picture 4"/>
          <p:cNvPicPr>
            <a:picLocks noChangeAspect="1"/>
          </p:cNvPicPr>
          <p:nvPr/>
        </p:nvPicPr>
        <p:blipFill rotWithShape="1">
          <a:blip r:embed="rId3"/>
          <a:srcRect b="30000"/>
          <a:stretch/>
        </p:blipFill>
        <p:spPr>
          <a:xfrm>
            <a:off x="364001" y="2057400"/>
            <a:ext cx="12234400" cy="2149301"/>
          </a:xfrm>
          <a:prstGeom prst="rect">
            <a:avLst/>
          </a:prstGeom>
        </p:spPr>
      </p:pic>
    </p:spTree>
    <p:extLst>
      <p:ext uri="{BB962C8B-B14F-4D97-AF65-F5344CB8AC3E}">
        <p14:creationId xmlns:p14="http://schemas.microsoft.com/office/powerpoint/2010/main" val="1988257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62</a:t>
            </a:r>
            <a:endParaRPr lang="en-US" dirty="0"/>
          </a:p>
        </p:txBody>
      </p:sp>
      <p:pic>
        <p:nvPicPr>
          <p:cNvPr id="4" name="Picture 3"/>
          <p:cNvPicPr>
            <a:picLocks noChangeAspect="1"/>
          </p:cNvPicPr>
          <p:nvPr/>
        </p:nvPicPr>
        <p:blipFill>
          <a:blip r:embed="rId3"/>
          <a:stretch>
            <a:fillRect/>
          </a:stretch>
        </p:blipFill>
        <p:spPr>
          <a:xfrm>
            <a:off x="406400" y="1790109"/>
            <a:ext cx="8302196" cy="4229691"/>
          </a:xfrm>
          <a:prstGeom prst="rect">
            <a:avLst/>
          </a:prstGeom>
        </p:spPr>
      </p:pic>
      <p:sp>
        <p:nvSpPr>
          <p:cNvPr id="9" name="Right Arrow 8"/>
          <p:cNvSpPr/>
          <p:nvPr/>
        </p:nvSpPr>
        <p:spPr>
          <a:xfrm>
            <a:off x="968923" y="3542709"/>
            <a:ext cx="6324600" cy="1676400"/>
          </a:xfrm>
          <a:prstGeom prst="rightArrow">
            <a:avLst>
              <a:gd name="adj1" fmla="val 100000"/>
              <a:gd name="adj2" fmla="val 34638"/>
            </a:avLst>
          </a:prstGeom>
          <a:solidFill>
            <a:srgbClr val="F2F2F2">
              <a:alpha val="0"/>
            </a:srgbClr>
          </a:solidFill>
          <a:ln w="5715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endParaRPr lang="en-US" sz="2800" kern="0">
              <a:solidFill>
                <a:schemeClr val="accent4">
                  <a:lumMod val="95000"/>
                  <a:lumOff val="5000"/>
                </a:schemeClr>
              </a:solidFill>
              <a:latin typeface="Arial" charset="0"/>
              <a:ea typeface="Cambria" panose="02040503050406030204" pitchFamily="18" charset="0"/>
              <a:cs typeface="Arial" charset="0"/>
            </a:endParaRPr>
          </a:p>
        </p:txBody>
      </p:sp>
      <p:sp>
        <p:nvSpPr>
          <p:cNvPr id="11" name="TextBox 10"/>
          <p:cNvSpPr txBox="1"/>
          <p:nvPr/>
        </p:nvSpPr>
        <p:spPr>
          <a:xfrm>
            <a:off x="7445923" y="3978084"/>
            <a:ext cx="1799677" cy="830997"/>
          </a:xfrm>
          <a:prstGeom prst="rect">
            <a:avLst/>
          </a:prstGeom>
          <a:noFill/>
        </p:spPr>
        <p:txBody>
          <a:bodyPr wrap="square" rtlCol="0">
            <a:spAutoFit/>
          </a:bodyPr>
          <a:lstStyle/>
          <a:p>
            <a:r>
              <a:rPr lang="en-US" sz="2400" b="1" dirty="0" smtClean="0"/>
              <a:t>Rev 2:17</a:t>
            </a:r>
          </a:p>
          <a:p>
            <a:r>
              <a:rPr lang="en-US" sz="2400" b="1" dirty="0" smtClean="0"/>
              <a:t>Rev 21:2</a:t>
            </a:r>
            <a:endParaRPr lang="en-US" sz="2400" dirty="0"/>
          </a:p>
        </p:txBody>
      </p:sp>
      <p:sp>
        <p:nvSpPr>
          <p:cNvPr id="12" name="32-Point Star 11"/>
          <p:cNvSpPr/>
          <p:nvPr/>
        </p:nvSpPr>
        <p:spPr>
          <a:xfrm>
            <a:off x="7445923" y="1256709"/>
            <a:ext cx="4114800" cy="1295400"/>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kern="0" dirty="0" smtClean="0">
                <a:solidFill>
                  <a:schemeClr val="accent4">
                    <a:lumMod val="95000"/>
                    <a:lumOff val="5000"/>
                  </a:schemeClr>
                </a:solidFill>
                <a:ea typeface="Cambria" panose="02040503050406030204" pitchFamily="18" charset="0"/>
                <a:cs typeface="Arial" charset="0"/>
              </a:rPr>
              <a:t>Zion’s Coming Salvation</a:t>
            </a:r>
            <a:endParaRPr lang="en-US" sz="2800" kern="0" dirty="0">
              <a:solidFill>
                <a:schemeClr val="accent4">
                  <a:lumMod val="95000"/>
                  <a:lumOff val="5000"/>
                </a:schemeClr>
              </a:solidFill>
              <a:ea typeface="Cambria" panose="02040503050406030204" pitchFamily="18" charset="0"/>
              <a:cs typeface="Arial" charset="0"/>
            </a:endParaRPr>
          </a:p>
        </p:txBody>
      </p:sp>
      <p:sp>
        <p:nvSpPr>
          <p:cNvPr id="13" name="Content Placeholder 2"/>
          <p:cNvSpPr txBox="1">
            <a:spLocks/>
          </p:cNvSpPr>
          <p:nvPr/>
        </p:nvSpPr>
        <p:spPr bwMode="auto">
          <a:xfrm>
            <a:off x="9743453" y="2937163"/>
            <a:ext cx="2819400" cy="1587307"/>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349250" lvl="1" indent="-349250"/>
            <a:r>
              <a:rPr lang="en-US" sz="2800" kern="0" dirty="0" smtClean="0">
                <a:solidFill>
                  <a:schemeClr val="tx1"/>
                </a:solidFill>
              </a:rPr>
              <a:t>Righteousness</a:t>
            </a:r>
          </a:p>
          <a:p>
            <a:pPr marL="349250" lvl="1" indent="-349250"/>
            <a:r>
              <a:rPr lang="en-US" sz="2800" kern="0" dirty="0" smtClean="0">
                <a:solidFill>
                  <a:schemeClr val="tx1"/>
                </a:solidFill>
              </a:rPr>
              <a:t>Royalty</a:t>
            </a:r>
          </a:p>
          <a:p>
            <a:pPr marL="349250" lvl="1" indent="-349250"/>
            <a:r>
              <a:rPr lang="en-US" sz="2800" kern="0" dirty="0" smtClean="0">
                <a:solidFill>
                  <a:schemeClr val="tx1"/>
                </a:solidFill>
              </a:rPr>
              <a:t>Renewal</a:t>
            </a:r>
            <a:endParaRPr lang="en-US" sz="2800" kern="0" dirty="0">
              <a:solidFill>
                <a:srgbClr val="FF0000"/>
              </a:solidFill>
            </a:endParaRPr>
          </a:p>
        </p:txBody>
      </p:sp>
      <p:sp>
        <p:nvSpPr>
          <p:cNvPr id="10" name="TextBox 9"/>
          <p:cNvSpPr txBox="1"/>
          <p:nvPr/>
        </p:nvSpPr>
        <p:spPr>
          <a:xfrm>
            <a:off x="406400" y="6172200"/>
            <a:ext cx="12192000" cy="954107"/>
          </a:xfrm>
          <a:prstGeom prst="rect">
            <a:avLst/>
          </a:prstGeom>
          <a:solidFill>
            <a:schemeClr val="bg1">
              <a:lumMod val="95000"/>
            </a:schemeClr>
          </a:solidFill>
        </p:spPr>
        <p:txBody>
          <a:bodyPr wrap="square" rtlCol="0">
            <a:spAutoFit/>
          </a:bodyPr>
          <a:lstStyle/>
          <a:p>
            <a:pPr algn="ctr"/>
            <a:r>
              <a:rPr lang="en-US" sz="2800" i="1" dirty="0" err="1"/>
              <a:t>Hesed</a:t>
            </a:r>
            <a:r>
              <a:rPr lang="en-US" sz="2800" dirty="0"/>
              <a:t> is </a:t>
            </a:r>
            <a:r>
              <a:rPr lang="en-US" sz="2800" dirty="0" smtClean="0"/>
              <a:t>“the </a:t>
            </a:r>
            <a:r>
              <a:rPr lang="en-US" sz="2800" dirty="0"/>
              <a:t>unfailing love that is ever loyal to its pledge, love as a settled disposition </a:t>
            </a:r>
            <a:r>
              <a:rPr lang="en-US" sz="2800" dirty="0" smtClean="0"/>
              <a:t>…” – </a:t>
            </a:r>
            <a:r>
              <a:rPr lang="fr-FR" sz="2800" dirty="0" smtClean="0"/>
              <a:t>Motyer</a:t>
            </a:r>
            <a:endParaRPr lang="en-US" sz="2800" dirty="0"/>
          </a:p>
        </p:txBody>
      </p:sp>
      <p:sp>
        <p:nvSpPr>
          <p:cNvPr id="3" name="TextBox 2"/>
          <p:cNvSpPr txBox="1"/>
          <p:nvPr/>
        </p:nvSpPr>
        <p:spPr>
          <a:xfrm>
            <a:off x="8940800" y="4909526"/>
            <a:ext cx="4064000" cy="1200329"/>
          </a:xfrm>
          <a:prstGeom prst="rect">
            <a:avLst/>
          </a:prstGeom>
          <a:noFill/>
        </p:spPr>
        <p:txBody>
          <a:bodyPr wrap="square" rtlCol="0">
            <a:spAutoFit/>
          </a:bodyPr>
          <a:lstStyle/>
          <a:p>
            <a:r>
              <a:rPr lang="en-US" dirty="0"/>
              <a:t>And I saw the holy city, new Jerusalem, coming down out of heaven from God, made ready as a bride adorned for her husband</a:t>
            </a:r>
            <a:r>
              <a:rPr lang="en-US" dirty="0" smtClean="0"/>
              <a:t>.</a:t>
            </a:r>
            <a:endParaRPr lang="en-US" dirty="0"/>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t="3555" b="-1"/>
          <a:stretch/>
        </p:blipFill>
        <p:spPr>
          <a:xfrm>
            <a:off x="7613283" y="3464117"/>
            <a:ext cx="1128142" cy="533401"/>
          </a:xfrm>
          <a:prstGeom prst="rect">
            <a:avLst/>
          </a:prstGeom>
        </p:spPr>
      </p:pic>
    </p:spTree>
    <p:extLst>
      <p:ext uri="{BB962C8B-B14F-4D97-AF65-F5344CB8AC3E}">
        <p14:creationId xmlns:p14="http://schemas.microsoft.com/office/powerpoint/2010/main" val="18052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62</a:t>
            </a:r>
            <a:endParaRPr lang="en-US" dirty="0"/>
          </a:p>
        </p:txBody>
      </p:sp>
      <p:pic>
        <p:nvPicPr>
          <p:cNvPr id="6" name="Picture 5"/>
          <p:cNvPicPr>
            <a:picLocks noChangeAspect="1"/>
          </p:cNvPicPr>
          <p:nvPr/>
        </p:nvPicPr>
        <p:blipFill>
          <a:blip r:embed="rId3"/>
          <a:stretch>
            <a:fillRect/>
          </a:stretch>
        </p:blipFill>
        <p:spPr>
          <a:xfrm>
            <a:off x="558800" y="2181929"/>
            <a:ext cx="8302196" cy="4272560"/>
          </a:xfrm>
          <a:prstGeom prst="rect">
            <a:avLst/>
          </a:prstGeom>
        </p:spPr>
      </p:pic>
      <p:sp>
        <p:nvSpPr>
          <p:cNvPr id="9" name="Content Placeholder 2"/>
          <p:cNvSpPr txBox="1">
            <a:spLocks/>
          </p:cNvSpPr>
          <p:nvPr/>
        </p:nvSpPr>
        <p:spPr bwMode="auto">
          <a:xfrm>
            <a:off x="7774586" y="5105400"/>
            <a:ext cx="5250894" cy="16002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349250" lvl="1" indent="-349250"/>
            <a:r>
              <a:rPr lang="en-US" sz="2800" kern="0" dirty="0" smtClean="0">
                <a:solidFill>
                  <a:schemeClr val="tx1"/>
                </a:solidFill>
              </a:rPr>
              <a:t>Marriage metaphors provide a powerful message and permanent commitment</a:t>
            </a:r>
          </a:p>
        </p:txBody>
      </p:sp>
      <p:sp>
        <p:nvSpPr>
          <p:cNvPr id="7" name="Line Callout 2 6"/>
          <p:cNvSpPr/>
          <p:nvPr/>
        </p:nvSpPr>
        <p:spPr>
          <a:xfrm>
            <a:off x="6807200" y="3799159"/>
            <a:ext cx="3276600" cy="704139"/>
          </a:xfrm>
          <a:prstGeom prst="borderCallout2">
            <a:avLst>
              <a:gd name="adj1" fmla="val 18750"/>
              <a:gd name="adj2" fmla="val -8333"/>
              <a:gd name="adj3" fmla="val 18750"/>
              <a:gd name="adj4" fmla="val -16667"/>
              <a:gd name="adj5" fmla="val 67092"/>
              <a:gd name="adj6" fmla="val -400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The restoration of the Promised Land</a:t>
            </a:r>
            <a:endParaRPr lang="en-US" sz="2000" dirty="0">
              <a:solidFill>
                <a:sysClr val="windowText" lastClr="000000"/>
              </a:solidFill>
            </a:endParaRPr>
          </a:p>
        </p:txBody>
      </p:sp>
      <p:cxnSp>
        <p:nvCxnSpPr>
          <p:cNvPr id="10" name="Straight Connector 9"/>
          <p:cNvCxnSpPr/>
          <p:nvPr/>
        </p:nvCxnSpPr>
        <p:spPr>
          <a:xfrm>
            <a:off x="2006600" y="3015632"/>
            <a:ext cx="1295400" cy="0"/>
          </a:xfrm>
          <a:prstGeom prst="line">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06600" y="3861924"/>
            <a:ext cx="1295400" cy="0"/>
          </a:xfrm>
          <a:prstGeom prst="line">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06600" y="4683940"/>
            <a:ext cx="1295400" cy="0"/>
          </a:xfrm>
          <a:prstGeom prst="line">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32-Point Star 12"/>
          <p:cNvSpPr/>
          <p:nvPr/>
        </p:nvSpPr>
        <p:spPr>
          <a:xfrm>
            <a:off x="7911233" y="1577581"/>
            <a:ext cx="4114800" cy="1295400"/>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400" kern="0" dirty="0" smtClean="0">
                <a:solidFill>
                  <a:schemeClr val="accent4">
                    <a:lumMod val="95000"/>
                    <a:lumOff val="5000"/>
                  </a:schemeClr>
                </a:solidFill>
                <a:ea typeface="Cambria" panose="02040503050406030204" pitchFamily="18" charset="0"/>
                <a:cs typeface="Arial" charset="0"/>
              </a:rPr>
              <a:t>The benefits of the mission of the Anointed One</a:t>
            </a:r>
            <a:endParaRPr lang="en-US" sz="2400" kern="0" dirty="0">
              <a:solidFill>
                <a:schemeClr val="accent4">
                  <a:lumMod val="95000"/>
                  <a:lumOff val="5000"/>
                </a:schemeClr>
              </a:solidFill>
              <a:ea typeface="Cambria" panose="02040503050406030204" pitchFamily="18" charset="0"/>
              <a:cs typeface="Arial" charset="0"/>
            </a:endParaRPr>
          </a:p>
        </p:txBody>
      </p:sp>
      <p:cxnSp>
        <p:nvCxnSpPr>
          <p:cNvPr id="4" name="Straight Connector 3"/>
          <p:cNvCxnSpPr/>
          <p:nvPr/>
        </p:nvCxnSpPr>
        <p:spPr>
          <a:xfrm flipH="1">
            <a:off x="4978400" y="3932625"/>
            <a:ext cx="1295400" cy="0"/>
          </a:xfrm>
          <a:prstGeom prst="lin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H="1" flipV="1">
            <a:off x="5047467" y="3493297"/>
            <a:ext cx="1219200" cy="435776"/>
          </a:xfrm>
          <a:prstGeom prst="lin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cxnSp>
      <p:sp>
        <p:nvSpPr>
          <p:cNvPr id="15" name="Line Callout 2 14"/>
          <p:cNvSpPr/>
          <p:nvPr/>
        </p:nvSpPr>
        <p:spPr>
          <a:xfrm>
            <a:off x="3316149" y="1058692"/>
            <a:ext cx="3276600" cy="704139"/>
          </a:xfrm>
          <a:prstGeom prst="borderCallout2">
            <a:avLst>
              <a:gd name="adj1" fmla="val 18750"/>
              <a:gd name="adj2" fmla="val -8333"/>
              <a:gd name="adj3" fmla="val 18750"/>
              <a:gd name="adj4" fmla="val -16667"/>
              <a:gd name="adj5" fmla="val 286371"/>
              <a:gd name="adj6" fmla="val -584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adversative </a:t>
            </a:r>
            <a:r>
              <a:rPr lang="en-US" sz="2000" i="1" dirty="0" err="1">
                <a:solidFill>
                  <a:sysClr val="windowText" lastClr="000000"/>
                </a:solidFill>
              </a:rPr>
              <a:t>kî</a:t>
            </a:r>
            <a:r>
              <a:rPr lang="en-US" sz="2000" i="1" dirty="0">
                <a:solidFill>
                  <a:sysClr val="windowText" lastClr="000000"/>
                </a:solidFill>
              </a:rPr>
              <a:t> </a:t>
            </a:r>
            <a:endParaRPr lang="en-US" sz="2000" i="1" dirty="0" smtClean="0">
              <a:solidFill>
                <a:sysClr val="windowText" lastClr="000000"/>
              </a:solidFill>
            </a:endParaRPr>
          </a:p>
          <a:p>
            <a:pPr algn="ctr"/>
            <a:r>
              <a:rPr lang="en-US" sz="2000" dirty="0" smtClean="0">
                <a:solidFill>
                  <a:sysClr val="windowText" lastClr="000000"/>
                </a:solidFill>
              </a:rPr>
              <a:t>“</a:t>
            </a:r>
            <a:r>
              <a:rPr lang="en-US" sz="2000" dirty="0">
                <a:solidFill>
                  <a:sysClr val="windowText" lastClr="000000"/>
                </a:solidFill>
              </a:rPr>
              <a:t>but, </a:t>
            </a:r>
            <a:r>
              <a:rPr lang="en-US" sz="2000" dirty="0" smtClean="0">
                <a:solidFill>
                  <a:sysClr val="windowText" lastClr="000000"/>
                </a:solidFill>
              </a:rPr>
              <a:t>nevertheless”</a:t>
            </a:r>
            <a:endParaRPr lang="en-US" sz="2000" dirty="0">
              <a:solidFill>
                <a:sysClr val="windowText" lastClr="000000"/>
              </a:solidFill>
            </a:endParaRPr>
          </a:p>
        </p:txBody>
      </p:sp>
      <p:sp>
        <p:nvSpPr>
          <p:cNvPr id="3" name="TextBox 2"/>
          <p:cNvSpPr txBox="1"/>
          <p:nvPr/>
        </p:nvSpPr>
        <p:spPr>
          <a:xfrm>
            <a:off x="6032339" y="1924163"/>
            <a:ext cx="1710725" cy="369332"/>
          </a:xfrm>
          <a:prstGeom prst="rect">
            <a:avLst/>
          </a:prstGeom>
          <a:noFill/>
        </p:spPr>
        <p:txBody>
          <a:bodyPr wrap="none" rtlCol="0">
            <a:spAutoFit/>
          </a:bodyPr>
          <a:lstStyle/>
          <a:p>
            <a:r>
              <a:rPr lang="en-US" dirty="0" smtClean="0"/>
              <a:t>Isaiah 54 (17x)</a:t>
            </a:r>
            <a:endParaRPr lang="en-US" dirty="0"/>
          </a:p>
        </p:txBody>
      </p:sp>
      <p:sp>
        <p:nvSpPr>
          <p:cNvPr id="16" name="TextBox 15"/>
          <p:cNvSpPr txBox="1"/>
          <p:nvPr/>
        </p:nvSpPr>
        <p:spPr>
          <a:xfrm>
            <a:off x="7445923" y="2907446"/>
            <a:ext cx="1774845" cy="369332"/>
          </a:xfrm>
          <a:prstGeom prst="rect">
            <a:avLst/>
          </a:prstGeom>
          <a:noFill/>
        </p:spPr>
        <p:txBody>
          <a:bodyPr wrap="none" rtlCol="0">
            <a:spAutoFit/>
          </a:bodyPr>
          <a:lstStyle/>
          <a:p>
            <a:r>
              <a:rPr lang="en-US" dirty="0" smtClean="0"/>
              <a:t>Isaiah 1:7 (16x)</a:t>
            </a:r>
            <a:endParaRPr lang="en-US" dirty="0"/>
          </a:p>
        </p:txBody>
      </p:sp>
    </p:spTree>
    <p:extLst>
      <p:ext uri="{BB962C8B-B14F-4D97-AF65-F5344CB8AC3E}">
        <p14:creationId xmlns:p14="http://schemas.microsoft.com/office/powerpoint/2010/main" val="110887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2:1-4</a:t>
            </a:r>
            <a:endParaRPr lang="en-US" dirty="0"/>
          </a:p>
        </p:txBody>
      </p:sp>
      <p:pic>
        <p:nvPicPr>
          <p:cNvPr id="4" name="Picture 3"/>
          <p:cNvPicPr>
            <a:picLocks noChangeAspect="1"/>
          </p:cNvPicPr>
          <p:nvPr/>
        </p:nvPicPr>
        <p:blipFill rotWithShape="1">
          <a:blip r:embed="rId3"/>
          <a:srcRect t="8365" b="28528"/>
          <a:stretch/>
        </p:blipFill>
        <p:spPr>
          <a:xfrm>
            <a:off x="406400" y="2057400"/>
            <a:ext cx="6362700" cy="4598936"/>
          </a:xfrm>
          <a:prstGeom prst="rect">
            <a:avLst/>
          </a:prstGeom>
        </p:spPr>
      </p:pic>
      <p:pic>
        <p:nvPicPr>
          <p:cNvPr id="5" name="Picture 4"/>
          <p:cNvPicPr>
            <a:picLocks noChangeAspect="1"/>
          </p:cNvPicPr>
          <p:nvPr/>
        </p:nvPicPr>
        <p:blipFill rotWithShape="1">
          <a:blip r:embed="rId3"/>
          <a:srcRect t="70660" r="7834"/>
          <a:stretch/>
        </p:blipFill>
        <p:spPr>
          <a:xfrm>
            <a:off x="6804025" y="2218706"/>
            <a:ext cx="5864225" cy="2138162"/>
          </a:xfrm>
          <a:prstGeom prst="rect">
            <a:avLst/>
          </a:prstGeom>
        </p:spPr>
      </p:pic>
      <p:sp>
        <p:nvSpPr>
          <p:cNvPr id="6" name="Content Placeholder 2"/>
          <p:cNvSpPr txBox="1">
            <a:spLocks/>
          </p:cNvSpPr>
          <p:nvPr/>
        </p:nvSpPr>
        <p:spPr bwMode="auto">
          <a:xfrm>
            <a:off x="7190065" y="4805162"/>
            <a:ext cx="5443260" cy="16002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lgn="ctr">
              <a:buNone/>
            </a:pPr>
            <a:r>
              <a:rPr lang="en-US" sz="2400" dirty="0"/>
              <a:t>There will be no righteousness and peace on this earth till Jerusalem gets her new name and becomes a crown of glory to the Lord</a:t>
            </a:r>
            <a:r>
              <a:rPr lang="en-US" sz="2400" dirty="0" smtClean="0"/>
              <a:t>.  - </a:t>
            </a:r>
            <a:r>
              <a:rPr lang="en-US" sz="1800" dirty="0" err="1" smtClean="0"/>
              <a:t>Wiersbe</a:t>
            </a:r>
            <a:r>
              <a:rPr lang="en-US" sz="1800" dirty="0" smtClean="0"/>
              <a:t> (Is 61)</a:t>
            </a:r>
            <a:endParaRPr lang="en-US" sz="1800" dirty="0"/>
          </a:p>
        </p:txBody>
      </p:sp>
      <p:pic>
        <p:nvPicPr>
          <p:cNvPr id="7" name="Picture 6"/>
          <p:cNvPicPr>
            <a:picLocks noChangeAspect="1"/>
          </p:cNvPicPr>
          <p:nvPr/>
        </p:nvPicPr>
        <p:blipFill rotWithShape="1">
          <a:blip r:embed="rId3"/>
          <a:srcRect r="41317" b="92680"/>
          <a:stretch/>
        </p:blipFill>
        <p:spPr>
          <a:xfrm>
            <a:off x="4140200" y="1234943"/>
            <a:ext cx="4988963" cy="712709"/>
          </a:xfrm>
          <a:prstGeom prst="rect">
            <a:avLst/>
          </a:prstGeom>
        </p:spPr>
      </p:pic>
    </p:spTree>
    <p:extLst>
      <p:ext uri="{BB962C8B-B14F-4D97-AF65-F5344CB8AC3E}">
        <p14:creationId xmlns:p14="http://schemas.microsoft.com/office/powerpoint/2010/main" val="126868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62</a:t>
            </a:r>
            <a:endParaRPr lang="en-US" dirty="0"/>
          </a:p>
        </p:txBody>
      </p:sp>
      <p:pic>
        <p:nvPicPr>
          <p:cNvPr id="7" name="Picture 6"/>
          <p:cNvPicPr>
            <a:picLocks noChangeAspect="1"/>
          </p:cNvPicPr>
          <p:nvPr/>
        </p:nvPicPr>
        <p:blipFill>
          <a:blip r:embed="rId3"/>
          <a:stretch>
            <a:fillRect/>
          </a:stretch>
        </p:blipFill>
        <p:spPr>
          <a:xfrm>
            <a:off x="482600" y="2095697"/>
            <a:ext cx="7973538" cy="3858164"/>
          </a:xfrm>
          <a:prstGeom prst="rect">
            <a:avLst/>
          </a:prstGeom>
        </p:spPr>
      </p:pic>
      <p:sp>
        <p:nvSpPr>
          <p:cNvPr id="9" name="Content Placeholder 2"/>
          <p:cNvSpPr txBox="1">
            <a:spLocks/>
          </p:cNvSpPr>
          <p:nvPr/>
        </p:nvSpPr>
        <p:spPr bwMode="auto">
          <a:xfrm>
            <a:off x="7112000" y="4810861"/>
            <a:ext cx="5250894" cy="22860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367696" lvl="1" indent="-367696">
              <a:buSzPct val="65000"/>
              <a:buFont typeface="Wingdings" pitchFamily="2" charset="2"/>
              <a:buChar char="n"/>
            </a:pPr>
            <a:r>
              <a:rPr lang="en-US" sz="2800" dirty="0"/>
              <a:t>Forceful Hyperbole?  </a:t>
            </a:r>
          </a:p>
          <a:p>
            <a:r>
              <a:rPr lang="en-US" sz="2800" dirty="0" smtClean="0"/>
              <a:t>A </a:t>
            </a:r>
            <a:r>
              <a:rPr lang="en-US" sz="2800" dirty="0"/>
              <a:t>striking contrast to the blind, dumb, indolent, sleepy hirelings of the prophet’s own </a:t>
            </a:r>
            <a:r>
              <a:rPr lang="en-US" sz="2800" dirty="0" smtClean="0"/>
              <a:t>time?</a:t>
            </a:r>
            <a:endParaRPr lang="en-US" sz="2800" dirty="0"/>
          </a:p>
          <a:p>
            <a:pPr marL="349250" lvl="1" indent="-349250"/>
            <a:endParaRPr lang="en-US" sz="2800" kern="0" dirty="0">
              <a:solidFill>
                <a:srgbClr val="FF0000"/>
              </a:solidFill>
            </a:endParaRPr>
          </a:p>
        </p:txBody>
      </p:sp>
      <p:sp>
        <p:nvSpPr>
          <p:cNvPr id="5" name="32-Point Star 4"/>
          <p:cNvSpPr/>
          <p:nvPr/>
        </p:nvSpPr>
        <p:spPr>
          <a:xfrm>
            <a:off x="6121400" y="1182040"/>
            <a:ext cx="4114800" cy="1561159"/>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kern="0" dirty="0" smtClean="0">
                <a:solidFill>
                  <a:schemeClr val="accent4">
                    <a:lumMod val="95000"/>
                    <a:lumOff val="5000"/>
                  </a:schemeClr>
                </a:solidFill>
                <a:ea typeface="Cambria" panose="02040503050406030204" pitchFamily="18" charset="0"/>
                <a:cs typeface="Arial" charset="0"/>
              </a:rPr>
              <a:t>Emphasis turns to Jerusalem!</a:t>
            </a:r>
            <a:endParaRPr lang="en-US" sz="2800" kern="0" dirty="0">
              <a:solidFill>
                <a:schemeClr val="accent4">
                  <a:lumMod val="95000"/>
                  <a:lumOff val="5000"/>
                </a:schemeClr>
              </a:solidFill>
              <a:ea typeface="Cambria" panose="02040503050406030204" pitchFamily="18" charset="0"/>
              <a:cs typeface="Arial" charset="0"/>
            </a:endParaRPr>
          </a:p>
        </p:txBody>
      </p:sp>
      <p:cxnSp>
        <p:nvCxnSpPr>
          <p:cNvPr id="8" name="Straight Connector 7"/>
          <p:cNvCxnSpPr/>
          <p:nvPr/>
        </p:nvCxnSpPr>
        <p:spPr>
          <a:xfrm>
            <a:off x="2797175" y="3886200"/>
            <a:ext cx="2057400" cy="0"/>
          </a:xfrm>
          <a:prstGeom prst="line">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39825" y="5143500"/>
            <a:ext cx="2743200" cy="0"/>
          </a:xfrm>
          <a:prstGeom prst="line">
            <a:avLst/>
          </a:prstGeom>
          <a:ln w="57150">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994526" y="3034940"/>
            <a:ext cx="5638800" cy="1626319"/>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defPPr>
              <a:defRPr lang="en-US"/>
            </a:defPPr>
            <a:lvl1pPr marL="367696" indent="-367696" defTabSz="982136">
              <a:spcBef>
                <a:spcPct val="20000"/>
              </a:spcBef>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349250" lvl="1" indent="-349250" defTabSz="982136">
              <a:spcBef>
                <a:spcPct val="20000"/>
              </a:spcBef>
              <a:buClrTx/>
              <a:buSzPct val="60000"/>
              <a:buFont typeface="Wingdings" pitchFamily="2" charset="2"/>
              <a:buChar char="q"/>
              <a:defRPr sz="2800" kern="0">
                <a:solidFill>
                  <a:srgbClr val="FF0000"/>
                </a:solidFill>
                <a:latin typeface="Cambria" panose="02040503050406030204" pitchFamily="18" charset="0"/>
                <a:ea typeface="Cambria" panose="02040503050406030204" pitchFamily="18" charset="0"/>
                <a:cs typeface="+mn-cs"/>
              </a:defRPr>
            </a:lvl2pPr>
            <a:lvl3pPr marL="1098250" indent="-377372" defTabSz="982136">
              <a:spcBef>
                <a:spcPct val="20000"/>
              </a:spcBef>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defTabSz="982136">
              <a:spcBef>
                <a:spcPct val="20000"/>
              </a:spcBef>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defTabSz="982136">
              <a:spcBef>
                <a:spcPct val="20000"/>
              </a:spcBef>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defTabSz="982136" fontAlgn="base">
              <a:spcBef>
                <a:spcPct val="20000"/>
              </a:spcBef>
              <a:spcAft>
                <a:spcPct val="0"/>
              </a:spcAft>
              <a:buClr>
                <a:schemeClr val="accent1"/>
              </a:buClr>
              <a:buSzPct val="75000"/>
              <a:buFont typeface="Wingdings" pitchFamily="2" charset="2"/>
              <a:buChar char="§"/>
              <a:defRPr sz="2133">
                <a:latin typeface="+mn-lt"/>
                <a:cs typeface="+mn-cs"/>
              </a:defRPr>
            </a:lvl6pPr>
            <a:lvl7pPr marL="2731916" indent="-362858" defTabSz="982136" fontAlgn="base">
              <a:spcBef>
                <a:spcPct val="20000"/>
              </a:spcBef>
              <a:spcAft>
                <a:spcPct val="0"/>
              </a:spcAft>
              <a:buClr>
                <a:schemeClr val="accent1"/>
              </a:buClr>
              <a:buSzPct val="75000"/>
              <a:buFont typeface="Wingdings" pitchFamily="2" charset="2"/>
              <a:buChar char="§"/>
              <a:defRPr sz="2133">
                <a:latin typeface="+mn-lt"/>
                <a:cs typeface="+mn-cs"/>
              </a:defRPr>
            </a:lvl7pPr>
            <a:lvl8pPr marL="3196373" indent="-362858" defTabSz="982136" fontAlgn="base">
              <a:spcBef>
                <a:spcPct val="20000"/>
              </a:spcBef>
              <a:spcAft>
                <a:spcPct val="0"/>
              </a:spcAft>
              <a:buClr>
                <a:schemeClr val="accent1"/>
              </a:buClr>
              <a:buSzPct val="75000"/>
              <a:buFont typeface="Wingdings" pitchFamily="2" charset="2"/>
              <a:buChar char="§"/>
              <a:defRPr sz="2133">
                <a:latin typeface="+mn-lt"/>
                <a:cs typeface="+mn-cs"/>
              </a:defRPr>
            </a:lvl8pPr>
            <a:lvl9pPr marL="3660832" indent="-362858" defTabSz="982136" fontAlgn="base">
              <a:spcBef>
                <a:spcPct val="20000"/>
              </a:spcBef>
              <a:spcAft>
                <a:spcPct val="0"/>
              </a:spcAft>
              <a:buClr>
                <a:schemeClr val="accent1"/>
              </a:buClr>
              <a:buSzPct val="75000"/>
              <a:buFont typeface="Wingdings" pitchFamily="2" charset="2"/>
              <a:buChar char="§"/>
              <a:defRPr sz="2133">
                <a:latin typeface="+mn-lt"/>
                <a:cs typeface="+mn-cs"/>
              </a:defRPr>
            </a:lvl9pPr>
          </a:lstStyle>
          <a:p>
            <a:pPr marL="0" indent="0" algn="ctr">
              <a:buNone/>
            </a:pPr>
            <a:r>
              <a:rPr lang="en-US" sz="2400" dirty="0"/>
              <a:t>God will have no rest till He accomplishes His purposes for His people, and the world will have no peace till He succeeds. </a:t>
            </a:r>
            <a:r>
              <a:rPr lang="en-US" sz="2000" i="1" dirty="0" err="1"/>
              <a:t>Wiersbe</a:t>
            </a:r>
            <a:endParaRPr lang="en-US" sz="2000" i="1" dirty="0"/>
          </a:p>
        </p:txBody>
      </p:sp>
    </p:spTree>
    <p:extLst>
      <p:ext uri="{BB962C8B-B14F-4D97-AF65-F5344CB8AC3E}">
        <p14:creationId xmlns:p14="http://schemas.microsoft.com/office/powerpoint/2010/main" val="184316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t>Announcements</a:t>
            </a:r>
          </a:p>
        </p:txBody>
      </p:sp>
      <p:sp>
        <p:nvSpPr>
          <p:cNvPr id="21507" name="Content Placeholder 2"/>
          <p:cNvSpPr>
            <a:spLocks noGrp="1"/>
          </p:cNvSpPr>
          <p:nvPr>
            <p:ph idx="1"/>
          </p:nvPr>
        </p:nvSpPr>
        <p:spPr>
          <a:xfrm>
            <a:off x="619276" y="2057400"/>
            <a:ext cx="12055324" cy="5257800"/>
          </a:xfrm>
        </p:spPr>
        <p:txBody>
          <a:bodyPr anchor="t"/>
          <a:lstStyle/>
          <a:p>
            <a:pPr>
              <a:spcAft>
                <a:spcPts val="640"/>
              </a:spcAft>
            </a:pPr>
            <a:r>
              <a:rPr lang="en-US" altLang="en-US" sz="3800" b="1" dirty="0" smtClean="0"/>
              <a:t>MOB Website &amp; Resources:  </a:t>
            </a:r>
            <a:r>
              <a:rPr lang="en-US" altLang="en-US" sz="3800" b="1" dirty="0" smtClean="0">
                <a:hlinkClick r:id="rId3"/>
              </a:rPr>
              <a:t>www.ibcmob.net</a:t>
            </a:r>
            <a:r>
              <a:rPr lang="en-US" altLang="en-US" sz="3800" b="1" dirty="0" smtClean="0"/>
              <a:t> </a:t>
            </a:r>
          </a:p>
          <a:p>
            <a:pPr>
              <a:spcAft>
                <a:spcPts val="640"/>
              </a:spcAft>
            </a:pPr>
            <a:r>
              <a:rPr lang="en-US" sz="3600" dirty="0" smtClean="0">
                <a:hlinkClick r:id="rId4"/>
              </a:rPr>
              <a:t>https</a:t>
            </a:r>
            <a:r>
              <a:rPr lang="en-US" sz="3600" dirty="0">
                <a:hlinkClick r:id="rId4"/>
              </a:rPr>
              <a:t>://immanuelbible.church</a:t>
            </a:r>
            <a:r>
              <a:rPr lang="en-US" sz="3600" dirty="0" smtClean="0">
                <a:hlinkClick r:id="rId4"/>
              </a:rPr>
              <a:t>/</a:t>
            </a:r>
            <a:endParaRPr lang="en-US" sz="3600" dirty="0" smtClean="0"/>
          </a:p>
          <a:p>
            <a:pPr lvl="1">
              <a:spcAft>
                <a:spcPts val="640"/>
              </a:spcAft>
            </a:pPr>
            <a:r>
              <a:rPr lang="en-US" sz="2800" dirty="0" smtClean="0">
                <a:hlinkClick r:id="rId5"/>
              </a:rPr>
              <a:t>(</a:t>
            </a:r>
            <a:r>
              <a:rPr lang="en-US" sz="2800" dirty="0">
                <a:hlinkClick r:id="rId5"/>
              </a:rPr>
              <a:t>943) Croc's Corner </a:t>
            </a:r>
            <a:r>
              <a:rPr lang="en-US" sz="2800" dirty="0" smtClean="0">
                <a:hlinkClick r:id="rId5"/>
              </a:rPr>
              <a:t>– YouTube</a:t>
            </a:r>
            <a:endParaRPr lang="en-US" sz="2800" dirty="0" smtClean="0"/>
          </a:p>
          <a:p>
            <a:pPr lvl="1">
              <a:spcAft>
                <a:spcPts val="640"/>
              </a:spcAft>
            </a:pPr>
            <a:r>
              <a:rPr lang="en-US" sz="2800" dirty="0">
                <a:hlinkClick r:id="rId6"/>
              </a:rPr>
              <a:t>https://</a:t>
            </a:r>
            <a:r>
              <a:rPr lang="en-US" sz="2800" dirty="0" smtClean="0">
                <a:hlinkClick r:id="rId6"/>
              </a:rPr>
              <a:t>immanuelbible.church/vbs</a:t>
            </a:r>
            <a:r>
              <a:rPr lang="en-US" sz="2800" dirty="0" smtClean="0"/>
              <a:t>  </a:t>
            </a: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pic>
        <p:nvPicPr>
          <p:cNvPr id="3" name="Picture 2"/>
          <p:cNvPicPr>
            <a:picLocks noChangeAspect="1"/>
          </p:cNvPicPr>
          <p:nvPr/>
        </p:nvPicPr>
        <p:blipFill>
          <a:blip r:embed="rId7"/>
          <a:stretch>
            <a:fillRect/>
          </a:stretch>
        </p:blipFill>
        <p:spPr>
          <a:xfrm>
            <a:off x="7493000" y="3809188"/>
            <a:ext cx="4191000" cy="2393433"/>
          </a:xfrm>
          <a:prstGeom prst="rect">
            <a:avLst/>
          </a:prstGeom>
        </p:spPr>
      </p:pic>
    </p:spTree>
    <p:extLst>
      <p:ext uri="{BB962C8B-B14F-4D97-AF65-F5344CB8AC3E}">
        <p14:creationId xmlns:p14="http://schemas.microsoft.com/office/powerpoint/2010/main" val="2251284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62</a:t>
            </a:r>
            <a:endParaRPr lang="en-US" dirty="0"/>
          </a:p>
        </p:txBody>
      </p:sp>
      <p:pic>
        <p:nvPicPr>
          <p:cNvPr id="8" name="Picture 7"/>
          <p:cNvPicPr>
            <a:picLocks noChangeAspect="1"/>
          </p:cNvPicPr>
          <p:nvPr/>
        </p:nvPicPr>
        <p:blipFill rotWithShape="1">
          <a:blip r:embed="rId3"/>
          <a:srcRect t="1999"/>
          <a:stretch/>
        </p:blipFill>
        <p:spPr>
          <a:xfrm>
            <a:off x="558800" y="2209800"/>
            <a:ext cx="7187616" cy="4173143"/>
          </a:xfrm>
          <a:prstGeom prst="rect">
            <a:avLst/>
          </a:prstGeom>
        </p:spPr>
      </p:pic>
      <p:sp>
        <p:nvSpPr>
          <p:cNvPr id="11" name="Content Placeholder 2"/>
          <p:cNvSpPr txBox="1">
            <a:spLocks/>
          </p:cNvSpPr>
          <p:nvPr/>
        </p:nvSpPr>
        <p:spPr bwMode="auto">
          <a:xfrm>
            <a:off x="7416800" y="3048000"/>
            <a:ext cx="5029200" cy="19812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lvl="1" indent="0" algn="ctr">
              <a:buNone/>
            </a:pPr>
            <a:r>
              <a:rPr lang="en-US" sz="2800" i="1" kern="0" dirty="0" smtClean="0"/>
              <a:t>A promise of permanent protection and peace </a:t>
            </a:r>
          </a:p>
          <a:p>
            <a:pPr marL="0" lvl="1" indent="0" algn="ctr">
              <a:buNone/>
            </a:pPr>
            <a:r>
              <a:rPr lang="en-US" sz="2800" i="1" kern="0" dirty="0" smtClean="0"/>
              <a:t>Confirmed...with an oath…sworn to himself</a:t>
            </a:r>
            <a:endParaRPr lang="en-US" sz="2400" i="1" kern="0" dirty="0"/>
          </a:p>
        </p:txBody>
      </p:sp>
      <p:sp>
        <p:nvSpPr>
          <p:cNvPr id="3" name="Rectangle 2"/>
          <p:cNvSpPr/>
          <p:nvPr/>
        </p:nvSpPr>
        <p:spPr>
          <a:xfrm>
            <a:off x="1016000" y="2209800"/>
            <a:ext cx="5257800" cy="838200"/>
          </a:xfrm>
          <a:prstGeom prst="rect">
            <a:avLst/>
          </a:prstGeom>
          <a:solidFill>
            <a:srgbClr val="F2F2F2">
              <a:alpha val="0"/>
            </a:srgbClr>
          </a:solidFill>
          <a:ln w="5715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endParaRPr lang="en-US" sz="2800" kern="0">
              <a:solidFill>
                <a:schemeClr val="accent4">
                  <a:lumMod val="95000"/>
                  <a:lumOff val="5000"/>
                </a:schemeClr>
              </a:solidFill>
              <a:latin typeface="Arial" charset="0"/>
              <a:ea typeface="Cambria" panose="02040503050406030204" pitchFamily="18" charset="0"/>
              <a:cs typeface="Arial" charset="0"/>
            </a:endParaRPr>
          </a:p>
        </p:txBody>
      </p:sp>
    </p:spTree>
    <p:extLst>
      <p:ext uri="{BB962C8B-B14F-4D97-AF65-F5344CB8AC3E}">
        <p14:creationId xmlns:p14="http://schemas.microsoft.com/office/powerpoint/2010/main" val="31361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 b="1389"/>
          <a:stretch/>
        </p:blipFill>
        <p:spPr>
          <a:xfrm>
            <a:off x="453848" y="1752600"/>
            <a:ext cx="5599135" cy="5410200"/>
          </a:xfrm>
          <a:prstGeom prst="rect">
            <a:avLst/>
          </a:prstGeom>
        </p:spPr>
      </p:pic>
      <p:sp>
        <p:nvSpPr>
          <p:cNvPr id="11" name="Title 10"/>
          <p:cNvSpPr>
            <a:spLocks noGrp="1"/>
          </p:cNvSpPr>
          <p:nvPr>
            <p:ph type="title"/>
          </p:nvPr>
        </p:nvSpPr>
        <p:spPr/>
        <p:txBody>
          <a:bodyPr/>
          <a:lstStyle/>
          <a:p>
            <a:r>
              <a:rPr lang="en-US" dirty="0" smtClean="0"/>
              <a:t>Isaiah 62</a:t>
            </a:r>
            <a:endParaRPr lang="en-US" dirty="0"/>
          </a:p>
        </p:txBody>
      </p:sp>
      <p:sp>
        <p:nvSpPr>
          <p:cNvPr id="12" name="Right Arrow 11"/>
          <p:cNvSpPr/>
          <p:nvPr/>
        </p:nvSpPr>
        <p:spPr>
          <a:xfrm>
            <a:off x="892723" y="3613768"/>
            <a:ext cx="6324600" cy="2133600"/>
          </a:xfrm>
          <a:prstGeom prst="rightArrow">
            <a:avLst>
              <a:gd name="adj1" fmla="val 100000"/>
              <a:gd name="adj2" fmla="val 37089"/>
            </a:avLst>
          </a:prstGeom>
          <a:solidFill>
            <a:srgbClr val="F2F2F2">
              <a:alpha val="0"/>
            </a:srgbClr>
          </a:solidFill>
          <a:ln w="5715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endParaRPr lang="en-US" sz="2800" kern="0">
              <a:solidFill>
                <a:schemeClr val="accent4">
                  <a:lumMod val="95000"/>
                  <a:lumOff val="5000"/>
                </a:schemeClr>
              </a:solidFill>
              <a:latin typeface="Arial" charset="0"/>
              <a:ea typeface="Cambria" panose="02040503050406030204" pitchFamily="18" charset="0"/>
              <a:cs typeface="Arial" charset="0"/>
            </a:endParaRPr>
          </a:p>
        </p:txBody>
      </p:sp>
      <p:sp>
        <p:nvSpPr>
          <p:cNvPr id="13" name="TextBox 12"/>
          <p:cNvSpPr txBox="1"/>
          <p:nvPr/>
        </p:nvSpPr>
        <p:spPr>
          <a:xfrm>
            <a:off x="7369723" y="4080106"/>
            <a:ext cx="1799677" cy="1569660"/>
          </a:xfrm>
          <a:prstGeom prst="rect">
            <a:avLst/>
          </a:prstGeom>
          <a:noFill/>
        </p:spPr>
        <p:txBody>
          <a:bodyPr wrap="square" rtlCol="0">
            <a:spAutoFit/>
          </a:bodyPr>
          <a:lstStyle/>
          <a:p>
            <a:r>
              <a:rPr lang="en-US" sz="2400" b="1" dirty="0" smtClean="0"/>
              <a:t>John 12:15</a:t>
            </a:r>
          </a:p>
          <a:p>
            <a:r>
              <a:rPr lang="en-US" sz="2400" b="1" dirty="0" smtClean="0"/>
              <a:t>Matt 21:5</a:t>
            </a:r>
          </a:p>
          <a:p>
            <a:r>
              <a:rPr lang="en-US" sz="2400" b="1" dirty="0" smtClean="0"/>
              <a:t>Rev 22:12</a:t>
            </a:r>
          </a:p>
          <a:p>
            <a:r>
              <a:rPr lang="en-US" sz="2400" b="1" dirty="0" smtClean="0"/>
              <a:t>+ Is 40</a:t>
            </a:r>
            <a:endParaRPr lang="en-US" sz="2400" dirty="0"/>
          </a:p>
        </p:txBody>
      </p:sp>
      <p:sp>
        <p:nvSpPr>
          <p:cNvPr id="6" name="Line Callout 2 5"/>
          <p:cNvSpPr/>
          <p:nvPr/>
        </p:nvSpPr>
        <p:spPr>
          <a:xfrm>
            <a:off x="6350000" y="718112"/>
            <a:ext cx="3276600" cy="1471894"/>
          </a:xfrm>
          <a:prstGeom prst="borderCallout2">
            <a:avLst>
              <a:gd name="adj1" fmla="val 18750"/>
              <a:gd name="adj2" fmla="val -8333"/>
              <a:gd name="adj3" fmla="val 18750"/>
              <a:gd name="adj4" fmla="val -16667"/>
              <a:gd name="adj5" fmla="val 60197"/>
              <a:gd name="adj6" fmla="val -6544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ysClr val="windowText" lastClr="000000"/>
                </a:solidFill>
              </a:rPr>
              <a:t>Note the constant flow of imperative verbs… </a:t>
            </a:r>
          </a:p>
          <a:p>
            <a:pPr algn="ctr"/>
            <a:r>
              <a:rPr lang="en-US" sz="2000" b="1" dirty="0" smtClean="0">
                <a:solidFill>
                  <a:sysClr val="windowText" lastClr="000000"/>
                </a:solidFill>
              </a:rPr>
              <a:t>ACTIVELY CLAIM THE PROMISE WITH ACTION</a:t>
            </a:r>
            <a:endParaRPr lang="en-US" sz="2000" b="1" dirty="0">
              <a:solidFill>
                <a:sysClr val="windowText" lastClr="000000"/>
              </a:solidFill>
            </a:endParaRPr>
          </a:p>
        </p:txBody>
      </p:sp>
      <p:sp>
        <p:nvSpPr>
          <p:cNvPr id="2" name="TextBox 1"/>
          <p:cNvSpPr txBox="1"/>
          <p:nvPr/>
        </p:nvSpPr>
        <p:spPr>
          <a:xfrm>
            <a:off x="8026400" y="5673795"/>
            <a:ext cx="4800600" cy="1569660"/>
          </a:xfrm>
          <a:prstGeom prst="rect">
            <a:avLst/>
          </a:prstGeom>
          <a:noFill/>
        </p:spPr>
        <p:txBody>
          <a:bodyPr wrap="square" rtlCol="0">
            <a:spAutoFit/>
          </a:bodyPr>
          <a:lstStyle/>
          <a:p>
            <a:r>
              <a:rPr lang="en-US" sz="2400" dirty="0">
                <a:latin typeface="+mj-lt"/>
              </a:rPr>
              <a:t>“Behold, I am coming soon, bringing my recompense with me, to repay each one for what he has </a:t>
            </a:r>
            <a:r>
              <a:rPr lang="en-US" sz="2400" dirty="0" smtClean="0">
                <a:latin typeface="+mj-lt"/>
              </a:rPr>
              <a:t>done. </a:t>
            </a:r>
          </a:p>
          <a:p>
            <a:pPr algn="r"/>
            <a:r>
              <a:rPr lang="en-US" sz="2400" dirty="0" smtClean="0">
                <a:latin typeface="+mj-lt"/>
              </a:rPr>
              <a:t>– Rev 22:12</a:t>
            </a:r>
            <a:endParaRPr lang="en-US" sz="2400" dirty="0">
              <a:latin typeface="+mj-lt"/>
            </a:endParaRPr>
          </a:p>
        </p:txBody>
      </p:sp>
    </p:spTree>
    <p:extLst>
      <p:ext uri="{BB962C8B-B14F-4D97-AF65-F5344CB8AC3E}">
        <p14:creationId xmlns:p14="http://schemas.microsoft.com/office/powerpoint/2010/main" val="56309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0-#ppt_w/2"/>
                                          </p:val>
                                        </p:tav>
                                        <p:tav tm="100000">
                                          <p:val>
                                            <p:strVal val="#ppt_x"/>
                                          </p:val>
                                        </p:tav>
                                      </p:tavLst>
                                    </p:anim>
                                    <p:anim calcmode="lin" valueType="num">
                                      <p:cBhvr additive="base">
                                        <p:cTn id="1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Consider </a:t>
            </a:r>
            <a:endParaRPr lang="en-US" dirty="0"/>
          </a:p>
        </p:txBody>
      </p:sp>
      <p:sp>
        <p:nvSpPr>
          <p:cNvPr id="3" name="Content Placeholder 2"/>
          <p:cNvSpPr>
            <a:spLocks noGrp="1"/>
          </p:cNvSpPr>
          <p:nvPr>
            <p:ph idx="1"/>
          </p:nvPr>
        </p:nvSpPr>
        <p:spPr>
          <a:xfrm>
            <a:off x="619276" y="1676400"/>
            <a:ext cx="12207724" cy="5458728"/>
          </a:xfrm>
        </p:spPr>
        <p:txBody>
          <a:bodyPr/>
          <a:lstStyle/>
          <a:p>
            <a:r>
              <a:rPr lang="en-US" sz="3600" dirty="0" smtClean="0"/>
              <a:t>Isaiah 60-62 captures a message of comfort—despite a looming Babylonian captivity</a:t>
            </a:r>
          </a:p>
          <a:p>
            <a:pPr lvl="1"/>
            <a:r>
              <a:rPr lang="en-US" sz="2800" dirty="0" smtClean="0"/>
              <a:t>Isaiah 60 – Blessings Israel would enjoy in the future</a:t>
            </a:r>
          </a:p>
          <a:p>
            <a:pPr lvl="1"/>
            <a:r>
              <a:rPr lang="en-US" sz="2800" dirty="0" smtClean="0"/>
              <a:t>Isaiah 61 – Introducing the true Messiah’s arrival and role</a:t>
            </a:r>
          </a:p>
          <a:p>
            <a:pPr lvl="1"/>
            <a:r>
              <a:rPr lang="en-US" sz="2800" dirty="0" smtClean="0"/>
              <a:t>Isaiah 62 – Zion’s coming salvation and Jerusalem: “My delight is in her”</a:t>
            </a:r>
          </a:p>
          <a:p>
            <a:r>
              <a:rPr lang="en-US" sz="3600" dirty="0" smtClean="0"/>
              <a:t>God’s unconditional covenants reflect His </a:t>
            </a:r>
            <a:r>
              <a:rPr lang="en-US" sz="3600" i="1" dirty="0" err="1" smtClean="0"/>
              <a:t>hesed</a:t>
            </a:r>
            <a:r>
              <a:rPr lang="en-US" sz="3600" i="1" dirty="0" smtClean="0"/>
              <a:t> </a:t>
            </a:r>
            <a:r>
              <a:rPr lang="en-US" sz="3600" dirty="0" smtClean="0"/>
              <a:t>toward his promises and weave God’s ultimate plan</a:t>
            </a:r>
          </a:p>
          <a:p>
            <a:pPr lvl="1"/>
            <a:r>
              <a:rPr lang="en-US" sz="2800" dirty="0" smtClean="0"/>
              <a:t>Love as a settled disposition; an unbreakable loyalty to His pledge</a:t>
            </a:r>
          </a:p>
          <a:p>
            <a:pPr lvl="1"/>
            <a:r>
              <a:rPr lang="en-US" sz="2800" dirty="0" smtClean="0"/>
              <a:t>Watchmen </a:t>
            </a:r>
            <a:r>
              <a:rPr lang="en-US" sz="2800" dirty="0"/>
              <a:t>with no </a:t>
            </a:r>
            <a:r>
              <a:rPr lang="en-US" sz="2800" dirty="0" smtClean="0"/>
              <a:t>rest; Go through…, prepare…, lift up…</a:t>
            </a:r>
            <a:endParaRPr lang="en-US" sz="2800" dirty="0"/>
          </a:p>
        </p:txBody>
      </p:sp>
      <p:sp>
        <p:nvSpPr>
          <p:cNvPr id="4" name="TextBox 3"/>
          <p:cNvSpPr txBox="1"/>
          <p:nvPr/>
        </p:nvSpPr>
        <p:spPr>
          <a:xfrm>
            <a:off x="8483600" y="6765796"/>
            <a:ext cx="3506153" cy="369332"/>
          </a:xfrm>
          <a:prstGeom prst="rect">
            <a:avLst/>
          </a:prstGeom>
          <a:noFill/>
        </p:spPr>
        <p:txBody>
          <a:bodyPr wrap="none" rtlCol="0">
            <a:spAutoFit/>
          </a:bodyPr>
          <a:lstStyle/>
          <a:p>
            <a:r>
              <a:rPr lang="en-US" baseline="30000" dirty="0" smtClean="0">
                <a:solidFill>
                  <a:schemeClr val="bg1"/>
                </a:solidFill>
              </a:rPr>
              <a:t>1 </a:t>
            </a:r>
            <a:r>
              <a:rPr lang="en-US" dirty="0" smtClean="0">
                <a:solidFill>
                  <a:schemeClr val="bg1"/>
                </a:solidFill>
              </a:rPr>
              <a:t>Dr. Constables notes, Page 12</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22</a:t>
            </a:fld>
            <a:endParaRPr lang="en-US" altLang="en-US"/>
          </a:p>
        </p:txBody>
      </p:sp>
    </p:spTree>
    <p:extLst>
      <p:ext uri="{BB962C8B-B14F-4D97-AF65-F5344CB8AC3E}">
        <p14:creationId xmlns:p14="http://schemas.microsoft.com/office/powerpoint/2010/main" val="240942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619276" y="1905000"/>
            <a:ext cx="12131524" cy="5257800"/>
          </a:xfrm>
        </p:spPr>
        <p:txBody>
          <a:bodyPr/>
          <a:lstStyle/>
          <a:p>
            <a:pPr marL="514350" indent="-514350">
              <a:buSzPct val="100000"/>
              <a:buFont typeface="+mj-lt"/>
              <a:buAutoNum type="arabicPeriod"/>
            </a:pPr>
            <a:r>
              <a:rPr lang="en-US" sz="2800" dirty="0" smtClean="0">
                <a:solidFill>
                  <a:schemeClr val="tx1"/>
                </a:solidFill>
              </a:rPr>
              <a:t>What’s </a:t>
            </a:r>
            <a:r>
              <a:rPr lang="en-US" sz="2800" dirty="0">
                <a:solidFill>
                  <a:schemeClr val="tx1"/>
                </a:solidFill>
              </a:rPr>
              <a:t>your understanding of who the speaker is in this passage, and of His motivation to speak? </a:t>
            </a:r>
          </a:p>
          <a:p>
            <a:pPr marL="514350" indent="-514350">
              <a:buSzPct val="100000"/>
              <a:buFont typeface="+mj-lt"/>
              <a:buAutoNum type="arabicPeriod"/>
            </a:pPr>
            <a:r>
              <a:rPr lang="en-US" sz="2800" dirty="0" smtClean="0">
                <a:solidFill>
                  <a:schemeClr val="tx1"/>
                </a:solidFill>
              </a:rPr>
              <a:t>What </a:t>
            </a:r>
            <a:r>
              <a:rPr lang="en-US" sz="2800" dirty="0">
                <a:solidFill>
                  <a:schemeClr val="tx1"/>
                </a:solidFill>
              </a:rPr>
              <a:t>do verses 2-3 picture about what God’s people are to become as a result of their redemption?</a:t>
            </a:r>
          </a:p>
          <a:p>
            <a:pPr marL="514350" indent="-514350">
              <a:buSzPct val="100000"/>
              <a:buFont typeface="+mj-lt"/>
              <a:buAutoNum type="arabicPeriod"/>
            </a:pPr>
            <a:r>
              <a:rPr lang="en-US" sz="2800" dirty="0" smtClean="0">
                <a:solidFill>
                  <a:schemeClr val="tx1"/>
                </a:solidFill>
              </a:rPr>
              <a:t>What </a:t>
            </a:r>
            <a:r>
              <a:rPr lang="en-US" sz="2800" dirty="0">
                <a:solidFill>
                  <a:schemeClr val="tx1"/>
                </a:solidFill>
              </a:rPr>
              <a:t>“new name” will be given to God’s people, and what does it reflect about who they are, or will become?</a:t>
            </a:r>
          </a:p>
          <a:p>
            <a:pPr marL="514350" indent="-514350">
              <a:buSzPct val="100000"/>
              <a:buFont typeface="+mj-lt"/>
              <a:buAutoNum type="arabicPeriod"/>
            </a:pPr>
            <a:r>
              <a:rPr lang="en-US" sz="2800" dirty="0" smtClean="0">
                <a:solidFill>
                  <a:schemeClr val="tx1"/>
                </a:solidFill>
              </a:rPr>
              <a:t>What </a:t>
            </a:r>
            <a:r>
              <a:rPr lang="en-US" sz="2800" dirty="0">
                <a:solidFill>
                  <a:schemeClr val="tx1"/>
                </a:solidFill>
              </a:rPr>
              <a:t>does Isaiah say about how the land will be changed and renamed—and what does it mean, and what are the implications, that God will be “married” to it?</a:t>
            </a:r>
          </a:p>
          <a:p>
            <a:pPr marL="514350" indent="-514350">
              <a:buSzPct val="100000"/>
              <a:buFont typeface="+mj-lt"/>
              <a:buAutoNum type="arabicPeriod"/>
            </a:pPr>
            <a:r>
              <a:rPr lang="en-US" sz="2800" dirty="0" smtClean="0">
                <a:solidFill>
                  <a:schemeClr val="tx1"/>
                </a:solidFill>
              </a:rPr>
              <a:t>Again, review </a:t>
            </a:r>
            <a:r>
              <a:rPr lang="en-US" sz="2800" dirty="0">
                <a:solidFill>
                  <a:schemeClr val="tx1"/>
                </a:solidFill>
              </a:rPr>
              <a:t>Is 40 and discuss similarities between these two chapters.  </a:t>
            </a:r>
          </a:p>
        </p:txBody>
      </p:sp>
    </p:spTree>
    <p:extLst>
      <p:ext uri="{BB962C8B-B14F-4D97-AF65-F5344CB8AC3E}">
        <p14:creationId xmlns:p14="http://schemas.microsoft.com/office/powerpoint/2010/main" val="2632657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619276" y="1905000"/>
            <a:ext cx="12131524" cy="5257800"/>
          </a:xfrm>
        </p:spPr>
        <p:txBody>
          <a:bodyPr/>
          <a:lstStyle/>
          <a:p>
            <a:pPr marL="514350" indent="-514350">
              <a:buSzPct val="100000"/>
              <a:buFont typeface="+mj-lt"/>
              <a:buAutoNum type="arabicPeriod" startAt="6"/>
            </a:pPr>
            <a:r>
              <a:rPr lang="en-US" sz="2800" dirty="0" smtClean="0">
                <a:solidFill>
                  <a:schemeClr val="tx1"/>
                </a:solidFill>
              </a:rPr>
              <a:t>What </a:t>
            </a:r>
            <a:r>
              <a:rPr lang="en-US" sz="2800" dirty="0">
                <a:solidFill>
                  <a:schemeClr val="tx1"/>
                </a:solidFill>
              </a:rPr>
              <a:t>is the duty that will be assigned to the watchmen of Jerusalem, and for how long, according to Isaiah</a:t>
            </a:r>
            <a:r>
              <a:rPr lang="en-US" sz="2800" dirty="0" smtClean="0">
                <a:solidFill>
                  <a:schemeClr val="tx1"/>
                </a:solidFill>
              </a:rPr>
              <a:t>?  Who are these watchmen?</a:t>
            </a:r>
          </a:p>
          <a:p>
            <a:pPr marL="351569" lvl="1" indent="0">
              <a:buSzPct val="100000"/>
              <a:buNone/>
            </a:pPr>
            <a:r>
              <a:rPr lang="en-US" sz="2000" dirty="0" smtClean="0">
                <a:solidFill>
                  <a:schemeClr val="tx1"/>
                </a:solidFill>
              </a:rPr>
              <a:t>	Where </a:t>
            </a:r>
            <a:r>
              <a:rPr lang="en-US" sz="2000" dirty="0">
                <a:solidFill>
                  <a:schemeClr val="tx1"/>
                </a:solidFill>
              </a:rPr>
              <a:t>else is this message of persistence? </a:t>
            </a:r>
            <a:r>
              <a:rPr lang="en-US" sz="2000" dirty="0" smtClean="0">
                <a:solidFill>
                  <a:schemeClr val="tx1"/>
                </a:solidFill>
              </a:rPr>
              <a:t>(Ezek</a:t>
            </a:r>
            <a:r>
              <a:rPr lang="en-US" sz="2000" dirty="0">
                <a:solidFill>
                  <a:schemeClr val="tx1"/>
                </a:solidFill>
              </a:rPr>
              <a:t>. 33; Dan. 4:13; Luke 11:5–10; 18:1–8</a:t>
            </a:r>
            <a:r>
              <a:rPr lang="en-US" sz="2000" dirty="0" smtClean="0">
                <a:solidFill>
                  <a:schemeClr val="tx1"/>
                </a:solidFill>
              </a:rPr>
              <a:t>)</a:t>
            </a:r>
          </a:p>
          <a:p>
            <a:pPr marL="514350" indent="-514350">
              <a:buSzPct val="100000"/>
              <a:buFont typeface="+mj-lt"/>
              <a:buAutoNum type="arabicPeriod" startAt="6"/>
            </a:pPr>
            <a:r>
              <a:rPr lang="en-US" sz="2800" dirty="0" smtClean="0">
                <a:solidFill>
                  <a:schemeClr val="tx1"/>
                </a:solidFill>
              </a:rPr>
              <a:t>What </a:t>
            </a:r>
            <a:r>
              <a:rPr lang="en-US" sz="2800" dirty="0">
                <a:solidFill>
                  <a:schemeClr val="tx1"/>
                </a:solidFill>
              </a:rPr>
              <a:t>imperatives (commands) are given to Israel in verse 10, for what purpose--and how does that apply to us?</a:t>
            </a:r>
          </a:p>
          <a:p>
            <a:pPr marL="514350" indent="-514350">
              <a:buSzPct val="100000"/>
              <a:buFont typeface="+mj-lt"/>
              <a:buAutoNum type="arabicPeriod" startAt="6"/>
            </a:pPr>
            <a:r>
              <a:rPr lang="en-US" sz="2800" dirty="0" smtClean="0">
                <a:solidFill>
                  <a:schemeClr val="tx1"/>
                </a:solidFill>
              </a:rPr>
              <a:t>What </a:t>
            </a:r>
            <a:r>
              <a:rPr lang="en-US" sz="2800" dirty="0">
                <a:solidFill>
                  <a:schemeClr val="tx1"/>
                </a:solidFill>
              </a:rPr>
              <a:t>does it mean to “lift up </a:t>
            </a:r>
            <a:r>
              <a:rPr lang="en-US" sz="2800" dirty="0" smtClean="0">
                <a:solidFill>
                  <a:schemeClr val="tx1"/>
                </a:solidFill>
              </a:rPr>
              <a:t>a </a:t>
            </a:r>
            <a:r>
              <a:rPr lang="en-US" sz="2800" dirty="0">
                <a:solidFill>
                  <a:schemeClr val="tx1"/>
                </a:solidFill>
              </a:rPr>
              <a:t>standard over the peoples</a:t>
            </a:r>
            <a:r>
              <a:rPr lang="en-US" sz="2800" dirty="0" smtClean="0">
                <a:solidFill>
                  <a:schemeClr val="tx1"/>
                </a:solidFill>
              </a:rPr>
              <a:t>” (62:10b; NASB)?</a:t>
            </a:r>
            <a:endParaRPr lang="en-US" sz="2800" dirty="0">
              <a:solidFill>
                <a:schemeClr val="tx1"/>
              </a:solidFill>
            </a:endParaRPr>
          </a:p>
          <a:p>
            <a:pPr marL="514350" indent="-514350">
              <a:buSzPct val="100000"/>
              <a:buFont typeface="+mj-lt"/>
              <a:buAutoNum type="arabicPeriod" startAt="6"/>
            </a:pPr>
            <a:r>
              <a:rPr lang="en-US" sz="2800" dirty="0" smtClean="0">
                <a:solidFill>
                  <a:schemeClr val="tx1"/>
                </a:solidFill>
              </a:rPr>
              <a:t>What </a:t>
            </a:r>
            <a:r>
              <a:rPr lang="en-US" sz="2800" dirty="0">
                <a:solidFill>
                  <a:schemeClr val="tx1"/>
                </a:solidFill>
              </a:rPr>
              <a:t>did you learn about God from this lesson?</a:t>
            </a:r>
          </a:p>
          <a:p>
            <a:pPr marL="514350" indent="-514350">
              <a:buSzPct val="100000"/>
              <a:buFont typeface="+mj-lt"/>
              <a:buAutoNum type="arabicPeriod" startAt="6"/>
            </a:pPr>
            <a:r>
              <a:rPr lang="en-US" sz="2800" dirty="0" smtClean="0">
                <a:solidFill>
                  <a:schemeClr val="tx1"/>
                </a:solidFill>
              </a:rPr>
              <a:t>How </a:t>
            </a:r>
            <a:r>
              <a:rPr lang="en-US" sz="2800" dirty="0">
                <a:solidFill>
                  <a:schemeClr val="tx1"/>
                </a:solidFill>
              </a:rPr>
              <a:t>would you sum up the key theme, or themes, of this lesson, and what will your take with you from it</a:t>
            </a:r>
            <a:r>
              <a:rPr lang="en-US" sz="2800" dirty="0" smtClean="0">
                <a:solidFill>
                  <a:schemeClr val="tx1"/>
                </a:solidFill>
              </a:rPr>
              <a:t>?</a:t>
            </a:r>
            <a:endParaRPr lang="en-US" sz="2800" dirty="0">
              <a:solidFill>
                <a:schemeClr val="tx1"/>
              </a:solidFill>
            </a:endParaRPr>
          </a:p>
        </p:txBody>
      </p:sp>
    </p:spTree>
    <p:extLst>
      <p:ext uri="{BB962C8B-B14F-4D97-AF65-F5344CB8AC3E}">
        <p14:creationId xmlns:p14="http://schemas.microsoft.com/office/powerpoint/2010/main" val="28737035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399"/>
            <a:ext cx="12207724" cy="5470525"/>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Isaiah 62, Zion’s Coming Salvation</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Memory Verse: Isaiah 62:4</a:t>
            </a:r>
          </a:p>
          <a:p>
            <a:pPr marL="717340" lvl="1" indent="-365771">
              <a:spcBef>
                <a:spcPts val="0"/>
              </a:spcBef>
              <a:spcAft>
                <a:spcPts val="0"/>
              </a:spcAft>
              <a:defRPr/>
            </a:pPr>
            <a:r>
              <a:rPr lang="en-US" altLang="en-US" sz="2800" b="1" i="1" dirty="0">
                <a:solidFill>
                  <a:schemeClr val="tx1">
                    <a:lumMod val="75000"/>
                    <a:lumOff val="25000"/>
                  </a:schemeClr>
                </a:solidFill>
                <a:cs typeface="Arial" panose="020B0604020202020204" pitchFamily="34" charset="0"/>
              </a:rPr>
              <a:t>Dr. Constable’s Notes, 2022 Ed., </a:t>
            </a:r>
            <a:r>
              <a:rPr lang="en-US" altLang="en-US" sz="2800" b="1" dirty="0">
                <a:solidFill>
                  <a:schemeClr val="tx1">
                    <a:lumMod val="75000"/>
                    <a:lumOff val="25000"/>
                  </a:schemeClr>
                </a:solidFill>
                <a:cs typeface="Arial" panose="020B0604020202020204" pitchFamily="34" charset="0"/>
              </a:rPr>
              <a:t>pp. 440-443; </a:t>
            </a:r>
            <a:r>
              <a:rPr lang="en-US" altLang="en-US" sz="2800" b="1" dirty="0" err="1">
                <a:solidFill>
                  <a:schemeClr val="tx1">
                    <a:lumMod val="75000"/>
                    <a:lumOff val="25000"/>
                  </a:schemeClr>
                </a:solidFill>
                <a:cs typeface="Arial" panose="020B0604020202020204" pitchFamily="34" charset="0"/>
              </a:rPr>
              <a:t>Motyer</a:t>
            </a:r>
            <a:r>
              <a:rPr lang="en-US" altLang="en-US" sz="2800" b="1" dirty="0">
                <a:solidFill>
                  <a:schemeClr val="tx1">
                    <a:lumMod val="75000"/>
                    <a:lumOff val="25000"/>
                  </a:schemeClr>
                </a:solidFill>
                <a:cs typeface="Arial" panose="020B0604020202020204" pitchFamily="34" charset="0"/>
              </a:rPr>
              <a:t>, pp. 505-509</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Refreshment Host: Group D </a:t>
            </a:r>
          </a:p>
          <a:p>
            <a:pPr marL="0" indent="0">
              <a:spcBef>
                <a:spcPts val="0"/>
              </a:spcBef>
              <a:spcAft>
                <a:spcPts val="0"/>
              </a:spcAft>
              <a:buNone/>
              <a:defRPr/>
            </a:pPr>
            <a:endParaRPr lang="fr-FR" altLang="en-US" sz="3200" b="1" dirty="0" smtClean="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err="1" smtClean="0">
                <a:solidFill>
                  <a:schemeClr val="tx1">
                    <a:lumMod val="75000"/>
                    <a:lumOff val="25000"/>
                  </a:schemeClr>
                </a:solidFill>
                <a:latin typeface="+mn-lt"/>
                <a:cs typeface="Arial" panose="020B0604020202020204" pitchFamily="34" charset="0"/>
              </a:rPr>
              <a:t>Next</a:t>
            </a:r>
            <a:r>
              <a:rPr lang="fr-FR" altLang="en-US" sz="3200" b="1" dirty="0" smtClean="0">
                <a:solidFill>
                  <a:schemeClr val="tx1">
                    <a:lumMod val="75000"/>
                    <a:lumOff val="25000"/>
                  </a:schemeClr>
                </a:solidFill>
                <a:latin typeface="+mn-lt"/>
                <a:cs typeface="Arial" panose="020B0604020202020204" pitchFamily="34" charset="0"/>
              </a:rPr>
              <a: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Isaiah </a:t>
            </a:r>
            <a:r>
              <a:rPr lang="en-US" altLang="en-US" sz="2800" b="1" dirty="0" smtClean="0">
                <a:solidFill>
                  <a:schemeClr val="tx1">
                    <a:lumMod val="75000"/>
                    <a:lumOff val="25000"/>
                  </a:schemeClr>
                </a:solidFill>
                <a:cs typeface="Arial" panose="020B0604020202020204" pitchFamily="34" charset="0"/>
              </a:rPr>
              <a:t>63, The </a:t>
            </a:r>
            <a:r>
              <a:rPr lang="en-US" altLang="en-US" sz="2800" b="1" cap="small" dirty="0" smtClean="0">
                <a:solidFill>
                  <a:schemeClr val="tx1">
                    <a:lumMod val="75000"/>
                    <a:lumOff val="25000"/>
                  </a:schemeClr>
                </a:solidFill>
                <a:cs typeface="Arial" panose="020B0604020202020204" pitchFamily="34" charset="0"/>
              </a:rPr>
              <a:t>Lord’s</a:t>
            </a:r>
            <a:r>
              <a:rPr lang="en-US" altLang="en-US" sz="2800" b="1" dirty="0" smtClean="0">
                <a:solidFill>
                  <a:schemeClr val="tx1">
                    <a:lumMod val="75000"/>
                    <a:lumOff val="25000"/>
                  </a:schemeClr>
                </a:solidFill>
                <a:cs typeface="Arial" panose="020B0604020202020204" pitchFamily="34" charset="0"/>
              </a:rPr>
              <a:t> Day of Vengeance</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Memory Verse: Isaiah </a:t>
            </a:r>
            <a:r>
              <a:rPr lang="en-US" altLang="en-US" sz="2800" b="1" dirty="0" smtClean="0">
                <a:solidFill>
                  <a:schemeClr val="tx1">
                    <a:lumMod val="75000"/>
                    <a:lumOff val="25000"/>
                  </a:schemeClr>
                </a:solidFill>
                <a:cs typeface="Arial" panose="020B0604020202020204" pitchFamily="34" charset="0"/>
              </a:rPr>
              <a:t>63:7</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cs typeface="Arial" panose="020B0604020202020204" pitchFamily="34" charset="0"/>
              </a:rPr>
              <a:t>Dr. Constable’s Notes, 2022 Ed., </a:t>
            </a:r>
            <a:r>
              <a:rPr lang="en-US" altLang="en-US" sz="2800" b="1" dirty="0">
                <a:solidFill>
                  <a:schemeClr val="tx1">
                    <a:lumMod val="75000"/>
                    <a:lumOff val="25000"/>
                  </a:schemeClr>
                </a:solidFill>
                <a:cs typeface="Arial" panose="020B0604020202020204" pitchFamily="34" charset="0"/>
              </a:rPr>
              <a:t>pp. </a:t>
            </a:r>
            <a:r>
              <a:rPr lang="en-US" altLang="en-US" sz="2800" b="1" dirty="0" smtClean="0">
                <a:solidFill>
                  <a:schemeClr val="tx1">
                    <a:lumMod val="75000"/>
                    <a:lumOff val="25000"/>
                  </a:schemeClr>
                </a:solidFill>
                <a:cs typeface="Arial" panose="020B0604020202020204" pitchFamily="34" charset="0"/>
              </a:rPr>
              <a:t>443-453; </a:t>
            </a:r>
            <a:r>
              <a:rPr lang="en-US" altLang="en-US" sz="2800" b="1" dirty="0" err="1">
                <a:solidFill>
                  <a:schemeClr val="tx1">
                    <a:lumMod val="75000"/>
                    <a:lumOff val="25000"/>
                  </a:schemeClr>
                </a:solidFill>
                <a:cs typeface="Arial" panose="020B0604020202020204" pitchFamily="34" charset="0"/>
              </a:rPr>
              <a:t>Motyer</a:t>
            </a:r>
            <a:r>
              <a:rPr lang="en-US" altLang="en-US" sz="2800" b="1" dirty="0">
                <a:solidFill>
                  <a:schemeClr val="tx1">
                    <a:lumMod val="75000"/>
                    <a:lumOff val="25000"/>
                  </a:schemeClr>
                </a:solidFill>
                <a:cs typeface="Arial" panose="020B0604020202020204" pitchFamily="34" charset="0"/>
              </a:rPr>
              <a:t>, pp. </a:t>
            </a:r>
            <a:r>
              <a:rPr lang="en-US" altLang="en-US" sz="2800" b="1" dirty="0" smtClean="0">
                <a:solidFill>
                  <a:schemeClr val="tx1">
                    <a:lumMod val="75000"/>
                    <a:lumOff val="25000"/>
                  </a:schemeClr>
                </a:solidFill>
                <a:cs typeface="Arial" panose="020B0604020202020204" pitchFamily="34" charset="0"/>
              </a:rPr>
              <a:t>509-518</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Refreshment Host: Group </a:t>
            </a:r>
            <a:r>
              <a:rPr lang="en-US" altLang="en-US" sz="2800" b="1" dirty="0" smtClean="0">
                <a:solidFill>
                  <a:schemeClr val="tx1">
                    <a:lumMod val="75000"/>
                    <a:lumOff val="25000"/>
                  </a:schemeClr>
                </a:solidFill>
                <a:cs typeface="Arial" panose="020B0604020202020204" pitchFamily="34" charset="0"/>
              </a:rPr>
              <a:t>E </a:t>
            </a:r>
            <a:endParaRPr lang="en-US" altLang="en-US" sz="2800" b="1" dirty="0">
              <a:solidFill>
                <a:schemeClr val="tx1">
                  <a:lumMod val="75000"/>
                  <a:lumOff val="25000"/>
                </a:schemeClr>
              </a:solidFill>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25</a:t>
            </a:fld>
            <a:endParaRPr lang="en-US" altLang="en-US" dirty="0"/>
          </a:p>
        </p:txBody>
      </p:sp>
    </p:spTree>
    <p:extLst>
      <p:ext uri="{BB962C8B-B14F-4D97-AF65-F5344CB8AC3E}">
        <p14:creationId xmlns:p14="http://schemas.microsoft.com/office/powerpoint/2010/main" val="4013756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0525" y="2417264"/>
            <a:ext cx="11887200" cy="3145336"/>
          </a:xfrm>
          <a:prstGeom prst="rect">
            <a:avLst/>
          </a:prstGeom>
        </p:spPr>
      </p:pic>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26</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March 2024</a:t>
            </a:r>
            <a:endParaRPr lang="en-US" altLang="en-US" sz="1100" i="1" dirty="0">
              <a:solidFill>
                <a:srgbClr val="0000FF"/>
              </a:solidFill>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spTree>
    <p:extLst>
      <p:ext uri="{BB962C8B-B14F-4D97-AF65-F5344CB8AC3E}">
        <p14:creationId xmlns:p14="http://schemas.microsoft.com/office/powerpoint/2010/main" val="84769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a:t>
            </a:r>
            <a:endParaRPr lang="en-US" dirty="0"/>
          </a:p>
        </p:txBody>
      </p:sp>
    </p:spTree>
    <p:extLst>
      <p:ext uri="{BB962C8B-B14F-4D97-AF65-F5344CB8AC3E}">
        <p14:creationId xmlns:p14="http://schemas.microsoft.com/office/powerpoint/2010/main" val="374442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Scriptural Interpretation at IBC</a:t>
            </a:r>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1200" y="1905000"/>
            <a:ext cx="11643647" cy="4495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768600" y="6629400"/>
            <a:ext cx="6809878" cy="461665"/>
          </a:xfrm>
          <a:prstGeom prst="rect">
            <a:avLst/>
          </a:prstGeom>
          <a:noFill/>
        </p:spPr>
        <p:txBody>
          <a:bodyPr wrap="none" rtlCol="0">
            <a:spAutoFit/>
          </a:bodyPr>
          <a:lstStyle/>
          <a:p>
            <a:r>
              <a:rPr lang="en-US" sz="2400" dirty="0"/>
              <a:t>https://immanuelbible.church/visit/what-we-teach</a:t>
            </a:r>
          </a:p>
        </p:txBody>
      </p:sp>
    </p:spTree>
    <p:extLst>
      <p:ext uri="{BB962C8B-B14F-4D97-AF65-F5344CB8AC3E}">
        <p14:creationId xmlns:p14="http://schemas.microsoft.com/office/powerpoint/2010/main" val="1312373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Covenant Prophesies</a:t>
            </a:r>
            <a:endParaRPr lang="en-US" dirty="0"/>
          </a:p>
        </p:txBody>
      </p:sp>
      <p:sp>
        <p:nvSpPr>
          <p:cNvPr id="3" name="Content Placeholder 2"/>
          <p:cNvSpPr>
            <a:spLocks noGrp="1"/>
          </p:cNvSpPr>
          <p:nvPr>
            <p:ph idx="1"/>
          </p:nvPr>
        </p:nvSpPr>
        <p:spPr/>
        <p:txBody>
          <a:bodyPr/>
          <a:lstStyle/>
          <a:p>
            <a:r>
              <a:rPr lang="en-US" sz="2800" dirty="0"/>
              <a:t>Dispensationalism teaches that all God’s remaining covenant promises to Israel will be literally fulfilled—including the promises of earthly blessings and an earthly messianic kingdom. God promised Israel, for example, that they would possess the promised land forever ( Gen. 13:14–17 ; Exod. 32:13 ). </a:t>
            </a:r>
            <a:endParaRPr lang="en-US" sz="2800" dirty="0" smtClean="0"/>
          </a:p>
          <a:p>
            <a:r>
              <a:rPr lang="en-US" sz="2800" dirty="0"/>
              <a:t>Covenant theology, on the other hand, usually views such prophecies as already fulfilled allegorically or symbolically. Covenant theologians believe that the church, not literal Israel, is the recipient of the covenant promises. They believe the church has superseded Israel in God’s eternal program. God’s promises to Israel are therefore fulfilled in spiritual blessings realized by Christians. </a:t>
            </a:r>
          </a:p>
        </p:txBody>
      </p:sp>
      <p:sp>
        <p:nvSpPr>
          <p:cNvPr id="4" name="TextBox 3"/>
          <p:cNvSpPr txBox="1"/>
          <p:nvPr/>
        </p:nvSpPr>
        <p:spPr>
          <a:xfrm>
            <a:off x="4376592" y="6629400"/>
            <a:ext cx="7918706" cy="461665"/>
          </a:xfrm>
          <a:prstGeom prst="rect">
            <a:avLst/>
          </a:prstGeom>
          <a:noFill/>
        </p:spPr>
        <p:txBody>
          <a:bodyPr wrap="none" rtlCol="0">
            <a:spAutoFit/>
          </a:bodyPr>
          <a:lstStyle/>
          <a:p>
            <a:r>
              <a:rPr lang="en-US" sz="1200" dirty="0" smtClean="0"/>
              <a:t>Source: John </a:t>
            </a:r>
            <a:r>
              <a:rPr lang="en-US" sz="1200" dirty="0"/>
              <a:t>MacArthur. “</a:t>
            </a:r>
            <a:r>
              <a:rPr lang="en-US" sz="1200" dirty="0" err="1"/>
              <a:t>Appenidix</a:t>
            </a:r>
            <a:r>
              <a:rPr lang="en-US" sz="1200" dirty="0"/>
              <a:t> 2” in The Gospel According to the Apostles. Nashville: Thomas Nelson, 2005</a:t>
            </a:r>
            <a:r>
              <a:rPr lang="en-US" sz="1200" dirty="0" smtClean="0"/>
              <a:t>.</a:t>
            </a:r>
          </a:p>
          <a:p>
            <a:r>
              <a:rPr lang="en-US" sz="1200" dirty="0"/>
              <a:t>https://verticallivingministries.com/tag/john-macarthur-on-dispensationalism/</a:t>
            </a:r>
          </a:p>
        </p:txBody>
      </p:sp>
    </p:spTree>
    <p:extLst>
      <p:ext uri="{BB962C8B-B14F-4D97-AF65-F5344CB8AC3E}">
        <p14:creationId xmlns:p14="http://schemas.microsoft.com/office/powerpoint/2010/main" val="2550956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Please Rise</a:t>
            </a:r>
          </a:p>
        </p:txBody>
      </p:sp>
      <p:sp>
        <p:nvSpPr>
          <p:cNvPr id="3" name="Content Placeholder 2"/>
          <p:cNvSpPr>
            <a:spLocks noGrp="1"/>
          </p:cNvSpPr>
          <p:nvPr>
            <p:ph idx="1"/>
          </p:nvPr>
        </p:nvSpPr>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smtClean="0"/>
              <a:t>Song:</a:t>
            </a:r>
            <a:endParaRPr lang="en-US" altLang="en-US" sz="4800" b="1" dirty="0"/>
          </a:p>
          <a:p>
            <a:pPr>
              <a:spcAft>
                <a:spcPts val="640"/>
              </a:spcAft>
              <a:defRPr/>
            </a:pPr>
            <a:endParaRPr lang="en-US" altLang="en-US" sz="500" b="1" dirty="0"/>
          </a:p>
          <a:p>
            <a:pPr marL="0" indent="0" algn="ctr">
              <a:spcAft>
                <a:spcPts val="640"/>
              </a:spcAft>
              <a:buNone/>
              <a:defRPr/>
            </a:pPr>
            <a:r>
              <a:rPr lang="en-US" altLang="en-US" sz="4800" b="1" dirty="0" smtClean="0"/>
              <a:t>“</a:t>
            </a:r>
            <a:r>
              <a:rPr lang="en-US" altLang="en-US" sz="4800" b="1" i="1" dirty="0" smtClean="0">
                <a:solidFill>
                  <a:srgbClr val="0000FF"/>
                </a:solidFill>
              </a:rPr>
              <a:t>Great is Thy Faithfulness</a:t>
            </a:r>
            <a:r>
              <a:rPr lang="en-US" altLang="en-US" sz="4800" b="1" dirty="0" smtClean="0"/>
              <a:t>”</a:t>
            </a:r>
            <a:endParaRPr lang="en-US" altLang="en-US" sz="4800" b="1" dirty="0"/>
          </a:p>
          <a:p>
            <a:pPr>
              <a:defRPr/>
            </a:pPr>
            <a:endParaRPr lang="en-US" sz="48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dirty="0"/>
              <a:t>Great is Thy Faithfulness</a:t>
            </a:r>
            <a:br>
              <a:rPr lang="en-US" altLang="en-US" dirty="0"/>
            </a:br>
            <a:r>
              <a:rPr lang="en-US" altLang="en-US" sz="2347" dirty="0"/>
              <a:t>1 of 6</a:t>
            </a:r>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29772" y="1706881"/>
            <a:ext cx="11837764" cy="5442373"/>
          </a:xfrm>
        </p:spPr>
        <p:txBody>
          <a:bodyPr/>
          <a:lstStyle/>
          <a:p>
            <a:pPr marL="0" indent="0" algn="ctr">
              <a:spcBef>
                <a:spcPct val="0"/>
              </a:spcBef>
              <a:buNone/>
            </a:pPr>
            <a:r>
              <a:rPr lang="en-US" sz="4267" dirty="0"/>
              <a:t>Great is Thy faithfulness</a:t>
            </a:r>
            <a:r>
              <a:rPr lang="en-US" sz="6400" dirty="0"/>
              <a:t/>
            </a:r>
            <a:br>
              <a:rPr lang="en-US" sz="6400" dirty="0"/>
            </a:br>
            <a:r>
              <a:rPr lang="en-US" sz="4267" dirty="0"/>
              <a:t>O God my Father</a:t>
            </a:r>
            <a:r>
              <a:rPr lang="en-US" sz="6400" dirty="0"/>
              <a:t/>
            </a:r>
            <a:br>
              <a:rPr lang="en-US" sz="6400" dirty="0"/>
            </a:br>
            <a:r>
              <a:rPr lang="en-US" sz="4267" dirty="0"/>
              <a:t>There is no shadow</a:t>
            </a:r>
            <a:r>
              <a:rPr lang="en-US" sz="6400" dirty="0"/>
              <a:t/>
            </a:r>
            <a:br>
              <a:rPr lang="en-US" sz="6400" dirty="0"/>
            </a:br>
            <a:r>
              <a:rPr lang="en-US" sz="4267" dirty="0"/>
              <a:t>Of turning with Thee</a:t>
            </a:r>
            <a:r>
              <a:rPr lang="en-US" sz="6400" dirty="0"/>
              <a:t/>
            </a:r>
            <a:br>
              <a:rPr lang="en-US" sz="6400" dirty="0"/>
            </a:br>
            <a:r>
              <a:rPr lang="en-US" sz="4267" dirty="0"/>
              <a:t>Thou </a:t>
            </a:r>
            <a:r>
              <a:rPr lang="en-US" sz="4267" dirty="0" err="1"/>
              <a:t>changest</a:t>
            </a:r>
            <a:r>
              <a:rPr lang="en-US" sz="4267" dirty="0"/>
              <a:t> not</a:t>
            </a:r>
            <a:r>
              <a:rPr lang="en-US" sz="6400" dirty="0"/>
              <a:t/>
            </a:r>
            <a:br>
              <a:rPr lang="en-US" sz="6400" dirty="0"/>
            </a:br>
            <a:r>
              <a:rPr lang="en-US" sz="4267" dirty="0"/>
              <a:t>Thy compassions they fail not</a:t>
            </a:r>
            <a:r>
              <a:rPr lang="en-US" sz="6400" dirty="0"/>
              <a:t/>
            </a:r>
            <a:br>
              <a:rPr lang="en-US" sz="6400" dirty="0"/>
            </a:br>
            <a:r>
              <a:rPr lang="en-US" sz="4267" dirty="0"/>
              <a:t>As Thou hast been</a:t>
            </a:r>
            <a:r>
              <a:rPr lang="en-US" sz="6400" dirty="0"/>
              <a:t/>
            </a:r>
            <a:br>
              <a:rPr lang="en-US" sz="6400" dirty="0"/>
            </a:br>
            <a:r>
              <a:rPr lang="en-US" sz="4267" dirty="0"/>
              <a:t>Thou forever wilt be</a:t>
            </a:r>
            <a:endParaRPr lang="en-US" altLang="en-US" sz="6400"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4</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50240" y="1706880"/>
            <a:ext cx="11704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48938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dirty="0"/>
              <a:t>Great is Thy Faithfulness</a:t>
            </a:r>
            <a:br>
              <a:rPr lang="en-US" altLang="en-US" dirty="0"/>
            </a:br>
            <a:r>
              <a:rPr lang="en-US" altLang="en-US" sz="2347" dirty="0"/>
              <a:t>2 of 6</a:t>
            </a:r>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29772" y="1706881"/>
            <a:ext cx="11837764" cy="5442373"/>
          </a:xfrm>
        </p:spPr>
        <p:txBody>
          <a:bodyPr/>
          <a:lstStyle/>
          <a:p>
            <a:pPr marL="0" indent="0" algn="ctr">
              <a:spcBef>
                <a:spcPct val="0"/>
              </a:spcBef>
              <a:buNone/>
            </a:pPr>
            <a:r>
              <a:rPr lang="en-US" sz="4267" dirty="0"/>
              <a:t>Great is Thy faithfulness</a:t>
            </a:r>
            <a:r>
              <a:rPr lang="en-US" sz="7680" dirty="0"/>
              <a:t/>
            </a:r>
            <a:br>
              <a:rPr lang="en-US" sz="7680" dirty="0"/>
            </a:br>
            <a:r>
              <a:rPr lang="en-US" sz="4267" dirty="0"/>
              <a:t>Great is Thy faithfulness</a:t>
            </a:r>
            <a:r>
              <a:rPr lang="en-US" sz="7680" dirty="0"/>
              <a:t/>
            </a:r>
            <a:br>
              <a:rPr lang="en-US" sz="7680" dirty="0"/>
            </a:br>
            <a:r>
              <a:rPr lang="en-US" sz="4267" dirty="0"/>
              <a:t>Morning by morning</a:t>
            </a:r>
            <a:r>
              <a:rPr lang="en-US" sz="7680" dirty="0"/>
              <a:t/>
            </a:r>
            <a:br>
              <a:rPr lang="en-US" sz="7680" dirty="0"/>
            </a:br>
            <a:r>
              <a:rPr lang="en-US" sz="4267" dirty="0"/>
              <a:t>New mercies I see</a:t>
            </a:r>
            <a:r>
              <a:rPr lang="en-US" sz="7680" dirty="0"/>
              <a:t/>
            </a:r>
            <a:br>
              <a:rPr lang="en-US" sz="7680" dirty="0"/>
            </a:br>
            <a:r>
              <a:rPr lang="en-US" sz="4267" dirty="0"/>
              <a:t>All I have needed</a:t>
            </a:r>
            <a:r>
              <a:rPr lang="en-US" sz="7680" dirty="0"/>
              <a:t/>
            </a:r>
            <a:br>
              <a:rPr lang="en-US" sz="7680" dirty="0"/>
            </a:br>
            <a:r>
              <a:rPr lang="en-US" sz="4267" dirty="0"/>
              <a:t>Thy hand hath provided</a:t>
            </a:r>
            <a:r>
              <a:rPr lang="en-US" sz="7680" dirty="0"/>
              <a:t/>
            </a:r>
            <a:br>
              <a:rPr lang="en-US" sz="7680" dirty="0"/>
            </a:br>
            <a:r>
              <a:rPr lang="en-US" sz="4267" dirty="0"/>
              <a:t>Great is Thy faithfulness</a:t>
            </a:r>
            <a:r>
              <a:rPr lang="en-US" sz="7680" dirty="0"/>
              <a:t/>
            </a:r>
            <a:br>
              <a:rPr lang="en-US" sz="7680" dirty="0"/>
            </a:br>
            <a:r>
              <a:rPr lang="en-US" sz="4267" dirty="0"/>
              <a:t>Lord unto me</a:t>
            </a:r>
            <a:endParaRPr lang="en-US" altLang="en-US" sz="7680"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5</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50240" y="1706880"/>
            <a:ext cx="11704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43930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dirty="0"/>
              <a:t>Great is Thy Faithfulness</a:t>
            </a:r>
            <a:br>
              <a:rPr lang="en-US" altLang="en-US" dirty="0"/>
            </a:br>
            <a:r>
              <a:rPr lang="en-US" altLang="en-US" sz="2347" dirty="0"/>
              <a:t>3 of 6</a:t>
            </a:r>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29772" y="1706881"/>
            <a:ext cx="11837764" cy="5442373"/>
          </a:xfrm>
        </p:spPr>
        <p:txBody>
          <a:bodyPr/>
          <a:lstStyle/>
          <a:p>
            <a:pPr marL="0" indent="0" algn="ctr">
              <a:spcBef>
                <a:spcPct val="0"/>
              </a:spcBef>
              <a:buNone/>
            </a:pPr>
            <a:r>
              <a:rPr lang="en-US" sz="4267" dirty="0"/>
              <a:t>Summer and winter</a:t>
            </a:r>
            <a:r>
              <a:rPr lang="en-US" sz="7680" dirty="0"/>
              <a:t/>
            </a:r>
            <a:br>
              <a:rPr lang="en-US" sz="7680" dirty="0"/>
            </a:br>
            <a:r>
              <a:rPr lang="en-US" sz="4267" dirty="0"/>
              <a:t>And springtime and harvest</a:t>
            </a:r>
            <a:r>
              <a:rPr lang="en-US" sz="7680" dirty="0"/>
              <a:t/>
            </a:r>
            <a:br>
              <a:rPr lang="en-US" sz="7680" dirty="0"/>
            </a:br>
            <a:r>
              <a:rPr lang="en-US" sz="4267" dirty="0"/>
              <a:t>Sun moon and stars</a:t>
            </a:r>
            <a:r>
              <a:rPr lang="en-US" sz="7680" dirty="0"/>
              <a:t/>
            </a:r>
            <a:br>
              <a:rPr lang="en-US" sz="7680" dirty="0"/>
            </a:br>
            <a:r>
              <a:rPr lang="en-US" sz="4267" dirty="0"/>
              <a:t>In their courses above</a:t>
            </a:r>
            <a:r>
              <a:rPr lang="en-US" sz="7680" dirty="0"/>
              <a:t/>
            </a:r>
            <a:br>
              <a:rPr lang="en-US" sz="7680" dirty="0"/>
            </a:br>
            <a:r>
              <a:rPr lang="en-US" sz="4267" dirty="0"/>
              <a:t>Join with all nature</a:t>
            </a:r>
            <a:r>
              <a:rPr lang="en-US" sz="7680" dirty="0"/>
              <a:t/>
            </a:r>
            <a:br>
              <a:rPr lang="en-US" sz="7680" dirty="0"/>
            </a:br>
            <a:r>
              <a:rPr lang="en-US" sz="4267" dirty="0"/>
              <a:t>In manifold witness</a:t>
            </a:r>
            <a:r>
              <a:rPr lang="en-US" sz="7680" dirty="0"/>
              <a:t/>
            </a:r>
            <a:br>
              <a:rPr lang="en-US" sz="7680" dirty="0"/>
            </a:br>
            <a:r>
              <a:rPr lang="en-US" sz="4267" dirty="0"/>
              <a:t>To Thy great faithfulness</a:t>
            </a:r>
            <a:r>
              <a:rPr lang="en-US" sz="7680" dirty="0"/>
              <a:t/>
            </a:r>
            <a:br>
              <a:rPr lang="en-US" sz="7680" dirty="0"/>
            </a:br>
            <a:r>
              <a:rPr lang="en-US" sz="4267" dirty="0"/>
              <a:t>Mercy and love</a:t>
            </a:r>
            <a:endParaRPr lang="en-US" altLang="en-US" sz="7680"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6</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50240" y="1706880"/>
            <a:ext cx="11704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36038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dirty="0"/>
              <a:t>Great is Thy Faithfulness</a:t>
            </a:r>
            <a:br>
              <a:rPr lang="en-US" altLang="en-US" dirty="0"/>
            </a:br>
            <a:r>
              <a:rPr lang="en-US" altLang="en-US" sz="2347" dirty="0"/>
              <a:t>4 of 6</a:t>
            </a:r>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29772" y="1706881"/>
            <a:ext cx="11837764" cy="5442373"/>
          </a:xfrm>
        </p:spPr>
        <p:txBody>
          <a:bodyPr/>
          <a:lstStyle/>
          <a:p>
            <a:pPr marL="0" indent="0" algn="ctr">
              <a:spcBef>
                <a:spcPct val="0"/>
              </a:spcBef>
              <a:buNone/>
            </a:pPr>
            <a:r>
              <a:rPr lang="en-US" sz="4267" dirty="0"/>
              <a:t>Great is Thy faithfulness</a:t>
            </a:r>
            <a:r>
              <a:rPr lang="en-US" sz="7680" dirty="0"/>
              <a:t/>
            </a:r>
            <a:br>
              <a:rPr lang="en-US" sz="7680" dirty="0"/>
            </a:br>
            <a:r>
              <a:rPr lang="en-US" sz="4267" dirty="0"/>
              <a:t>Great is Thy faithfulness</a:t>
            </a:r>
            <a:r>
              <a:rPr lang="en-US" sz="7680" dirty="0"/>
              <a:t/>
            </a:r>
            <a:br>
              <a:rPr lang="en-US" sz="7680" dirty="0"/>
            </a:br>
            <a:r>
              <a:rPr lang="en-US" sz="4267" dirty="0"/>
              <a:t>Morning by morning</a:t>
            </a:r>
            <a:r>
              <a:rPr lang="en-US" sz="7680" dirty="0"/>
              <a:t/>
            </a:r>
            <a:br>
              <a:rPr lang="en-US" sz="7680" dirty="0"/>
            </a:br>
            <a:r>
              <a:rPr lang="en-US" sz="4267" dirty="0"/>
              <a:t>New mercies I see</a:t>
            </a:r>
            <a:r>
              <a:rPr lang="en-US" sz="7680" dirty="0"/>
              <a:t/>
            </a:r>
            <a:br>
              <a:rPr lang="en-US" sz="7680" dirty="0"/>
            </a:br>
            <a:r>
              <a:rPr lang="en-US" sz="4267" dirty="0"/>
              <a:t>All I have needed</a:t>
            </a:r>
            <a:r>
              <a:rPr lang="en-US" sz="7680" dirty="0"/>
              <a:t/>
            </a:r>
            <a:br>
              <a:rPr lang="en-US" sz="7680" dirty="0"/>
            </a:br>
            <a:r>
              <a:rPr lang="en-US" sz="4267" dirty="0"/>
              <a:t>Thy hand hath provided</a:t>
            </a:r>
            <a:r>
              <a:rPr lang="en-US" sz="7680" dirty="0"/>
              <a:t/>
            </a:r>
            <a:br>
              <a:rPr lang="en-US" sz="7680" dirty="0"/>
            </a:br>
            <a:r>
              <a:rPr lang="en-US" sz="4267" dirty="0"/>
              <a:t>Great is Thy faithfulness</a:t>
            </a:r>
            <a:r>
              <a:rPr lang="en-US" sz="7680" dirty="0"/>
              <a:t/>
            </a:r>
            <a:br>
              <a:rPr lang="en-US" sz="7680" dirty="0"/>
            </a:br>
            <a:r>
              <a:rPr lang="en-US" sz="4267" dirty="0"/>
              <a:t>Lord unto me</a:t>
            </a:r>
            <a:endParaRPr lang="en-US" altLang="en-US" sz="7680"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7</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50240" y="1706880"/>
            <a:ext cx="11704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87594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dirty="0"/>
              <a:t>Great is Thy Faithfulness</a:t>
            </a:r>
            <a:br>
              <a:rPr lang="en-US" altLang="en-US" dirty="0"/>
            </a:br>
            <a:r>
              <a:rPr lang="en-US" altLang="en-US" sz="2347" dirty="0"/>
              <a:t>5 of 6</a:t>
            </a:r>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29772" y="1706881"/>
            <a:ext cx="11837764" cy="5442373"/>
          </a:xfrm>
        </p:spPr>
        <p:txBody>
          <a:bodyPr/>
          <a:lstStyle/>
          <a:p>
            <a:pPr marL="0" indent="0" algn="ctr">
              <a:spcBef>
                <a:spcPct val="0"/>
              </a:spcBef>
              <a:buNone/>
            </a:pPr>
            <a:r>
              <a:rPr lang="en-US" sz="4267" dirty="0"/>
              <a:t>Pardon for sin</a:t>
            </a:r>
          </a:p>
          <a:p>
            <a:pPr marL="0" indent="0" algn="ctr">
              <a:spcBef>
                <a:spcPct val="0"/>
              </a:spcBef>
              <a:buNone/>
            </a:pPr>
            <a:r>
              <a:rPr lang="en-US" sz="4267" dirty="0"/>
              <a:t>And a peace that </a:t>
            </a:r>
            <a:r>
              <a:rPr lang="en-US" sz="4267" dirty="0" err="1"/>
              <a:t>endureth</a:t>
            </a:r>
            <a:r>
              <a:rPr lang="en-US" sz="7680" dirty="0"/>
              <a:t/>
            </a:r>
            <a:br>
              <a:rPr lang="en-US" sz="7680" dirty="0"/>
            </a:br>
            <a:r>
              <a:rPr lang="en-US" sz="4267" dirty="0"/>
              <a:t>Thy own dear presence</a:t>
            </a:r>
            <a:r>
              <a:rPr lang="en-US" sz="7680" dirty="0"/>
              <a:t/>
            </a:r>
            <a:br>
              <a:rPr lang="en-US" sz="7680" dirty="0"/>
            </a:br>
            <a:r>
              <a:rPr lang="en-US" sz="4267" dirty="0"/>
              <a:t>To cheer and to guide</a:t>
            </a:r>
            <a:r>
              <a:rPr lang="en-US" sz="7680" dirty="0"/>
              <a:t/>
            </a:r>
            <a:br>
              <a:rPr lang="en-US" sz="7680" dirty="0"/>
            </a:br>
            <a:r>
              <a:rPr lang="en-US" sz="4267" dirty="0"/>
              <a:t>Strength for today</a:t>
            </a:r>
            <a:r>
              <a:rPr lang="en-US" sz="7680" dirty="0"/>
              <a:t/>
            </a:r>
            <a:br>
              <a:rPr lang="en-US" sz="7680" dirty="0"/>
            </a:br>
            <a:r>
              <a:rPr lang="en-US" sz="4267" dirty="0"/>
              <a:t>And bright hope for tomorrow</a:t>
            </a:r>
            <a:r>
              <a:rPr lang="en-US" sz="7680" dirty="0"/>
              <a:t/>
            </a:r>
            <a:br>
              <a:rPr lang="en-US" sz="7680" dirty="0"/>
            </a:br>
            <a:r>
              <a:rPr lang="en-US" sz="4267" dirty="0"/>
              <a:t>Blessings all mine</a:t>
            </a:r>
            <a:r>
              <a:rPr lang="en-US" sz="7680" dirty="0"/>
              <a:t/>
            </a:r>
            <a:br>
              <a:rPr lang="en-US" sz="7680" dirty="0"/>
            </a:br>
            <a:r>
              <a:rPr lang="en-US" sz="4267" dirty="0"/>
              <a:t>With ten thousand beside</a:t>
            </a:r>
            <a:endParaRPr lang="en-US" altLang="en-US" sz="7680"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8</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50240" y="1706880"/>
            <a:ext cx="11704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156069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1A7A5C1C-D2F2-E84D-AB78-C70949A7E3CB}"/>
              </a:ext>
            </a:extLst>
          </p:cNvPr>
          <p:cNvSpPr>
            <a:spLocks noGrp="1"/>
          </p:cNvSpPr>
          <p:nvPr>
            <p:ph type="title"/>
          </p:nvPr>
        </p:nvSpPr>
        <p:spPr/>
        <p:txBody>
          <a:bodyPr/>
          <a:lstStyle/>
          <a:p>
            <a:r>
              <a:rPr lang="en-US" altLang="en-US" dirty="0"/>
              <a:t>Great is Thy Faithfulness</a:t>
            </a:r>
            <a:br>
              <a:rPr lang="en-US" altLang="en-US" dirty="0"/>
            </a:br>
            <a:r>
              <a:rPr lang="en-US" altLang="en-US" sz="2347" dirty="0"/>
              <a:t>6 of 6</a:t>
            </a:r>
          </a:p>
        </p:txBody>
      </p:sp>
      <p:sp>
        <p:nvSpPr>
          <p:cNvPr id="23555" name="Content Placeholder 2">
            <a:extLst>
              <a:ext uri="{FF2B5EF4-FFF2-40B4-BE49-F238E27FC236}">
                <a16:creationId xmlns:a16="http://schemas.microsoft.com/office/drawing/2014/main" id="{453C3DCB-26EB-F228-74A9-1C95D948AAF6}"/>
              </a:ext>
            </a:extLst>
          </p:cNvPr>
          <p:cNvSpPr>
            <a:spLocks noGrp="1"/>
          </p:cNvSpPr>
          <p:nvPr>
            <p:ph idx="1"/>
          </p:nvPr>
        </p:nvSpPr>
        <p:spPr>
          <a:xfrm>
            <a:off x="329772" y="1706881"/>
            <a:ext cx="11837764" cy="5442373"/>
          </a:xfrm>
        </p:spPr>
        <p:txBody>
          <a:bodyPr/>
          <a:lstStyle/>
          <a:p>
            <a:pPr marL="0" indent="0" algn="ctr">
              <a:spcBef>
                <a:spcPct val="0"/>
              </a:spcBef>
              <a:buNone/>
            </a:pPr>
            <a:r>
              <a:rPr lang="en-US" sz="4267" dirty="0"/>
              <a:t>Great is Thy faithfulness</a:t>
            </a:r>
            <a:r>
              <a:rPr lang="en-US" sz="7680" dirty="0"/>
              <a:t/>
            </a:r>
            <a:br>
              <a:rPr lang="en-US" sz="7680" dirty="0"/>
            </a:br>
            <a:r>
              <a:rPr lang="en-US" sz="4267" dirty="0"/>
              <a:t>Great is Thy faithfulness</a:t>
            </a:r>
            <a:r>
              <a:rPr lang="en-US" sz="7680" dirty="0"/>
              <a:t/>
            </a:r>
            <a:br>
              <a:rPr lang="en-US" sz="7680" dirty="0"/>
            </a:br>
            <a:r>
              <a:rPr lang="en-US" sz="4267" dirty="0"/>
              <a:t>Morning by morning</a:t>
            </a:r>
            <a:r>
              <a:rPr lang="en-US" sz="7680" dirty="0"/>
              <a:t/>
            </a:r>
            <a:br>
              <a:rPr lang="en-US" sz="7680" dirty="0"/>
            </a:br>
            <a:r>
              <a:rPr lang="en-US" sz="4267" dirty="0"/>
              <a:t>New mercies I see</a:t>
            </a:r>
            <a:r>
              <a:rPr lang="en-US" sz="7680" dirty="0"/>
              <a:t/>
            </a:r>
            <a:br>
              <a:rPr lang="en-US" sz="7680" dirty="0"/>
            </a:br>
            <a:r>
              <a:rPr lang="en-US" sz="4267" dirty="0"/>
              <a:t>All I have needed</a:t>
            </a:r>
            <a:r>
              <a:rPr lang="en-US" sz="7680" dirty="0"/>
              <a:t/>
            </a:r>
            <a:br>
              <a:rPr lang="en-US" sz="7680" dirty="0"/>
            </a:br>
            <a:r>
              <a:rPr lang="en-US" sz="4267" dirty="0"/>
              <a:t>Thy hand hath provided</a:t>
            </a:r>
            <a:r>
              <a:rPr lang="en-US" sz="7680" dirty="0"/>
              <a:t/>
            </a:r>
            <a:br>
              <a:rPr lang="en-US" sz="7680" dirty="0"/>
            </a:br>
            <a:r>
              <a:rPr lang="en-US" sz="4267" dirty="0"/>
              <a:t>Great is Thy faithfulness</a:t>
            </a:r>
            <a:r>
              <a:rPr lang="en-US" sz="7680" dirty="0"/>
              <a:t/>
            </a:r>
            <a:br>
              <a:rPr lang="en-US" sz="7680" dirty="0"/>
            </a:br>
            <a:r>
              <a:rPr lang="en-US" sz="4267" dirty="0"/>
              <a:t>Lord unto me</a:t>
            </a:r>
            <a:endParaRPr lang="en-US" altLang="en-US" sz="7680" dirty="0"/>
          </a:p>
        </p:txBody>
      </p:sp>
      <p:sp>
        <p:nvSpPr>
          <p:cNvPr id="23557" name="Slide Number Placeholder 5">
            <a:extLst>
              <a:ext uri="{FF2B5EF4-FFF2-40B4-BE49-F238E27FC236}">
                <a16:creationId xmlns:a16="http://schemas.microsoft.com/office/drawing/2014/main" id="{177FF181-23B2-0D9B-707B-1F5E531A75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6919019-4F6A-42E7-89F1-3656187D903B}" type="slidenum">
              <a:rPr lang="en-US" altLang="en-US" smtClean="0"/>
              <a:pPr/>
              <a:t>9</a:t>
            </a:fld>
            <a:endParaRPr lang="en-US" altLang="en-US"/>
          </a:p>
        </p:txBody>
      </p:sp>
      <p:cxnSp>
        <p:nvCxnSpPr>
          <p:cNvPr id="2" name="Straight Connector 1">
            <a:extLst>
              <a:ext uri="{FF2B5EF4-FFF2-40B4-BE49-F238E27FC236}">
                <a16:creationId xmlns:a16="http://schemas.microsoft.com/office/drawing/2014/main" id="{D4E34993-9470-042D-133B-A267C4AE7A5B}"/>
              </a:ext>
            </a:extLst>
          </p:cNvPr>
          <p:cNvCxnSpPr/>
          <p:nvPr/>
        </p:nvCxnSpPr>
        <p:spPr>
          <a:xfrm>
            <a:off x="650240" y="1706880"/>
            <a:ext cx="1170432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30437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34554</TotalTime>
  <Words>2204</Words>
  <Application>Microsoft Office PowerPoint</Application>
  <PresentationFormat>Custom</PresentationFormat>
  <Paragraphs>273</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MS PGothic</vt:lpstr>
      <vt:lpstr>Arial</vt:lpstr>
      <vt:lpstr>Calibri</vt:lpstr>
      <vt:lpstr>Cambria</vt:lpstr>
      <vt:lpstr>Courier New</vt:lpstr>
      <vt:lpstr>Garamond</vt:lpstr>
      <vt:lpstr>Times New Roman</vt:lpstr>
      <vt:lpstr>Wingdings</vt:lpstr>
      <vt:lpstr>Edge</vt:lpstr>
      <vt:lpstr>Office Theme</vt:lpstr>
      <vt:lpstr>WELCOME  TO  THE  MOB!</vt:lpstr>
      <vt:lpstr>Announcements</vt:lpstr>
      <vt:lpstr>Please Rise</vt:lpstr>
      <vt:lpstr>Great is Thy Faithfulness 1 of 6</vt:lpstr>
      <vt:lpstr>Great is Thy Faithfulness 2 of 6</vt:lpstr>
      <vt:lpstr>Great is Thy Faithfulness 3 of 6</vt:lpstr>
      <vt:lpstr>Great is Thy Faithfulness 4 of 6</vt:lpstr>
      <vt:lpstr>Great is Thy Faithfulness 5 of 6</vt:lpstr>
      <vt:lpstr>Great is Thy Faithfulness 6 of 6</vt:lpstr>
      <vt:lpstr>Our Study of Isaiah</vt:lpstr>
      <vt:lpstr>Memory Verse</vt:lpstr>
      <vt:lpstr>Isaiah Outline</vt:lpstr>
      <vt:lpstr>Three Unconditional Covenants</vt:lpstr>
      <vt:lpstr>Theme – from Constable’s notes</vt:lpstr>
      <vt:lpstr>Isaiah 62 - Pericopes</vt:lpstr>
      <vt:lpstr>Isaiah 62</vt:lpstr>
      <vt:lpstr>Isaiah 62</vt:lpstr>
      <vt:lpstr>Isaiah 2:1-4</vt:lpstr>
      <vt:lpstr>Isaiah 62</vt:lpstr>
      <vt:lpstr>Isaiah 62</vt:lpstr>
      <vt:lpstr>Isaiah 62</vt:lpstr>
      <vt:lpstr>Key Things to Consider </vt:lpstr>
      <vt:lpstr>Discussion and Application</vt:lpstr>
      <vt:lpstr>Discussion and Application</vt:lpstr>
      <vt:lpstr>Our Study of Isaiah</vt:lpstr>
      <vt:lpstr>Isaiah Bible Study Schedule  for Fall 2023 – Spring 2024 as of March 2024</vt:lpstr>
      <vt:lpstr>Backup</vt:lpstr>
      <vt:lpstr>Scriptural Interpretation at IBC</vt:lpstr>
      <vt:lpstr>Covenant Prophesies</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streitmaterk</cp:lastModifiedBy>
  <cp:revision>594</cp:revision>
  <cp:lastPrinted>2024-04-16T12:07:35Z</cp:lastPrinted>
  <dcterms:created xsi:type="dcterms:W3CDTF">2006-08-27T02:03:17Z</dcterms:created>
  <dcterms:modified xsi:type="dcterms:W3CDTF">2024-04-16T12:12:49Z</dcterms:modified>
</cp:coreProperties>
</file>