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7" r:id="rId2"/>
    <p:sldMasterId id="2147483679" r:id="rId3"/>
  </p:sldMasterIdLst>
  <p:notesMasterIdLst>
    <p:notesMasterId r:id="rId41"/>
  </p:notesMasterIdLst>
  <p:handoutMasterIdLst>
    <p:handoutMasterId r:id="rId42"/>
  </p:handoutMasterIdLst>
  <p:sldIdLst>
    <p:sldId id="474" r:id="rId4"/>
    <p:sldId id="467" r:id="rId5"/>
    <p:sldId id="468" r:id="rId6"/>
    <p:sldId id="554" r:id="rId7"/>
    <p:sldId id="555" r:id="rId8"/>
    <p:sldId id="556" r:id="rId9"/>
    <p:sldId id="505" r:id="rId10"/>
    <p:sldId id="470" r:id="rId11"/>
    <p:sldId id="484" r:id="rId12"/>
    <p:sldId id="557" r:id="rId13"/>
    <p:sldId id="529" r:id="rId14"/>
    <p:sldId id="527" r:id="rId15"/>
    <p:sldId id="532" r:id="rId16"/>
    <p:sldId id="525" r:id="rId17"/>
    <p:sldId id="547" r:id="rId18"/>
    <p:sldId id="524" r:id="rId19"/>
    <p:sldId id="553" r:id="rId20"/>
    <p:sldId id="548" r:id="rId21"/>
    <p:sldId id="519" r:id="rId22"/>
    <p:sldId id="542" r:id="rId23"/>
    <p:sldId id="543" r:id="rId24"/>
    <p:sldId id="512" r:id="rId25"/>
    <p:sldId id="526" r:id="rId26"/>
    <p:sldId id="513" r:id="rId27"/>
    <p:sldId id="481" r:id="rId28"/>
    <p:sldId id="558" r:id="rId29"/>
    <p:sldId id="549" r:id="rId30"/>
    <p:sldId id="508" r:id="rId31"/>
    <p:sldId id="456" r:id="rId32"/>
    <p:sldId id="550" r:id="rId33"/>
    <p:sldId id="551" r:id="rId34"/>
    <p:sldId id="534" r:id="rId35"/>
    <p:sldId id="533" r:id="rId36"/>
    <p:sldId id="522" r:id="rId37"/>
    <p:sldId id="546" r:id="rId38"/>
    <p:sldId id="552" r:id="rId39"/>
    <p:sldId id="541" r:id="rId40"/>
  </p:sldIdLst>
  <p:sldSz cx="13004800" cy="73152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0033"/>
    <a:srgbClr val="EDD9FF"/>
    <a:srgbClr val="FFCCFF"/>
    <a:srgbClr val="FFFF66"/>
    <a:srgbClr val="CC9900"/>
    <a:srgbClr val="00CC00"/>
    <a:srgbClr val="FFCC66"/>
    <a:srgbClr val="FF7C8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54477" autoAdjust="0"/>
  </p:normalViewPr>
  <p:slideViewPr>
    <p:cSldViewPr>
      <p:cViewPr varScale="1">
        <p:scale>
          <a:sx n="44" d="100"/>
          <a:sy n="44" d="100"/>
        </p:scale>
        <p:origin x="1413" y="30"/>
      </p:cViewPr>
      <p:guideLst>
        <p:guide orient="horz" pos="2304"/>
        <p:guide pos="4096"/>
      </p:guideLst>
    </p:cSldViewPr>
  </p:slideViewPr>
  <p:notesTextViewPr>
    <p:cViewPr>
      <p:scale>
        <a:sx n="150" d="100"/>
        <a:sy n="150" d="100"/>
      </p:scale>
      <p:origin x="0" y="0"/>
    </p:cViewPr>
  </p:notesTextViewPr>
  <p:sorterViewPr>
    <p:cViewPr>
      <p:scale>
        <a:sx n="75" d="100"/>
        <a:sy n="75" d="100"/>
      </p:scale>
      <p:origin x="0" y="-4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a:t>
            </a:fld>
            <a:endParaRPr lang="en-US"/>
          </a:p>
        </p:txBody>
      </p:sp>
    </p:spTree>
    <p:extLst>
      <p:ext uri="{BB962C8B-B14F-4D97-AF65-F5344CB8AC3E}">
        <p14:creationId xmlns:p14="http://schemas.microsoft.com/office/powerpoint/2010/main" val="260866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teaching of Immanuel Bible Church is based on the Scriptures. This </a:t>
            </a:r>
          </a:p>
          <a:p>
            <a:r>
              <a:rPr lang="en-US" sz="1400" dirty="0" smtClean="0"/>
              <a:t>article (Article V) serves as our statement of faith, and it reflects those </a:t>
            </a:r>
          </a:p>
          <a:p>
            <a:r>
              <a:rPr lang="en-US" sz="1400" dirty="0" smtClean="0"/>
              <a:t>doctrines that the elders and congregation consider essential to understanding, teaching, and practicing God’s Word. It is based on an interpretation of the Scripture that is: </a:t>
            </a:r>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10</a:t>
            </a:fld>
            <a:endParaRPr lang="en-US"/>
          </a:p>
        </p:txBody>
      </p:sp>
    </p:spTree>
    <p:extLst>
      <p:ext uri="{BB962C8B-B14F-4D97-AF65-F5344CB8AC3E}">
        <p14:creationId xmlns:p14="http://schemas.microsoft.com/office/powerpoint/2010/main" val="1207762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aligns very closely</a:t>
            </a:r>
            <a:r>
              <a:rPr lang="en-US" sz="1400" baseline="0" dirty="0" smtClean="0"/>
              <a:t> with a dispensational view of scripture—which will reflect these key areas.  Part of the challenge we will see is applying this approach to poetic scripture has its own set of challenges, but the bottom line is that you have a structured approach to hermeneutics.  The last three play a critical role in the literature of Isaiah.   </a:t>
            </a:r>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11</a:t>
            </a:fld>
            <a:endParaRPr lang="en-US"/>
          </a:p>
        </p:txBody>
      </p:sp>
    </p:spTree>
    <p:extLst>
      <p:ext uri="{BB962C8B-B14F-4D97-AF65-F5344CB8AC3E}">
        <p14:creationId xmlns:p14="http://schemas.microsoft.com/office/powerpoint/2010/main" val="343810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a:t>
            </a:r>
            <a:r>
              <a:rPr lang="en-US" sz="1400" baseline="0" dirty="0" smtClean="0"/>
              <a:t> Restoration of Jacob</a:t>
            </a:r>
          </a:p>
          <a:p>
            <a:r>
              <a:rPr lang="en-US" sz="1400" baseline="0" dirty="0" smtClean="0"/>
              <a:t>Israel’s Remnant Taunts Babylon</a:t>
            </a:r>
          </a:p>
          <a:p>
            <a:r>
              <a:rPr lang="en-US" sz="1400" dirty="0" smtClean="0"/>
              <a:t>22 “I will rise up against them,” declares the LORD of hosts, “and will cut off from Babylon name and remnant, descendants and posterity,” declares the LORD. 23 “And I will make it a possession of the hedgehog, and pools of water, and I will sweep it with the broom of destruction,” declares the LORD of hosts. </a:t>
            </a:r>
          </a:p>
          <a:p>
            <a:r>
              <a:rPr lang="en-US" sz="1400" dirty="0" smtClean="0"/>
              <a:t>Is 14:22–23.</a:t>
            </a:r>
          </a:p>
          <a:p>
            <a:endParaRPr lang="en-US" sz="1400" dirty="0" smtClean="0"/>
          </a:p>
          <a:p>
            <a:r>
              <a:rPr lang="en-US" sz="1400" dirty="0" smtClean="0"/>
              <a:t>Pride is not the preserve of great powers nor reserved for the eschatological day. It brings destruction and sorrow here and now, standing between the needy and the security they can obtain only by submitting to the people and promises of the Lord. Isaiah’s intention is not to mark out a situation but to underline a reaction: pride and the doom it brings.</a:t>
            </a:r>
          </a:p>
          <a:p>
            <a:pPr lvl="1"/>
            <a:r>
              <a:rPr lang="en-US" sz="1400" dirty="0" smtClean="0"/>
              <a:t> J. A. </a:t>
            </a:r>
            <a:r>
              <a:rPr lang="en-US" sz="1400" dirty="0" err="1" smtClean="0"/>
              <a:t>Motyer</a:t>
            </a:r>
            <a:r>
              <a:rPr lang="en-US" sz="1400" dirty="0" smtClean="0"/>
              <a:t>, 150.</a:t>
            </a:r>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12</a:t>
            </a:fld>
            <a:endParaRPr lang="en-US"/>
          </a:p>
        </p:txBody>
      </p:sp>
    </p:spTree>
    <p:extLst>
      <p:ext uri="{BB962C8B-B14F-4D97-AF65-F5344CB8AC3E}">
        <p14:creationId xmlns:p14="http://schemas.microsoft.com/office/powerpoint/2010/main" val="3172735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For the section headings within this major section, translators may begin each one with “</a:t>
            </a:r>
            <a:r>
              <a:rPr lang="en-US" sz="1200" kern="1200" dirty="0" smtClean="0">
                <a:solidFill>
                  <a:schemeClr val="tx1"/>
                </a:solidFill>
                <a:latin typeface="Arial" charset="0"/>
                <a:ea typeface="+mn-ea"/>
                <a:cs typeface="Arial" charset="0"/>
              </a:rPr>
              <a:t>Oracle about/against …” Since these oracles are similar in content and literary features, translators are advised to use the same format for the headings they give to each one.</a:t>
            </a:r>
          </a:p>
          <a:p>
            <a:endParaRPr lang="en-US" sz="1200" kern="1200" dirty="0" smtClean="0">
              <a:solidFill>
                <a:schemeClr val="tx1"/>
              </a:solidFill>
              <a:latin typeface="Arial" charset="0"/>
              <a:ea typeface="+mn-ea"/>
              <a:cs typeface="Arial" charset="0"/>
            </a:endParaRPr>
          </a:p>
          <a:p>
            <a:r>
              <a:rPr lang="en-US" sz="1200" dirty="0" smtClean="0"/>
              <a:t>Most of these oracles are presented in poetic form in Hebrew. While actual events may lie behind the descriptions, these chapters are best understood as dramatic and poetic addresses that are intended to bring a message of comfort to Judah, rather than as historical narratives.</a:t>
            </a:r>
          </a:p>
          <a:p>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4D2B7343-4559-4655-B0BC-11E2F39BB687}" type="slidenum">
              <a:rPr lang="en-US" smtClean="0"/>
              <a:pPr/>
              <a:t>13</a:t>
            </a:fld>
            <a:endParaRPr lang="en-US"/>
          </a:p>
        </p:txBody>
      </p:sp>
    </p:spTree>
    <p:extLst>
      <p:ext uri="{BB962C8B-B14F-4D97-AF65-F5344CB8AC3E}">
        <p14:creationId xmlns:p14="http://schemas.microsoft.com/office/powerpoint/2010/main" val="374207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14</a:t>
            </a:fld>
            <a:endParaRPr lang="en-US"/>
          </a:p>
        </p:txBody>
      </p:sp>
    </p:spTree>
    <p:extLst>
      <p:ext uri="{BB962C8B-B14F-4D97-AF65-F5344CB8AC3E}">
        <p14:creationId xmlns:p14="http://schemas.microsoft.com/office/powerpoint/2010/main" val="513427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charset="0"/>
                <a:ea typeface="+mn-ea"/>
                <a:cs typeface="Arial" charset="0"/>
              </a:rPr>
              <a:t>- UBS Series are a set of handbooks that are built for those that are translating scripture into other languages.  Isaiah has a nice summary in the front that talks about the element of poetry and when I use this commentary it does a nice job of weaving the element of figurative interpretation where needed.  </a:t>
            </a:r>
          </a:p>
          <a:p>
            <a:r>
              <a:rPr lang="en-US" sz="1200" b="1" i="0" kern="1200" dirty="0" smtClean="0">
                <a:solidFill>
                  <a:schemeClr val="tx1"/>
                </a:solidFill>
                <a:effectLst/>
                <a:latin typeface="Arial" charset="0"/>
                <a:ea typeface="+mn-ea"/>
                <a:cs typeface="Arial" charset="0"/>
              </a:rPr>
              <a:t>- Assonance</a:t>
            </a:r>
            <a:r>
              <a:rPr lang="en-US" sz="1200" b="0" i="0" kern="1200" dirty="0" smtClean="0">
                <a:solidFill>
                  <a:schemeClr val="tx1"/>
                </a:solidFill>
                <a:effectLst/>
                <a:latin typeface="Arial" charset="0"/>
                <a:ea typeface="+mn-ea"/>
                <a:cs typeface="Arial" charset="0"/>
              </a:rPr>
              <a:t> is the repetition of a vowel sound within a single line. ... “Hear the mellow wedding bells” by Edgar Allen Poe. …or my favorite How now, brown</a:t>
            </a:r>
            <a:r>
              <a:rPr lang="en-US" sz="1200" b="0" i="0" kern="1200" baseline="0" dirty="0" smtClean="0">
                <a:solidFill>
                  <a:schemeClr val="tx1"/>
                </a:solidFill>
                <a:effectLst/>
                <a:latin typeface="Arial" charset="0"/>
                <a:ea typeface="+mn-ea"/>
                <a:cs typeface="Arial" charset="0"/>
              </a:rPr>
              <a:t> cow.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Arial" charset="0"/>
              </a:rPr>
              <a:t>- An </a:t>
            </a:r>
            <a:r>
              <a:rPr lang="en-US" sz="1200" b="1" i="0" kern="1200" dirty="0" smtClean="0">
                <a:solidFill>
                  <a:schemeClr val="tx1"/>
                </a:solidFill>
                <a:effectLst/>
                <a:latin typeface="Arial" charset="0"/>
                <a:ea typeface="+mn-ea"/>
                <a:cs typeface="Arial" charset="0"/>
              </a:rPr>
              <a:t>example</a:t>
            </a:r>
            <a:r>
              <a:rPr lang="en-US" sz="1200" b="0" i="0" kern="1200" dirty="0" smtClean="0">
                <a:solidFill>
                  <a:schemeClr val="tx1"/>
                </a:solidFill>
                <a:effectLst/>
                <a:latin typeface="Arial" charset="0"/>
                <a:ea typeface="+mn-ea"/>
                <a:cs typeface="Arial" charset="0"/>
              </a:rPr>
              <a:t> of personification </a:t>
            </a:r>
            <a:r>
              <a:rPr lang="en-US" sz="1200" b="1" i="0" kern="1200" dirty="0" smtClean="0">
                <a:solidFill>
                  <a:schemeClr val="tx1"/>
                </a:solidFill>
                <a:effectLst/>
                <a:latin typeface="Arial" charset="0"/>
                <a:ea typeface="+mn-ea"/>
                <a:cs typeface="Arial" charset="0"/>
              </a:rPr>
              <a:t>in Macbeth</a:t>
            </a:r>
            <a:r>
              <a:rPr lang="en-US" sz="1200" b="0" i="0" kern="1200" dirty="0" smtClean="0">
                <a:solidFill>
                  <a:schemeClr val="tx1"/>
                </a:solidFill>
                <a:effectLst/>
                <a:latin typeface="Arial" charset="0"/>
                <a:ea typeface="+mn-ea"/>
                <a:cs typeface="Arial" charset="0"/>
              </a:rPr>
              <a:t> is: "Stones have been known to move, and trees to speak.“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charset="0"/>
              <a:ea typeface="+mn-ea"/>
              <a:cs typeface="Arial" charset="0"/>
            </a:endParaRPr>
          </a:p>
          <a:p>
            <a:r>
              <a:rPr lang="en-US" sz="1200" b="0" i="0" kern="1200" dirty="0" smtClean="0">
                <a:solidFill>
                  <a:schemeClr val="tx1"/>
                </a:solidFill>
                <a:effectLst/>
                <a:latin typeface="Arial" charset="0"/>
                <a:ea typeface="+mn-ea"/>
                <a:cs typeface="Arial" charset="0"/>
              </a:rPr>
              <a:t>The first time, ever I saw your face</a:t>
            </a:r>
            <a:br>
              <a:rPr lang="en-US" sz="1200" b="0" i="0" kern="1200" dirty="0" smtClean="0">
                <a:solidFill>
                  <a:schemeClr val="tx1"/>
                </a:solidFill>
                <a:effectLst/>
                <a:latin typeface="Arial" charset="0"/>
                <a:ea typeface="+mn-ea"/>
                <a:cs typeface="Arial" charset="0"/>
              </a:rPr>
            </a:br>
            <a:r>
              <a:rPr lang="en-US" sz="1200" b="0" i="0" kern="1200" dirty="0" smtClean="0">
                <a:solidFill>
                  <a:schemeClr val="tx1"/>
                </a:solidFill>
                <a:effectLst/>
                <a:latin typeface="Arial" charset="0"/>
                <a:ea typeface="+mn-ea"/>
                <a:cs typeface="Arial" charset="0"/>
              </a:rPr>
              <a:t>I thought the sun rose in your eyes</a:t>
            </a:r>
            <a:br>
              <a:rPr lang="en-US" sz="1200" b="0" i="0" kern="1200" dirty="0" smtClean="0">
                <a:solidFill>
                  <a:schemeClr val="tx1"/>
                </a:solidFill>
                <a:effectLst/>
                <a:latin typeface="Arial" charset="0"/>
                <a:ea typeface="+mn-ea"/>
                <a:cs typeface="Arial" charset="0"/>
              </a:rPr>
            </a:br>
            <a:r>
              <a:rPr lang="en-US" sz="1200" b="0" i="0" kern="1200" dirty="0" smtClean="0">
                <a:solidFill>
                  <a:schemeClr val="tx1"/>
                </a:solidFill>
                <a:effectLst/>
                <a:latin typeface="Arial" charset="0"/>
                <a:ea typeface="+mn-ea"/>
                <a:cs typeface="Arial" charset="0"/>
              </a:rPr>
              <a:t>And the moon and the stars</a:t>
            </a:r>
            <a:br>
              <a:rPr lang="en-US" sz="1200" b="0" i="0" kern="1200" dirty="0" smtClean="0">
                <a:solidFill>
                  <a:schemeClr val="tx1"/>
                </a:solidFill>
                <a:effectLst/>
                <a:latin typeface="Arial" charset="0"/>
                <a:ea typeface="+mn-ea"/>
                <a:cs typeface="Arial" charset="0"/>
              </a:rPr>
            </a:br>
            <a:r>
              <a:rPr lang="en-US" sz="1200" b="0" i="0" kern="1200" dirty="0" smtClean="0">
                <a:solidFill>
                  <a:schemeClr val="tx1"/>
                </a:solidFill>
                <a:effectLst/>
                <a:latin typeface="Arial" charset="0"/>
                <a:ea typeface="+mn-ea"/>
                <a:cs typeface="Arial" charset="0"/>
              </a:rPr>
              <a:t>Were the gifts you gave</a:t>
            </a:r>
            <a:br>
              <a:rPr lang="en-US" sz="1200" b="0" i="0" kern="1200" dirty="0" smtClean="0">
                <a:solidFill>
                  <a:schemeClr val="tx1"/>
                </a:solidFill>
                <a:effectLst/>
                <a:latin typeface="Arial" charset="0"/>
                <a:ea typeface="+mn-ea"/>
                <a:cs typeface="Arial" charset="0"/>
              </a:rPr>
            </a:br>
            <a:r>
              <a:rPr lang="en-US" sz="1200" b="0" i="0" kern="1200" dirty="0" smtClean="0">
                <a:solidFill>
                  <a:schemeClr val="tx1"/>
                </a:solidFill>
                <a:effectLst/>
                <a:latin typeface="Arial" charset="0"/>
                <a:ea typeface="+mn-ea"/>
                <a:cs typeface="Arial" charset="0"/>
              </a:rPr>
              <a:t>To the dark, and the endless sky</a:t>
            </a:r>
          </a:p>
          <a:p>
            <a:endParaRPr lang="en-US" sz="1200" b="0" i="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charset="0"/>
                <a:ea typeface="+mn-ea"/>
                <a:cs typeface="Arial" charset="0"/>
              </a:rPr>
              <a:t>Melanie:  Well—I’ve got a brand new pair of </a:t>
            </a:r>
            <a:r>
              <a:rPr lang="en-US" sz="1200" b="0" i="0" kern="1200" baseline="0" dirty="0" err="1" smtClean="0">
                <a:solidFill>
                  <a:schemeClr val="tx1"/>
                </a:solidFill>
                <a:effectLst/>
                <a:latin typeface="Arial" charset="0"/>
                <a:ea typeface="+mn-ea"/>
                <a:cs typeface="Arial" charset="0"/>
              </a:rPr>
              <a:t>rollerskates</a:t>
            </a:r>
            <a:r>
              <a:rPr lang="en-US" sz="1200" b="0" i="0" kern="1200" baseline="0" dirty="0" smtClean="0">
                <a:solidFill>
                  <a:schemeClr val="tx1"/>
                </a:solidFill>
                <a:effectLst/>
                <a:latin typeface="Arial" charset="0"/>
                <a:ea typeface="+mn-ea"/>
                <a:cs typeface="Arial" charset="0"/>
              </a:rPr>
              <a:t>, you’ve got a brand new </a:t>
            </a:r>
            <a:r>
              <a:rPr lang="en-US" sz="1200" b="0" i="0" u="sng" kern="1200" baseline="0" dirty="0" smtClean="0">
                <a:solidFill>
                  <a:schemeClr val="tx1"/>
                </a:solidFill>
                <a:effectLst/>
                <a:latin typeface="Arial" charset="0"/>
                <a:ea typeface="+mn-ea"/>
                <a:cs typeface="Arial" charset="0"/>
              </a:rPr>
              <a:t>KEY</a:t>
            </a:r>
            <a:r>
              <a:rPr lang="en-US" sz="1200" b="0" i="0" kern="1200" baseline="0" dirty="0" smtClean="0">
                <a:solidFill>
                  <a:schemeClr val="tx1"/>
                </a:solidFill>
                <a:effectLst/>
                <a:latin typeface="Arial" charset="0"/>
                <a:ea typeface="+mn-ea"/>
                <a:cs typeface="Arial" charset="0"/>
              </a:rPr>
              <a:t>.  (Billboard Top 40 ranked it as #9 for 1972)</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15</a:t>
            </a:fld>
            <a:endParaRPr lang="en-US"/>
          </a:p>
        </p:txBody>
      </p:sp>
    </p:spTree>
    <p:extLst>
      <p:ext uri="{BB962C8B-B14F-4D97-AF65-F5344CB8AC3E}">
        <p14:creationId xmlns:p14="http://schemas.microsoft.com/office/powerpoint/2010/main" val="154891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D2B7343-4559-4655-B0BC-11E2F39BB687}" type="slidenum">
              <a:rPr lang="en-US" smtClean="0"/>
              <a:pPr/>
              <a:t>16</a:t>
            </a:fld>
            <a:endParaRPr lang="en-US"/>
          </a:p>
        </p:txBody>
      </p:sp>
    </p:spTree>
    <p:extLst>
      <p:ext uri="{BB962C8B-B14F-4D97-AF65-F5344CB8AC3E}">
        <p14:creationId xmlns:p14="http://schemas.microsoft.com/office/powerpoint/2010/main" val="389260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Note the difference…</a:t>
            </a:r>
          </a:p>
          <a:p>
            <a:endParaRPr lang="en-US" sz="1400" dirty="0" smtClean="0"/>
          </a:p>
          <a:p>
            <a:r>
              <a:rPr lang="en-US" sz="1400" dirty="0" smtClean="0"/>
              <a:t>Does the changing</a:t>
            </a:r>
            <a:r>
              <a:rPr lang="en-US" sz="1400" baseline="0" dirty="0" smtClean="0"/>
              <a:t> of references to something a little more familiar change the view?  Does it paint a visual picture—does it elicit an emotional </a:t>
            </a:r>
            <a:r>
              <a:rPr lang="en-US" sz="1400" baseline="0" dirty="0" err="1" smtClean="0"/>
              <a:t>reponse</a:t>
            </a:r>
            <a:r>
              <a:rPr lang="en-US" sz="1400" baseline="0" dirty="0" smtClean="0"/>
              <a:t>?  I would say—more so…</a:t>
            </a:r>
          </a:p>
          <a:p>
            <a:endParaRPr lang="en-US" sz="1400" baseline="0" dirty="0" smtClean="0"/>
          </a:p>
          <a:p>
            <a:r>
              <a:rPr lang="en-US" sz="1400" baseline="0" dirty="0" smtClean="0"/>
              <a:t>As you read these verses, don’t just say—hard name, local place, familiar setting—catch the cadence, tone and speed of the events.  Catch the underlying message that </a:t>
            </a:r>
          </a:p>
          <a:p>
            <a:endParaRPr lang="en-US" sz="1400" baseline="0" dirty="0" smtClean="0"/>
          </a:p>
          <a:p>
            <a:r>
              <a:rPr lang="en-US" sz="1400" dirty="0" smtClean="0"/>
              <a:t>But, certainly in these oracle chapters, </a:t>
            </a:r>
            <a:r>
              <a:rPr lang="en-US" sz="1400" dirty="0" smtClean="0">
                <a:solidFill>
                  <a:srgbClr val="FF0000"/>
                </a:solidFill>
              </a:rPr>
              <a:t>we can become too date-conscious and not sufficiently theme-conscious.</a:t>
            </a:r>
            <a:r>
              <a:rPr lang="en-US" sz="1400" dirty="0" smtClean="0"/>
              <a:t> Had Isaiah considered that the oracle needed a clear historical setting, he would have given it. But the </a:t>
            </a:r>
            <a:r>
              <a:rPr lang="en-US" sz="1400" kern="1200" dirty="0" smtClean="0">
                <a:solidFill>
                  <a:schemeClr val="tx1"/>
                </a:solidFill>
                <a:latin typeface="Arial" charset="0"/>
                <a:ea typeface="+mn-ea"/>
                <a:cs typeface="Arial" charset="0"/>
              </a:rPr>
              <a:t>wording throughout is non-specific and even the foe is the unnamed ‘rulers of the nations’ (16:8). </a:t>
            </a:r>
            <a:r>
              <a:rPr lang="en-US" sz="1400" u="sng" kern="1200" dirty="0" smtClean="0">
                <a:solidFill>
                  <a:schemeClr val="tx1"/>
                </a:solidFill>
                <a:latin typeface="Arial" charset="0"/>
                <a:ea typeface="+mn-ea"/>
                <a:cs typeface="Arial" charset="0"/>
              </a:rPr>
              <a:t>Attention is focused on content not on occasion.</a:t>
            </a:r>
          </a:p>
          <a:p>
            <a:pPr lvl="1"/>
            <a:r>
              <a:rPr lang="en-US" sz="1400" dirty="0" smtClean="0"/>
              <a:t> J. A. </a:t>
            </a:r>
            <a:r>
              <a:rPr lang="en-US" sz="1400" dirty="0" err="1" smtClean="0"/>
              <a:t>Motyer</a:t>
            </a:r>
            <a:r>
              <a:rPr lang="en-US" sz="1400" dirty="0" smtClean="0"/>
              <a:t>, 149-150.</a:t>
            </a:r>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17</a:t>
            </a:fld>
            <a:endParaRPr lang="en-US"/>
          </a:p>
        </p:txBody>
      </p:sp>
    </p:spTree>
    <p:extLst>
      <p:ext uri="{BB962C8B-B14F-4D97-AF65-F5344CB8AC3E}">
        <p14:creationId xmlns:p14="http://schemas.microsoft.com/office/powerpoint/2010/main" val="1556237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There are</a:t>
            </a:r>
            <a:r>
              <a:rPr lang="en-US" baseline="0" dirty="0" smtClean="0"/>
              <a:t> differing opinions on the first part of Chapter 16 regarding the outcasts of Moab.  Do you agree with </a:t>
            </a:r>
            <a:r>
              <a:rPr lang="en-US" sz="1200" dirty="0" err="1" smtClean="0"/>
              <a:t>Motyer</a:t>
            </a:r>
            <a:r>
              <a:rPr lang="en-US" sz="1200" dirty="0" smtClean="0"/>
              <a:t> that:</a:t>
            </a:r>
            <a:r>
              <a:rPr lang="en-US" sz="1200" baseline="0" dirty="0" smtClean="0"/>
              <a:t> </a:t>
            </a:r>
            <a:r>
              <a:rPr lang="en-US" sz="1200" b="1" dirty="0" smtClean="0"/>
              <a:t>Moab oracle </a:t>
            </a:r>
            <a:r>
              <a:rPr lang="en-US" sz="1200" dirty="0" smtClean="0"/>
              <a:t>corrects any impression that the hope expressed in the Davidic promises is exclusivist.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18</a:t>
            </a:fld>
            <a:endParaRPr lang="en-US"/>
          </a:p>
        </p:txBody>
      </p:sp>
    </p:spTree>
    <p:extLst>
      <p:ext uri="{BB962C8B-B14F-4D97-AF65-F5344CB8AC3E}">
        <p14:creationId xmlns:p14="http://schemas.microsoft.com/office/powerpoint/2010/main" val="3095118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Here is a catechism -- </a:t>
            </a:r>
            <a:r>
              <a:rPr lang="en-US" sz="1200" b="0" i="0" kern="1200" dirty="0" smtClean="0">
                <a:solidFill>
                  <a:schemeClr val="tx1"/>
                </a:solidFill>
                <a:effectLst/>
                <a:latin typeface="Arial" charset="0"/>
                <a:ea typeface="+mn-ea"/>
                <a:cs typeface="Arial" charset="0"/>
              </a:rPr>
              <a:t>Originally the term was applied to the oral instruction on the principal Christian truths given to children and adults before Baptism. </a:t>
            </a:r>
            <a:endParaRPr lang="en-US" baseline="0" dirty="0" smtClean="0"/>
          </a:p>
          <a:p>
            <a:pPr marL="0" indent="0">
              <a:buFontTx/>
              <a:buNone/>
            </a:pPr>
            <a:endParaRPr lang="en-US" baseline="0" dirty="0" smtClean="0"/>
          </a:p>
          <a:p>
            <a:pPr marL="0" indent="0">
              <a:buFontTx/>
              <a:buNone/>
            </a:pPr>
            <a:r>
              <a:rPr lang="en-US" baseline="0" dirty="0" smtClean="0"/>
              <a:t>Your view of God, specifically the holiness of God, will determine how you can address many of the key cultural issues people seem to struggle with today.  </a:t>
            </a:r>
          </a:p>
          <a:p>
            <a:pPr marL="0" indent="0">
              <a:buFontTx/>
              <a:buNone/>
            </a:pPr>
            <a:endParaRPr lang="en-US" baseline="0" dirty="0" smtClean="0"/>
          </a:p>
          <a:p>
            <a:pPr marL="0" indent="0">
              <a:buFontTx/>
              <a:buNone/>
            </a:pPr>
            <a:r>
              <a:rPr lang="en-US" baseline="0" dirty="0" smtClean="0"/>
              <a:t>“Does it not make a great difference whether I am, so to speak, the landlord of my own mind and body, or only a tenant, responsible to the real landlord? If somebody else made me, for his own purposes, then I shall have a lot of duties which I should not have if I simply belonged to myself.” – C.S. Lewis, 63</a:t>
            </a:r>
          </a:p>
          <a:p>
            <a:pPr marL="0" indent="0">
              <a:buFontTx/>
              <a:buNone/>
            </a:pPr>
            <a:endParaRPr lang="en-US" baseline="0" dirty="0" smtClean="0"/>
          </a:p>
          <a:p>
            <a:pPr marL="0" indent="0">
              <a:buFontTx/>
              <a:buNone/>
            </a:pPr>
            <a:r>
              <a:rPr lang="en-US" sz="1200" b="0" i="0" kern="1200" dirty="0" smtClean="0">
                <a:solidFill>
                  <a:schemeClr val="tx1"/>
                </a:solidFill>
                <a:effectLst/>
                <a:latin typeface="Arial" charset="0"/>
                <a:ea typeface="+mn-ea"/>
                <a:cs typeface="Arial" charset="0"/>
              </a:rPr>
              <a:t>Regarding my occasional statements about abortion - I PERSONALLY believe that it is wrong. No question. That being said, there are over 600 Mosaic laws (google tells me 613 to be exact) and there is nothing about abortion, despite the fact that the first recorded abortions pre-date the Mosaic law by 100 years. In Numbers 35 there is quite a list of things that fall under the sin of murder, but abortion is not among them by any interpretation. Again, that doesn't mean I believe it is right - but I also believe that we don't have the right to call murder what God doesn't call murder in His word.</a:t>
            </a:r>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19</a:t>
            </a:fld>
            <a:endParaRPr lang="en-US"/>
          </a:p>
        </p:txBody>
      </p:sp>
    </p:spTree>
    <p:extLst>
      <p:ext uri="{BB962C8B-B14F-4D97-AF65-F5344CB8AC3E}">
        <p14:creationId xmlns:p14="http://schemas.microsoft.com/office/powerpoint/2010/main" val="319782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a:t>
            </a:fld>
            <a:endParaRPr lang="en-US"/>
          </a:p>
        </p:txBody>
      </p:sp>
    </p:spTree>
    <p:extLst>
      <p:ext uri="{BB962C8B-B14F-4D97-AF65-F5344CB8AC3E}">
        <p14:creationId xmlns:p14="http://schemas.microsoft.com/office/powerpoint/2010/main" val="944766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20</a:t>
            </a:fld>
            <a:endParaRPr lang="en-US"/>
          </a:p>
        </p:txBody>
      </p:sp>
    </p:spTree>
    <p:extLst>
      <p:ext uri="{BB962C8B-B14F-4D97-AF65-F5344CB8AC3E}">
        <p14:creationId xmlns:p14="http://schemas.microsoft.com/office/powerpoint/2010/main" val="89347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kern="1200" dirty="0" smtClean="0">
                <a:solidFill>
                  <a:schemeClr val="tx1"/>
                </a:solidFill>
                <a:latin typeface="Arial" charset="0"/>
                <a:ea typeface="+mn-ea"/>
                <a:cs typeface="Arial" charset="0"/>
              </a:rPr>
              <a:t>Enemy nations are defeated (17:12–14)</a:t>
            </a:r>
          </a:p>
          <a:p>
            <a:pPr rtl="0"/>
            <a:r>
              <a:rPr lang="en-US" sz="1200" dirty="0" smtClean="0"/>
              <a:t>This short section takes up a new theme: the punishment of the nations that oppressed Judah. It uses the imagery of the roaring sea to picture their wild and harsh activities on the world scene. There is also the image of chaff blown by the wind, which depicts the end of those nations. Some scholars believe this section refers to the destruction of Assyria, but it only mentions “peoples” and “nations,” which are plural nouns referring to more than one nation. Verse 13 only uses the pronoun “he” for the person who will destroy them, but it is clear from the context that this is Yahweh.</a:t>
            </a:r>
          </a:p>
          <a:p>
            <a:pPr rtl="0"/>
            <a:r>
              <a:rPr lang="en-US" sz="1200" dirty="0" smtClean="0"/>
              <a:t>The words “thunder,” “roar,” “nations” and “waters” are repeated for emphasis in this section. Four similes are used in verses 12–13. There is sound play in Hebrew with the words </a:t>
            </a:r>
            <a:r>
              <a:rPr lang="en-US" sz="1200" i="1" dirty="0" smtClean="0"/>
              <a:t>‘</a:t>
            </a:r>
            <a:r>
              <a:rPr lang="en-US" sz="1200" i="1" dirty="0" err="1" smtClean="0"/>
              <a:t>ammim</a:t>
            </a:r>
            <a:r>
              <a:rPr lang="en-US" sz="1200" i="1" dirty="0" smtClean="0"/>
              <a:t> (“peoples”), </a:t>
            </a:r>
            <a:r>
              <a:rPr lang="en-US" sz="1200" i="1" dirty="0" err="1" smtClean="0"/>
              <a:t>yammim</a:t>
            </a:r>
            <a:r>
              <a:rPr lang="en-US" sz="1200" i="1" dirty="0" smtClean="0"/>
              <a:t> (“the sea”), </a:t>
            </a:r>
            <a:r>
              <a:rPr lang="en-US" sz="1200" i="1" dirty="0" err="1" smtClean="0"/>
              <a:t>rabbim</a:t>
            </a:r>
            <a:r>
              <a:rPr lang="en-US" sz="1200" i="1" dirty="0" smtClean="0"/>
              <a:t> (“many”), and </a:t>
            </a:r>
            <a:r>
              <a:rPr lang="en-US" sz="1200" i="1" dirty="0" err="1" smtClean="0"/>
              <a:t>birim</a:t>
            </a:r>
            <a:r>
              <a:rPr lang="en-US" sz="1200" i="1" dirty="0" smtClean="0"/>
              <a:t> (“mighty”). So this passage has several striking rhetorical features. They lead to the climax at the close of verse 14. Translators should preserve as many of them as possible or at least try to achieve their same function.</a:t>
            </a:r>
          </a:p>
          <a:p>
            <a:pPr lvl="1"/>
            <a:r>
              <a:rPr lang="en-US" dirty="0" smtClean="0"/>
              <a:t> Graham S. Ogden and Jan </a:t>
            </a:r>
            <a:r>
              <a:rPr lang="en-US" dirty="0" err="1" smtClean="0"/>
              <a:t>Sterk</a:t>
            </a:r>
            <a:r>
              <a:rPr lang="en-US" dirty="0" smtClean="0"/>
              <a:t>, A Handbook on Isaiah, ed. Paul Clarke et al., vol. 1 &amp; 2, United Bible Societies Handbooks (Reading, UK: United Bible Societies, 2011), 502503.</a:t>
            </a:r>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21</a:t>
            </a:fld>
            <a:endParaRPr lang="en-US"/>
          </a:p>
        </p:txBody>
      </p:sp>
    </p:spTree>
    <p:extLst>
      <p:ext uri="{BB962C8B-B14F-4D97-AF65-F5344CB8AC3E}">
        <p14:creationId xmlns:p14="http://schemas.microsoft.com/office/powerpoint/2010/main" val="4175691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1" dirty="0" smtClean="0"/>
              <a:t>At evening time, behold, terror! Before morning, they are no more!: </a:t>
            </a:r>
            <a:r>
              <a:rPr lang="en-US" sz="1200" b="0" i="1" dirty="0" smtClean="0"/>
              <a:t>The speed at which Yahweh achieves his purpose is highlighted here by the phrases At evening and Before morning. God blows away the enemy nations overnight. Behold calls for the prophet’s audience to take special note (see the comments on 3:1). Terror may refer to the fear of these nations as Yahweh turns against them, or it may refer to the fear they cause when they attack others. This second view is made explicit in </a:t>
            </a:r>
            <a:r>
              <a:rPr lang="en-US" sz="1200" b="0" i="1" dirty="0" err="1" smtClean="0"/>
              <a:t>gnb</a:t>
            </a:r>
            <a:r>
              <a:rPr lang="en-US" sz="1200" b="0" i="1" dirty="0" smtClean="0"/>
              <a:t> and </a:t>
            </a:r>
            <a:r>
              <a:rPr lang="en-US" sz="1200" b="0" i="1" dirty="0" err="1" smtClean="0"/>
              <a:t>cev</a:t>
            </a:r>
            <a:r>
              <a:rPr lang="en-US" sz="1200" b="0" i="1" dirty="0" smtClean="0"/>
              <a:t>, which renders the first line as “In the evening their attack is fierce.” Like </a:t>
            </a:r>
            <a:r>
              <a:rPr lang="en-US" sz="1200" b="0" i="1" dirty="0" err="1" smtClean="0"/>
              <a:t>rsv</a:t>
            </a:r>
            <a:r>
              <a:rPr lang="en-US" sz="1200" b="0" i="1" dirty="0" smtClean="0"/>
              <a:t>, </a:t>
            </a:r>
            <a:r>
              <a:rPr lang="en-US" sz="1200" b="0" i="1" dirty="0" err="1" smtClean="0"/>
              <a:t>njb</a:t>
            </a:r>
            <a:r>
              <a:rPr lang="en-US" sz="1200" b="0" i="1" dirty="0" smtClean="0"/>
              <a:t> and </a:t>
            </a:r>
            <a:r>
              <a:rPr lang="en-US" sz="1200" b="0" i="1" dirty="0" err="1" smtClean="0"/>
              <a:t>reb</a:t>
            </a:r>
            <a:r>
              <a:rPr lang="en-US" sz="1200" b="0" i="1" dirty="0" smtClean="0"/>
              <a:t> allow for both interpretations by saying “At evening all is terror.” They are no more is literally “it is no more.” This clause could refer to the enemy nations or the terror. </a:t>
            </a:r>
            <a:r>
              <a:rPr lang="en-US" sz="1200" b="0" i="1" dirty="0" err="1" smtClean="0"/>
              <a:t>reb</a:t>
            </a:r>
            <a:r>
              <a:rPr lang="en-US" sz="1200" b="0" i="1" dirty="0" smtClean="0"/>
              <a:t> says “it [the terror] is gone,” and </a:t>
            </a:r>
            <a:r>
              <a:rPr lang="en-US" sz="1200" b="0" i="1" dirty="0" err="1" smtClean="0"/>
              <a:t>njb</a:t>
            </a:r>
            <a:r>
              <a:rPr lang="en-US" sz="1200" b="0" i="1" dirty="0" smtClean="0"/>
              <a:t> has “all [the nations] have disappeared.”</a:t>
            </a:r>
          </a:p>
          <a:p>
            <a:pPr rtl="0"/>
            <a:r>
              <a:rPr lang="en-US" sz="1200" dirty="0" smtClean="0"/>
              <a:t>The form of the first two lines in Hebrew helps to convey the meaning. There are no verbs in these lines, only brief noun phrases. This form highlights the speed of God’s action. Translators could try to copy this structure, if the same impact can be achieved (see the first example below).</a:t>
            </a:r>
          </a:p>
          <a:p>
            <a:pPr lvl="1"/>
            <a:r>
              <a:rPr lang="en-US" dirty="0" smtClean="0"/>
              <a:t> Graham S. Ogden and Jan </a:t>
            </a:r>
            <a:r>
              <a:rPr lang="en-US" dirty="0" err="1" smtClean="0"/>
              <a:t>Sterk</a:t>
            </a:r>
            <a:r>
              <a:rPr lang="en-US" dirty="0" smtClean="0"/>
              <a:t>, A Handbook on Isaiah, 506.</a:t>
            </a:r>
          </a:p>
          <a:p>
            <a:pPr rtl="0"/>
            <a:endParaRPr lang="en-US" sz="1400" b="0" i="1" baseline="30000" dirty="0" smtClean="0"/>
          </a:p>
        </p:txBody>
      </p:sp>
      <p:sp>
        <p:nvSpPr>
          <p:cNvPr id="4" name="Slide Number Placeholder 3"/>
          <p:cNvSpPr>
            <a:spLocks noGrp="1"/>
          </p:cNvSpPr>
          <p:nvPr>
            <p:ph type="sldNum" sz="quarter" idx="10"/>
          </p:nvPr>
        </p:nvSpPr>
        <p:spPr/>
        <p:txBody>
          <a:bodyPr/>
          <a:lstStyle/>
          <a:p>
            <a:fld id="{4D2B7343-4559-4655-B0BC-11E2F39BB687}" type="slidenum">
              <a:rPr lang="en-US" smtClean="0"/>
              <a:pPr/>
              <a:t>22</a:t>
            </a:fld>
            <a:endParaRPr lang="en-US"/>
          </a:p>
        </p:txBody>
      </p:sp>
    </p:spTree>
    <p:extLst>
      <p:ext uri="{BB962C8B-B14F-4D97-AF65-F5344CB8AC3E}">
        <p14:creationId xmlns:p14="http://schemas.microsoft.com/office/powerpoint/2010/main" val="1522585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23</a:t>
            </a:fld>
            <a:endParaRPr lang="en-US"/>
          </a:p>
        </p:txBody>
      </p:sp>
    </p:spTree>
    <p:extLst>
      <p:ext uri="{BB962C8B-B14F-4D97-AF65-F5344CB8AC3E}">
        <p14:creationId xmlns:p14="http://schemas.microsoft.com/office/powerpoint/2010/main" val="2947607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24</a:t>
            </a:fld>
            <a:endParaRPr lang="en-US"/>
          </a:p>
        </p:txBody>
      </p:sp>
    </p:spTree>
    <p:extLst>
      <p:ext uri="{BB962C8B-B14F-4D97-AF65-F5344CB8AC3E}">
        <p14:creationId xmlns:p14="http://schemas.microsoft.com/office/powerpoint/2010/main" val="960761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25</a:t>
            </a:fld>
            <a:endParaRPr lang="en-US"/>
          </a:p>
        </p:txBody>
      </p:sp>
    </p:spTree>
    <p:extLst>
      <p:ext uri="{BB962C8B-B14F-4D97-AF65-F5344CB8AC3E}">
        <p14:creationId xmlns:p14="http://schemas.microsoft.com/office/powerpoint/2010/main" val="3512294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26</a:t>
            </a:fld>
            <a:endParaRPr lang="en-US"/>
          </a:p>
        </p:txBody>
      </p:sp>
    </p:spTree>
    <p:extLst>
      <p:ext uri="{BB962C8B-B14F-4D97-AF65-F5344CB8AC3E}">
        <p14:creationId xmlns:p14="http://schemas.microsoft.com/office/powerpoint/2010/main" val="936052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27</a:t>
            </a:fld>
            <a:endParaRPr lang="en-US"/>
          </a:p>
        </p:txBody>
      </p:sp>
    </p:spTree>
    <p:extLst>
      <p:ext uri="{BB962C8B-B14F-4D97-AF65-F5344CB8AC3E}">
        <p14:creationId xmlns:p14="http://schemas.microsoft.com/office/powerpoint/2010/main" val="3700650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28</a:t>
            </a:fld>
            <a:endParaRPr lang="en-US"/>
          </a:p>
        </p:txBody>
      </p:sp>
    </p:spTree>
    <p:extLst>
      <p:ext uri="{BB962C8B-B14F-4D97-AF65-F5344CB8AC3E}">
        <p14:creationId xmlns:p14="http://schemas.microsoft.com/office/powerpoint/2010/main" val="3440701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29</a:t>
            </a:fld>
            <a:endParaRPr lang="en-US"/>
          </a:p>
        </p:txBody>
      </p:sp>
    </p:spTree>
    <p:extLst>
      <p:ext uri="{BB962C8B-B14F-4D97-AF65-F5344CB8AC3E}">
        <p14:creationId xmlns:p14="http://schemas.microsoft.com/office/powerpoint/2010/main" val="27755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3</a:t>
            </a:fld>
            <a:endParaRPr lang="en-US"/>
          </a:p>
        </p:txBody>
      </p:sp>
    </p:spTree>
    <p:extLst>
      <p:ext uri="{BB962C8B-B14F-4D97-AF65-F5344CB8AC3E}">
        <p14:creationId xmlns:p14="http://schemas.microsoft.com/office/powerpoint/2010/main" val="52448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30</a:t>
            </a:fld>
            <a:endParaRPr lang="en-US"/>
          </a:p>
        </p:txBody>
      </p:sp>
    </p:spTree>
    <p:extLst>
      <p:ext uri="{BB962C8B-B14F-4D97-AF65-F5344CB8AC3E}">
        <p14:creationId xmlns:p14="http://schemas.microsoft.com/office/powerpoint/2010/main" val="2541976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31</a:t>
            </a:fld>
            <a:endParaRPr lang="en-US"/>
          </a:p>
        </p:txBody>
      </p:sp>
    </p:spTree>
    <p:extLst>
      <p:ext uri="{BB962C8B-B14F-4D97-AF65-F5344CB8AC3E}">
        <p14:creationId xmlns:p14="http://schemas.microsoft.com/office/powerpoint/2010/main" val="3870013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32</a:t>
            </a:fld>
            <a:endParaRPr lang="en-US"/>
          </a:p>
        </p:txBody>
      </p:sp>
    </p:spTree>
    <p:extLst>
      <p:ext uri="{BB962C8B-B14F-4D97-AF65-F5344CB8AC3E}">
        <p14:creationId xmlns:p14="http://schemas.microsoft.com/office/powerpoint/2010/main" val="3165086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33</a:t>
            </a:fld>
            <a:endParaRPr lang="en-US"/>
          </a:p>
        </p:txBody>
      </p:sp>
    </p:spTree>
    <p:extLst>
      <p:ext uri="{BB962C8B-B14F-4D97-AF65-F5344CB8AC3E}">
        <p14:creationId xmlns:p14="http://schemas.microsoft.com/office/powerpoint/2010/main" val="3087421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34</a:t>
            </a:fld>
            <a:endParaRPr lang="en-US"/>
          </a:p>
        </p:txBody>
      </p:sp>
    </p:spTree>
    <p:extLst>
      <p:ext uri="{BB962C8B-B14F-4D97-AF65-F5344CB8AC3E}">
        <p14:creationId xmlns:p14="http://schemas.microsoft.com/office/powerpoint/2010/main" val="838976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35</a:t>
            </a:fld>
            <a:endParaRPr lang="en-US"/>
          </a:p>
        </p:txBody>
      </p:sp>
    </p:spTree>
    <p:extLst>
      <p:ext uri="{BB962C8B-B14F-4D97-AF65-F5344CB8AC3E}">
        <p14:creationId xmlns:p14="http://schemas.microsoft.com/office/powerpoint/2010/main" val="2518456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Here is a great summary</a:t>
            </a:r>
            <a:r>
              <a:rPr lang="en-US" sz="1400" baseline="0" dirty="0" smtClean="0"/>
              <a:t> I previously pulled from one of our sources, </a:t>
            </a:r>
            <a:r>
              <a:rPr lang="en-US" sz="1400" baseline="0" dirty="0" err="1" smtClean="0"/>
              <a:t>Motyer</a:t>
            </a:r>
            <a:r>
              <a:rPr lang="en-US" sz="1400" baseline="0" dirty="0" smtClean="0"/>
              <a:t>.  It applies to our topic today, because of the topic of alliances and not only the pride of people, but the pride of nations.  Underscoring the topic of the Lord can be trusted to do what he promised.  </a:t>
            </a:r>
          </a:p>
          <a:p>
            <a:endParaRPr lang="en-US" sz="1400" baseline="0" dirty="0" smtClean="0"/>
          </a:p>
          <a:p>
            <a:r>
              <a:rPr lang="en-US" sz="1400" baseline="0" dirty="0" smtClean="0"/>
              <a:t>To start, I’m going to hit on a couple of key elements of overall bible interpretation.  </a:t>
            </a:r>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36</a:t>
            </a:fld>
            <a:endParaRPr lang="en-US"/>
          </a:p>
        </p:txBody>
      </p:sp>
    </p:spTree>
    <p:extLst>
      <p:ext uri="{BB962C8B-B14F-4D97-AF65-F5344CB8AC3E}">
        <p14:creationId xmlns:p14="http://schemas.microsoft.com/office/powerpoint/2010/main" val="1381400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37</a:t>
            </a:fld>
            <a:endParaRPr lang="en-US"/>
          </a:p>
        </p:txBody>
      </p:sp>
    </p:spTree>
    <p:extLst>
      <p:ext uri="{BB962C8B-B14F-4D97-AF65-F5344CB8AC3E}">
        <p14:creationId xmlns:p14="http://schemas.microsoft.com/office/powerpoint/2010/main" val="332161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a:solidFill>
                  <a:schemeClr val="tx1"/>
                </a:solidFill>
                <a:latin typeface="Calibri" panose="020F0502020204030204" pitchFamily="34" charset="0"/>
                <a:ea typeface="MS PGothic" panose="020B0600070205080204" pitchFamily="34" charset="-128"/>
              </a:defRPr>
            </a:lvl1pPr>
            <a:lvl2pPr marL="742950" indent="-285750" defTabSz="949325">
              <a:defRPr>
                <a:solidFill>
                  <a:schemeClr val="tx1"/>
                </a:solidFill>
                <a:latin typeface="Calibri" panose="020F0502020204030204" pitchFamily="34" charset="0"/>
                <a:ea typeface="MS PGothic" panose="020B0600070205080204" pitchFamily="34" charset="-128"/>
              </a:defRPr>
            </a:lvl2pPr>
            <a:lvl3pPr marL="1143000" indent="-228600" defTabSz="949325">
              <a:defRPr>
                <a:solidFill>
                  <a:schemeClr val="tx1"/>
                </a:solidFill>
                <a:latin typeface="Calibri" panose="020F0502020204030204" pitchFamily="34" charset="0"/>
                <a:ea typeface="MS PGothic" panose="020B0600070205080204" pitchFamily="34" charset="-128"/>
              </a:defRPr>
            </a:lvl3pPr>
            <a:lvl4pPr marL="1600200" indent="-228600" defTabSz="949325">
              <a:defRPr>
                <a:solidFill>
                  <a:schemeClr val="tx1"/>
                </a:solidFill>
                <a:latin typeface="Calibri" panose="020F0502020204030204" pitchFamily="34" charset="0"/>
                <a:ea typeface="MS PGothic" panose="020B0600070205080204" pitchFamily="34" charset="-128"/>
              </a:defRPr>
            </a:lvl4pPr>
            <a:lvl5pPr marL="2057400" indent="-228600" defTabSz="949325">
              <a:defRPr>
                <a:solidFill>
                  <a:schemeClr val="tx1"/>
                </a:solidFill>
                <a:latin typeface="Calibri" panose="020F0502020204030204" pitchFamily="34" charset="0"/>
                <a:ea typeface="MS PGothic" panose="020B0600070205080204" pitchFamily="34" charset="-128"/>
              </a:defRPr>
            </a:lvl5pPr>
            <a:lvl6pPr marL="25146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493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72DC6CC-EC10-4F00-8541-2F43D4C0B0C2}" type="slidenum">
              <a:rPr lang="en-US" altLang="en-US" smtClean="0">
                <a:cs typeface="Arial" panose="020B0604020202020204" pitchFamily="34" charset="0"/>
              </a:rPr>
              <a:pPr/>
              <a:t>4</a:t>
            </a:fld>
            <a:endParaRPr lang="en-US" altLang="en-US" smtClean="0">
              <a:cs typeface="Arial" panose="020B0604020202020204" pitchFamily="34" charset="0"/>
            </a:endParaRPr>
          </a:p>
        </p:txBody>
      </p:sp>
    </p:spTree>
    <p:extLst>
      <p:ext uri="{BB962C8B-B14F-4D97-AF65-F5344CB8AC3E}">
        <p14:creationId xmlns:p14="http://schemas.microsoft.com/office/powerpoint/2010/main" val="225629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5</a:t>
            </a:fld>
            <a:endParaRPr lang="en-US"/>
          </a:p>
        </p:txBody>
      </p:sp>
    </p:spTree>
    <p:extLst>
      <p:ext uri="{BB962C8B-B14F-4D97-AF65-F5344CB8AC3E}">
        <p14:creationId xmlns:p14="http://schemas.microsoft.com/office/powerpoint/2010/main" val="28422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6</a:t>
            </a:fld>
            <a:endParaRPr lang="en-US"/>
          </a:p>
        </p:txBody>
      </p:sp>
    </p:spTree>
    <p:extLst>
      <p:ext uri="{BB962C8B-B14F-4D97-AF65-F5344CB8AC3E}">
        <p14:creationId xmlns:p14="http://schemas.microsoft.com/office/powerpoint/2010/main" val="2255299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Welcome to</a:t>
            </a:r>
            <a:r>
              <a:rPr lang="en-US" sz="1400" baseline="0" dirty="0" smtClean="0"/>
              <a:t> MOB</a:t>
            </a:r>
          </a:p>
          <a:p>
            <a:endParaRPr lang="en-US" sz="1400" baseline="0" dirty="0" smtClean="0"/>
          </a:p>
          <a:p>
            <a:r>
              <a:rPr lang="en-US" sz="1400" baseline="0" dirty="0" smtClean="0"/>
              <a:t>Rod Turk covered Isaiah 14 last year.  Does anyone remember the key word or topic he highlighted as part of his lesson?  PRIDE.  We’ll expand on that idea—but more from God’s attributes than our own.  </a:t>
            </a:r>
            <a:endParaRPr lang="en-US" sz="1400"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7</a:t>
            </a:fld>
            <a:endParaRPr lang="en-US"/>
          </a:p>
        </p:txBody>
      </p:sp>
    </p:spTree>
    <p:extLst>
      <p:ext uri="{BB962C8B-B14F-4D97-AF65-F5344CB8AC3E}">
        <p14:creationId xmlns:p14="http://schemas.microsoft.com/office/powerpoint/2010/main" val="3100581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It really is a great verse.  A lot packed</a:t>
            </a:r>
            <a:r>
              <a:rPr lang="en-US" sz="1400" baseline="0" dirty="0" smtClean="0"/>
              <a:t> into the application of Isaiah that we’ll touch on.  </a:t>
            </a:r>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8</a:t>
            </a:fld>
            <a:endParaRPr lang="en-US"/>
          </a:p>
        </p:txBody>
      </p:sp>
    </p:spTree>
    <p:extLst>
      <p:ext uri="{BB962C8B-B14F-4D97-AF65-F5344CB8AC3E}">
        <p14:creationId xmlns:p14="http://schemas.microsoft.com/office/powerpoint/2010/main" val="351307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9</a:t>
            </a:fld>
            <a:endParaRPr lang="en-US"/>
          </a:p>
        </p:txBody>
      </p:sp>
    </p:spTree>
    <p:extLst>
      <p:ext uri="{BB962C8B-B14F-4D97-AF65-F5344CB8AC3E}">
        <p14:creationId xmlns:p14="http://schemas.microsoft.com/office/powerpoint/2010/main" val="221027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4">
                    <a:lumMod val="95000"/>
                    <a:lumOff val="5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endParaRPr lang="en-US" altLang="en-US"/>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endParaRPr lang="en-US" altLang="en-US"/>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4700696"/>
            <a:ext cx="11054080" cy="1452880"/>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1027290" y="3100495"/>
            <a:ext cx="11054080" cy="1600199"/>
          </a:xfrm>
        </p:spPr>
        <p:txBody>
          <a:bodyPr anchor="b"/>
          <a:lstStyle>
            <a:lvl1pPr marL="0" indent="0">
              <a:buNone/>
              <a:defRPr sz="2133">
                <a:solidFill>
                  <a:schemeClr val="tx1">
                    <a:tint val="75000"/>
                  </a:schemeClr>
                </a:solidFill>
              </a:defRPr>
            </a:lvl1pPr>
            <a:lvl2pPr marL="487638" indent="0">
              <a:buNone/>
              <a:defRPr sz="1920">
                <a:solidFill>
                  <a:schemeClr val="tx1">
                    <a:tint val="75000"/>
                  </a:schemeClr>
                </a:solidFill>
              </a:defRPr>
            </a:lvl2pPr>
            <a:lvl3pPr marL="975276" indent="0">
              <a:buNone/>
              <a:defRPr sz="1707">
                <a:solidFill>
                  <a:schemeClr val="tx1">
                    <a:tint val="75000"/>
                  </a:schemeClr>
                </a:solidFill>
              </a:defRPr>
            </a:lvl3pPr>
            <a:lvl4pPr marL="1462915" indent="0">
              <a:buNone/>
              <a:defRPr sz="1493">
                <a:solidFill>
                  <a:schemeClr val="tx1">
                    <a:tint val="75000"/>
                  </a:schemeClr>
                </a:solidFill>
              </a:defRPr>
            </a:lvl4pPr>
            <a:lvl5pPr marL="1950553" indent="0">
              <a:buNone/>
              <a:defRPr sz="1493">
                <a:solidFill>
                  <a:schemeClr val="tx1">
                    <a:tint val="75000"/>
                  </a:schemeClr>
                </a:solidFill>
              </a:defRPr>
            </a:lvl5pPr>
            <a:lvl6pPr marL="2438191" indent="0">
              <a:buNone/>
              <a:defRPr sz="1493">
                <a:solidFill>
                  <a:schemeClr val="tx1">
                    <a:tint val="75000"/>
                  </a:schemeClr>
                </a:solidFill>
              </a:defRPr>
            </a:lvl6pPr>
            <a:lvl7pPr marL="2925829" indent="0">
              <a:buNone/>
              <a:defRPr sz="1493">
                <a:solidFill>
                  <a:schemeClr val="tx1">
                    <a:tint val="75000"/>
                  </a:schemeClr>
                </a:solidFill>
              </a:defRPr>
            </a:lvl7pPr>
            <a:lvl8pPr marL="3413468" indent="0">
              <a:buNone/>
              <a:defRPr sz="1493">
                <a:solidFill>
                  <a:schemeClr val="tx1">
                    <a:tint val="75000"/>
                  </a:schemeClr>
                </a:solidFill>
              </a:defRPr>
            </a:lvl8pPr>
            <a:lvl9pPr marL="3901105"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3EDB2F75-4A6D-4420-85B4-574EFCE8EAA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318342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B9775375-C06D-4817-A53B-D2D001D7A1BA}"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2381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3" y="1637454"/>
            <a:ext cx="5746045"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4" name="Content Placeholder 3"/>
          <p:cNvSpPr>
            <a:spLocks noGrp="1"/>
          </p:cNvSpPr>
          <p:nvPr>
            <p:ph sz="half" idx="2"/>
          </p:nvPr>
        </p:nvSpPr>
        <p:spPr>
          <a:xfrm>
            <a:off x="650243" y="2319867"/>
            <a:ext cx="5746045"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1" y="1637454"/>
            <a:ext cx="5748302"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606261" y="2319867"/>
            <a:ext cx="5748302"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8"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9" name="Slide Number Placeholder 5"/>
          <p:cNvSpPr>
            <a:spLocks noGrp="1"/>
          </p:cNvSpPr>
          <p:nvPr>
            <p:ph type="sldNum" sz="quarter" idx="12"/>
          </p:nvPr>
        </p:nvSpPr>
        <p:spPr/>
        <p:txBody>
          <a:bodyPr/>
          <a:lstStyle>
            <a:lvl1pPr>
              <a:defRPr/>
            </a:lvl1pPr>
          </a:lstStyle>
          <a:p>
            <a:pPr defTabSz="973698"/>
            <a:fld id="{0393CCF1-95F0-42EF-B183-8BA73E6C8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87304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4"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5" name="Slide Number Placeholder 5"/>
          <p:cNvSpPr>
            <a:spLocks noGrp="1"/>
          </p:cNvSpPr>
          <p:nvPr>
            <p:ph type="sldNum" sz="quarter" idx="12"/>
          </p:nvPr>
        </p:nvSpPr>
        <p:spPr/>
        <p:txBody>
          <a:bodyPr/>
          <a:lstStyle>
            <a:lvl1pPr>
              <a:defRPr/>
            </a:lvl1p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835711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1187" y="6985001"/>
            <a:ext cx="2059093" cy="389467"/>
          </a:xfrm>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3" name="Footer Placeholder 2"/>
          <p:cNvSpPr>
            <a:spLocks noGrp="1"/>
          </p:cNvSpPr>
          <p:nvPr>
            <p:ph type="ftr" sz="quarter" idx="11"/>
          </p:nvPr>
        </p:nvSpPr>
        <p:spPr>
          <a:xfrm>
            <a:off x="2968414" y="6996854"/>
            <a:ext cx="7044267" cy="389467"/>
          </a:xfrm>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4" name="Slide Number Placeholder 3"/>
          <p:cNvSpPr>
            <a:spLocks noGrp="1"/>
          </p:cNvSpPr>
          <p:nvPr>
            <p:ph type="sldNum" sz="quarter" idx="12"/>
          </p:nvPr>
        </p:nvSpPr>
        <p:spPr>
          <a:xfrm>
            <a:off x="11963401" y="6952827"/>
            <a:ext cx="975360" cy="389467"/>
          </a:xfrm>
        </p:spPr>
        <p:txBody>
          <a:bodyPr/>
          <a:lstStyle>
            <a:lvl1pPr>
              <a:defRPr/>
            </a:lvl1pPr>
          </a:lstStyle>
          <a:p>
            <a:pPr defTabSz="973698"/>
            <a:fld id="{9B95895E-E344-4488-9E47-9CDC3F8E1F0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497688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291253"/>
            <a:ext cx="4278490" cy="1239520"/>
          </a:xfrm>
        </p:spPr>
        <p:txBody>
          <a:bodyPr anchor="b"/>
          <a:lstStyle>
            <a:lvl1pPr algn="l">
              <a:defRPr sz="2133" b="1"/>
            </a:lvl1pPr>
          </a:lstStyle>
          <a:p>
            <a:r>
              <a:rPr lang="en-US"/>
              <a:t>Click to edit Master title style</a:t>
            </a:r>
          </a:p>
        </p:txBody>
      </p:sp>
      <p:sp>
        <p:nvSpPr>
          <p:cNvPr id="3" name="Content Placeholder 2"/>
          <p:cNvSpPr>
            <a:spLocks noGrp="1"/>
          </p:cNvSpPr>
          <p:nvPr>
            <p:ph idx="1"/>
          </p:nvPr>
        </p:nvSpPr>
        <p:spPr>
          <a:xfrm>
            <a:off x="5084516" y="291255"/>
            <a:ext cx="7270045" cy="6243321"/>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2" y="1530775"/>
            <a:ext cx="4278490" cy="5003801"/>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6B12CDD0-413C-4FF0-AB0F-E399B4FB889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196048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1" y="5120640"/>
            <a:ext cx="7802880" cy="604521"/>
          </a:xfrm>
        </p:spPr>
        <p:txBody>
          <a:bodyPr anchor="b"/>
          <a:lstStyle>
            <a:lvl1pPr algn="l">
              <a:defRPr sz="2133" b="1"/>
            </a:lvl1pPr>
          </a:lstStyle>
          <a:p>
            <a:r>
              <a:rPr lang="en-US"/>
              <a:t>Click to edit Master title style</a:t>
            </a:r>
          </a:p>
        </p:txBody>
      </p:sp>
      <p:sp>
        <p:nvSpPr>
          <p:cNvPr id="3" name="Picture Placeholder 2"/>
          <p:cNvSpPr>
            <a:spLocks noGrp="1"/>
          </p:cNvSpPr>
          <p:nvPr>
            <p:ph type="pic" idx="1"/>
          </p:nvPr>
        </p:nvSpPr>
        <p:spPr>
          <a:xfrm>
            <a:off x="2549031" y="653627"/>
            <a:ext cx="7802880" cy="4389120"/>
          </a:xfrm>
        </p:spPr>
        <p:txBody>
          <a:bodyPr rtlCol="0">
            <a:normAutofit/>
          </a:bodyPr>
          <a:lstStyle>
            <a:lvl1pPr marL="0" indent="0">
              <a:buNone/>
              <a:defRPr sz="3413"/>
            </a:lvl1pPr>
            <a:lvl2pPr marL="487638" indent="0">
              <a:buNone/>
              <a:defRPr sz="2987"/>
            </a:lvl2pPr>
            <a:lvl3pPr marL="975276" indent="0">
              <a:buNone/>
              <a:defRPr sz="2560"/>
            </a:lvl3pPr>
            <a:lvl4pPr marL="1462915" indent="0">
              <a:buNone/>
              <a:defRPr sz="2133"/>
            </a:lvl4pPr>
            <a:lvl5pPr marL="1950553" indent="0">
              <a:buNone/>
              <a:defRPr sz="2133"/>
            </a:lvl5pPr>
            <a:lvl6pPr marL="2438191" indent="0">
              <a:buNone/>
              <a:defRPr sz="2133"/>
            </a:lvl6pPr>
            <a:lvl7pPr marL="2925829" indent="0">
              <a:buNone/>
              <a:defRPr sz="2133"/>
            </a:lvl7pPr>
            <a:lvl8pPr marL="3413468" indent="0">
              <a:buNone/>
              <a:defRPr sz="2133"/>
            </a:lvl8pPr>
            <a:lvl9pPr marL="3901105" indent="0">
              <a:buNone/>
              <a:defRPr sz="2133"/>
            </a:lvl9pPr>
          </a:lstStyle>
          <a:p>
            <a:pPr lvl="0"/>
            <a:endParaRPr lang="en-US" noProof="0" dirty="0"/>
          </a:p>
        </p:txBody>
      </p:sp>
      <p:sp>
        <p:nvSpPr>
          <p:cNvPr id="4" name="Text Placeholder 3"/>
          <p:cNvSpPr>
            <a:spLocks noGrp="1"/>
          </p:cNvSpPr>
          <p:nvPr>
            <p:ph type="body" sz="half" idx="2"/>
          </p:nvPr>
        </p:nvSpPr>
        <p:spPr>
          <a:xfrm>
            <a:off x="2549031" y="5725161"/>
            <a:ext cx="7802880" cy="858519"/>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DFD8694A-D3C0-420F-AD45-355B7208372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946701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CB4D926D-411B-4D3C-A0E6-4F4D583EAA2D}"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1388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292949"/>
            <a:ext cx="292608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292949"/>
            <a:ext cx="8561493"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44DE8A40-D619-4045-A85C-AF5F0AA0A013}"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162444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197187"/>
            <a:ext cx="9753600" cy="2546773"/>
          </a:xfrm>
        </p:spPr>
        <p:txBody>
          <a:bodyPr anchor="b"/>
          <a:lstStyle>
            <a:lvl1pPr algn="ctr">
              <a:defRPr sz="6400"/>
            </a:lvl1pPr>
          </a:lstStyle>
          <a:p>
            <a:r>
              <a:rPr lang="en-US" smtClean="0"/>
              <a:t>Click to edit Master title style</a:t>
            </a:r>
            <a:endParaRPr lang="en-US"/>
          </a:p>
        </p:txBody>
      </p:sp>
      <p:sp>
        <p:nvSpPr>
          <p:cNvPr id="3" name="Subtitle 2"/>
          <p:cNvSpPr>
            <a:spLocks noGrp="1"/>
          </p:cNvSpPr>
          <p:nvPr>
            <p:ph type="subTitle" idx="1"/>
          </p:nvPr>
        </p:nvSpPr>
        <p:spPr>
          <a:xfrm>
            <a:off x="1625600" y="3842174"/>
            <a:ext cx="97536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fld id="{5FF6D733-CEFC-4B87-B65E-497516897AA2}" type="datetimeFigureOut">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l" defTabSz="975390" rtl="0" eaLnBrk="1" fontAlgn="auto" latinLnBrk="0" hangingPunct="1">
                <a:lnSpc>
                  <a:spcPct val="100000"/>
                </a:lnSpc>
                <a:spcBef>
                  <a:spcPts val="0"/>
                </a:spcBef>
                <a:spcAft>
                  <a:spcPts val="0"/>
                </a:spcAft>
                <a:buClrTx/>
                <a:buSzTx/>
                <a:buFontTx/>
                <a:buNone/>
                <a:tabLst/>
                <a:defRPr/>
              </a:pPr>
              <a:t>1/3/2023</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75390" rtl="0" eaLnBrk="1" fontAlgn="auto" latinLnBrk="0" hangingPunct="1">
              <a:lnSpc>
                <a:spcPct val="100000"/>
              </a:lnSpc>
              <a:spcBef>
                <a:spcPts val="0"/>
              </a:spcBef>
              <a:spcAft>
                <a:spcPts val="0"/>
              </a:spcAft>
              <a:buClrTx/>
              <a:buSzTx/>
              <a:buFontTx/>
              <a:buNone/>
              <a:tabLst/>
              <a:defRPr/>
            </a:pPr>
            <a:fld id="{7252A082-9AF4-4CD5-B602-70311CFC5136}" type="slidenum">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r" defTabSz="97539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989082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tx1"/>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pPr marL="0" marR="0" lvl="0" indent="0" algn="l"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pPr marL="0" marR="0" lvl="0" indent="0" algn="ctr"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6" name="Rectangle 6"/>
          <p:cNvSpPr>
            <a:spLocks noGrp="1" noChangeArrowheads="1"/>
          </p:cNvSpPr>
          <p:nvPr>
            <p:ph type="sldNum" sz="quarter" idx="4"/>
          </p:nvPr>
        </p:nvSpPr>
        <p:spPr/>
        <p:txBody>
          <a:bodyPr/>
          <a:lstStyle>
            <a:lvl1pPr>
              <a:defRPr/>
            </a:lvl1pPr>
          </a:lstStyle>
          <a:p>
            <a:pPr marL="0" marR="0" lvl="0" indent="0" algn="r" defTabSz="982136" rtl="0" eaLnBrk="1" fontAlgn="base" latinLnBrk="0" hangingPunct="1">
              <a:lnSpc>
                <a:spcPct val="100000"/>
              </a:lnSpc>
              <a:spcBef>
                <a:spcPct val="0"/>
              </a:spcBef>
              <a:spcAft>
                <a:spcPct val="0"/>
              </a:spcAft>
              <a:buClrTx/>
              <a:buSzTx/>
              <a:buFontTx/>
              <a:buNone/>
              <a:tabLst/>
              <a:defRPr/>
            </a:pPr>
            <a:fld id="{39B8C130-83AE-45C9-96DC-9BAD79FDAF9F}" type="slidenum">
              <a:rPr kumimoji="0" lang="en-US" altLang="en-US" sz="1321" b="0" i="0" u="none" strike="noStrike" kern="1200" cap="none" spc="0" normalizeH="0" baseline="0" noProof="0">
                <a:ln>
                  <a:noFill/>
                </a:ln>
                <a:solidFill>
                  <a:srgbClr val="FFFFFF"/>
                </a:solidFill>
                <a:effectLst/>
                <a:uLnTx/>
                <a:uFillTx/>
                <a:latin typeface="Garamond"/>
                <a:ea typeface="+mn-ea"/>
                <a:cs typeface="Arial" charset="0"/>
              </a:rPr>
              <a:pPr marL="0" marR="0" lvl="0" indent="0" algn="r" defTabSz="982136" rtl="0" eaLnBrk="1" fontAlgn="base" latinLnBrk="0" hangingPunct="1">
                <a:lnSpc>
                  <a:spcPct val="100000"/>
                </a:lnSpc>
                <a:spcBef>
                  <a:spcPct val="0"/>
                </a:spcBef>
                <a:spcAft>
                  <a:spcPct val="0"/>
                </a:spcAft>
                <a:buClrTx/>
                <a:buSzTx/>
                <a:buFontTx/>
                <a:buNone/>
                <a:tabLst/>
                <a:defRPr/>
              </a:pPr>
              <a:t>‹#›</a:t>
            </a:fld>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8"/>
          <p:cNvSpPr>
            <a:spLocks noChangeArrowheads="1"/>
          </p:cNvSpPr>
          <p:nvPr userDrawn="1"/>
        </p:nvSpPr>
        <p:spPr bwMode="auto">
          <a:xfrm>
            <a:off x="1063038" y="1383502"/>
            <a:ext cx="11077359" cy="650879"/>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chemeClr val="tx1"/>
            </a:solidFill>
            <a:prstDash val="solid"/>
            <a:miter lim="800000"/>
            <a:headEnd/>
            <a:tailEnd/>
          </a:ln>
        </p:spPr>
        <p:txBody>
          <a:bodyPr/>
          <a:lstStyle/>
          <a:p>
            <a:endParaRPr lang="en-US"/>
          </a:p>
        </p:txBody>
      </p:sp>
      <p:cxnSp>
        <p:nvCxnSpPr>
          <p:cNvPr id="3" name="Straight Connector 2"/>
          <p:cNvCxnSpPr>
            <a:stCxn id="10248" idx="0"/>
          </p:cNvCxnSpPr>
          <p:nvPr userDrawn="1"/>
        </p:nvCxnSpPr>
        <p:spPr>
          <a:xfrm>
            <a:off x="2816849" y="4225925"/>
            <a:ext cx="9321395"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1720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fld id="{5FF6D733-CEFC-4B87-B65E-497516897AA2}" type="datetimeFigureOut">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l" defTabSz="975390" rtl="0" eaLnBrk="1" fontAlgn="auto" latinLnBrk="0" hangingPunct="1">
                <a:lnSpc>
                  <a:spcPct val="100000"/>
                </a:lnSpc>
                <a:spcBef>
                  <a:spcPts val="0"/>
                </a:spcBef>
                <a:spcAft>
                  <a:spcPts val="0"/>
                </a:spcAft>
                <a:buClrTx/>
                <a:buSzTx/>
                <a:buFontTx/>
                <a:buNone/>
                <a:tabLst/>
                <a:defRPr/>
              </a:pPr>
              <a:t>1/3/2023</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75390" rtl="0" eaLnBrk="1" fontAlgn="auto" latinLnBrk="0" hangingPunct="1">
              <a:lnSpc>
                <a:spcPct val="100000"/>
              </a:lnSpc>
              <a:spcBef>
                <a:spcPts val="0"/>
              </a:spcBef>
              <a:spcAft>
                <a:spcPts val="0"/>
              </a:spcAft>
              <a:buClrTx/>
              <a:buSzTx/>
              <a:buFontTx/>
              <a:buNone/>
              <a:tabLst/>
              <a:defRPr/>
            </a:pPr>
            <a:fld id="{7252A082-9AF4-4CD5-B602-70311CFC5136}" type="slidenum">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r" defTabSz="97539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40084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1823721"/>
            <a:ext cx="11216640" cy="3042919"/>
          </a:xfrm>
        </p:spPr>
        <p:txBody>
          <a:bodyPr anchor="b"/>
          <a:lstStyle>
            <a:lvl1pPr>
              <a:defRPr sz="6400"/>
            </a:lvl1pPr>
          </a:lstStyle>
          <a:p>
            <a:r>
              <a:rPr lang="en-US" smtClean="0"/>
              <a:t>Click to edit Master title style</a:t>
            </a:r>
            <a:endParaRPr lang="en-US"/>
          </a:p>
        </p:txBody>
      </p:sp>
      <p:sp>
        <p:nvSpPr>
          <p:cNvPr id="3" name="Text Placeholder 2"/>
          <p:cNvSpPr>
            <a:spLocks noGrp="1"/>
          </p:cNvSpPr>
          <p:nvPr>
            <p:ph type="body" idx="1"/>
          </p:nvPr>
        </p:nvSpPr>
        <p:spPr>
          <a:xfrm>
            <a:off x="887307" y="4895428"/>
            <a:ext cx="11216640" cy="16001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fld id="{5FF6D733-CEFC-4B87-B65E-497516897AA2}" type="datetimeFigureOut">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l" defTabSz="975390" rtl="0" eaLnBrk="1" fontAlgn="auto" latinLnBrk="0" hangingPunct="1">
                <a:lnSpc>
                  <a:spcPct val="100000"/>
                </a:lnSpc>
                <a:spcBef>
                  <a:spcPts val="0"/>
                </a:spcBef>
                <a:spcAft>
                  <a:spcPts val="0"/>
                </a:spcAft>
                <a:buClrTx/>
                <a:buSzTx/>
                <a:buFontTx/>
                <a:buNone/>
                <a:tabLst/>
                <a:defRPr/>
              </a:pPr>
              <a:t>1/3/2023</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75390" rtl="0" eaLnBrk="1" fontAlgn="auto" latinLnBrk="0" hangingPunct="1">
              <a:lnSpc>
                <a:spcPct val="100000"/>
              </a:lnSpc>
              <a:spcBef>
                <a:spcPts val="0"/>
              </a:spcBef>
              <a:spcAft>
                <a:spcPts val="0"/>
              </a:spcAft>
              <a:buClrTx/>
              <a:buSzTx/>
              <a:buFontTx/>
              <a:buNone/>
              <a:tabLst/>
              <a:defRPr/>
            </a:pPr>
            <a:fld id="{7252A082-9AF4-4CD5-B602-70311CFC5136}" type="slidenum">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r" defTabSz="97539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977213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080" y="1947333"/>
            <a:ext cx="5527040" cy="464142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83680" y="1947333"/>
            <a:ext cx="5527040" cy="464142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fld id="{5FF6D733-CEFC-4B87-B65E-497516897AA2}" type="datetimeFigureOut">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l" defTabSz="975390" rtl="0" eaLnBrk="1" fontAlgn="auto" latinLnBrk="0" hangingPunct="1">
                <a:lnSpc>
                  <a:spcPct val="100000"/>
                </a:lnSpc>
                <a:spcBef>
                  <a:spcPts val="0"/>
                </a:spcBef>
                <a:spcAft>
                  <a:spcPts val="0"/>
                </a:spcAft>
                <a:buClrTx/>
                <a:buSzTx/>
                <a:buFontTx/>
                <a:buNone/>
                <a:tabLst/>
                <a:defRPr/>
              </a:pPr>
              <a:t>1/3/2023</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6" name="Footer Placeholder 5"/>
          <p:cNvSpPr>
            <a:spLocks noGrp="1"/>
          </p:cNvSpPr>
          <p:nvPr>
            <p:ph type="ftr" sz="quarter" idx="11"/>
          </p:nvPr>
        </p:nvSpPr>
        <p:spPr/>
        <p: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75390" rtl="0" eaLnBrk="1" fontAlgn="auto" latinLnBrk="0" hangingPunct="1">
              <a:lnSpc>
                <a:spcPct val="100000"/>
              </a:lnSpc>
              <a:spcBef>
                <a:spcPts val="0"/>
              </a:spcBef>
              <a:spcAft>
                <a:spcPts val="0"/>
              </a:spcAft>
              <a:buClrTx/>
              <a:buSzTx/>
              <a:buFontTx/>
              <a:buNone/>
              <a:tabLst/>
              <a:defRPr/>
            </a:pPr>
            <a:fld id="{7252A082-9AF4-4CD5-B602-70311CFC5136}" type="slidenum">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r" defTabSz="97539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33029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389467"/>
            <a:ext cx="11216640" cy="141393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775" y="1793241"/>
            <a:ext cx="5501639"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4" name="Content Placeholder 3"/>
          <p:cNvSpPr>
            <a:spLocks noGrp="1"/>
          </p:cNvSpPr>
          <p:nvPr>
            <p:ph sz="half" idx="2"/>
          </p:nvPr>
        </p:nvSpPr>
        <p:spPr>
          <a:xfrm>
            <a:off x="895775" y="2672080"/>
            <a:ext cx="5501639" cy="393022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680" y="1793241"/>
            <a:ext cx="5528734"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6" name="Content Placeholder 5"/>
          <p:cNvSpPr>
            <a:spLocks noGrp="1"/>
          </p:cNvSpPr>
          <p:nvPr>
            <p:ph sz="quarter" idx="4"/>
          </p:nvPr>
        </p:nvSpPr>
        <p:spPr>
          <a:xfrm>
            <a:off x="6583680" y="2672080"/>
            <a:ext cx="5528734" cy="393022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fld id="{5FF6D733-CEFC-4B87-B65E-497516897AA2}" type="datetimeFigureOut">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l" defTabSz="975390" rtl="0" eaLnBrk="1" fontAlgn="auto" latinLnBrk="0" hangingPunct="1">
                <a:lnSpc>
                  <a:spcPct val="100000"/>
                </a:lnSpc>
                <a:spcBef>
                  <a:spcPts val="0"/>
                </a:spcBef>
                <a:spcAft>
                  <a:spcPts val="0"/>
                </a:spcAft>
                <a:buClrTx/>
                <a:buSzTx/>
                <a:buFontTx/>
                <a:buNone/>
                <a:tabLst/>
                <a:defRPr/>
              </a:pPr>
              <a:t>1/3/2023</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8" name="Footer Placeholder 7"/>
          <p:cNvSpPr>
            <a:spLocks noGrp="1"/>
          </p:cNvSpPr>
          <p:nvPr>
            <p:ph type="ftr" sz="quarter" idx="11"/>
          </p:nvPr>
        </p:nvSpPr>
        <p:spPr/>
        <p: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r" defTabSz="975390" rtl="0" eaLnBrk="1" fontAlgn="auto" latinLnBrk="0" hangingPunct="1">
              <a:lnSpc>
                <a:spcPct val="100000"/>
              </a:lnSpc>
              <a:spcBef>
                <a:spcPts val="0"/>
              </a:spcBef>
              <a:spcAft>
                <a:spcPts val="0"/>
              </a:spcAft>
              <a:buClrTx/>
              <a:buSzTx/>
              <a:buFontTx/>
              <a:buNone/>
              <a:tabLst/>
              <a:defRPr/>
            </a:pPr>
            <a:fld id="{7252A082-9AF4-4CD5-B602-70311CFC5136}" type="slidenum">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r" defTabSz="97539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505188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fld id="{5FF6D733-CEFC-4B87-B65E-497516897AA2}" type="datetimeFigureOut">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l" defTabSz="975390" rtl="0" eaLnBrk="1" fontAlgn="auto" latinLnBrk="0" hangingPunct="1">
                <a:lnSpc>
                  <a:spcPct val="100000"/>
                </a:lnSpc>
                <a:spcBef>
                  <a:spcPts val="0"/>
                </a:spcBef>
                <a:spcAft>
                  <a:spcPts val="0"/>
                </a:spcAft>
                <a:buClrTx/>
                <a:buSzTx/>
                <a:buFontTx/>
                <a:buNone/>
                <a:tabLst/>
                <a:defRPr/>
              </a:pPr>
              <a:t>1/3/2023</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4" name="Footer Placeholder 3"/>
          <p:cNvSpPr>
            <a:spLocks noGrp="1"/>
          </p:cNvSpPr>
          <p:nvPr>
            <p:ph type="ftr" sz="quarter" idx="11"/>
          </p:nvPr>
        </p:nvSpPr>
        <p:spPr/>
        <p: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975390" rtl="0" eaLnBrk="1" fontAlgn="auto" latinLnBrk="0" hangingPunct="1">
              <a:lnSpc>
                <a:spcPct val="100000"/>
              </a:lnSpc>
              <a:spcBef>
                <a:spcPts val="0"/>
              </a:spcBef>
              <a:spcAft>
                <a:spcPts val="0"/>
              </a:spcAft>
              <a:buClrTx/>
              <a:buSzTx/>
              <a:buFontTx/>
              <a:buNone/>
              <a:tabLst/>
              <a:defRPr/>
            </a:pPr>
            <a:fld id="{7252A082-9AF4-4CD5-B602-70311CFC5136}" type="slidenum">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r" defTabSz="97539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213579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fld id="{5FF6D733-CEFC-4B87-B65E-497516897AA2}" type="datetimeFigureOut">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l" defTabSz="975390" rtl="0" eaLnBrk="1" fontAlgn="auto" latinLnBrk="0" hangingPunct="1">
                <a:lnSpc>
                  <a:spcPct val="100000"/>
                </a:lnSpc>
                <a:spcBef>
                  <a:spcPts val="0"/>
                </a:spcBef>
                <a:spcAft>
                  <a:spcPts val="0"/>
                </a:spcAft>
                <a:buClrTx/>
                <a:buSzTx/>
                <a:buFontTx/>
                <a:buNone/>
                <a:tabLst/>
                <a:defRPr/>
              </a:pPr>
              <a:t>1/3/2023</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3" name="Footer Placeholder 2"/>
          <p:cNvSpPr>
            <a:spLocks noGrp="1"/>
          </p:cNvSpPr>
          <p:nvPr>
            <p:ph type="ftr" sz="quarter" idx="11"/>
          </p:nvPr>
        </p:nvSpPr>
        <p:spPr/>
        <p: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r" defTabSz="975390" rtl="0" eaLnBrk="1" fontAlgn="auto" latinLnBrk="0" hangingPunct="1">
              <a:lnSpc>
                <a:spcPct val="100000"/>
              </a:lnSpc>
              <a:spcBef>
                <a:spcPts val="0"/>
              </a:spcBef>
              <a:spcAft>
                <a:spcPts val="0"/>
              </a:spcAft>
              <a:buClrTx/>
              <a:buSzTx/>
              <a:buFontTx/>
              <a:buNone/>
              <a:tabLst/>
              <a:defRPr/>
            </a:pPr>
            <a:fld id="{7252A082-9AF4-4CD5-B602-70311CFC5136}" type="slidenum">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r" defTabSz="97539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293791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487680"/>
            <a:ext cx="4194386" cy="1706880"/>
          </a:xfrm>
        </p:spPr>
        <p:txBody>
          <a:bodyPr anchor="b"/>
          <a:lstStyle>
            <a:lvl1pPr>
              <a:defRPr sz="3413"/>
            </a:lvl1pPr>
          </a:lstStyle>
          <a:p>
            <a:r>
              <a:rPr lang="en-US" smtClean="0"/>
              <a:t>Click to edit Master title style</a:t>
            </a:r>
            <a:endParaRPr lang="en-US"/>
          </a:p>
        </p:txBody>
      </p:sp>
      <p:sp>
        <p:nvSpPr>
          <p:cNvPr id="3" name="Content Placeholder 2"/>
          <p:cNvSpPr>
            <a:spLocks noGrp="1"/>
          </p:cNvSpPr>
          <p:nvPr>
            <p:ph idx="1"/>
          </p:nvPr>
        </p:nvSpPr>
        <p:spPr>
          <a:xfrm>
            <a:off x="5528734" y="1053254"/>
            <a:ext cx="6583680"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774" y="2194560"/>
            <a:ext cx="419438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fld id="{5FF6D733-CEFC-4B87-B65E-497516897AA2}" type="datetimeFigureOut">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l" defTabSz="975390" rtl="0" eaLnBrk="1" fontAlgn="auto" latinLnBrk="0" hangingPunct="1">
                <a:lnSpc>
                  <a:spcPct val="100000"/>
                </a:lnSpc>
                <a:spcBef>
                  <a:spcPts val="0"/>
                </a:spcBef>
                <a:spcAft>
                  <a:spcPts val="0"/>
                </a:spcAft>
                <a:buClrTx/>
                <a:buSzTx/>
                <a:buFontTx/>
                <a:buNone/>
                <a:tabLst/>
                <a:defRPr/>
              </a:pPr>
              <a:t>1/3/2023</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6" name="Footer Placeholder 5"/>
          <p:cNvSpPr>
            <a:spLocks noGrp="1"/>
          </p:cNvSpPr>
          <p:nvPr>
            <p:ph type="ftr" sz="quarter" idx="11"/>
          </p:nvPr>
        </p:nvSpPr>
        <p:spPr/>
        <p: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75390" rtl="0" eaLnBrk="1" fontAlgn="auto" latinLnBrk="0" hangingPunct="1">
              <a:lnSpc>
                <a:spcPct val="100000"/>
              </a:lnSpc>
              <a:spcBef>
                <a:spcPts val="0"/>
              </a:spcBef>
              <a:spcAft>
                <a:spcPts val="0"/>
              </a:spcAft>
              <a:buClrTx/>
              <a:buSzTx/>
              <a:buFontTx/>
              <a:buNone/>
              <a:tabLst/>
              <a:defRPr/>
            </a:pPr>
            <a:fld id="{7252A082-9AF4-4CD5-B602-70311CFC5136}" type="slidenum">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r" defTabSz="97539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897428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487680"/>
            <a:ext cx="4194386" cy="1706880"/>
          </a:xfrm>
        </p:spPr>
        <p:txBody>
          <a:bodyPr anchor="b"/>
          <a:lstStyle>
            <a:lvl1pPr>
              <a:defRPr sz="3413"/>
            </a:lvl1pPr>
          </a:lstStyle>
          <a:p>
            <a:r>
              <a:rPr lang="en-US" smtClean="0"/>
              <a:t>Click to edit Master title style</a:t>
            </a:r>
            <a:endParaRPr lang="en-US"/>
          </a:p>
        </p:txBody>
      </p:sp>
      <p:sp>
        <p:nvSpPr>
          <p:cNvPr id="3" name="Picture Placeholder 2"/>
          <p:cNvSpPr>
            <a:spLocks noGrp="1"/>
          </p:cNvSpPr>
          <p:nvPr>
            <p:ph type="pic" idx="1"/>
          </p:nvPr>
        </p:nvSpPr>
        <p:spPr>
          <a:xfrm>
            <a:off x="5528734" y="1053254"/>
            <a:ext cx="6583680" cy="5198533"/>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p:cNvSpPr>
            <a:spLocks noGrp="1"/>
          </p:cNvSpPr>
          <p:nvPr>
            <p:ph type="body" sz="half" idx="2"/>
          </p:nvPr>
        </p:nvSpPr>
        <p:spPr>
          <a:xfrm>
            <a:off x="895774" y="2194560"/>
            <a:ext cx="419438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fld id="{5FF6D733-CEFC-4B87-B65E-497516897AA2}" type="datetimeFigureOut">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l" defTabSz="975390" rtl="0" eaLnBrk="1" fontAlgn="auto" latinLnBrk="0" hangingPunct="1">
                <a:lnSpc>
                  <a:spcPct val="100000"/>
                </a:lnSpc>
                <a:spcBef>
                  <a:spcPts val="0"/>
                </a:spcBef>
                <a:spcAft>
                  <a:spcPts val="0"/>
                </a:spcAft>
                <a:buClrTx/>
                <a:buSzTx/>
                <a:buFontTx/>
                <a:buNone/>
                <a:tabLst/>
                <a:defRPr/>
              </a:pPr>
              <a:t>1/3/2023</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6" name="Footer Placeholder 5"/>
          <p:cNvSpPr>
            <a:spLocks noGrp="1"/>
          </p:cNvSpPr>
          <p:nvPr>
            <p:ph type="ftr" sz="quarter" idx="11"/>
          </p:nvPr>
        </p:nvSpPr>
        <p:spPr/>
        <p: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75390" rtl="0" eaLnBrk="1" fontAlgn="auto" latinLnBrk="0" hangingPunct="1">
              <a:lnSpc>
                <a:spcPct val="100000"/>
              </a:lnSpc>
              <a:spcBef>
                <a:spcPts val="0"/>
              </a:spcBef>
              <a:spcAft>
                <a:spcPts val="0"/>
              </a:spcAft>
              <a:buClrTx/>
              <a:buSzTx/>
              <a:buFontTx/>
              <a:buNone/>
              <a:tabLst/>
              <a:defRPr/>
            </a:pPr>
            <a:fld id="{7252A082-9AF4-4CD5-B602-70311CFC5136}" type="slidenum">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r" defTabSz="97539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927499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fld id="{5FF6D733-CEFC-4B87-B65E-497516897AA2}" type="datetimeFigureOut">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l" defTabSz="975390" rtl="0" eaLnBrk="1" fontAlgn="auto" latinLnBrk="0" hangingPunct="1">
                <a:lnSpc>
                  <a:spcPct val="100000"/>
                </a:lnSpc>
                <a:spcBef>
                  <a:spcPts val="0"/>
                </a:spcBef>
                <a:spcAft>
                  <a:spcPts val="0"/>
                </a:spcAft>
                <a:buClrTx/>
                <a:buSzTx/>
                <a:buFontTx/>
                <a:buNone/>
                <a:tabLst/>
                <a:defRPr/>
              </a:pPr>
              <a:t>1/3/2023</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75390" rtl="0" eaLnBrk="1" fontAlgn="auto" latinLnBrk="0" hangingPunct="1">
              <a:lnSpc>
                <a:spcPct val="100000"/>
              </a:lnSpc>
              <a:spcBef>
                <a:spcPts val="0"/>
              </a:spcBef>
              <a:spcAft>
                <a:spcPts val="0"/>
              </a:spcAft>
              <a:buClrTx/>
              <a:buSzTx/>
              <a:buFontTx/>
              <a:buNone/>
              <a:tabLst/>
              <a:defRPr/>
            </a:pPr>
            <a:fld id="{7252A082-9AF4-4CD5-B602-70311CFC5136}" type="slidenum">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r" defTabSz="97539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907371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389467"/>
            <a:ext cx="2804160" cy="61992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080" y="389467"/>
            <a:ext cx="8249920" cy="619929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75390" rtl="0" eaLnBrk="1" fontAlgn="auto" latinLnBrk="0" hangingPunct="1">
              <a:lnSpc>
                <a:spcPct val="100000"/>
              </a:lnSpc>
              <a:spcBef>
                <a:spcPts val="0"/>
              </a:spcBef>
              <a:spcAft>
                <a:spcPts val="0"/>
              </a:spcAft>
              <a:buClrTx/>
              <a:buSzTx/>
              <a:buFontTx/>
              <a:buNone/>
              <a:tabLst/>
              <a:defRPr/>
            </a:pPr>
            <a:fld id="{5FF6D733-CEFC-4B87-B65E-497516897AA2}" type="datetimeFigureOut">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l" defTabSz="975390" rtl="0" eaLnBrk="1" fontAlgn="auto" latinLnBrk="0" hangingPunct="1">
                <a:lnSpc>
                  <a:spcPct val="100000"/>
                </a:lnSpc>
                <a:spcBef>
                  <a:spcPts val="0"/>
                </a:spcBef>
                <a:spcAft>
                  <a:spcPts val="0"/>
                </a:spcAft>
                <a:buClrTx/>
                <a:buSzTx/>
                <a:buFontTx/>
                <a:buNone/>
                <a:tabLst/>
                <a:defRPr/>
              </a:pPr>
              <a:t>1/3/2023</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75390" rtl="0" eaLnBrk="1" fontAlgn="auto" latinLnBrk="0" hangingPunct="1">
              <a:lnSpc>
                <a:spcPct val="100000"/>
              </a:lnSpc>
              <a:spcBef>
                <a:spcPts val="0"/>
              </a:spcBef>
              <a:spcAft>
                <a:spcPts val="0"/>
              </a:spcAft>
              <a:buClrTx/>
              <a:buSzTx/>
              <a:buFontTx/>
              <a:buNone/>
              <a:tabLst/>
              <a:defRPr/>
            </a:pPr>
            <a:fld id="{7252A082-9AF4-4CD5-B602-70311CFC5136}" type="slidenum">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r" defTabSz="97539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247303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96867"/>
            <a:ext cx="10187953" cy="846137"/>
          </a:xfrm>
        </p:spPr>
        <p:txBody>
          <a:bodyPr/>
          <a:lstStyle>
            <a:lvl1pPr>
              <a:defRPr sz="4500" b="0">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9276" y="1676400"/>
            <a:ext cx="11706040" cy="4527550"/>
          </a:xfrm>
        </p:spPr>
        <p:txBody>
          <a:bodyPr/>
          <a:lstStyle>
            <a:lvl1pPr>
              <a:buClrTx/>
              <a:defRPr sz="4000">
                <a:solidFill>
                  <a:schemeClr val="accent4">
                    <a:lumMod val="95000"/>
                    <a:lumOff val="5000"/>
                  </a:schemeClr>
                </a:solidFill>
                <a:latin typeface="Cambria" panose="02040503050406030204" pitchFamily="18" charset="0"/>
                <a:ea typeface="Cambria" panose="02040503050406030204" pitchFamily="18" charset="0"/>
              </a:defRPr>
            </a:lvl1pPr>
            <a:lvl2pPr>
              <a:buClrTx/>
              <a:defRPr sz="3200">
                <a:solidFill>
                  <a:schemeClr val="accent4">
                    <a:lumMod val="95000"/>
                    <a:lumOff val="5000"/>
                  </a:schemeClr>
                </a:solidFill>
                <a:latin typeface="Cambria" panose="02040503050406030204" pitchFamily="18" charset="0"/>
                <a:ea typeface="Cambria" panose="02040503050406030204" pitchFamily="18" charset="0"/>
              </a:defRPr>
            </a:lvl2pPr>
            <a:lvl3pPr marL="1098250" indent="-377372">
              <a:buClrTx/>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defRPr>
            </a:lvl3pPr>
            <a:lvl4pPr marL="1438529" indent="-338668">
              <a:buClrTx/>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defRPr>
            </a:lvl4pPr>
            <a:lvl5pPr>
              <a:defRPr sz="2800">
                <a:solidFill>
                  <a:schemeClr val="accent4">
                    <a:lumMod val="95000"/>
                    <a:lumOff val="5000"/>
                  </a:schemeClr>
                </a:solidFill>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4"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chemeClr val="accent4">
                    <a:lumMod val="95000"/>
                    <a:lumOff val="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3247" y="296867"/>
            <a:ext cx="10187953" cy="1216025"/>
          </a:xfrm>
        </p:spPr>
        <p:txBody>
          <a:bodyPr/>
          <a:lstStyle>
            <a:lvl1pPr>
              <a:defRPr>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0"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1905000"/>
            <a:ext cx="4279027" cy="1239837"/>
          </a:xfrm>
        </p:spPr>
        <p:txBody>
          <a:bodyPr anchor="b"/>
          <a:lstStyle>
            <a:lvl1pPr algn="l">
              <a:defRPr sz="2032" b="1"/>
            </a:lvl1pPr>
          </a:lstStyle>
          <a:p>
            <a:r>
              <a:rPr lang="en-US" dirty="0" smtClean="0"/>
              <a:t>Click to edit Master title style</a:t>
            </a:r>
            <a:endParaRPr lang="en-US" dirty="0"/>
          </a:p>
        </p:txBody>
      </p:sp>
      <p:sp>
        <p:nvSpPr>
          <p:cNvPr id="3" name="Content Placeholder 2"/>
          <p:cNvSpPr>
            <a:spLocks noGrp="1"/>
          </p:cNvSpPr>
          <p:nvPr>
            <p:ph idx="1"/>
          </p:nvPr>
        </p:nvSpPr>
        <p:spPr>
          <a:xfrm>
            <a:off x="5085379" y="1905000"/>
            <a:ext cx="7270044" cy="4629154"/>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49381" y="3581400"/>
            <a:ext cx="4279027" cy="295275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2272455"/>
            <a:ext cx="11054080" cy="1568027"/>
          </a:xfrm>
        </p:spPr>
        <p:txBody>
          <a:bodyPr/>
          <a:lstStyle/>
          <a:p>
            <a:r>
              <a:rPr lang="en-US"/>
              <a:t>Click to edit Master title style</a:t>
            </a:r>
          </a:p>
        </p:txBody>
      </p:sp>
      <p:sp>
        <p:nvSpPr>
          <p:cNvPr id="3" name="Subtitle 2"/>
          <p:cNvSpPr>
            <a:spLocks noGrp="1"/>
          </p:cNvSpPr>
          <p:nvPr>
            <p:ph type="subTitle" idx="1"/>
          </p:nvPr>
        </p:nvSpPr>
        <p:spPr>
          <a:xfrm>
            <a:off x="1950720" y="4145280"/>
            <a:ext cx="9103360" cy="1869440"/>
          </a:xfrm>
        </p:spPr>
        <p:txBody>
          <a:bodyPr/>
          <a:lstStyle>
            <a:lvl1pPr marL="0" indent="0" algn="ctr">
              <a:buNone/>
              <a:defRPr>
                <a:solidFill>
                  <a:schemeClr val="tx1">
                    <a:tint val="75000"/>
                  </a:schemeClr>
                </a:solidFill>
              </a:defRPr>
            </a:lvl1pPr>
            <a:lvl2pPr marL="487638" indent="0" algn="ctr">
              <a:buNone/>
              <a:defRPr>
                <a:solidFill>
                  <a:schemeClr val="tx1">
                    <a:tint val="75000"/>
                  </a:schemeClr>
                </a:solidFill>
              </a:defRPr>
            </a:lvl2pPr>
            <a:lvl3pPr marL="975276" indent="0" algn="ctr">
              <a:buNone/>
              <a:defRPr>
                <a:solidFill>
                  <a:schemeClr val="tx1">
                    <a:tint val="75000"/>
                  </a:schemeClr>
                </a:solidFill>
              </a:defRPr>
            </a:lvl3pPr>
            <a:lvl4pPr marL="1462915" indent="0" algn="ctr">
              <a:buNone/>
              <a:defRPr>
                <a:solidFill>
                  <a:schemeClr val="tx1">
                    <a:tint val="75000"/>
                  </a:schemeClr>
                </a:solidFill>
              </a:defRPr>
            </a:lvl4pPr>
            <a:lvl5pPr marL="1950553" indent="0" algn="ctr">
              <a:buNone/>
              <a:defRPr>
                <a:solidFill>
                  <a:schemeClr val="tx1">
                    <a:tint val="75000"/>
                  </a:schemeClr>
                </a:solidFill>
              </a:defRPr>
            </a:lvl5pPr>
            <a:lvl6pPr marL="2438191" indent="0" algn="ctr">
              <a:buNone/>
              <a:defRPr>
                <a:solidFill>
                  <a:schemeClr val="tx1">
                    <a:tint val="75000"/>
                  </a:schemeClr>
                </a:solidFill>
              </a:defRPr>
            </a:lvl6pPr>
            <a:lvl7pPr marL="2925829" indent="0" algn="ctr">
              <a:buNone/>
              <a:defRPr>
                <a:solidFill>
                  <a:schemeClr val="tx1">
                    <a:tint val="75000"/>
                  </a:schemeClr>
                </a:solidFill>
              </a:defRPr>
            </a:lvl7pPr>
            <a:lvl8pPr marL="3413468" indent="0" algn="ctr">
              <a:buNone/>
              <a:defRPr>
                <a:solidFill>
                  <a:schemeClr val="tx1">
                    <a:tint val="75000"/>
                  </a:schemeClr>
                </a:solidFill>
              </a:defRPr>
            </a:lvl8pPr>
            <a:lvl9pPr marL="39011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4C2CFBB3-495C-4C7C-A55D-D7673611F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6062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23F305D1-EB85-4921-B168-68B6A06EA79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8685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48408"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endParaRPr lang="en-US" altLang="en-US"/>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endParaRPr lang="en-US" altLang="en-US"/>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tx1"/>
            </a:solidFill>
            <a:round/>
            <a:headEnd/>
            <a:tailEnd/>
          </a:ln>
          <a:effectLst/>
        </p:spPr>
        <p:txBody>
          <a:bodyPr/>
          <a:lstStyle/>
          <a:p>
            <a:endParaRPr 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9" name="Picture 2" descr="A picture containing icon&#10;&#10;Description automatically generated"/>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OB logo"/>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52" r:id="rId4"/>
    <p:sldLayoutId id="2147483653" r:id="rId5"/>
    <p:sldLayoutId id="2147483656" r:id="rId6"/>
    <p:sldLayoutId id="2147483657" r:id="rId7"/>
  </p:sldLayoutIdLst>
  <p:timing>
    <p:tnLst>
      <p:par>
        <p:cTn id="1" dur="indefinite" restart="never" nodeType="tmRoot"/>
      </p:par>
    </p:tnLst>
  </p:timing>
  <p:txStyles>
    <p:title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tx1"/>
        </a:buClr>
        <a:buSzPct val="65000"/>
        <a:buFont typeface="Wingdings" pitchFamily="2" charset="2"/>
        <a:buChar char="n"/>
        <a:defRPr sz="3251">
          <a:solidFill>
            <a:schemeClr val="tx1"/>
          </a:solidFill>
          <a:latin typeface="+mn-lt"/>
          <a:ea typeface="+mn-ea"/>
          <a:cs typeface="+mn-cs"/>
        </a:defRPr>
      </a:lvl1pPr>
      <a:lvl2pPr marL="719265" indent="-349956" algn="l" defTabSz="982136" rtl="0" fontAlgn="base">
        <a:spcBef>
          <a:spcPct val="20000"/>
        </a:spcBef>
        <a:spcAft>
          <a:spcPct val="0"/>
        </a:spcAft>
        <a:buClrTx/>
        <a:buSzPct val="60000"/>
        <a:buFont typeface="Wingdings" pitchFamily="2" charset="2"/>
        <a:buChar char="q"/>
        <a:defRPr sz="2743">
          <a:solidFill>
            <a:schemeClr val="tx1"/>
          </a:solidFill>
          <a:latin typeface="+mn-lt"/>
          <a:cs typeface="+mn-cs"/>
        </a:defRPr>
      </a:lvl2pPr>
      <a:lvl3pPr marL="1098250" indent="-377372" algn="l" defTabSz="982136" rtl="0" fontAlgn="base">
        <a:spcBef>
          <a:spcPct val="20000"/>
        </a:spcBef>
        <a:spcAft>
          <a:spcPct val="0"/>
        </a:spcAft>
        <a:buClrTx/>
        <a:buSzPct val="65000"/>
        <a:buFont typeface="Wingdings" pitchFamily="2" charset="2"/>
        <a:buChar char="n"/>
        <a:defRPr sz="2337">
          <a:solidFill>
            <a:schemeClr val="tx1"/>
          </a:solidFill>
          <a:latin typeface="+mn-lt"/>
          <a:cs typeface="+mn-cs"/>
        </a:defRPr>
      </a:lvl3pPr>
      <a:lvl4pPr marL="1438529" indent="-338668" algn="l" defTabSz="982136" rtl="0" fontAlgn="base">
        <a:spcBef>
          <a:spcPct val="20000"/>
        </a:spcBef>
        <a:spcAft>
          <a:spcPct val="0"/>
        </a:spcAft>
        <a:buClrTx/>
        <a:buSzPct val="70000"/>
        <a:buFont typeface="Wingdings" pitchFamily="2" charset="2"/>
        <a:buChar char="q"/>
        <a:defRPr sz="2133">
          <a:solidFill>
            <a:schemeClr val="tx1"/>
          </a:solidFill>
          <a:latin typeface="+mn-lt"/>
          <a:cs typeface="+mn-cs"/>
        </a:defRPr>
      </a:lvl4pPr>
      <a:lvl5pPr marL="1803000" indent="-362858" algn="l" defTabSz="982136" rtl="0" fontAlgn="base">
        <a:spcBef>
          <a:spcPct val="20000"/>
        </a:spcBef>
        <a:spcAft>
          <a:spcPct val="0"/>
        </a:spcAft>
        <a:buClrTx/>
        <a:buSzPct val="75000"/>
        <a:buFont typeface="Wingdings" pitchFamily="2" charset="2"/>
        <a:buChar char="§"/>
        <a:defRPr sz="2133">
          <a:solidFill>
            <a:schemeClr val="tx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240" y="292947"/>
            <a:ext cx="1170432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0240" y="1706880"/>
            <a:ext cx="11704320" cy="482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82880" y="6988388"/>
            <a:ext cx="2230121" cy="389467"/>
          </a:xfrm>
          <a:prstGeom prst="rect">
            <a:avLst/>
          </a:prstGeom>
        </p:spPr>
        <p:txBody>
          <a:bodyPr vert="horz" lIns="91429" tIns="45714" rIns="91429" bIns="45714" rtlCol="0" anchor="ctr"/>
          <a:lstStyle>
            <a:lvl1pPr algn="l" defTabSz="975276" eaLnBrk="1" fontAlgn="auto" hangingPunct="1">
              <a:spcBef>
                <a:spcPts val="0"/>
              </a:spcBef>
              <a:spcAft>
                <a:spcPts val="0"/>
              </a:spcAft>
              <a:defRPr sz="1280" dirty="0">
                <a:solidFill>
                  <a:schemeClr val="tx1"/>
                </a:solidFill>
                <a:latin typeface="+mn-lt"/>
              </a:defRPr>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3"/>
          </p:nvPr>
        </p:nvSpPr>
        <p:spPr>
          <a:xfrm>
            <a:off x="2003214" y="6996854"/>
            <a:ext cx="8994987" cy="389467"/>
          </a:xfrm>
          <a:prstGeom prst="rect">
            <a:avLst/>
          </a:prstGeom>
        </p:spPr>
        <p:txBody>
          <a:bodyPr vert="horz" lIns="91429" tIns="45714" rIns="91429" bIns="45714" rtlCol="0" anchor="ctr"/>
          <a:lstStyle>
            <a:lvl1pPr algn="ctr" defTabSz="975276" eaLnBrk="1" fontAlgn="auto" hangingPunct="1">
              <a:spcBef>
                <a:spcPts val="0"/>
              </a:spcBef>
              <a:spcAft>
                <a:spcPts val="0"/>
              </a:spcAft>
              <a:defRPr sz="1280">
                <a:solidFill>
                  <a:schemeClr val="tx1"/>
                </a:solidFill>
                <a:latin typeface="+mn-lt"/>
              </a:defRPr>
            </a:lvl1pPr>
          </a:lstStyle>
          <a:p>
            <a:pPr>
              <a:defRPr/>
            </a:pPr>
            <a:r>
              <a:rPr lang="en-US" smtClean="0">
                <a:solidFill>
                  <a:prstClr val="black"/>
                </a:solidFill>
                <a:cs typeface="+mn-cs"/>
              </a:rPr>
              <a:t>Isaiah – Welcome &amp; Introduction</a:t>
            </a:r>
            <a:endParaRPr lang="en-US">
              <a:solidFill>
                <a:prstClr val="black"/>
              </a:solidFill>
              <a:cs typeface="+mn-cs"/>
            </a:endParaRPr>
          </a:p>
        </p:txBody>
      </p:sp>
      <p:sp>
        <p:nvSpPr>
          <p:cNvPr id="6" name="Slide Number Placeholder 5"/>
          <p:cNvSpPr>
            <a:spLocks noGrp="1"/>
          </p:cNvSpPr>
          <p:nvPr>
            <p:ph type="sldNum" sz="quarter" idx="4"/>
          </p:nvPr>
        </p:nvSpPr>
        <p:spPr>
          <a:xfrm>
            <a:off x="11963401" y="6954521"/>
            <a:ext cx="975360" cy="389467"/>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80"/>
            </a:lvl1pPr>
          </a:lstStyle>
          <a:p>
            <a:pPr defTabSz="973698"/>
            <a:fld id="{29836557-1FD9-4C34-BCB7-CCBBE9DAA3F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pic>
        <p:nvPicPr>
          <p:cNvPr id="1031" name="Picture 3" descr="MOB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808548" y="121921"/>
            <a:ext cx="2033693" cy="13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9307" y="-81280"/>
            <a:ext cx="1815253" cy="170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4364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ctr" defTabSz="973698" rtl="0" eaLnBrk="0" fontAlgn="base" hangingPunct="0">
        <a:spcBef>
          <a:spcPct val="0"/>
        </a:spcBef>
        <a:spcAft>
          <a:spcPct val="0"/>
        </a:spcAft>
        <a:defRPr sz="4693" kern="1200">
          <a:solidFill>
            <a:schemeClr val="tx1"/>
          </a:solidFill>
          <a:latin typeface="+mj-lt"/>
          <a:ea typeface="+mj-ea"/>
          <a:cs typeface="+mj-cs"/>
        </a:defRPr>
      </a:lvl1pPr>
      <a:lvl2pPr algn="ctr" defTabSz="973698" rtl="0" eaLnBrk="0" fontAlgn="base" hangingPunct="0">
        <a:spcBef>
          <a:spcPct val="0"/>
        </a:spcBef>
        <a:spcAft>
          <a:spcPct val="0"/>
        </a:spcAft>
        <a:defRPr sz="4693">
          <a:solidFill>
            <a:schemeClr val="tx1"/>
          </a:solidFill>
          <a:latin typeface="Calibri" panose="020F0502020204030204" pitchFamily="34" charset="0"/>
        </a:defRPr>
      </a:lvl2pPr>
      <a:lvl3pPr algn="ctr" defTabSz="973698" rtl="0" eaLnBrk="0" fontAlgn="base" hangingPunct="0">
        <a:spcBef>
          <a:spcPct val="0"/>
        </a:spcBef>
        <a:spcAft>
          <a:spcPct val="0"/>
        </a:spcAft>
        <a:defRPr sz="4693">
          <a:solidFill>
            <a:schemeClr val="tx1"/>
          </a:solidFill>
          <a:latin typeface="Calibri" panose="020F0502020204030204" pitchFamily="34" charset="0"/>
        </a:defRPr>
      </a:lvl3pPr>
      <a:lvl4pPr algn="ctr" defTabSz="973698" rtl="0" eaLnBrk="0" fontAlgn="base" hangingPunct="0">
        <a:spcBef>
          <a:spcPct val="0"/>
        </a:spcBef>
        <a:spcAft>
          <a:spcPct val="0"/>
        </a:spcAft>
        <a:defRPr sz="4693">
          <a:solidFill>
            <a:schemeClr val="tx1"/>
          </a:solidFill>
          <a:latin typeface="Calibri" panose="020F0502020204030204" pitchFamily="34" charset="0"/>
        </a:defRPr>
      </a:lvl4pPr>
      <a:lvl5pPr algn="ctr" defTabSz="973698" rtl="0" eaLnBrk="0" fontAlgn="base" hangingPunct="0">
        <a:spcBef>
          <a:spcPct val="0"/>
        </a:spcBef>
        <a:spcAft>
          <a:spcPct val="0"/>
        </a:spcAft>
        <a:defRPr sz="4693">
          <a:solidFill>
            <a:schemeClr val="tx1"/>
          </a:solidFill>
          <a:latin typeface="Calibri" panose="020F0502020204030204" pitchFamily="34" charset="0"/>
        </a:defRPr>
      </a:lvl5pPr>
      <a:lvl6pPr marL="487695" algn="ctr" defTabSz="973698" rtl="0" fontAlgn="base">
        <a:spcBef>
          <a:spcPct val="0"/>
        </a:spcBef>
        <a:spcAft>
          <a:spcPct val="0"/>
        </a:spcAft>
        <a:defRPr sz="4693">
          <a:solidFill>
            <a:schemeClr val="tx1"/>
          </a:solidFill>
          <a:latin typeface="Calibri" panose="020F0502020204030204" pitchFamily="34" charset="0"/>
        </a:defRPr>
      </a:lvl6pPr>
      <a:lvl7pPr marL="975390" algn="ctr" defTabSz="973698" rtl="0" fontAlgn="base">
        <a:spcBef>
          <a:spcPct val="0"/>
        </a:spcBef>
        <a:spcAft>
          <a:spcPct val="0"/>
        </a:spcAft>
        <a:defRPr sz="4693">
          <a:solidFill>
            <a:schemeClr val="tx1"/>
          </a:solidFill>
          <a:latin typeface="Calibri" panose="020F0502020204030204" pitchFamily="34" charset="0"/>
        </a:defRPr>
      </a:lvl7pPr>
      <a:lvl8pPr marL="1463086" algn="ctr" defTabSz="973698" rtl="0" fontAlgn="base">
        <a:spcBef>
          <a:spcPct val="0"/>
        </a:spcBef>
        <a:spcAft>
          <a:spcPct val="0"/>
        </a:spcAft>
        <a:defRPr sz="4693">
          <a:solidFill>
            <a:schemeClr val="tx1"/>
          </a:solidFill>
          <a:latin typeface="Calibri" panose="020F0502020204030204" pitchFamily="34" charset="0"/>
        </a:defRPr>
      </a:lvl8pPr>
      <a:lvl9pPr marL="1950781" algn="ctr" defTabSz="973698" rtl="0" fontAlgn="base">
        <a:spcBef>
          <a:spcPct val="0"/>
        </a:spcBef>
        <a:spcAft>
          <a:spcPct val="0"/>
        </a:spcAft>
        <a:defRPr sz="4693">
          <a:solidFill>
            <a:schemeClr val="tx1"/>
          </a:solidFill>
          <a:latin typeface="Calibri" panose="020F0502020204030204" pitchFamily="34" charset="0"/>
        </a:defRPr>
      </a:lvl9pPr>
    </p:titleStyle>
    <p:bodyStyle>
      <a:lvl1pPr marL="364079" indent="-364079" algn="l" defTabSz="973698"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1pPr>
      <a:lvl2pPr marL="790812" indent="-303117" algn="l" defTabSz="973698" rtl="0" eaLnBrk="0" fontAlgn="base" hangingPunct="0">
        <a:spcBef>
          <a:spcPct val="20000"/>
        </a:spcBef>
        <a:spcAft>
          <a:spcPct val="0"/>
        </a:spcAft>
        <a:buFont typeface="Arial" panose="020B0604020202020204" pitchFamily="34" charset="0"/>
        <a:buChar char="–"/>
        <a:defRPr sz="2987" kern="1200">
          <a:solidFill>
            <a:schemeClr val="tx1"/>
          </a:solidFill>
          <a:latin typeface="+mn-lt"/>
          <a:ea typeface="+mn-ea"/>
          <a:cs typeface="+mn-cs"/>
        </a:defRPr>
      </a:lvl2pPr>
      <a:lvl3pPr marL="1217545" indent="-242155" algn="l" defTabSz="973698" rtl="0" eaLnBrk="0" fontAlgn="base" hangingPunct="0">
        <a:spcBef>
          <a:spcPct val="20000"/>
        </a:spcBef>
        <a:spcAft>
          <a:spcPct val="0"/>
        </a:spcAft>
        <a:buFont typeface="Arial" panose="020B0604020202020204" pitchFamily="34" charset="0"/>
        <a:buChar char="•"/>
        <a:defRPr sz="2560" kern="1200">
          <a:solidFill>
            <a:schemeClr val="tx1"/>
          </a:solidFill>
          <a:latin typeface="+mn-lt"/>
          <a:ea typeface="+mn-ea"/>
          <a:cs typeface="+mn-cs"/>
        </a:defRPr>
      </a:lvl3pPr>
      <a:lvl4pPr marL="1705240"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4pPr>
      <a:lvl5pPr marL="2192936"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5pPr>
      <a:lvl6pPr marL="2682010"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69649"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287"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4925"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276" rtl="0" eaLnBrk="1" latinLnBrk="0" hangingPunct="1">
        <a:defRPr sz="1920" kern="1200">
          <a:solidFill>
            <a:schemeClr val="tx1"/>
          </a:solidFill>
          <a:latin typeface="+mn-lt"/>
          <a:ea typeface="+mn-ea"/>
          <a:cs typeface="+mn-cs"/>
        </a:defRPr>
      </a:lvl1pPr>
      <a:lvl2pPr marL="487638" algn="l" defTabSz="975276" rtl="0" eaLnBrk="1" latinLnBrk="0" hangingPunct="1">
        <a:defRPr sz="1920" kern="1200">
          <a:solidFill>
            <a:schemeClr val="tx1"/>
          </a:solidFill>
          <a:latin typeface="+mn-lt"/>
          <a:ea typeface="+mn-ea"/>
          <a:cs typeface="+mn-cs"/>
        </a:defRPr>
      </a:lvl2pPr>
      <a:lvl3pPr marL="975276" algn="l" defTabSz="975276" rtl="0" eaLnBrk="1" latinLnBrk="0" hangingPunct="1">
        <a:defRPr sz="1920" kern="1200">
          <a:solidFill>
            <a:schemeClr val="tx1"/>
          </a:solidFill>
          <a:latin typeface="+mn-lt"/>
          <a:ea typeface="+mn-ea"/>
          <a:cs typeface="+mn-cs"/>
        </a:defRPr>
      </a:lvl3pPr>
      <a:lvl4pPr marL="1462915" algn="l" defTabSz="975276" rtl="0" eaLnBrk="1" latinLnBrk="0" hangingPunct="1">
        <a:defRPr sz="1920" kern="1200">
          <a:solidFill>
            <a:schemeClr val="tx1"/>
          </a:solidFill>
          <a:latin typeface="+mn-lt"/>
          <a:ea typeface="+mn-ea"/>
          <a:cs typeface="+mn-cs"/>
        </a:defRPr>
      </a:lvl4pPr>
      <a:lvl5pPr marL="1950553" algn="l" defTabSz="975276" rtl="0" eaLnBrk="1" latinLnBrk="0" hangingPunct="1">
        <a:defRPr sz="1920" kern="1200">
          <a:solidFill>
            <a:schemeClr val="tx1"/>
          </a:solidFill>
          <a:latin typeface="+mn-lt"/>
          <a:ea typeface="+mn-ea"/>
          <a:cs typeface="+mn-cs"/>
        </a:defRPr>
      </a:lvl5pPr>
      <a:lvl6pPr marL="2438191" algn="l" defTabSz="975276" rtl="0" eaLnBrk="1" latinLnBrk="0" hangingPunct="1">
        <a:defRPr sz="1920" kern="1200">
          <a:solidFill>
            <a:schemeClr val="tx1"/>
          </a:solidFill>
          <a:latin typeface="+mn-lt"/>
          <a:ea typeface="+mn-ea"/>
          <a:cs typeface="+mn-cs"/>
        </a:defRPr>
      </a:lvl6pPr>
      <a:lvl7pPr marL="2925829" algn="l" defTabSz="975276" rtl="0" eaLnBrk="1" latinLnBrk="0" hangingPunct="1">
        <a:defRPr sz="1920" kern="1200">
          <a:solidFill>
            <a:schemeClr val="tx1"/>
          </a:solidFill>
          <a:latin typeface="+mn-lt"/>
          <a:ea typeface="+mn-ea"/>
          <a:cs typeface="+mn-cs"/>
        </a:defRPr>
      </a:lvl7pPr>
      <a:lvl8pPr marL="3413468" algn="l" defTabSz="975276" rtl="0" eaLnBrk="1" latinLnBrk="0" hangingPunct="1">
        <a:defRPr sz="1920" kern="1200">
          <a:solidFill>
            <a:schemeClr val="tx1"/>
          </a:solidFill>
          <a:latin typeface="+mn-lt"/>
          <a:ea typeface="+mn-ea"/>
          <a:cs typeface="+mn-cs"/>
        </a:defRPr>
      </a:lvl8pPr>
      <a:lvl9pPr marL="3901105" algn="l" defTabSz="975276" rtl="0" eaLnBrk="1" latinLnBrk="0" hangingPunct="1">
        <a:defRPr sz="19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389467"/>
            <a:ext cx="11216640" cy="141393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94080" y="1947333"/>
            <a:ext cx="11216640" cy="464142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94080" y="6780107"/>
            <a:ext cx="2926080" cy="389467"/>
          </a:xfrm>
          <a:prstGeom prst="rect">
            <a:avLst/>
          </a:prstGeom>
        </p:spPr>
        <p:txBody>
          <a:bodyPr vert="horz" lIns="91440" tIns="45720" rIns="91440" bIns="45720" rtlCol="0" anchor="ctr"/>
          <a:lstStyle>
            <a:lvl1pPr algn="l">
              <a:defRPr sz="1280">
                <a:solidFill>
                  <a:schemeClr val="tx1">
                    <a:tint val="75000"/>
                  </a:schemeClr>
                </a:solidFill>
              </a:defRPr>
            </a:lvl1pPr>
          </a:lstStyle>
          <a:p>
            <a:pPr marL="0" marR="0" lvl="0" indent="0" algn="l" defTabSz="975390" rtl="0" eaLnBrk="1" fontAlgn="auto" latinLnBrk="0" hangingPunct="1">
              <a:lnSpc>
                <a:spcPct val="100000"/>
              </a:lnSpc>
              <a:spcBef>
                <a:spcPts val="0"/>
              </a:spcBef>
              <a:spcAft>
                <a:spcPts val="0"/>
              </a:spcAft>
              <a:buClrTx/>
              <a:buSzTx/>
              <a:buFontTx/>
              <a:buNone/>
              <a:tabLst/>
              <a:defRPr/>
            </a:pPr>
            <a:fld id="{5FF6D733-CEFC-4B87-B65E-497516897AA2}" type="datetimeFigureOut">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l" defTabSz="975390" rtl="0" eaLnBrk="1" fontAlgn="auto" latinLnBrk="0" hangingPunct="1">
                <a:lnSpc>
                  <a:spcPct val="100000"/>
                </a:lnSpc>
                <a:spcBef>
                  <a:spcPts val="0"/>
                </a:spcBef>
                <a:spcAft>
                  <a:spcPts val="0"/>
                </a:spcAft>
                <a:buClrTx/>
                <a:buSzTx/>
                <a:buFontTx/>
                <a:buNone/>
                <a:tabLst/>
                <a:defRPr/>
              </a:pPr>
              <a:t>1/3/2023</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5" name="Footer Placeholder 4"/>
          <p:cNvSpPr>
            <a:spLocks noGrp="1"/>
          </p:cNvSpPr>
          <p:nvPr>
            <p:ph type="ftr" sz="quarter" idx="3"/>
          </p:nvPr>
        </p:nvSpPr>
        <p:spPr>
          <a:xfrm>
            <a:off x="4307840" y="6780107"/>
            <a:ext cx="4389120"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
        <p:nvSpPr>
          <p:cNvPr id="6" name="Slide Number Placeholder 5"/>
          <p:cNvSpPr>
            <a:spLocks noGrp="1"/>
          </p:cNvSpPr>
          <p:nvPr>
            <p:ph type="sldNum" sz="quarter" idx="4"/>
          </p:nvPr>
        </p:nvSpPr>
        <p:spPr>
          <a:xfrm>
            <a:off x="9184640" y="6780107"/>
            <a:ext cx="2926080" cy="389467"/>
          </a:xfrm>
          <a:prstGeom prst="rect">
            <a:avLst/>
          </a:prstGeom>
        </p:spPr>
        <p:txBody>
          <a:bodyPr vert="horz" lIns="91440" tIns="45720" rIns="91440" bIns="45720" rtlCol="0" anchor="ctr"/>
          <a:lstStyle>
            <a:lvl1pPr algn="r">
              <a:defRPr sz="1280">
                <a:solidFill>
                  <a:schemeClr val="tx1">
                    <a:tint val="75000"/>
                  </a:schemeClr>
                </a:solidFill>
              </a:defRPr>
            </a:lvl1pPr>
          </a:lstStyle>
          <a:p>
            <a:pPr marL="0" marR="0" lvl="0" indent="0" algn="r" defTabSz="975390" rtl="0" eaLnBrk="1" fontAlgn="auto" latinLnBrk="0" hangingPunct="1">
              <a:lnSpc>
                <a:spcPct val="100000"/>
              </a:lnSpc>
              <a:spcBef>
                <a:spcPts val="0"/>
              </a:spcBef>
              <a:spcAft>
                <a:spcPts val="0"/>
              </a:spcAft>
              <a:buClrTx/>
              <a:buSzTx/>
              <a:buFontTx/>
              <a:buNone/>
              <a:tabLst/>
              <a:defRPr/>
            </a:pPr>
            <a:fld id="{7252A082-9AF4-4CD5-B602-70311CFC5136}" type="slidenum">
              <a:rPr kumimoji="0" lang="en-US" sz="128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charset="0"/>
              </a:rPr>
              <a:pPr marL="0" marR="0" lvl="0" indent="0" algn="r" defTabSz="97539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prstClr val="black">
                  <a:tint val="75000"/>
                </a:prstClr>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19363411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immanuelbible.church/discover/teach"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13.gi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975360" y="2032000"/>
            <a:ext cx="11054080" cy="1568027"/>
          </a:xfrm>
        </p:spPr>
        <p:txBody>
          <a:bodyPr/>
          <a:lstStyle/>
          <a:p>
            <a:r>
              <a:rPr lang="en-US" altLang="en-US" sz="7680" b="1">
                <a:ea typeface="MS PGothic" panose="020B0600070205080204" pitchFamily="34" charset="-128"/>
              </a:rPr>
              <a:t>WELCOME  TO  THE  MOB!</a:t>
            </a:r>
            <a:endParaRPr lang="en-US" altLang="en-US" smtClean="0"/>
          </a:p>
        </p:txBody>
      </p:sp>
      <p:sp>
        <p:nvSpPr>
          <p:cNvPr id="3" name="Subtitle 2"/>
          <p:cNvSpPr>
            <a:spLocks noGrp="1"/>
          </p:cNvSpPr>
          <p:nvPr>
            <p:ph type="subTitle" idx="1"/>
          </p:nvPr>
        </p:nvSpPr>
        <p:spPr>
          <a:xfrm>
            <a:off x="1950720" y="3904827"/>
            <a:ext cx="9103360" cy="1869440"/>
          </a:xfrm>
        </p:spPr>
        <p:txBody>
          <a:bodyPr/>
          <a:lstStyle/>
          <a:p>
            <a:pPr>
              <a:defRPr/>
            </a:pPr>
            <a:r>
              <a:rPr lang="en-US" altLang="en-US"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dirty="0">
                <a:solidFill>
                  <a:schemeClr val="tx1">
                    <a:lumMod val="75000"/>
                    <a:lumOff val="25000"/>
                  </a:schemeClr>
                </a:solidFill>
                <a:ea typeface="MS PGothic" panose="020B0600070205080204" pitchFamily="34" charset="-128"/>
              </a:rPr>
              <a:t>2 Timothy </a:t>
            </a:r>
            <a:r>
              <a:rPr lang="en-US" altLang="en-US" dirty="0" smtClean="0">
                <a:solidFill>
                  <a:schemeClr val="tx1">
                    <a:lumMod val="75000"/>
                    <a:lumOff val="25000"/>
                  </a:schemeClr>
                </a:solidFill>
                <a:ea typeface="MS PGothic" panose="020B0600070205080204" pitchFamily="34" charset="-128"/>
              </a:rPr>
              <a:t>3:16-17 </a:t>
            </a:r>
            <a:r>
              <a:rPr lang="en-US" altLang="en-US" sz="2560" dirty="0">
                <a:solidFill>
                  <a:schemeClr val="tx1">
                    <a:lumMod val="75000"/>
                    <a:lumOff val="25000"/>
                  </a:schemeClr>
                </a:solidFill>
                <a:ea typeface="MS PGothic" panose="020B0600070205080204" pitchFamily="34" charset="-128"/>
              </a:rPr>
              <a:t>(ESV)</a:t>
            </a:r>
            <a:endParaRPr lang="en-US" dirty="0">
              <a:solidFill>
                <a:schemeClr val="tx1">
                  <a:lumMod val="75000"/>
                  <a:lumOff val="25000"/>
                </a:schemeClr>
              </a:solidFill>
            </a:endParaRPr>
          </a:p>
        </p:txBody>
      </p:sp>
      <p:sp>
        <p:nvSpPr>
          <p:cNvPr id="2048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3698"/>
            <a:fld id="{0A9E69E4-D3D5-4213-AB8B-AD691CFB7E1D}" type="slidenum">
              <a:rPr lang="en-US" altLang="en-US">
                <a:solidFill>
                  <a:prstClr val="black"/>
                </a:solidFill>
                <a:latin typeface="Calibri" panose="020F0502020204030204" pitchFamily="34" charset="0"/>
                <a:cs typeface="+mn-cs"/>
              </a:rPr>
              <a:pPr defTabSz="973698"/>
              <a:t>1</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040760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Scriptural Interpretation at IBC</a:t>
            </a:r>
            <a:endParaRPr lang="en-US" dirty="0"/>
          </a:p>
        </p:txBody>
      </p:sp>
      <p:pic>
        <p:nvPicPr>
          <p:cNvPr id="5" name="Picture 4"/>
          <p:cNvPicPr>
            <a:picLocks noChangeAspect="1"/>
          </p:cNvPicPr>
          <p:nvPr/>
        </p:nvPicPr>
        <p:blipFill>
          <a:blip r:embed="rId3"/>
          <a:stretch>
            <a:fillRect/>
          </a:stretch>
        </p:blipFill>
        <p:spPr>
          <a:xfrm>
            <a:off x="711200" y="1905000"/>
            <a:ext cx="11643647" cy="4495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768600" y="6629400"/>
            <a:ext cx="6809878" cy="461665"/>
          </a:xfrm>
          <a:prstGeom prst="rect">
            <a:avLst/>
          </a:prstGeom>
          <a:noFill/>
        </p:spPr>
        <p:txBody>
          <a:bodyPr wrap="none" rtlCol="0">
            <a:spAutoFit/>
          </a:bodyPr>
          <a:lstStyle/>
          <a:p>
            <a:r>
              <a:rPr lang="en-US" sz="2400" dirty="0"/>
              <a:t>https://immanuelbible.church/visit/what-we-teach</a:t>
            </a:r>
          </a:p>
        </p:txBody>
      </p:sp>
    </p:spTree>
    <p:extLst>
      <p:ext uri="{BB962C8B-B14F-4D97-AF65-F5344CB8AC3E}">
        <p14:creationId xmlns:p14="http://schemas.microsoft.com/office/powerpoint/2010/main" val="1312373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NoLiGHtS</a:t>
            </a:r>
            <a:r>
              <a:rPr lang="en-US" dirty="0" smtClean="0"/>
              <a:t> - acrostic</a:t>
            </a:r>
            <a:endParaRPr lang="en-US" dirty="0"/>
          </a:p>
        </p:txBody>
      </p:sp>
      <p:sp>
        <p:nvSpPr>
          <p:cNvPr id="3" name="Content Placeholder 2"/>
          <p:cNvSpPr>
            <a:spLocks noGrp="1"/>
          </p:cNvSpPr>
          <p:nvPr>
            <p:ph idx="1"/>
          </p:nvPr>
        </p:nvSpPr>
        <p:spPr>
          <a:xfrm>
            <a:off x="619276" y="1676400"/>
            <a:ext cx="11499077" cy="4527550"/>
          </a:xfrm>
        </p:spPr>
        <p:txBody>
          <a:bodyPr/>
          <a:lstStyle/>
          <a:p>
            <a:r>
              <a:rPr lang="en-US" sz="3000" b="1" u="sng" dirty="0" smtClean="0"/>
              <a:t>No</a:t>
            </a:r>
            <a:r>
              <a:rPr lang="en-US" sz="3000" dirty="0" smtClean="0"/>
              <a:t>rmal </a:t>
            </a:r>
            <a:r>
              <a:rPr lang="en-US" sz="3000" dirty="0"/>
              <a:t>- </a:t>
            </a:r>
            <a:r>
              <a:rPr lang="en-US" sz="3000" i="1" dirty="0"/>
              <a:t>understanding the words of Scripture in their common usage unless otherwise indicated by the context.</a:t>
            </a:r>
          </a:p>
          <a:p>
            <a:r>
              <a:rPr lang="en-US" sz="3000" b="1" u="sng" dirty="0"/>
              <a:t>Li</a:t>
            </a:r>
            <a:r>
              <a:rPr lang="en-US" sz="3000" dirty="0"/>
              <a:t>teral - </a:t>
            </a:r>
            <a:r>
              <a:rPr lang="en-US" sz="3000" i="1" dirty="0"/>
              <a:t>understanding the meaning of Scripture in its ordinary sense unless the context requires a figurative interpretation.</a:t>
            </a:r>
          </a:p>
          <a:p>
            <a:r>
              <a:rPr lang="en-US" sz="3000" b="1" u="sng" dirty="0"/>
              <a:t>G</a:t>
            </a:r>
            <a:r>
              <a:rPr lang="en-US" sz="3000" dirty="0"/>
              <a:t>rammatical - </a:t>
            </a:r>
            <a:r>
              <a:rPr lang="en-US" sz="3000" i="1" dirty="0"/>
              <a:t>using the recognized rules of grammar to interpret the text.</a:t>
            </a:r>
          </a:p>
          <a:p>
            <a:r>
              <a:rPr lang="en-US" sz="3000" b="1" u="sng" dirty="0" smtClean="0"/>
              <a:t>H</a:t>
            </a:r>
            <a:r>
              <a:rPr lang="en-US" sz="3000" dirty="0" smtClean="0"/>
              <a:t>is</a:t>
            </a:r>
            <a:r>
              <a:rPr lang="en-US" sz="3000" b="1" u="sng" dirty="0" smtClean="0"/>
              <a:t>t</a:t>
            </a:r>
            <a:r>
              <a:rPr lang="en-US" sz="3000" dirty="0" smtClean="0"/>
              <a:t>orical </a:t>
            </a:r>
            <a:r>
              <a:rPr lang="en-US" sz="3000" dirty="0"/>
              <a:t>- </a:t>
            </a:r>
            <a:r>
              <a:rPr lang="en-US" sz="3000" i="1" dirty="0"/>
              <a:t>understanding the words of Scripture in the context of the times in which they were written.</a:t>
            </a:r>
          </a:p>
          <a:p>
            <a:r>
              <a:rPr lang="en-US" sz="3000" b="1" u="sng" dirty="0"/>
              <a:t>S</a:t>
            </a:r>
            <a:r>
              <a:rPr lang="en-US" sz="3000" dirty="0"/>
              <a:t>ystematic - </a:t>
            </a:r>
            <a:r>
              <a:rPr lang="en-US" sz="3000" i="1" dirty="0"/>
              <a:t>categorizing and comparing the teaching of the Scriptures with the whole of Scripture in view.</a:t>
            </a:r>
          </a:p>
          <a:p>
            <a:endParaRPr lang="en-US" sz="3000" dirty="0"/>
          </a:p>
        </p:txBody>
      </p:sp>
      <p:sp>
        <p:nvSpPr>
          <p:cNvPr id="4" name="TextBox 3"/>
          <p:cNvSpPr txBox="1"/>
          <p:nvPr/>
        </p:nvSpPr>
        <p:spPr>
          <a:xfrm>
            <a:off x="6126606" y="6629400"/>
            <a:ext cx="6202339" cy="461665"/>
          </a:xfrm>
          <a:prstGeom prst="rect">
            <a:avLst/>
          </a:prstGeom>
          <a:noFill/>
        </p:spPr>
        <p:txBody>
          <a:bodyPr wrap="none" rtlCol="0">
            <a:spAutoFit/>
          </a:bodyPr>
          <a:lstStyle/>
          <a:p>
            <a:r>
              <a:rPr lang="en-US" sz="2400" kern="0" dirty="0">
                <a:solidFill>
                  <a:srgbClr val="006633"/>
                </a:solidFill>
                <a:latin typeface="Garamond"/>
                <a:ea typeface="+mj-ea"/>
                <a:cs typeface="Arial"/>
              </a:rPr>
              <a:t>Scriptural Interpretation (</a:t>
            </a:r>
            <a:r>
              <a:rPr lang="en-US" sz="2400" kern="0" dirty="0">
                <a:solidFill>
                  <a:srgbClr val="006633"/>
                </a:solidFill>
                <a:latin typeface="Garamond"/>
                <a:ea typeface="+mj-ea"/>
                <a:cs typeface="Arial"/>
                <a:hlinkClick r:id="rId3"/>
              </a:rPr>
              <a:t>Immanuel Bible Church</a:t>
            </a:r>
            <a:r>
              <a:rPr lang="en-US" sz="2400" kern="0" dirty="0">
                <a:solidFill>
                  <a:srgbClr val="006633"/>
                </a:solidFill>
                <a:latin typeface="Garamond"/>
                <a:ea typeface="+mj-ea"/>
                <a:cs typeface="Arial"/>
              </a:rPr>
              <a:t>)</a:t>
            </a:r>
            <a:endParaRPr lang="en-US" sz="2400" dirty="0"/>
          </a:p>
        </p:txBody>
      </p:sp>
    </p:spTree>
    <p:extLst>
      <p:ext uri="{BB962C8B-B14F-4D97-AF65-F5344CB8AC3E}">
        <p14:creationId xmlns:p14="http://schemas.microsoft.com/office/powerpoint/2010/main" val="2062134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Against Moab</a:t>
            </a:r>
            <a:endParaRPr lang="en-US" dirty="0"/>
          </a:p>
        </p:txBody>
      </p:sp>
      <p:sp>
        <p:nvSpPr>
          <p:cNvPr id="3" name="Content Placeholder 2"/>
          <p:cNvSpPr>
            <a:spLocks noGrp="1"/>
          </p:cNvSpPr>
          <p:nvPr>
            <p:ph idx="1"/>
          </p:nvPr>
        </p:nvSpPr>
        <p:spPr>
          <a:xfrm>
            <a:off x="330200" y="2289978"/>
            <a:ext cx="6187924" cy="4527550"/>
          </a:xfrm>
        </p:spPr>
        <p:txBody>
          <a:bodyPr/>
          <a:lstStyle/>
          <a:p>
            <a:r>
              <a:rPr lang="en-US" sz="2800" dirty="0"/>
              <a:t>A lament over the ruin of </a:t>
            </a:r>
            <a:r>
              <a:rPr lang="en-US" sz="2800" dirty="0" smtClean="0"/>
              <a:t>Moab (15:1–9)</a:t>
            </a:r>
            <a:endParaRPr lang="en-US" sz="2800" dirty="0"/>
          </a:p>
          <a:p>
            <a:r>
              <a:rPr lang="en-US" sz="2800" dirty="0" smtClean="0"/>
              <a:t>A </a:t>
            </a:r>
            <a:r>
              <a:rPr lang="en-US" sz="2800" dirty="0"/>
              <a:t>Moabite request for shelter in </a:t>
            </a:r>
            <a:r>
              <a:rPr lang="en-US" sz="2800" dirty="0" smtClean="0"/>
              <a:t>Judah (16:1–5)</a:t>
            </a:r>
          </a:p>
          <a:p>
            <a:r>
              <a:rPr lang="en-US" sz="2800" dirty="0" smtClean="0"/>
              <a:t>A lament: </a:t>
            </a:r>
            <a:r>
              <a:rPr lang="en-US" sz="2800" dirty="0"/>
              <a:t>pride will cause the devastation of </a:t>
            </a:r>
            <a:r>
              <a:rPr lang="en-US" sz="2800" dirty="0" smtClean="0"/>
              <a:t>Moab (16:6–12)</a:t>
            </a:r>
            <a:endParaRPr lang="en-US" sz="2800" dirty="0"/>
          </a:p>
          <a:p>
            <a:r>
              <a:rPr lang="en-US" sz="2800" dirty="0" smtClean="0"/>
              <a:t>An announcement: </a:t>
            </a:r>
            <a:r>
              <a:rPr lang="en-US" sz="2800" dirty="0"/>
              <a:t>Moab’s end within three </a:t>
            </a:r>
            <a:r>
              <a:rPr lang="en-US" sz="2800" dirty="0" smtClean="0"/>
              <a:t>years (16:13-14)</a:t>
            </a:r>
            <a:endParaRPr lang="en-US" sz="2800" dirty="0"/>
          </a:p>
        </p:txBody>
      </p:sp>
      <p:sp>
        <p:nvSpPr>
          <p:cNvPr id="4" name="TextBox 3"/>
          <p:cNvSpPr txBox="1"/>
          <p:nvPr/>
        </p:nvSpPr>
        <p:spPr>
          <a:xfrm>
            <a:off x="863600" y="6582072"/>
            <a:ext cx="5486400" cy="369332"/>
          </a:xfrm>
          <a:prstGeom prst="rect">
            <a:avLst/>
          </a:prstGeom>
          <a:noFill/>
        </p:spPr>
        <p:txBody>
          <a:bodyPr wrap="square" rtlCol="0">
            <a:spAutoFit/>
          </a:bodyPr>
          <a:lstStyle/>
          <a:p>
            <a:r>
              <a:rPr lang="en-US" i="1" dirty="0" smtClean="0"/>
              <a:t>Isaiah 1–39</a:t>
            </a:r>
            <a:r>
              <a:rPr lang="en-US" dirty="0" smtClean="0"/>
              <a:t>, </a:t>
            </a:r>
            <a:r>
              <a:rPr lang="en-US" dirty="0"/>
              <a:t>The New American </a:t>
            </a:r>
            <a:r>
              <a:rPr lang="en-US" dirty="0" smtClean="0"/>
              <a:t>Commentary, </a:t>
            </a:r>
            <a:r>
              <a:rPr lang="en-US" dirty="0"/>
              <a:t>328</a:t>
            </a:r>
            <a:r>
              <a:rPr lang="en-US" dirty="0" smtClean="0"/>
              <a:t>.</a:t>
            </a:r>
            <a:endParaRPr lang="en-US" dirty="0"/>
          </a:p>
        </p:txBody>
      </p:sp>
      <p:sp>
        <p:nvSpPr>
          <p:cNvPr id="6" name="TextBox 5"/>
          <p:cNvSpPr txBox="1"/>
          <p:nvPr/>
        </p:nvSpPr>
        <p:spPr>
          <a:xfrm>
            <a:off x="6197600" y="1822824"/>
            <a:ext cx="6477000" cy="4185761"/>
          </a:xfrm>
          <a:prstGeom prst="rect">
            <a:avLst/>
          </a:prstGeom>
          <a:solidFill>
            <a:schemeClr val="accent3">
              <a:lumMod val="95000"/>
            </a:schemeClr>
          </a:solidFill>
        </p:spPr>
        <p:txBody>
          <a:bodyPr wrap="square" lIns="91440" tIns="91440" rIns="91440" bIns="91440" rtlCol="0">
            <a:spAutoFit/>
          </a:bodyPr>
          <a:lstStyle/>
          <a:p>
            <a:r>
              <a:rPr lang="en-US" sz="2000" b="1" dirty="0"/>
              <a:t>The thematic development of the oracles continues. </a:t>
            </a:r>
            <a:endParaRPr lang="en-US" sz="2000" b="1" dirty="0" smtClean="0"/>
          </a:p>
          <a:p>
            <a:endParaRPr lang="en-US" sz="2000" dirty="0"/>
          </a:p>
          <a:p>
            <a:r>
              <a:rPr lang="en-US" sz="2000" dirty="0" smtClean="0"/>
              <a:t>The </a:t>
            </a:r>
            <a:r>
              <a:rPr lang="en-US" sz="2000" b="1" dirty="0"/>
              <a:t>Babylon oracle </a:t>
            </a:r>
            <a:r>
              <a:rPr lang="en-US" sz="2000" dirty="0"/>
              <a:t>revealed that world history, even in its most threatening and climactic forms, is so organized that the people of God are cared for. </a:t>
            </a:r>
            <a:endParaRPr lang="en-US" sz="2000" dirty="0" smtClean="0"/>
          </a:p>
          <a:p>
            <a:endParaRPr lang="en-US" sz="2000" dirty="0"/>
          </a:p>
          <a:p>
            <a:r>
              <a:rPr lang="en-US" sz="2000" dirty="0" smtClean="0"/>
              <a:t>The </a:t>
            </a:r>
            <a:r>
              <a:rPr lang="en-US" sz="2000" b="1" dirty="0"/>
              <a:t>Philistia oracle </a:t>
            </a:r>
            <a:r>
              <a:rPr lang="en-US" sz="2000" dirty="0"/>
              <a:t>confirmed this by insisting that the Davidic promises would be kept, </a:t>
            </a:r>
            <a:endParaRPr lang="en-US" sz="2000" dirty="0" smtClean="0"/>
          </a:p>
          <a:p>
            <a:endParaRPr lang="en-US" sz="2000" dirty="0"/>
          </a:p>
          <a:p>
            <a:r>
              <a:rPr lang="en-US" sz="2000" dirty="0" smtClean="0"/>
              <a:t>[</a:t>
            </a:r>
            <a:r>
              <a:rPr lang="en-US" sz="2000" b="1" dirty="0" smtClean="0"/>
              <a:t>Assyria Oracle</a:t>
            </a:r>
            <a:r>
              <a:rPr lang="en-US" sz="2000" dirty="0" smtClean="0"/>
              <a:t>]</a:t>
            </a:r>
          </a:p>
          <a:p>
            <a:endParaRPr lang="en-US" sz="2000" dirty="0"/>
          </a:p>
          <a:p>
            <a:r>
              <a:rPr lang="en-US" sz="2000" dirty="0" smtClean="0"/>
              <a:t>and </a:t>
            </a:r>
            <a:r>
              <a:rPr lang="en-US" sz="2000" dirty="0"/>
              <a:t>the </a:t>
            </a:r>
            <a:r>
              <a:rPr lang="en-US" sz="2000" b="1" dirty="0"/>
              <a:t>Moab oracle </a:t>
            </a:r>
            <a:r>
              <a:rPr lang="en-US" sz="2000" dirty="0"/>
              <a:t>corrects any impression that the hope expressed in the Davidic promises is exclusivist</a:t>
            </a:r>
            <a:r>
              <a:rPr lang="en-US" sz="2000" dirty="0" smtClean="0"/>
              <a:t>.</a:t>
            </a:r>
            <a:endParaRPr lang="en-US" sz="2000" dirty="0"/>
          </a:p>
        </p:txBody>
      </p:sp>
      <p:sp>
        <p:nvSpPr>
          <p:cNvPr id="7" name="TextBox 6"/>
          <p:cNvSpPr txBox="1"/>
          <p:nvPr/>
        </p:nvSpPr>
        <p:spPr>
          <a:xfrm>
            <a:off x="7874000" y="6562492"/>
            <a:ext cx="4876800" cy="369332"/>
          </a:xfrm>
          <a:prstGeom prst="rect">
            <a:avLst/>
          </a:prstGeom>
          <a:noFill/>
        </p:spPr>
        <p:txBody>
          <a:bodyPr wrap="square" rtlCol="0">
            <a:spAutoFit/>
          </a:bodyPr>
          <a:lstStyle/>
          <a:p>
            <a:pPr algn="r"/>
            <a:r>
              <a:rPr lang="en-US" dirty="0"/>
              <a:t> J. A. </a:t>
            </a:r>
            <a:r>
              <a:rPr lang="en-US" dirty="0" err="1"/>
              <a:t>Motyer</a:t>
            </a:r>
            <a:r>
              <a:rPr lang="en-US" dirty="0"/>
              <a:t>, </a:t>
            </a:r>
            <a:r>
              <a:rPr lang="en-US" i="1" dirty="0"/>
              <a:t>The Prophecy of </a:t>
            </a:r>
            <a:r>
              <a:rPr lang="en-US" i="1" dirty="0" smtClean="0"/>
              <a:t>Isaiah, </a:t>
            </a:r>
            <a:r>
              <a:rPr lang="en-US" dirty="0" smtClean="0"/>
              <a:t>149</a:t>
            </a:r>
            <a:r>
              <a:rPr lang="en-US" dirty="0"/>
              <a:t>.</a:t>
            </a:r>
          </a:p>
        </p:txBody>
      </p:sp>
    </p:spTree>
    <p:extLst>
      <p:ext uri="{BB962C8B-B14F-4D97-AF65-F5344CB8AC3E}">
        <p14:creationId xmlns:p14="http://schemas.microsoft.com/office/powerpoint/2010/main" val="3701086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a:t>
            </a:r>
            <a:endParaRPr lang="en-US" dirty="0"/>
          </a:p>
        </p:txBody>
      </p:sp>
      <p:sp>
        <p:nvSpPr>
          <p:cNvPr id="3" name="Content Placeholder 2"/>
          <p:cNvSpPr>
            <a:spLocks noGrp="1"/>
          </p:cNvSpPr>
          <p:nvPr>
            <p:ph idx="1"/>
          </p:nvPr>
        </p:nvSpPr>
        <p:spPr>
          <a:xfrm>
            <a:off x="587754" y="4360990"/>
            <a:ext cx="6107935" cy="2354555"/>
          </a:xfrm>
        </p:spPr>
        <p:txBody>
          <a:bodyPr/>
          <a:lstStyle/>
          <a:p>
            <a:r>
              <a:rPr lang="en-US" sz="3200" dirty="0" smtClean="0"/>
              <a:t>11 out of 19 OT times this term is used in Isaiah</a:t>
            </a:r>
          </a:p>
          <a:p>
            <a:r>
              <a:rPr lang="en-US" sz="3200" dirty="0" smtClean="0"/>
              <a:t>Serve the indirect purpose of comforting Judah</a:t>
            </a:r>
          </a:p>
          <a:p>
            <a:r>
              <a:rPr lang="en-US" sz="3200" dirty="0" smtClean="0"/>
              <a:t>Dutch: God’s menacing words</a:t>
            </a:r>
            <a:endParaRPr lang="en-US" sz="32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13057" y="1676692"/>
            <a:ext cx="4299543" cy="4299542"/>
          </a:xfrm>
          <a:prstGeom prst="rect">
            <a:avLst/>
          </a:prstGeom>
        </p:spPr>
      </p:pic>
      <p:sp>
        <p:nvSpPr>
          <p:cNvPr id="5" name="TextBox 4"/>
          <p:cNvSpPr txBox="1"/>
          <p:nvPr/>
        </p:nvSpPr>
        <p:spPr>
          <a:xfrm>
            <a:off x="10486295" y="5975642"/>
            <a:ext cx="2340705" cy="830997"/>
          </a:xfrm>
          <a:prstGeom prst="rect">
            <a:avLst/>
          </a:prstGeom>
          <a:noFill/>
        </p:spPr>
        <p:txBody>
          <a:bodyPr wrap="none" rtlCol="0">
            <a:spAutoFit/>
          </a:bodyPr>
          <a:lstStyle/>
          <a:p>
            <a:pPr algn="r"/>
            <a:r>
              <a:rPr lang="en-US" sz="2400" b="1" dirty="0" smtClean="0"/>
              <a:t>oracle, oracles</a:t>
            </a:r>
          </a:p>
          <a:p>
            <a:pPr algn="r"/>
            <a:r>
              <a:rPr lang="en-US" sz="2400" b="1" dirty="0" smtClean="0"/>
              <a:t>(19 of 20)</a:t>
            </a:r>
            <a:endParaRPr lang="en-US" sz="2400" b="1" dirty="0"/>
          </a:p>
        </p:txBody>
      </p:sp>
      <p:sp>
        <p:nvSpPr>
          <p:cNvPr id="11" name="TextBox 10"/>
          <p:cNvSpPr txBox="1"/>
          <p:nvPr/>
        </p:nvSpPr>
        <p:spPr>
          <a:xfrm>
            <a:off x="6695690" y="914400"/>
            <a:ext cx="2509020" cy="830997"/>
          </a:xfrm>
          <a:prstGeom prst="rect">
            <a:avLst/>
          </a:prstGeom>
          <a:noFill/>
        </p:spPr>
        <p:txBody>
          <a:bodyPr wrap="none" rtlCol="0">
            <a:spAutoFit/>
          </a:bodyPr>
          <a:lstStyle/>
          <a:p>
            <a:pPr algn="r"/>
            <a:r>
              <a:rPr lang="en-US" sz="2400" b="1" dirty="0" smtClean="0"/>
              <a:t>Pronouncement</a:t>
            </a:r>
          </a:p>
          <a:p>
            <a:pPr algn="r"/>
            <a:r>
              <a:rPr lang="en-US" sz="2400" b="1" dirty="0" smtClean="0"/>
              <a:t>(1 of 20)</a:t>
            </a:r>
            <a:endParaRPr lang="en-US" sz="2400" b="1" dirty="0"/>
          </a:p>
        </p:txBody>
      </p:sp>
      <p:cxnSp>
        <p:nvCxnSpPr>
          <p:cNvPr id="12" name="Straight Connector 11"/>
          <p:cNvCxnSpPr/>
          <p:nvPr/>
        </p:nvCxnSpPr>
        <p:spPr>
          <a:xfrm>
            <a:off x="7613057" y="1448092"/>
            <a:ext cx="337143" cy="2590800"/>
          </a:xfrm>
          <a:prstGeom prst="line">
            <a:avLst/>
          </a:prstGeom>
          <a:ln w="50800">
            <a:headEnd type="none" w="med" len="med"/>
            <a:tailEnd type="diamond" w="lg" len="lg"/>
          </a:ln>
        </p:spPr>
        <p:style>
          <a:lnRef idx="2">
            <a:schemeClr val="accent4"/>
          </a:lnRef>
          <a:fillRef idx="0">
            <a:schemeClr val="accent4"/>
          </a:fillRef>
          <a:effectRef idx="1">
            <a:schemeClr val="accent4"/>
          </a:effectRef>
          <a:fontRef idx="minor">
            <a:schemeClr val="tx1"/>
          </a:fontRef>
        </p:style>
      </p:cxnSp>
      <p:cxnSp>
        <p:nvCxnSpPr>
          <p:cNvPr id="17" name="Straight Connector 16"/>
          <p:cNvCxnSpPr/>
          <p:nvPr/>
        </p:nvCxnSpPr>
        <p:spPr>
          <a:xfrm flipH="1" flipV="1">
            <a:off x="10464800" y="5410492"/>
            <a:ext cx="815354" cy="565150"/>
          </a:xfrm>
          <a:prstGeom prst="line">
            <a:avLst/>
          </a:prstGeom>
          <a:ln w="50800">
            <a:headEnd type="none" w="med" len="med"/>
            <a:tailEnd type="diamond" w="lg" len="lg"/>
          </a:ln>
        </p:spPr>
        <p:style>
          <a:lnRef idx="2">
            <a:schemeClr val="accent4"/>
          </a:lnRef>
          <a:fillRef idx="0">
            <a:schemeClr val="accent4"/>
          </a:fillRef>
          <a:effectRef idx="1">
            <a:schemeClr val="accent4"/>
          </a:effectRef>
          <a:fontRef idx="minor">
            <a:schemeClr val="tx1"/>
          </a:fontRef>
        </p:style>
      </p:cxnSp>
      <p:sp>
        <p:nvSpPr>
          <p:cNvPr id="23" name="TextBox 22"/>
          <p:cNvSpPr txBox="1"/>
          <p:nvPr/>
        </p:nvSpPr>
        <p:spPr>
          <a:xfrm>
            <a:off x="437557" y="2044933"/>
            <a:ext cx="6426200" cy="1815882"/>
          </a:xfrm>
          <a:prstGeom prst="rect">
            <a:avLst/>
          </a:prstGeom>
          <a:solidFill>
            <a:schemeClr val="accent3">
              <a:lumMod val="95000"/>
            </a:schemeClr>
          </a:solidFill>
        </p:spPr>
        <p:txBody>
          <a:bodyPr wrap="square" rtlCol="0">
            <a:spAutoFit/>
          </a:bodyPr>
          <a:lstStyle/>
          <a:p>
            <a:pPr algn="ctr"/>
            <a:r>
              <a:rPr lang="en-US" sz="2800" dirty="0"/>
              <a:t>Divine revelation communicated through God’s spokesperson (prophet, priest, or king), usually pronouncing blessing, instruction or judgment. </a:t>
            </a:r>
          </a:p>
        </p:txBody>
      </p:sp>
      <p:sp>
        <p:nvSpPr>
          <p:cNvPr id="24" name="TextBox 23"/>
          <p:cNvSpPr txBox="1"/>
          <p:nvPr/>
        </p:nvSpPr>
        <p:spPr>
          <a:xfrm>
            <a:off x="1734599" y="3833903"/>
            <a:ext cx="3461204" cy="276999"/>
          </a:xfrm>
          <a:prstGeom prst="rect">
            <a:avLst/>
          </a:prstGeom>
          <a:noFill/>
        </p:spPr>
        <p:txBody>
          <a:bodyPr wrap="none" rtlCol="0">
            <a:spAutoFit/>
          </a:bodyPr>
          <a:lstStyle/>
          <a:p>
            <a:pPr marL="0" lvl="1"/>
            <a:r>
              <a:rPr lang="en-US" sz="1200" dirty="0"/>
              <a:t>“Oracle,” </a:t>
            </a:r>
            <a:r>
              <a:rPr lang="en-US" sz="1200" i="1" dirty="0"/>
              <a:t>Baker Encyclopedia of the Bible</a:t>
            </a:r>
            <a:r>
              <a:rPr lang="en-US" sz="1200" dirty="0"/>
              <a:t>, 1592</a:t>
            </a:r>
            <a:r>
              <a:rPr lang="en-US" sz="1200" dirty="0" smtClean="0"/>
              <a:t>.</a:t>
            </a:r>
            <a:endParaRPr lang="en-US" sz="1200" dirty="0"/>
          </a:p>
        </p:txBody>
      </p:sp>
      <p:sp>
        <p:nvSpPr>
          <p:cNvPr id="6" name="TextBox 5"/>
          <p:cNvSpPr txBox="1"/>
          <p:nvPr/>
        </p:nvSpPr>
        <p:spPr>
          <a:xfrm>
            <a:off x="9043052" y="2806367"/>
            <a:ext cx="1324402" cy="523220"/>
          </a:xfrm>
          <a:prstGeom prst="rect">
            <a:avLst/>
          </a:prstGeom>
          <a:noFill/>
        </p:spPr>
        <p:txBody>
          <a:bodyPr wrap="none" rtlCol="0">
            <a:spAutoFit/>
          </a:bodyPr>
          <a:lstStyle/>
          <a:p>
            <a:r>
              <a:rPr lang="en-US" sz="2800" i="1" dirty="0" smtClean="0"/>
              <a:t>Massa’</a:t>
            </a:r>
            <a:endParaRPr lang="en-US" sz="2800" i="1" dirty="0"/>
          </a:p>
        </p:txBody>
      </p:sp>
    </p:spTree>
    <p:extLst>
      <p:ext uri="{BB962C8B-B14F-4D97-AF65-F5344CB8AC3E}">
        <p14:creationId xmlns:p14="http://schemas.microsoft.com/office/powerpoint/2010/main" val="1444515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Summary</a:t>
            </a:r>
            <a:endParaRPr lang="en-US" dirty="0"/>
          </a:p>
        </p:txBody>
      </p:sp>
      <p:sp>
        <p:nvSpPr>
          <p:cNvPr id="3" name="Content Placeholder 2"/>
          <p:cNvSpPr>
            <a:spLocks noGrp="1"/>
          </p:cNvSpPr>
          <p:nvPr>
            <p:ph idx="1"/>
          </p:nvPr>
        </p:nvSpPr>
        <p:spPr>
          <a:xfrm>
            <a:off x="619276" y="1676400"/>
            <a:ext cx="11706040" cy="2286000"/>
          </a:xfrm>
        </p:spPr>
        <p:txBody>
          <a:bodyPr/>
          <a:lstStyle/>
          <a:p>
            <a:r>
              <a:rPr lang="en-US" dirty="0"/>
              <a:t>These prophecies about the punishment of various nations are actually oracles about God’s sovereign power over all the nations of the earth</a:t>
            </a:r>
            <a:r>
              <a:rPr lang="en-US" dirty="0" smtClean="0"/>
              <a:t>.</a:t>
            </a:r>
            <a:endParaRPr lang="en-US" dirty="0"/>
          </a:p>
        </p:txBody>
      </p:sp>
      <p:sp>
        <p:nvSpPr>
          <p:cNvPr id="4" name="TextBox 3"/>
          <p:cNvSpPr txBox="1"/>
          <p:nvPr/>
        </p:nvSpPr>
        <p:spPr>
          <a:xfrm>
            <a:off x="2387600" y="3962400"/>
            <a:ext cx="8795355" cy="2954655"/>
          </a:xfrm>
          <a:prstGeom prst="rect">
            <a:avLst/>
          </a:prstGeom>
          <a:solidFill>
            <a:schemeClr val="accent3">
              <a:lumMod val="95000"/>
            </a:schemeClr>
          </a:solidFill>
        </p:spPr>
        <p:txBody>
          <a:bodyPr wrap="square" rtlCol="0">
            <a:spAutoFit/>
          </a:bodyPr>
          <a:lstStyle/>
          <a:p>
            <a:pPr algn="ctr"/>
            <a:r>
              <a:rPr lang="en-US" sz="3200" b="1" dirty="0" smtClean="0"/>
              <a:t>Through: Poetry</a:t>
            </a:r>
            <a:endParaRPr lang="en-US" sz="2400" b="1" dirty="0" smtClean="0"/>
          </a:p>
          <a:p>
            <a:pPr algn="ctr"/>
            <a:r>
              <a:rPr lang="en-US" sz="2800" dirty="0" smtClean="0"/>
              <a:t>Literary </a:t>
            </a:r>
            <a:r>
              <a:rPr lang="en-US" sz="2800" dirty="0"/>
              <a:t>compositions characterized by figurative language, wordplay, rhythm, balance, and emotional expression that are crafted in order to produce an emotional response in the reader</a:t>
            </a:r>
            <a:r>
              <a:rPr lang="en-US" sz="2800" dirty="0" smtClean="0"/>
              <a:t>.</a:t>
            </a:r>
          </a:p>
          <a:p>
            <a:pPr algn="ctr"/>
            <a:endParaRPr lang="en-US" sz="2400" dirty="0"/>
          </a:p>
          <a:p>
            <a:pPr lvl="1" algn="ctr"/>
            <a:r>
              <a:rPr lang="en-US" dirty="0" smtClean="0"/>
              <a:t>The </a:t>
            </a:r>
            <a:r>
              <a:rPr lang="en-US" dirty="0" err="1"/>
              <a:t>Lexham</a:t>
            </a:r>
            <a:r>
              <a:rPr lang="en-US" dirty="0"/>
              <a:t> Glossary of Literary Types (Bellingham, </a:t>
            </a:r>
            <a:r>
              <a:rPr lang="en-US" dirty="0" smtClean="0"/>
              <a:t>WA: </a:t>
            </a:r>
            <a:r>
              <a:rPr lang="en-US" dirty="0" err="1"/>
              <a:t>Lexham</a:t>
            </a:r>
            <a:r>
              <a:rPr lang="en-US" dirty="0"/>
              <a:t> Press, 2014</a:t>
            </a:r>
            <a:r>
              <a:rPr lang="en-US" dirty="0" smtClean="0"/>
              <a:t>).</a:t>
            </a:r>
            <a:endParaRPr lang="en-US" dirty="0"/>
          </a:p>
        </p:txBody>
      </p:sp>
      <p:sp>
        <p:nvSpPr>
          <p:cNvPr id="5" name="TextBox 4"/>
          <p:cNvSpPr txBox="1"/>
          <p:nvPr/>
        </p:nvSpPr>
        <p:spPr>
          <a:xfrm>
            <a:off x="8287868" y="3557587"/>
            <a:ext cx="4705262" cy="523220"/>
          </a:xfrm>
          <a:prstGeom prst="rect">
            <a:avLst/>
          </a:prstGeom>
          <a:noFill/>
        </p:spPr>
        <p:txBody>
          <a:bodyPr wrap="none" rtlCol="0">
            <a:spAutoFit/>
          </a:bodyPr>
          <a:lstStyle/>
          <a:p>
            <a:pPr marL="0" lvl="1"/>
            <a:r>
              <a:rPr lang="en-US" sz="1600" dirty="0" smtClean="0"/>
              <a:t>Isaiah </a:t>
            </a:r>
            <a:r>
              <a:rPr lang="en-US" sz="1600" dirty="0"/>
              <a:t>139, </a:t>
            </a:r>
            <a:r>
              <a:rPr lang="en-US" sz="1600" dirty="0" smtClean="0"/>
              <a:t>The </a:t>
            </a:r>
            <a:r>
              <a:rPr lang="en-US" sz="1600" dirty="0"/>
              <a:t>New American </a:t>
            </a:r>
            <a:r>
              <a:rPr lang="en-US" sz="1600" dirty="0" smtClean="0"/>
              <a:t>Commentary, </a:t>
            </a:r>
            <a:r>
              <a:rPr lang="en-US" sz="1600" dirty="0"/>
              <a:t>291.</a:t>
            </a:r>
          </a:p>
          <a:p>
            <a:endParaRPr lang="en-US" sz="1200" dirty="0"/>
          </a:p>
        </p:txBody>
      </p:sp>
    </p:spTree>
    <p:extLst>
      <p:ext uri="{BB962C8B-B14F-4D97-AF65-F5344CB8AC3E}">
        <p14:creationId xmlns:p14="http://schemas.microsoft.com/office/powerpoint/2010/main" val="2266755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UBS Series – Literary Features/Poetry</a:t>
            </a:r>
            <a:endParaRPr lang="en-US" dirty="0"/>
          </a:p>
        </p:txBody>
      </p:sp>
      <p:sp>
        <p:nvSpPr>
          <p:cNvPr id="3" name="Content Placeholder 2"/>
          <p:cNvSpPr>
            <a:spLocks noGrp="1"/>
          </p:cNvSpPr>
          <p:nvPr>
            <p:ph idx="1"/>
          </p:nvPr>
        </p:nvSpPr>
        <p:spPr>
          <a:xfrm>
            <a:off x="3911600" y="1676399"/>
            <a:ext cx="6172200" cy="4817871"/>
          </a:xfrm>
        </p:spPr>
        <p:txBody>
          <a:bodyPr/>
          <a:lstStyle/>
          <a:p>
            <a:pPr marL="0" indent="0">
              <a:buNone/>
            </a:pPr>
            <a:r>
              <a:rPr lang="en-US" sz="2100" dirty="0"/>
              <a:t>Poetry in any language, including Hebrew, is sometimes difficult to </a:t>
            </a:r>
            <a:r>
              <a:rPr lang="en-US" sz="2100" dirty="0" smtClean="0"/>
              <a:t>define…[often] words </a:t>
            </a:r>
            <a:r>
              <a:rPr lang="en-US" sz="2100" dirty="0"/>
              <a:t>are deliberately crafted, usually in a </a:t>
            </a:r>
            <a:r>
              <a:rPr lang="en-US" sz="2100" u="sng" dirty="0"/>
              <a:t>pleasing and concise way</a:t>
            </a:r>
            <a:r>
              <a:rPr lang="en-US" sz="2100" dirty="0"/>
              <a:t>, so as to communicate meaning by suggesting it rather than stating it plainly. Because of its very nature, the apparent vagueness of a poem’s wording may have </a:t>
            </a:r>
            <a:r>
              <a:rPr lang="en-US" sz="2100" u="sng" dirty="0"/>
              <a:t>a greater emotional impact</a:t>
            </a:r>
            <a:r>
              <a:rPr lang="en-US" sz="2100" dirty="0"/>
              <a:t> than a prose text that would try to give the same content in precise, clear wording.</a:t>
            </a:r>
          </a:p>
          <a:p>
            <a:pPr marL="0" indent="0">
              <a:buNone/>
            </a:pPr>
            <a:r>
              <a:rPr lang="en-US" sz="2100" dirty="0"/>
              <a:t>Therefore poetry is appropriate as a means of conveying the prophets’ message, since the use of poetic language allowed them to </a:t>
            </a:r>
            <a:r>
              <a:rPr lang="en-US" sz="2100" u="sng" dirty="0"/>
              <a:t>paint vivid word pictures</a:t>
            </a:r>
            <a:r>
              <a:rPr lang="en-US" sz="2100" dirty="0"/>
              <a:t> rather than describe or analyze situations with more objective, narrative precision.</a:t>
            </a:r>
          </a:p>
          <a:p>
            <a:pPr marL="0" indent="0">
              <a:buNone/>
            </a:pPr>
            <a:endParaRPr lang="en-US" sz="2100" dirty="0"/>
          </a:p>
        </p:txBody>
      </p:sp>
      <p:pic>
        <p:nvPicPr>
          <p:cNvPr id="4" name="Picture 3"/>
          <p:cNvPicPr>
            <a:picLocks noChangeAspect="1"/>
          </p:cNvPicPr>
          <p:nvPr/>
        </p:nvPicPr>
        <p:blipFill>
          <a:blip r:embed="rId3"/>
          <a:stretch>
            <a:fillRect/>
          </a:stretch>
        </p:blipFill>
        <p:spPr>
          <a:xfrm>
            <a:off x="482600" y="1828800"/>
            <a:ext cx="3124200" cy="4665471"/>
          </a:xfrm>
          <a:prstGeom prst="rect">
            <a:avLst/>
          </a:prstGeom>
        </p:spPr>
      </p:pic>
      <p:sp>
        <p:nvSpPr>
          <p:cNvPr id="5" name="Rectangle 4"/>
          <p:cNvSpPr/>
          <p:nvPr/>
        </p:nvSpPr>
        <p:spPr>
          <a:xfrm>
            <a:off x="177800" y="6629400"/>
            <a:ext cx="4724400" cy="430887"/>
          </a:xfrm>
          <a:prstGeom prst="rect">
            <a:avLst/>
          </a:prstGeom>
        </p:spPr>
        <p:txBody>
          <a:bodyPr wrap="square">
            <a:spAutoFit/>
          </a:bodyPr>
          <a:lstStyle/>
          <a:p>
            <a:r>
              <a:rPr lang="en-US" sz="1100" dirty="0"/>
              <a:t>Ogden, G. S., &amp; </a:t>
            </a:r>
            <a:r>
              <a:rPr lang="en-US" sz="1100" dirty="0" err="1"/>
              <a:t>Sterk</a:t>
            </a:r>
            <a:r>
              <a:rPr lang="en-US" sz="1100" dirty="0"/>
              <a:t>, J. (2011). </a:t>
            </a:r>
            <a:r>
              <a:rPr lang="en-US" sz="1100" i="1" dirty="0"/>
              <a:t>A Handbook on Isaiah (P. Clarke, S. Brown, L. Dorn, &amp; D. </a:t>
            </a:r>
            <a:r>
              <a:rPr lang="en-US" sz="1100" i="1" dirty="0" err="1"/>
              <a:t>Slager</a:t>
            </a:r>
            <a:r>
              <a:rPr lang="en-US" sz="1100" i="1" dirty="0"/>
              <a:t>, Eds.). Reading, </a:t>
            </a:r>
            <a:r>
              <a:rPr lang="en-US" sz="1100" i="1" dirty="0" smtClean="0"/>
              <a:t>UK: </a:t>
            </a:r>
            <a:r>
              <a:rPr lang="en-US" sz="1100" i="1" dirty="0"/>
              <a:t>United Bible Societies.</a:t>
            </a:r>
            <a:endParaRPr lang="en-US" sz="1100" dirty="0"/>
          </a:p>
        </p:txBody>
      </p:sp>
      <p:sp>
        <p:nvSpPr>
          <p:cNvPr id="6" name="TextBox 5"/>
          <p:cNvSpPr txBox="1"/>
          <p:nvPr/>
        </p:nvSpPr>
        <p:spPr>
          <a:xfrm>
            <a:off x="10236200" y="1828800"/>
            <a:ext cx="2514600" cy="5016758"/>
          </a:xfrm>
          <a:prstGeom prst="rect">
            <a:avLst/>
          </a:prstGeom>
          <a:noFill/>
        </p:spPr>
        <p:txBody>
          <a:bodyPr wrap="square" rtlCol="0">
            <a:spAutoFit/>
          </a:bodyPr>
          <a:lstStyle/>
          <a:p>
            <a:r>
              <a:rPr lang="en-US" sz="1600" b="1" i="1" dirty="0" smtClean="0"/>
              <a:t>Parallelism</a:t>
            </a:r>
            <a:r>
              <a:rPr lang="en-US" sz="1600" dirty="0" smtClean="0"/>
              <a:t> </a:t>
            </a:r>
            <a:endParaRPr lang="en-US" sz="1600" dirty="0"/>
          </a:p>
          <a:p>
            <a:r>
              <a:rPr lang="en-US" sz="1600" b="1" i="1" dirty="0"/>
              <a:t>Assonance or sound </a:t>
            </a:r>
            <a:r>
              <a:rPr lang="en-US" sz="1600" b="1" i="1" dirty="0" smtClean="0"/>
              <a:t>rhythm</a:t>
            </a:r>
            <a:r>
              <a:rPr lang="en-US" sz="1600" dirty="0" smtClean="0"/>
              <a:t> </a:t>
            </a:r>
            <a:endParaRPr lang="en-US" sz="1600" dirty="0"/>
          </a:p>
          <a:p>
            <a:endParaRPr lang="en-US" sz="1600" b="1" i="1" dirty="0" smtClean="0"/>
          </a:p>
          <a:p>
            <a:r>
              <a:rPr lang="en-US" sz="1600" b="1" i="1" dirty="0" smtClean="0"/>
              <a:t>Other </a:t>
            </a:r>
            <a:r>
              <a:rPr lang="en-US" sz="1600" b="1" i="1" dirty="0"/>
              <a:t>literary features</a:t>
            </a:r>
            <a:endParaRPr lang="en-US" sz="1600" dirty="0"/>
          </a:p>
          <a:p>
            <a:pPr marL="285750" indent="-285750">
              <a:buFont typeface="Arial" panose="020B0604020202020204" pitchFamily="34" charset="0"/>
              <a:buChar char="•"/>
            </a:pPr>
            <a:r>
              <a:rPr lang="en-US" sz="1600" b="1" i="1" dirty="0"/>
              <a:t>Wide vocabulary </a:t>
            </a:r>
            <a:r>
              <a:rPr lang="en-US" sz="1600" b="1" i="1" dirty="0" smtClean="0"/>
              <a:t>range</a:t>
            </a:r>
            <a:r>
              <a:rPr lang="en-US" sz="1600" dirty="0" smtClean="0"/>
              <a:t> </a:t>
            </a:r>
            <a:endParaRPr lang="en-US" sz="1600" dirty="0"/>
          </a:p>
          <a:p>
            <a:pPr marL="285750" indent="-285750">
              <a:buFont typeface="Arial" panose="020B0604020202020204" pitchFamily="34" charset="0"/>
              <a:buChar char="•"/>
            </a:pPr>
            <a:r>
              <a:rPr lang="en-US" sz="1600" b="1" i="1" dirty="0"/>
              <a:t>Rare </a:t>
            </a:r>
            <a:r>
              <a:rPr lang="en-US" sz="1600" b="1" i="1" dirty="0" smtClean="0"/>
              <a:t>words</a:t>
            </a:r>
            <a:r>
              <a:rPr lang="en-US" sz="1600" dirty="0" smtClean="0"/>
              <a:t> </a:t>
            </a:r>
            <a:endParaRPr lang="en-US" sz="1600" dirty="0"/>
          </a:p>
          <a:p>
            <a:pPr marL="285750" indent="-285750">
              <a:buFont typeface="Arial" panose="020B0604020202020204" pitchFamily="34" charset="0"/>
              <a:buChar char="•"/>
            </a:pPr>
            <a:r>
              <a:rPr lang="en-US" sz="1600" b="1" i="1" dirty="0"/>
              <a:t>Repetition and synonymous </a:t>
            </a:r>
            <a:r>
              <a:rPr lang="en-US" sz="1600" b="1" i="1" dirty="0" smtClean="0"/>
              <a:t>phrases</a:t>
            </a:r>
            <a:r>
              <a:rPr lang="en-US" sz="1600" dirty="0" smtClean="0"/>
              <a:t> </a:t>
            </a:r>
            <a:endParaRPr lang="en-US" sz="1600" dirty="0"/>
          </a:p>
          <a:p>
            <a:pPr marL="285750" indent="-285750">
              <a:buFont typeface="Arial" panose="020B0604020202020204" pitchFamily="34" charset="0"/>
              <a:buChar char="•"/>
            </a:pPr>
            <a:r>
              <a:rPr lang="en-US" sz="1600" b="1" i="1" dirty="0"/>
              <a:t>Figurative language and </a:t>
            </a:r>
            <a:r>
              <a:rPr lang="en-US" sz="1600" b="1" i="1" dirty="0" smtClean="0"/>
              <a:t>idioms</a:t>
            </a:r>
            <a:r>
              <a:rPr lang="en-US" sz="1600" dirty="0" smtClean="0"/>
              <a:t> </a:t>
            </a:r>
            <a:endParaRPr lang="en-US" sz="1600" dirty="0"/>
          </a:p>
          <a:p>
            <a:pPr marL="285750" indent="-285750">
              <a:buFont typeface="Arial" panose="020B0604020202020204" pitchFamily="34" charset="0"/>
              <a:buChar char="•"/>
            </a:pPr>
            <a:r>
              <a:rPr lang="en-US" sz="1600" b="1" i="1" dirty="0"/>
              <a:t>Metaphors and </a:t>
            </a:r>
            <a:r>
              <a:rPr lang="en-US" sz="1600" b="1" i="1" dirty="0" smtClean="0"/>
              <a:t>similes</a:t>
            </a:r>
            <a:r>
              <a:rPr lang="en-US" sz="1600" dirty="0" smtClean="0"/>
              <a:t> </a:t>
            </a:r>
            <a:endParaRPr lang="en-US" sz="1600" dirty="0"/>
          </a:p>
          <a:p>
            <a:pPr marL="285750" indent="-285750">
              <a:buFont typeface="Arial" panose="020B0604020202020204" pitchFamily="34" charset="0"/>
              <a:buChar char="•"/>
            </a:pPr>
            <a:r>
              <a:rPr lang="en-US" sz="1600" b="1" i="1" dirty="0" smtClean="0"/>
              <a:t>Chiasmus</a:t>
            </a:r>
            <a:r>
              <a:rPr lang="en-US" sz="1600" dirty="0" smtClean="0"/>
              <a:t> </a:t>
            </a:r>
            <a:endParaRPr lang="en-US" sz="1600" dirty="0"/>
          </a:p>
          <a:p>
            <a:pPr marL="285750" indent="-285750">
              <a:buFont typeface="Arial" panose="020B0604020202020204" pitchFamily="34" charset="0"/>
              <a:buChar char="•"/>
            </a:pPr>
            <a:r>
              <a:rPr lang="en-US" sz="1600" b="1" i="1" dirty="0"/>
              <a:t>Rhetorical </a:t>
            </a:r>
            <a:r>
              <a:rPr lang="en-US" sz="1600" b="1" i="1" dirty="0" smtClean="0"/>
              <a:t>questions</a:t>
            </a:r>
            <a:r>
              <a:rPr lang="en-US" sz="1600" dirty="0" smtClean="0"/>
              <a:t> </a:t>
            </a:r>
            <a:endParaRPr lang="en-US" sz="1600" dirty="0"/>
          </a:p>
          <a:p>
            <a:pPr marL="285750" indent="-285750">
              <a:buFont typeface="Arial" panose="020B0604020202020204" pitchFamily="34" charset="0"/>
              <a:buChar char="•"/>
            </a:pPr>
            <a:r>
              <a:rPr lang="en-US" sz="1600" b="1" i="1" dirty="0" smtClean="0"/>
              <a:t>Plays-on-words</a:t>
            </a:r>
            <a:r>
              <a:rPr lang="en-US" sz="1600" dirty="0" smtClean="0"/>
              <a:t> </a:t>
            </a:r>
            <a:endParaRPr lang="en-US" sz="1600" dirty="0"/>
          </a:p>
          <a:p>
            <a:pPr marL="285750" indent="-285750">
              <a:buFont typeface="Arial" panose="020B0604020202020204" pitchFamily="34" charset="0"/>
              <a:buChar char="•"/>
            </a:pPr>
            <a:r>
              <a:rPr lang="en-US" sz="1600" b="1" i="1" dirty="0" smtClean="0"/>
              <a:t>Irony</a:t>
            </a: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4017645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15:1-2a</a:t>
            </a:r>
            <a:endParaRPr lang="en-US" dirty="0"/>
          </a:p>
        </p:txBody>
      </p:sp>
      <p:sp>
        <p:nvSpPr>
          <p:cNvPr id="3" name="Content Placeholder 2"/>
          <p:cNvSpPr>
            <a:spLocks noGrp="1"/>
          </p:cNvSpPr>
          <p:nvPr>
            <p:ph idx="1"/>
          </p:nvPr>
        </p:nvSpPr>
        <p:spPr>
          <a:xfrm>
            <a:off x="619276" y="1676400"/>
            <a:ext cx="5273524" cy="4527550"/>
          </a:xfrm>
        </p:spPr>
        <p:txBody>
          <a:bodyPr/>
          <a:lstStyle/>
          <a:p>
            <a:pPr marL="285750" indent="-285750">
              <a:buNone/>
            </a:pPr>
            <a:r>
              <a:rPr lang="en-US" sz="2800" baseline="30000" dirty="0"/>
              <a:t>1</a:t>
            </a:r>
            <a:r>
              <a:rPr lang="en-US" sz="2800" dirty="0" smtClean="0"/>
              <a:t> An </a:t>
            </a:r>
            <a:r>
              <a:rPr lang="en-US" sz="2800" dirty="0"/>
              <a:t>oracle concerning Moab. </a:t>
            </a:r>
            <a:endParaRPr lang="en-US" sz="2800" dirty="0" smtClean="0"/>
          </a:p>
          <a:p>
            <a:pPr marL="285750" indent="-285750">
              <a:buNone/>
            </a:pPr>
            <a:r>
              <a:rPr lang="en-US" sz="2800" dirty="0" smtClean="0"/>
              <a:t>Because </a:t>
            </a:r>
            <a:r>
              <a:rPr lang="en-US" sz="2800" dirty="0" err="1"/>
              <a:t>Ar</a:t>
            </a:r>
            <a:r>
              <a:rPr lang="en-US" sz="2800" dirty="0"/>
              <a:t> of Moab is laid waste in a night, Moab is undone; </a:t>
            </a:r>
            <a:endParaRPr lang="en-US" sz="2800" dirty="0" smtClean="0"/>
          </a:p>
          <a:p>
            <a:pPr marL="285750" indent="-285750">
              <a:buNone/>
            </a:pPr>
            <a:r>
              <a:rPr lang="en-US" sz="2800" dirty="0" smtClean="0"/>
              <a:t>because </a:t>
            </a:r>
            <a:r>
              <a:rPr lang="en-US" sz="2800" dirty="0" err="1"/>
              <a:t>Kir</a:t>
            </a:r>
            <a:r>
              <a:rPr lang="en-US" sz="2800" dirty="0"/>
              <a:t> of Moab is laid waste in a night, Moab is undone. </a:t>
            </a:r>
            <a:endParaRPr lang="en-US" sz="2800" dirty="0" smtClean="0"/>
          </a:p>
          <a:p>
            <a:pPr marL="285750" indent="-285750">
              <a:buNone/>
            </a:pPr>
            <a:r>
              <a:rPr lang="en-US" sz="2800" baseline="30000" dirty="0" smtClean="0"/>
              <a:t>2 </a:t>
            </a:r>
            <a:r>
              <a:rPr lang="en-US" sz="2800" dirty="0" smtClean="0"/>
              <a:t>He </a:t>
            </a:r>
            <a:r>
              <a:rPr lang="en-US" sz="2800" dirty="0"/>
              <a:t>has gone up to the temple, and to </a:t>
            </a:r>
            <a:r>
              <a:rPr lang="en-US" sz="2800" dirty="0" err="1"/>
              <a:t>Dibon</a:t>
            </a:r>
            <a:r>
              <a:rPr lang="en-US" sz="2800" dirty="0"/>
              <a:t>, to the high places to weep; </a:t>
            </a:r>
            <a:endParaRPr lang="en-US" sz="2800" dirty="0" smtClean="0"/>
          </a:p>
          <a:p>
            <a:pPr marL="285750" indent="-285750">
              <a:buNone/>
            </a:pPr>
            <a:r>
              <a:rPr lang="en-US" sz="2800" dirty="0" smtClean="0"/>
              <a:t>over </a:t>
            </a:r>
            <a:r>
              <a:rPr lang="en-US" sz="2800" dirty="0"/>
              <a:t>Nebo and over </a:t>
            </a:r>
            <a:r>
              <a:rPr lang="en-US" sz="2800" dirty="0" err="1"/>
              <a:t>Medeba</a:t>
            </a:r>
            <a:r>
              <a:rPr lang="en-US" sz="2800" dirty="0"/>
              <a:t> Moab wails. </a:t>
            </a:r>
          </a:p>
        </p:txBody>
      </p:sp>
      <p:pic>
        <p:nvPicPr>
          <p:cNvPr id="4" name="Picture 3"/>
          <p:cNvPicPr>
            <a:picLocks noChangeAspect="1"/>
          </p:cNvPicPr>
          <p:nvPr/>
        </p:nvPicPr>
        <p:blipFill>
          <a:blip r:embed="rId3"/>
          <a:stretch>
            <a:fillRect/>
          </a:stretch>
        </p:blipFill>
        <p:spPr>
          <a:xfrm>
            <a:off x="6197600" y="838200"/>
            <a:ext cx="4191000" cy="5889526"/>
          </a:xfrm>
          <a:prstGeom prst="rect">
            <a:avLst/>
          </a:prstGeom>
        </p:spPr>
      </p:pic>
      <p:sp>
        <p:nvSpPr>
          <p:cNvPr id="6" name="Rectangle 5"/>
          <p:cNvSpPr/>
          <p:nvPr/>
        </p:nvSpPr>
        <p:spPr>
          <a:xfrm>
            <a:off x="8308975" y="3760736"/>
            <a:ext cx="1333500" cy="18780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l="50909" t="49165" r="18182" b="19783"/>
          <a:stretch/>
        </p:blipFill>
        <p:spPr>
          <a:xfrm>
            <a:off x="6654800" y="1114303"/>
            <a:ext cx="4267200" cy="6024283"/>
          </a:xfrm>
          <a:prstGeom prst="rect">
            <a:avLst/>
          </a:prstGeom>
          <a:ln w="38100">
            <a:solidFill>
              <a:schemeClr val="tx1"/>
            </a:solidFill>
          </a:ln>
        </p:spPr>
      </p:pic>
    </p:spTree>
    <p:extLst>
      <p:ext uri="{BB962C8B-B14F-4D97-AF65-F5344CB8AC3E}">
        <p14:creationId xmlns:p14="http://schemas.microsoft.com/office/powerpoint/2010/main" val="44336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19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15:8-9</a:t>
            </a:r>
            <a:endParaRPr lang="en-US" dirty="0"/>
          </a:p>
        </p:txBody>
      </p:sp>
      <p:pic>
        <p:nvPicPr>
          <p:cNvPr id="5" name="Picture 4"/>
          <p:cNvPicPr>
            <a:picLocks noChangeAspect="1"/>
          </p:cNvPicPr>
          <p:nvPr/>
        </p:nvPicPr>
        <p:blipFill>
          <a:blip r:embed="rId3"/>
          <a:stretch>
            <a:fillRect/>
          </a:stretch>
        </p:blipFill>
        <p:spPr>
          <a:xfrm>
            <a:off x="482600" y="2133600"/>
            <a:ext cx="7473986" cy="4091176"/>
          </a:xfrm>
          <a:prstGeom prst="rect">
            <a:avLst/>
          </a:prstGeom>
        </p:spPr>
      </p:pic>
      <p:grpSp>
        <p:nvGrpSpPr>
          <p:cNvPr id="9" name="Group 8"/>
          <p:cNvGrpSpPr/>
          <p:nvPr/>
        </p:nvGrpSpPr>
        <p:grpSpPr>
          <a:xfrm>
            <a:off x="474530" y="392001"/>
            <a:ext cx="8963001" cy="5908975"/>
            <a:chOff x="474530" y="392001"/>
            <a:chExt cx="8963001" cy="5908975"/>
          </a:xfrm>
        </p:grpSpPr>
        <p:pic>
          <p:nvPicPr>
            <p:cNvPr id="6" name="Picture 5"/>
            <p:cNvPicPr>
              <a:picLocks noChangeAspect="1"/>
            </p:cNvPicPr>
            <p:nvPr/>
          </p:nvPicPr>
          <p:blipFill>
            <a:blip r:embed="rId4"/>
            <a:stretch>
              <a:fillRect/>
            </a:stretch>
          </p:blipFill>
          <p:spPr>
            <a:xfrm>
              <a:off x="474530" y="2209800"/>
              <a:ext cx="8963001" cy="4091176"/>
            </a:xfrm>
            <a:prstGeom prst="rect">
              <a:avLst/>
            </a:prstGeom>
          </p:spPr>
        </p:pic>
        <p:sp>
          <p:nvSpPr>
            <p:cNvPr id="8" name="TextBox 7"/>
            <p:cNvSpPr txBox="1"/>
            <p:nvPr/>
          </p:nvSpPr>
          <p:spPr>
            <a:xfrm>
              <a:off x="5359400" y="392001"/>
              <a:ext cx="3984770" cy="523220"/>
            </a:xfrm>
            <a:prstGeom prst="rect">
              <a:avLst/>
            </a:prstGeom>
            <a:noFill/>
          </p:spPr>
          <p:txBody>
            <a:bodyPr wrap="square" rtlCol="0">
              <a:spAutoFit/>
            </a:bodyPr>
            <a:lstStyle/>
            <a:p>
              <a:r>
                <a:rPr lang="en-US" sz="2800" dirty="0" smtClean="0"/>
                <a:t>(Slightly Revised)</a:t>
              </a:r>
              <a:endParaRPr lang="en-US" sz="2800" dirty="0"/>
            </a:p>
          </p:txBody>
        </p:sp>
      </p:grpSp>
    </p:spTree>
    <p:extLst>
      <p:ext uri="{BB962C8B-B14F-4D97-AF65-F5344CB8AC3E}">
        <p14:creationId xmlns:p14="http://schemas.microsoft.com/office/powerpoint/2010/main" val="127225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0034" y="6493062"/>
            <a:ext cx="2578833" cy="407804"/>
          </a:xfrm>
          <a:prstGeom prst="rect">
            <a:avLst/>
          </a:prstGeom>
          <a:noFill/>
        </p:spPr>
        <p:txBody>
          <a:bodyPr wrap="square" rtlCol="0">
            <a:spAutoFit/>
          </a:bodyPr>
          <a:lstStyle/>
          <a:p>
            <a:r>
              <a:rPr lang="en-US" sz="2050" b="1" dirty="0" smtClean="0">
                <a:solidFill>
                  <a:srgbClr val="FFFF00"/>
                </a:solidFill>
                <a:latin typeface="Times New Roman" panose="02020603050405020304" pitchFamily="18" charset="0"/>
                <a:cs typeface="Times New Roman" panose="02020603050405020304" pitchFamily="18" charset="0"/>
              </a:rPr>
              <a:t>Imperative Verbs</a:t>
            </a:r>
            <a:endParaRPr lang="en-US" sz="2050" b="1" dirty="0">
              <a:solidFill>
                <a:srgbClr val="FFFF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sz="4000" dirty="0" smtClean="0"/>
              <a:t>Prophesy of Moab’s Devastation – </a:t>
            </a:r>
            <a:r>
              <a:rPr lang="en-US" sz="4000" dirty="0" err="1" smtClean="0"/>
              <a:t>Ch</a:t>
            </a:r>
            <a:r>
              <a:rPr lang="en-US" sz="4000" dirty="0" smtClean="0"/>
              <a:t> 16 </a:t>
            </a:r>
            <a:endParaRPr lang="en-US" sz="4000" dirty="0"/>
          </a:p>
        </p:txBody>
      </p:sp>
      <p:pic>
        <p:nvPicPr>
          <p:cNvPr id="4" name="Picture 3"/>
          <p:cNvPicPr>
            <a:picLocks noChangeAspect="1"/>
          </p:cNvPicPr>
          <p:nvPr/>
        </p:nvPicPr>
        <p:blipFill rotWithShape="1">
          <a:blip r:embed="rId3"/>
          <a:srcRect t="18281" r="26083" b="74411"/>
          <a:stretch/>
        </p:blipFill>
        <p:spPr>
          <a:xfrm>
            <a:off x="4140200" y="1143005"/>
            <a:ext cx="6324600" cy="533396"/>
          </a:xfrm>
          <a:prstGeom prst="rect">
            <a:avLst/>
          </a:prstGeom>
        </p:spPr>
      </p:pic>
      <p:pic>
        <p:nvPicPr>
          <p:cNvPr id="5" name="Picture 4"/>
          <p:cNvPicPr>
            <a:picLocks noChangeAspect="1"/>
          </p:cNvPicPr>
          <p:nvPr/>
        </p:nvPicPr>
        <p:blipFill rotWithShape="1">
          <a:blip r:embed="rId3"/>
          <a:srcRect t="24546"/>
          <a:stretch/>
        </p:blipFill>
        <p:spPr>
          <a:xfrm>
            <a:off x="3791010" y="1600200"/>
            <a:ext cx="8556298" cy="5506719"/>
          </a:xfrm>
          <a:prstGeom prst="rect">
            <a:avLst/>
          </a:prstGeom>
        </p:spPr>
      </p:pic>
      <p:sp>
        <p:nvSpPr>
          <p:cNvPr id="6" name="TextBox 5"/>
          <p:cNvSpPr txBox="1"/>
          <p:nvPr/>
        </p:nvSpPr>
        <p:spPr>
          <a:xfrm>
            <a:off x="330200" y="1905000"/>
            <a:ext cx="3174267" cy="1200329"/>
          </a:xfrm>
          <a:prstGeom prst="rect">
            <a:avLst/>
          </a:prstGeom>
          <a:noFill/>
        </p:spPr>
        <p:txBody>
          <a:bodyPr wrap="none" rtlCol="0">
            <a:spAutoFit/>
          </a:bodyPr>
          <a:lstStyle/>
          <a:p>
            <a:r>
              <a:rPr lang="en-US" sz="2400" b="1" dirty="0" smtClean="0"/>
              <a:t>Judgement on Moab</a:t>
            </a:r>
          </a:p>
          <a:p>
            <a:r>
              <a:rPr lang="en-US" sz="2400" b="1" dirty="0" smtClean="0"/>
              <a:t>Chapter 15</a:t>
            </a:r>
          </a:p>
          <a:p>
            <a:r>
              <a:rPr lang="en-US" sz="2400" b="1" dirty="0" smtClean="0"/>
              <a:t>Then…</a:t>
            </a:r>
            <a:endParaRPr lang="en-US" sz="2400" b="1" dirty="0"/>
          </a:p>
        </p:txBody>
      </p:sp>
      <p:sp>
        <p:nvSpPr>
          <p:cNvPr id="3" name="TextBox 2"/>
          <p:cNvSpPr txBox="1"/>
          <p:nvPr/>
        </p:nvSpPr>
        <p:spPr>
          <a:xfrm>
            <a:off x="466222" y="6484380"/>
            <a:ext cx="2578833" cy="407804"/>
          </a:xfrm>
          <a:prstGeom prst="rect">
            <a:avLst/>
          </a:prstGeom>
          <a:noFill/>
        </p:spPr>
        <p:txBody>
          <a:bodyPr wrap="square" rtlCol="0">
            <a:spAutoFit/>
          </a:bodyPr>
          <a:lstStyle/>
          <a:p>
            <a:r>
              <a:rPr lang="en-US" sz="2050" b="1" dirty="0" smtClean="0">
                <a:solidFill>
                  <a:srgbClr val="FFFF00"/>
                </a:solidFill>
                <a:latin typeface="Times New Roman" panose="02020603050405020304" pitchFamily="18" charset="0"/>
                <a:cs typeface="Times New Roman" panose="02020603050405020304" pitchFamily="18" charset="0"/>
              </a:rPr>
              <a:t>Imperative Verbs</a:t>
            </a:r>
            <a:endParaRPr lang="en-US" sz="205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2600" y="6492074"/>
            <a:ext cx="2137124" cy="407804"/>
          </a:xfrm>
          <a:prstGeom prst="rect">
            <a:avLst/>
          </a:prstGeom>
          <a:noFill/>
        </p:spPr>
        <p:txBody>
          <a:bodyPr wrap="none" rtlCol="0">
            <a:spAutoFit/>
          </a:bodyPr>
          <a:lstStyle/>
          <a:p>
            <a:r>
              <a:rPr lang="en-US" sz="2050" b="1" dirty="0" smtClean="0">
                <a:solidFill>
                  <a:srgbClr val="FF0000"/>
                </a:solidFill>
                <a:latin typeface="Times New Roman" panose="02020603050405020304" pitchFamily="18" charset="0"/>
                <a:cs typeface="Times New Roman" panose="02020603050405020304" pitchFamily="18" charset="0"/>
              </a:rPr>
              <a:t>Imperative Verbs</a:t>
            </a:r>
            <a:endParaRPr lang="en-US" sz="205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630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66313"/>
          <a:stretch/>
        </p:blipFill>
        <p:spPr>
          <a:xfrm>
            <a:off x="3643768" y="2311649"/>
            <a:ext cx="1124660" cy="255818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3223" r="31534"/>
          <a:stretch/>
        </p:blipFill>
        <p:spPr>
          <a:xfrm>
            <a:off x="8289492" y="2256695"/>
            <a:ext cx="1176625" cy="2558180"/>
          </a:xfrm>
          <a:prstGeom prst="rect">
            <a:avLst/>
          </a:prstGeom>
        </p:spPr>
      </p:pic>
      <p:pic>
        <p:nvPicPr>
          <p:cNvPr id="3" name="Picture 2"/>
          <p:cNvPicPr>
            <a:picLocks noChangeAspect="1"/>
          </p:cNvPicPr>
          <p:nvPr/>
        </p:nvPicPr>
        <p:blipFill>
          <a:blip r:embed="rId4"/>
          <a:stretch>
            <a:fillRect/>
          </a:stretch>
        </p:blipFill>
        <p:spPr>
          <a:xfrm>
            <a:off x="4546360" y="1277943"/>
            <a:ext cx="4026049" cy="4316948"/>
          </a:xfrm>
          <a:prstGeom prst="rect">
            <a:avLst/>
          </a:prstGeom>
        </p:spPr>
      </p:pic>
      <p:sp>
        <p:nvSpPr>
          <p:cNvPr id="30" name="TextBox 29"/>
          <p:cNvSpPr txBox="1"/>
          <p:nvPr/>
        </p:nvSpPr>
        <p:spPr>
          <a:xfrm>
            <a:off x="1056641" y="2256695"/>
            <a:ext cx="2380342" cy="2456057"/>
          </a:xfrm>
          <a:prstGeom prst="rect">
            <a:avLst/>
          </a:prstGeom>
          <a:noFill/>
        </p:spPr>
        <p:txBody>
          <a:bodyPr wrap="square" rtlCol="0">
            <a:spAutoFit/>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rPr>
              <a:t>God Loves You and Me</a:t>
            </a:r>
          </a:p>
        </p:txBody>
      </p:sp>
      <p:sp>
        <p:nvSpPr>
          <p:cNvPr id="31" name="TextBox 30"/>
          <p:cNvSpPr txBox="1"/>
          <p:nvPr/>
        </p:nvSpPr>
        <p:spPr>
          <a:xfrm>
            <a:off x="9620938" y="2455203"/>
            <a:ext cx="2380342" cy="2456057"/>
          </a:xfrm>
          <a:prstGeom prst="rect">
            <a:avLst/>
          </a:prstGeom>
          <a:noFill/>
        </p:spPr>
        <p:txBody>
          <a:bodyPr wrap="square" rtlCol="0">
            <a:spAutoFit/>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rPr>
              <a:t>God </a:t>
            </a:r>
            <a:r>
              <a:rPr kumimoji="0" lang="en-US" sz="384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Arial" charset="0"/>
              </a:rPr>
              <a:t>would like us </a:t>
            </a:r>
            <a:r>
              <a:rPr kumimoji="0" lang="en-US" sz="384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rPr>
              <a:t>to obey</a:t>
            </a: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6360" y="5262191"/>
            <a:ext cx="4661503" cy="1742237"/>
          </a:xfrm>
          <a:prstGeom prst="rect">
            <a:avLst/>
          </a:prstGeom>
        </p:spPr>
      </p:pic>
      <p:sp>
        <p:nvSpPr>
          <p:cNvPr id="34" name="TextBox 33"/>
          <p:cNvSpPr txBox="1"/>
          <p:nvPr/>
        </p:nvSpPr>
        <p:spPr>
          <a:xfrm>
            <a:off x="9272213" y="5675498"/>
            <a:ext cx="2380342" cy="1011687"/>
          </a:xfrm>
          <a:prstGeom prst="rect">
            <a:avLst/>
          </a:prstGeom>
          <a:noFill/>
        </p:spPr>
        <p:txBody>
          <a:bodyPr wrap="square" rtlCol="0">
            <a:spAutoFit/>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kumimoji="0" lang="en-US" sz="298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rPr>
              <a:t>to be in His family</a:t>
            </a:r>
          </a:p>
        </p:txBody>
      </p:sp>
      <p:sp>
        <p:nvSpPr>
          <p:cNvPr id="35" name="TextBox 34"/>
          <p:cNvSpPr txBox="1"/>
          <p:nvPr/>
        </p:nvSpPr>
        <p:spPr>
          <a:xfrm>
            <a:off x="2101668" y="5712150"/>
            <a:ext cx="2716135" cy="1011687"/>
          </a:xfrm>
          <a:prstGeom prst="rect">
            <a:avLst/>
          </a:prstGeom>
          <a:noFill/>
        </p:spPr>
        <p:txBody>
          <a:bodyPr wrap="square" rtlCol="0">
            <a:spAutoFit/>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kumimoji="0" lang="en-US" sz="298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rPr>
              <a:t>God’s wants all of us</a:t>
            </a:r>
          </a:p>
        </p:txBody>
      </p:sp>
      <p:sp>
        <p:nvSpPr>
          <p:cNvPr id="36" name="Heart 35"/>
          <p:cNvSpPr/>
          <p:nvPr/>
        </p:nvSpPr>
        <p:spPr>
          <a:xfrm>
            <a:off x="1056640" y="2647406"/>
            <a:ext cx="499292" cy="627017"/>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75390" rtl="0" eaLnBrk="1" fontAlgn="auto" latinLnBrk="0" hangingPunct="1">
              <a:lnSpc>
                <a:spcPct val="100000"/>
              </a:lnSpc>
              <a:spcBef>
                <a:spcPts val="0"/>
              </a:spcBef>
              <a:spcAft>
                <a:spcPts val="0"/>
              </a:spcAft>
              <a:buClrTx/>
              <a:buSzTx/>
              <a:buFontTx/>
              <a:buNone/>
              <a:tabLst/>
              <a:defRPr/>
            </a:pPr>
            <a:endParaRPr kumimoji="0" lang="en-US" sz="19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2821578" y="38055"/>
            <a:ext cx="7082971" cy="1274195"/>
          </a:xfrm>
          <a:prstGeom prst="rect">
            <a:avLst/>
          </a:prstGeom>
          <a:noFill/>
        </p:spPr>
        <p:txBody>
          <a:bodyPr wrap="square" rtlCol="0">
            <a:spAutoFit/>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rPr>
              <a:t>God is the King…</a:t>
            </a:r>
          </a:p>
          <a:p>
            <a:pPr marL="0" marR="0" lvl="0" indent="0" algn="ctr" defTabSz="97539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rPr>
              <a:t>he is holy, loving, kind and fair </a:t>
            </a:r>
          </a:p>
        </p:txBody>
      </p:sp>
      <p:sp>
        <p:nvSpPr>
          <p:cNvPr id="12" name="TextBox 11"/>
          <p:cNvSpPr txBox="1"/>
          <p:nvPr/>
        </p:nvSpPr>
        <p:spPr>
          <a:xfrm>
            <a:off x="2252980" y="38054"/>
            <a:ext cx="8220165" cy="1274195"/>
          </a:xfrm>
          <a:prstGeom prst="rect">
            <a:avLst/>
          </a:prstGeom>
          <a:solidFill>
            <a:schemeClr val="bg1"/>
          </a:solidFill>
        </p:spPr>
        <p:txBody>
          <a:bodyPr wrap="square" rtlCol="0">
            <a:spAutoFit/>
          </a:bodyPr>
          <a:lstStyle/>
          <a:p>
            <a:pPr marL="0" marR="0" lvl="0" indent="0" algn="ctr" defTabSz="97539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rPr>
              <a:t>God is the King…</a:t>
            </a:r>
          </a:p>
          <a:p>
            <a:pPr marL="0" marR="0" lvl="0" indent="0" algn="ctr" defTabSz="975390" rtl="0" eaLnBrk="1" fontAlgn="auto" latinLnBrk="0" hangingPunct="1">
              <a:lnSpc>
                <a:spcPct val="100000"/>
              </a:lnSpc>
              <a:spcBef>
                <a:spcPts val="0"/>
              </a:spcBef>
              <a:spcAft>
                <a:spcPts val="0"/>
              </a:spcAft>
              <a:buClrTx/>
              <a:buSzTx/>
              <a:buFontTx/>
              <a:buNone/>
              <a:tabLst/>
              <a:defRPr/>
            </a:pPr>
            <a:r>
              <a:rPr kumimoji="0" lang="en-US" sz="384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rPr>
              <a:t>he is holy, loving, </a:t>
            </a:r>
            <a:r>
              <a:rPr kumimoji="0" lang="en-US" sz="384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Arial" charset="0"/>
              </a:rPr>
              <a:t>merciful and just</a:t>
            </a:r>
            <a:endParaRPr kumimoji="0" lang="en-US" sz="384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charset="0"/>
            </a:endParaRPr>
          </a:p>
        </p:txBody>
      </p:sp>
    </p:spTree>
    <p:extLst>
      <p:ext uri="{BB962C8B-B14F-4D97-AF65-F5344CB8AC3E}">
        <p14:creationId xmlns:p14="http://schemas.microsoft.com/office/powerpoint/2010/main" val="209561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smtClean="0"/>
              <a:t>Announcements</a:t>
            </a:r>
          </a:p>
        </p:txBody>
      </p:sp>
      <p:sp>
        <p:nvSpPr>
          <p:cNvPr id="21507" name="Content Placeholder 2"/>
          <p:cNvSpPr>
            <a:spLocks noGrp="1"/>
          </p:cNvSpPr>
          <p:nvPr>
            <p:ph idx="1"/>
          </p:nvPr>
        </p:nvSpPr>
        <p:spPr>
          <a:xfrm>
            <a:off x="619276" y="2057400"/>
            <a:ext cx="12055324" cy="4724400"/>
          </a:xfrm>
        </p:spPr>
        <p:txBody>
          <a:bodyPr anchor="t"/>
          <a:lstStyle/>
          <a:p>
            <a:pPr>
              <a:spcAft>
                <a:spcPts val="640"/>
              </a:spcAft>
            </a:pPr>
            <a:r>
              <a:rPr lang="en-US" altLang="en-US" sz="3800" b="1" dirty="0" smtClean="0"/>
              <a:t>MOB Website &amp; Resources:  </a:t>
            </a:r>
            <a:r>
              <a:rPr lang="en-US" altLang="en-US" sz="3800" b="1" dirty="0" smtClean="0">
                <a:hlinkClick r:id="rId3"/>
              </a:rPr>
              <a:t>www.ibcmob.net</a:t>
            </a:r>
            <a:r>
              <a:rPr lang="en-US" altLang="en-US" sz="3800" b="1" dirty="0" smtClean="0"/>
              <a:t> </a:t>
            </a:r>
          </a:p>
          <a:p>
            <a:pPr>
              <a:spcAft>
                <a:spcPts val="640"/>
              </a:spcAft>
            </a:pPr>
            <a:endParaRPr lang="en-US" altLang="en-US" sz="3800" b="1" dirty="0" smtClean="0"/>
          </a:p>
          <a:p>
            <a:pPr>
              <a:spcAft>
                <a:spcPts val="640"/>
              </a:spcAft>
            </a:pPr>
            <a:r>
              <a:rPr lang="en-US" altLang="en-US" sz="3800" b="1" dirty="0" smtClean="0"/>
              <a:t>Welcome to Immanuel Christian School! </a:t>
            </a:r>
          </a:p>
          <a:p>
            <a:pPr>
              <a:spcAft>
                <a:spcPts val="640"/>
              </a:spcAft>
            </a:pPr>
            <a:endParaRPr lang="en-US" altLang="en-US" sz="3800" b="1" dirty="0"/>
          </a:p>
          <a:p>
            <a:pPr>
              <a:spcAft>
                <a:spcPts val="640"/>
              </a:spcAft>
            </a:pPr>
            <a:r>
              <a:rPr lang="en-US" altLang="en-US" sz="3800" b="1" dirty="0" smtClean="0"/>
              <a:t>Logos Demo and Daily Devotional lesson</a:t>
            </a:r>
          </a:p>
          <a:p>
            <a:pPr lvl="1">
              <a:spcAft>
                <a:spcPts val="640"/>
              </a:spcAft>
            </a:pPr>
            <a:r>
              <a:rPr lang="en-US" altLang="en-US" sz="3000" b="1" dirty="0" smtClean="0"/>
              <a:t>Jan 21</a:t>
            </a:r>
            <a:r>
              <a:rPr lang="en-US" altLang="en-US" sz="3000" b="1" baseline="30000" dirty="0" smtClean="0"/>
              <a:t>st</a:t>
            </a:r>
            <a:r>
              <a:rPr lang="en-US" altLang="en-US" sz="3000" b="1" dirty="0" smtClean="0"/>
              <a:t> (9:00 – 12:00) – Zoom session open (will post on MOB)</a:t>
            </a:r>
          </a:p>
          <a:p>
            <a:pPr>
              <a:spcAft>
                <a:spcPts val="640"/>
              </a:spcAft>
            </a:pPr>
            <a:endParaRPr lang="en-US" altLang="en-US" sz="3800" b="1" u="sng" dirty="0" smtClean="0">
              <a:solidFill>
                <a:srgbClr val="0000FF"/>
              </a:solidFill>
            </a:endParaRPr>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a:p>
        </p:txBody>
      </p:sp>
    </p:spTree>
    <p:extLst>
      <p:ext uri="{BB962C8B-B14F-4D97-AF65-F5344CB8AC3E}">
        <p14:creationId xmlns:p14="http://schemas.microsoft.com/office/powerpoint/2010/main" val="2251284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fade">
                                      <p:cBhvr>
                                        <p:cTn id="12" dur="500"/>
                                        <p:tgtEl>
                                          <p:spTgt spid="215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animEffect transition="in" filter="fade">
                                      <p:cBhvr>
                                        <p:cTn id="17" dur="500"/>
                                        <p:tgtEl>
                                          <p:spTgt spid="21507">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507">
                                            <p:txEl>
                                              <p:pRg st="5" end="5"/>
                                            </p:txEl>
                                          </p:spTgt>
                                        </p:tgtEl>
                                        <p:attrNameLst>
                                          <p:attrName>style.visibility</p:attrName>
                                        </p:attrNameLst>
                                      </p:cBhvr>
                                      <p:to>
                                        <p:strVal val="visible"/>
                                      </p:to>
                                    </p:set>
                                    <p:animEffect transition="in" filter="fade">
                                      <p:cBhvr>
                                        <p:cTn id="20" dur="500"/>
                                        <p:tgtEl>
                                          <p:spTgt spid="21507">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506"/>
                                        </p:tgtEl>
                                        <p:attrNameLst>
                                          <p:attrName>style.visibility</p:attrName>
                                        </p:attrNameLst>
                                      </p:cBhvr>
                                      <p:to>
                                        <p:strVal val="visible"/>
                                      </p:to>
                                    </p:set>
                                    <p:animEffect transition="in" filter="fade">
                                      <p:cBhvr>
                                        <p:cTn id="23"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Against Damascus</a:t>
            </a:r>
            <a:endParaRPr lang="en-US" dirty="0"/>
          </a:p>
        </p:txBody>
      </p:sp>
      <p:sp>
        <p:nvSpPr>
          <p:cNvPr id="3" name="Content Placeholder 2"/>
          <p:cNvSpPr>
            <a:spLocks noGrp="1"/>
          </p:cNvSpPr>
          <p:nvPr>
            <p:ph idx="1"/>
          </p:nvPr>
        </p:nvSpPr>
        <p:spPr>
          <a:xfrm>
            <a:off x="619276" y="1676400"/>
            <a:ext cx="11979124" cy="4527550"/>
          </a:xfrm>
        </p:spPr>
        <p:txBody>
          <a:bodyPr/>
          <a:lstStyle/>
          <a:p>
            <a:r>
              <a:rPr lang="en-US" dirty="0" smtClean="0"/>
              <a:t>The capital of Aram</a:t>
            </a:r>
          </a:p>
          <a:p>
            <a:r>
              <a:rPr lang="en-US" dirty="0" smtClean="0"/>
              <a:t>Allied w/Northern Kingdom of Israel against Assyria</a:t>
            </a:r>
          </a:p>
          <a:p>
            <a:pPr lvl="1"/>
            <a:r>
              <a:rPr lang="en-US" dirty="0"/>
              <a:t>Assyria defeated Aram in 732 and Israel in </a:t>
            </a:r>
            <a:r>
              <a:rPr lang="en-US" dirty="0" smtClean="0"/>
              <a:t>722</a:t>
            </a:r>
            <a:endParaRPr lang="en-US" dirty="0"/>
          </a:p>
          <a:p>
            <a:endParaRPr lang="en-US" dirty="0"/>
          </a:p>
        </p:txBody>
      </p:sp>
    </p:spTree>
    <p:extLst>
      <p:ext uri="{BB962C8B-B14F-4D97-AF65-F5344CB8AC3E}">
        <p14:creationId xmlns:p14="http://schemas.microsoft.com/office/powerpoint/2010/main" val="3364870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Against Damascus (Is 17)</a:t>
            </a:r>
            <a:endParaRPr lang="en-US" dirty="0"/>
          </a:p>
        </p:txBody>
      </p:sp>
      <p:sp>
        <p:nvSpPr>
          <p:cNvPr id="3" name="Content Placeholder 2"/>
          <p:cNvSpPr>
            <a:spLocks noGrp="1"/>
          </p:cNvSpPr>
          <p:nvPr>
            <p:ph idx="1"/>
          </p:nvPr>
        </p:nvSpPr>
        <p:spPr>
          <a:xfrm>
            <a:off x="482600" y="1676400"/>
            <a:ext cx="8016724" cy="5486400"/>
          </a:xfrm>
        </p:spPr>
        <p:txBody>
          <a:bodyPr/>
          <a:lstStyle/>
          <a:p>
            <a:pPr marL="0" indent="0">
              <a:buNone/>
            </a:pPr>
            <a:r>
              <a:rPr lang="en-US" sz="2400" baseline="30000" dirty="0" smtClean="0"/>
              <a:t>12</a:t>
            </a:r>
            <a:r>
              <a:rPr lang="en-US" sz="2400" dirty="0"/>
              <a:t> </a:t>
            </a:r>
            <a:r>
              <a:rPr lang="en-US" sz="2400" dirty="0" smtClean="0"/>
              <a:t>Ah</a:t>
            </a:r>
            <a:r>
              <a:rPr lang="en-US" sz="2400" dirty="0"/>
              <a:t>, the thunder of many peoples; </a:t>
            </a:r>
          </a:p>
          <a:p>
            <a:pPr marL="0" indent="0">
              <a:buNone/>
            </a:pPr>
            <a:r>
              <a:rPr lang="en-US" sz="2400" dirty="0" smtClean="0"/>
              <a:t>	they </a:t>
            </a:r>
            <a:r>
              <a:rPr lang="en-US" sz="2400" dirty="0"/>
              <a:t>thunder like the thundering of the sea! </a:t>
            </a:r>
          </a:p>
          <a:p>
            <a:pPr marL="0" indent="0">
              <a:buNone/>
            </a:pPr>
            <a:r>
              <a:rPr lang="en-US" sz="2400" dirty="0" smtClean="0"/>
              <a:t>Ah</a:t>
            </a:r>
            <a:r>
              <a:rPr lang="en-US" sz="2400" dirty="0"/>
              <a:t>, the roar of nations; </a:t>
            </a:r>
          </a:p>
          <a:p>
            <a:pPr marL="0" indent="0">
              <a:buNone/>
            </a:pPr>
            <a:r>
              <a:rPr lang="en-US" sz="2400" dirty="0" smtClean="0"/>
              <a:t>	they </a:t>
            </a:r>
            <a:r>
              <a:rPr lang="en-US" sz="2400" dirty="0"/>
              <a:t>roar like the roaring of mighty waters! </a:t>
            </a:r>
          </a:p>
          <a:p>
            <a:pPr marL="0" indent="0">
              <a:buNone/>
            </a:pPr>
            <a:r>
              <a:rPr lang="en-US" sz="2400" baseline="30000" dirty="0"/>
              <a:t>13 </a:t>
            </a:r>
            <a:r>
              <a:rPr lang="en-US" sz="2400" dirty="0" smtClean="0"/>
              <a:t>The </a:t>
            </a:r>
            <a:r>
              <a:rPr lang="en-US" sz="2400" dirty="0"/>
              <a:t>nations roar like the roaring of many waters, </a:t>
            </a:r>
          </a:p>
          <a:p>
            <a:pPr marL="0" indent="0">
              <a:buNone/>
            </a:pPr>
            <a:r>
              <a:rPr lang="en-US" sz="2400" dirty="0" smtClean="0"/>
              <a:t>	but </a:t>
            </a:r>
            <a:r>
              <a:rPr lang="en-US" sz="2400" dirty="0"/>
              <a:t>he will rebuke them, and they will flee far away, </a:t>
            </a:r>
          </a:p>
          <a:p>
            <a:pPr marL="0" indent="0">
              <a:buNone/>
            </a:pPr>
            <a:r>
              <a:rPr lang="en-US" sz="2400" dirty="0" smtClean="0"/>
              <a:t>chased </a:t>
            </a:r>
            <a:r>
              <a:rPr lang="en-US" sz="2400" dirty="0"/>
              <a:t>like chaff on the mountains before the wind </a:t>
            </a:r>
          </a:p>
          <a:p>
            <a:pPr marL="0" indent="0">
              <a:buNone/>
            </a:pPr>
            <a:r>
              <a:rPr lang="en-US" sz="2400" dirty="0" smtClean="0"/>
              <a:t>	and </a:t>
            </a:r>
            <a:r>
              <a:rPr lang="en-US" sz="2400" dirty="0"/>
              <a:t>whirling dust before the storm. </a:t>
            </a:r>
          </a:p>
          <a:p>
            <a:pPr marL="0" indent="0">
              <a:buNone/>
            </a:pPr>
            <a:r>
              <a:rPr lang="en-US" sz="2400" baseline="30000" dirty="0"/>
              <a:t>14</a:t>
            </a:r>
            <a:r>
              <a:rPr lang="en-US" sz="2400" dirty="0"/>
              <a:t> </a:t>
            </a:r>
            <a:r>
              <a:rPr lang="en-US" sz="2400" dirty="0" smtClean="0"/>
              <a:t>At </a:t>
            </a:r>
            <a:r>
              <a:rPr lang="en-US" sz="2400" dirty="0"/>
              <a:t>evening time, behold, terror! </a:t>
            </a:r>
          </a:p>
          <a:p>
            <a:pPr marL="0" indent="0">
              <a:buNone/>
            </a:pPr>
            <a:r>
              <a:rPr lang="en-US" sz="2400" dirty="0" smtClean="0"/>
              <a:t>	Before </a:t>
            </a:r>
            <a:r>
              <a:rPr lang="en-US" sz="2400" dirty="0"/>
              <a:t>morning, they are no more! </a:t>
            </a:r>
          </a:p>
          <a:p>
            <a:pPr marL="0" indent="0">
              <a:buNone/>
            </a:pPr>
            <a:r>
              <a:rPr lang="en-US" sz="2400" dirty="0" smtClean="0"/>
              <a:t>This </a:t>
            </a:r>
            <a:r>
              <a:rPr lang="en-US" sz="2400" dirty="0"/>
              <a:t>is the portion of those who loot us, </a:t>
            </a:r>
          </a:p>
          <a:p>
            <a:pPr marL="0" indent="0">
              <a:buNone/>
            </a:pPr>
            <a:r>
              <a:rPr lang="en-US" sz="2400" dirty="0" smtClean="0"/>
              <a:t>	and </a:t>
            </a:r>
            <a:r>
              <a:rPr lang="en-US" sz="2400" dirty="0"/>
              <a:t>the lot of those who plunder us.</a:t>
            </a:r>
          </a:p>
          <a:p>
            <a:pPr marL="0" indent="0">
              <a:buNone/>
            </a:pPr>
            <a:endParaRPr lang="en-US" sz="2400" dirty="0"/>
          </a:p>
        </p:txBody>
      </p:sp>
      <p:grpSp>
        <p:nvGrpSpPr>
          <p:cNvPr id="24" name="Group 23"/>
          <p:cNvGrpSpPr/>
          <p:nvPr/>
        </p:nvGrpSpPr>
        <p:grpSpPr>
          <a:xfrm>
            <a:off x="7264400" y="4540007"/>
            <a:ext cx="5578324" cy="923330"/>
            <a:chOff x="7264400" y="4540007"/>
            <a:chExt cx="5578324" cy="923330"/>
          </a:xfrm>
        </p:grpSpPr>
        <p:sp>
          <p:nvSpPr>
            <p:cNvPr id="6" name="TextBox 5"/>
            <p:cNvSpPr txBox="1"/>
            <p:nvPr/>
          </p:nvSpPr>
          <p:spPr>
            <a:xfrm>
              <a:off x="8499324" y="4540007"/>
              <a:ext cx="4343400" cy="923330"/>
            </a:xfrm>
            <a:prstGeom prst="rect">
              <a:avLst/>
            </a:prstGeom>
            <a:noFill/>
          </p:spPr>
          <p:txBody>
            <a:bodyPr wrap="square" rtlCol="0">
              <a:spAutoFit/>
            </a:bodyPr>
            <a:lstStyle/>
            <a:p>
              <a:r>
                <a:rPr lang="en-US" dirty="0" smtClean="0"/>
                <a:t>This </a:t>
              </a:r>
              <a:r>
                <a:rPr lang="en-US" dirty="0"/>
                <a:t>imagery is often used to picture divine punishment (for example, 29:5; </a:t>
              </a:r>
              <a:r>
                <a:rPr lang="en-US" dirty="0" err="1"/>
                <a:t>Psa</a:t>
              </a:r>
              <a:r>
                <a:rPr lang="en-US" dirty="0"/>
                <a:t> 83:13</a:t>
              </a:r>
              <a:r>
                <a:rPr lang="en-US" dirty="0" smtClean="0"/>
                <a:t>).</a:t>
              </a:r>
              <a:endParaRPr lang="en-US" dirty="0"/>
            </a:p>
          </p:txBody>
        </p:sp>
        <p:cxnSp>
          <p:nvCxnSpPr>
            <p:cNvPr id="8" name="Straight Connector 7"/>
            <p:cNvCxnSpPr>
              <a:stCxn id="6" idx="1"/>
            </p:cNvCxnSpPr>
            <p:nvPr/>
          </p:nvCxnSpPr>
          <p:spPr>
            <a:xfrm flipH="1" flipV="1">
              <a:off x="7264400" y="4636313"/>
              <a:ext cx="1234924" cy="365359"/>
            </a:xfrm>
            <a:prstGeom prst="line">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23" name="Group 22"/>
          <p:cNvGrpSpPr/>
          <p:nvPr/>
        </p:nvGrpSpPr>
        <p:grpSpPr>
          <a:xfrm>
            <a:off x="7416800" y="3251318"/>
            <a:ext cx="5410200" cy="923330"/>
            <a:chOff x="7416800" y="3251318"/>
            <a:chExt cx="5410200" cy="923330"/>
          </a:xfrm>
        </p:grpSpPr>
        <p:sp>
          <p:nvSpPr>
            <p:cNvPr id="5" name="TextBox 4"/>
            <p:cNvSpPr txBox="1"/>
            <p:nvPr/>
          </p:nvSpPr>
          <p:spPr>
            <a:xfrm>
              <a:off x="8483600" y="3251318"/>
              <a:ext cx="4343400" cy="923330"/>
            </a:xfrm>
            <a:prstGeom prst="rect">
              <a:avLst/>
            </a:prstGeom>
            <a:noFill/>
          </p:spPr>
          <p:txBody>
            <a:bodyPr wrap="square" rtlCol="0">
              <a:spAutoFit/>
            </a:bodyPr>
            <a:lstStyle/>
            <a:p>
              <a:r>
                <a:rPr lang="en-US" dirty="0"/>
                <a:t>This type of repetition is common in Hebrew poetry as a way to heighten the dramatic effect of the words</a:t>
              </a:r>
              <a:r>
                <a:rPr lang="en-US" dirty="0" smtClean="0"/>
                <a:t>.</a:t>
              </a:r>
              <a:endParaRPr lang="en-US" dirty="0"/>
            </a:p>
          </p:txBody>
        </p:sp>
        <p:cxnSp>
          <p:nvCxnSpPr>
            <p:cNvPr id="13" name="Straight Connector 12"/>
            <p:cNvCxnSpPr>
              <a:stCxn id="5" idx="1"/>
            </p:cNvCxnSpPr>
            <p:nvPr/>
          </p:nvCxnSpPr>
          <p:spPr>
            <a:xfrm flipH="1">
              <a:off x="7416800" y="3712983"/>
              <a:ext cx="1066800" cy="0"/>
            </a:xfrm>
            <a:prstGeom prst="line">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17" name="Rectangle 16"/>
          <p:cNvSpPr/>
          <p:nvPr/>
        </p:nvSpPr>
        <p:spPr>
          <a:xfrm>
            <a:off x="482600" y="5163254"/>
            <a:ext cx="5791200" cy="932746"/>
          </a:xfrm>
          <a:prstGeom prst="rect">
            <a:avLst/>
          </a:prstGeom>
          <a:ln>
            <a:tailEnd type="triangle"/>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nvGrpSpPr>
          <p:cNvPr id="25" name="Group 24"/>
          <p:cNvGrpSpPr/>
          <p:nvPr/>
        </p:nvGrpSpPr>
        <p:grpSpPr>
          <a:xfrm>
            <a:off x="6350000" y="5565296"/>
            <a:ext cx="6466080" cy="1537416"/>
            <a:chOff x="6350000" y="5565296"/>
            <a:chExt cx="6466080" cy="1537416"/>
          </a:xfrm>
        </p:grpSpPr>
        <p:sp>
          <p:nvSpPr>
            <p:cNvPr id="16" name="TextBox 15"/>
            <p:cNvSpPr txBox="1"/>
            <p:nvPr/>
          </p:nvSpPr>
          <p:spPr>
            <a:xfrm>
              <a:off x="8472680" y="5625384"/>
              <a:ext cx="4343400" cy="1477328"/>
            </a:xfrm>
            <a:prstGeom prst="rect">
              <a:avLst/>
            </a:prstGeom>
            <a:noFill/>
          </p:spPr>
          <p:txBody>
            <a:bodyPr wrap="square" rtlCol="0">
              <a:spAutoFit/>
            </a:bodyPr>
            <a:lstStyle/>
            <a:p>
              <a:r>
                <a:rPr lang="en-US" dirty="0"/>
                <a:t>The speed at which Yahweh achieves his purpose is highlighted here by the phrases At evening and Before morning. God blows away the enemy nations overnight</a:t>
              </a:r>
              <a:r>
                <a:rPr lang="en-US" dirty="0" smtClean="0"/>
                <a:t>.</a:t>
              </a:r>
              <a:endParaRPr lang="en-US" dirty="0"/>
            </a:p>
          </p:txBody>
        </p:sp>
        <p:cxnSp>
          <p:nvCxnSpPr>
            <p:cNvPr id="20" name="Straight Connector 19"/>
            <p:cNvCxnSpPr>
              <a:stCxn id="16" idx="1"/>
            </p:cNvCxnSpPr>
            <p:nvPr/>
          </p:nvCxnSpPr>
          <p:spPr>
            <a:xfrm flipH="1" flipV="1">
              <a:off x="6350000" y="5565296"/>
              <a:ext cx="2122680" cy="798752"/>
            </a:xfrm>
            <a:prstGeom prst="line">
              <a:avLst/>
            </a:prstGeom>
            <a:ln>
              <a:tailEnd type="triangle"/>
            </a:ln>
          </p:spPr>
          <p:style>
            <a:lnRef idx="3">
              <a:schemeClr val="accent1"/>
            </a:lnRef>
            <a:fillRef idx="0">
              <a:schemeClr val="accent1"/>
            </a:fillRef>
            <a:effectRef idx="2">
              <a:schemeClr val="accent1"/>
            </a:effectRef>
            <a:fontRef idx="minor">
              <a:schemeClr val="tx1"/>
            </a:fontRef>
          </p:style>
        </p:cxnSp>
      </p:grpSp>
      <p:grpSp>
        <p:nvGrpSpPr>
          <p:cNvPr id="19" name="Group 18"/>
          <p:cNvGrpSpPr/>
          <p:nvPr/>
        </p:nvGrpSpPr>
        <p:grpSpPr>
          <a:xfrm>
            <a:off x="7416800" y="1707022"/>
            <a:ext cx="5410200" cy="1200329"/>
            <a:chOff x="7416800" y="1707022"/>
            <a:chExt cx="5410200" cy="1200329"/>
          </a:xfrm>
        </p:grpSpPr>
        <p:sp>
          <p:nvSpPr>
            <p:cNvPr id="4" name="TextBox 3"/>
            <p:cNvSpPr txBox="1"/>
            <p:nvPr/>
          </p:nvSpPr>
          <p:spPr>
            <a:xfrm>
              <a:off x="8483600" y="1707022"/>
              <a:ext cx="4343400" cy="1200329"/>
            </a:xfrm>
            <a:prstGeom prst="rect">
              <a:avLst/>
            </a:prstGeom>
            <a:noFill/>
          </p:spPr>
          <p:txBody>
            <a:bodyPr wrap="square" rtlCol="0">
              <a:spAutoFit/>
            </a:bodyPr>
            <a:lstStyle/>
            <a:p>
              <a:r>
                <a:rPr lang="en-US" dirty="0"/>
                <a:t>Verses 12–13a compare the activities of foreign nations to the noise made by crashing sea waves and roaring floodwaters</a:t>
              </a:r>
              <a:r>
                <a:rPr lang="en-US" dirty="0" smtClean="0"/>
                <a:t>.</a:t>
              </a:r>
            </a:p>
          </p:txBody>
        </p:sp>
        <p:cxnSp>
          <p:nvCxnSpPr>
            <p:cNvPr id="9" name="Straight Arrow Connector 8"/>
            <p:cNvCxnSpPr/>
            <p:nvPr/>
          </p:nvCxnSpPr>
          <p:spPr>
            <a:xfrm flipH="1">
              <a:off x="7416800" y="2209800"/>
              <a:ext cx="108252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400329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Things to Consider </a:t>
            </a:r>
            <a:endParaRPr lang="en-US" dirty="0"/>
          </a:p>
        </p:txBody>
      </p:sp>
      <p:sp>
        <p:nvSpPr>
          <p:cNvPr id="3" name="Content Placeholder 2"/>
          <p:cNvSpPr>
            <a:spLocks noGrp="1"/>
          </p:cNvSpPr>
          <p:nvPr>
            <p:ph idx="1"/>
          </p:nvPr>
        </p:nvSpPr>
        <p:spPr>
          <a:xfrm>
            <a:off x="619276" y="1676400"/>
            <a:ext cx="12207724" cy="5458728"/>
          </a:xfrm>
        </p:spPr>
        <p:txBody>
          <a:bodyPr/>
          <a:lstStyle/>
          <a:p>
            <a:r>
              <a:rPr lang="en-US" sz="3600" dirty="0" smtClean="0"/>
              <a:t>The Poetic and rhetorical nature of Isaiah </a:t>
            </a:r>
          </a:p>
          <a:p>
            <a:pPr lvl="1"/>
            <a:r>
              <a:rPr lang="en-US" sz="2800" dirty="0" smtClean="0"/>
              <a:t>The woven tapestry of the message of YHWH</a:t>
            </a:r>
          </a:p>
          <a:p>
            <a:pPr lvl="1"/>
            <a:r>
              <a:rPr lang="en-US" sz="2800" dirty="0" smtClean="0"/>
              <a:t>Isaiah 17:12-14</a:t>
            </a:r>
          </a:p>
          <a:p>
            <a:r>
              <a:rPr lang="en-US" sz="3600" dirty="0" smtClean="0"/>
              <a:t>The arrogance of man and nations</a:t>
            </a:r>
          </a:p>
          <a:p>
            <a:pPr lvl="1"/>
            <a:r>
              <a:rPr lang="en-US" sz="2800" dirty="0" smtClean="0"/>
              <a:t>The desolation that awaits –complete and eternal</a:t>
            </a:r>
          </a:p>
          <a:p>
            <a:r>
              <a:rPr lang="en-US" sz="3600" dirty="0" smtClean="0"/>
              <a:t>The Utter Power and Holiness of God</a:t>
            </a:r>
          </a:p>
          <a:p>
            <a:pPr lvl="1"/>
            <a:r>
              <a:rPr lang="en-US" sz="2800" i="1" dirty="0" smtClean="0"/>
              <a:t>In the morning—no more…</a:t>
            </a:r>
            <a:r>
              <a:rPr lang="en-US" sz="2800" dirty="0" smtClean="0"/>
              <a:t>(17:14</a:t>
            </a:r>
            <a:r>
              <a:rPr lang="en-US" sz="2800" dirty="0" smtClean="0"/>
              <a:t>)</a:t>
            </a:r>
          </a:p>
          <a:p>
            <a:pPr lvl="1"/>
            <a:r>
              <a:rPr lang="en-US" sz="2800" dirty="0" smtClean="0"/>
              <a:t>Covenantal Love – Lovingkindness/Steadfast Love (</a:t>
            </a:r>
            <a:r>
              <a:rPr lang="en-US" sz="2800" dirty="0" err="1" smtClean="0">
                <a:latin typeface="Calibri" panose="020F0502020204030204" pitchFamily="34" charset="0"/>
                <a:cs typeface="Calibri" panose="020F0502020204030204" pitchFamily="34" charset="0"/>
              </a:rPr>
              <a:t>h</a:t>
            </a:r>
            <a:r>
              <a:rPr lang="en-US" sz="2400" dirty="0" err="1"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ĕ</a:t>
            </a:r>
            <a:r>
              <a:rPr lang="en-US" sz="2400" dirty="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2800" dirty="0" err="1" smtClean="0">
                <a:latin typeface="Calibri" panose="020F0502020204030204" pitchFamily="34" charset="0"/>
                <a:cs typeface="Calibri" panose="020F0502020204030204" pitchFamily="34" charset="0"/>
              </a:rPr>
              <a:t>s</a:t>
            </a:r>
            <a:r>
              <a:rPr lang="en-US" sz="2400" dirty="0" err="1"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ĕ</a:t>
            </a:r>
            <a:r>
              <a:rPr lang="en-US" sz="2800" dirty="0" err="1" smtClean="0">
                <a:latin typeface="Calibri" panose="020F0502020204030204" pitchFamily="34" charset="0"/>
                <a:cs typeface="Calibri" panose="020F0502020204030204" pitchFamily="34" charset="0"/>
              </a:rPr>
              <a:t>d</a:t>
            </a:r>
            <a:r>
              <a:rPr lang="en-US" sz="2800" dirty="0" smtClean="0">
                <a:latin typeface="Calibri" panose="020F0502020204030204" pitchFamily="34" charset="0"/>
                <a:cs typeface="Calibri" panose="020F0502020204030204" pitchFamily="34" charset="0"/>
              </a:rPr>
              <a:t>)</a:t>
            </a:r>
            <a:endParaRPr lang="en-US" sz="2800" dirty="0" smtClean="0"/>
          </a:p>
          <a:p>
            <a:pPr lvl="1"/>
            <a:endParaRPr lang="en-US" sz="2800" dirty="0" smtClean="0"/>
          </a:p>
          <a:p>
            <a:pPr lvl="1"/>
            <a:endParaRPr lang="en-US" sz="2800" dirty="0"/>
          </a:p>
        </p:txBody>
      </p:sp>
      <p:sp>
        <p:nvSpPr>
          <p:cNvPr id="4" name="TextBox 3"/>
          <p:cNvSpPr txBox="1"/>
          <p:nvPr/>
        </p:nvSpPr>
        <p:spPr>
          <a:xfrm>
            <a:off x="8483600" y="6765796"/>
            <a:ext cx="3506153" cy="369332"/>
          </a:xfrm>
          <a:prstGeom prst="rect">
            <a:avLst/>
          </a:prstGeom>
          <a:noFill/>
        </p:spPr>
        <p:txBody>
          <a:bodyPr wrap="none" rtlCol="0">
            <a:spAutoFit/>
          </a:bodyPr>
          <a:lstStyle/>
          <a:p>
            <a:r>
              <a:rPr lang="en-US" baseline="30000" dirty="0" smtClean="0">
                <a:solidFill>
                  <a:schemeClr val="bg1"/>
                </a:solidFill>
              </a:rPr>
              <a:t>1 </a:t>
            </a:r>
            <a:r>
              <a:rPr lang="en-US" dirty="0" smtClean="0">
                <a:solidFill>
                  <a:schemeClr val="bg1"/>
                </a:solidFill>
              </a:rPr>
              <a:t>Dr. Constables notes, Page 12</a:t>
            </a:r>
          </a:p>
        </p:txBody>
      </p:sp>
      <p:sp>
        <p:nvSpPr>
          <p:cNvPr id="8" name="Slide Number Placeholder 7"/>
          <p:cNvSpPr>
            <a:spLocks noGrp="1"/>
          </p:cNvSpPr>
          <p:nvPr>
            <p:ph type="sldNum" sz="quarter" idx="12"/>
          </p:nvPr>
        </p:nvSpPr>
        <p:spPr/>
        <p:txBody>
          <a:bodyPr/>
          <a:lstStyle/>
          <a:p>
            <a:fld id="{E82D80B4-CD89-403B-BB19-E43D76EFD309}" type="slidenum">
              <a:rPr lang="en-US" altLang="en-US" smtClean="0"/>
              <a:pPr/>
              <a:t>22</a:t>
            </a:fld>
            <a:endParaRPr lang="en-US" altLang="en-US"/>
          </a:p>
        </p:txBody>
      </p:sp>
    </p:spTree>
    <p:extLst>
      <p:ext uri="{BB962C8B-B14F-4D97-AF65-F5344CB8AC3E}">
        <p14:creationId xmlns:p14="http://schemas.microsoft.com/office/powerpoint/2010/main" val="4132069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Moabites and Ammonites – 2 </a:t>
            </a:r>
            <a:r>
              <a:rPr lang="en-US" dirty="0" err="1" smtClean="0"/>
              <a:t>Ch</a:t>
            </a:r>
            <a:r>
              <a:rPr lang="en-US" dirty="0" smtClean="0"/>
              <a:t> 20</a:t>
            </a:r>
            <a:endParaRPr lang="en-US" dirty="0"/>
          </a:p>
        </p:txBody>
      </p:sp>
      <p:sp>
        <p:nvSpPr>
          <p:cNvPr id="3" name="Content Placeholder 2"/>
          <p:cNvSpPr>
            <a:spLocks noGrp="1"/>
          </p:cNvSpPr>
          <p:nvPr>
            <p:ph idx="1"/>
          </p:nvPr>
        </p:nvSpPr>
        <p:spPr>
          <a:xfrm>
            <a:off x="619276" y="1676400"/>
            <a:ext cx="11706040" cy="5334000"/>
          </a:xfrm>
        </p:spPr>
        <p:txBody>
          <a:bodyPr/>
          <a:lstStyle/>
          <a:p>
            <a:pPr marL="288925" indent="-288925">
              <a:buNone/>
            </a:pPr>
            <a:r>
              <a:rPr lang="en-US" sz="3200" baseline="30000" dirty="0" smtClean="0"/>
              <a:t>5</a:t>
            </a:r>
            <a:r>
              <a:rPr lang="en-US" sz="3200" dirty="0"/>
              <a:t> And Jehoshaphat stood in the assembly of Judah and Jerusalem, in the house of the Lord, before the new court, </a:t>
            </a:r>
            <a:r>
              <a:rPr lang="en-US" sz="3200" baseline="30000" dirty="0" smtClean="0"/>
              <a:t>6</a:t>
            </a:r>
            <a:r>
              <a:rPr lang="en-US" sz="3200" dirty="0"/>
              <a:t> and said, </a:t>
            </a:r>
            <a:endParaRPr lang="en-US" sz="3200" dirty="0" smtClean="0"/>
          </a:p>
          <a:p>
            <a:pPr marL="288925" indent="-288925">
              <a:buNone/>
            </a:pPr>
            <a:r>
              <a:rPr lang="en-US" sz="3200" dirty="0" smtClean="0"/>
              <a:t>“</a:t>
            </a:r>
            <a:r>
              <a:rPr lang="en-US" sz="3200" dirty="0"/>
              <a:t>O Lord, God of our fathers, </a:t>
            </a:r>
            <a:r>
              <a:rPr lang="en-US" sz="3200" u="sng" dirty="0">
                <a:solidFill>
                  <a:srgbClr val="C00000"/>
                </a:solidFill>
              </a:rPr>
              <a:t>are you not</a:t>
            </a:r>
            <a:r>
              <a:rPr lang="en-US" sz="3200" dirty="0"/>
              <a:t> God in heaven? You rule over all the kingdoms of the nations. In your hand are power and might, so that none is able to withstand you. </a:t>
            </a:r>
            <a:endParaRPr lang="en-US" sz="3200" dirty="0" smtClean="0"/>
          </a:p>
          <a:p>
            <a:pPr marL="288925" indent="-288925">
              <a:buNone/>
            </a:pPr>
            <a:r>
              <a:rPr lang="en-US" sz="3200" baseline="30000" dirty="0"/>
              <a:t>7</a:t>
            </a:r>
            <a:r>
              <a:rPr lang="en-US" sz="3200" dirty="0"/>
              <a:t> </a:t>
            </a:r>
            <a:r>
              <a:rPr lang="en-US" sz="3200" u="sng" dirty="0">
                <a:solidFill>
                  <a:srgbClr val="C00000"/>
                </a:solidFill>
              </a:rPr>
              <a:t>Did you not</a:t>
            </a:r>
            <a:r>
              <a:rPr lang="en-US" sz="3200" dirty="0"/>
              <a:t>, our God, drive out the inhabitants of this land before your </a:t>
            </a:r>
            <a:r>
              <a:rPr lang="en-US" sz="3200" dirty="0" smtClean="0"/>
              <a:t>people….</a:t>
            </a:r>
          </a:p>
          <a:p>
            <a:pPr marL="288925" indent="-288925">
              <a:buNone/>
            </a:pPr>
            <a:r>
              <a:rPr lang="en-US" sz="3200" baseline="30000" dirty="0"/>
              <a:t>12</a:t>
            </a:r>
            <a:r>
              <a:rPr lang="en-US" sz="3200" dirty="0"/>
              <a:t> O our God, </a:t>
            </a:r>
            <a:r>
              <a:rPr lang="en-US" sz="3200" u="sng" dirty="0">
                <a:solidFill>
                  <a:srgbClr val="C00000"/>
                </a:solidFill>
              </a:rPr>
              <a:t>will you not</a:t>
            </a:r>
            <a:r>
              <a:rPr lang="en-US" sz="3200" dirty="0"/>
              <a:t> execute judgment on them? For we are powerless against this great horde that is coming against us. We do not know what to do, but our eyes are on you</a:t>
            </a:r>
            <a:r>
              <a:rPr lang="en-US" sz="3200" dirty="0" smtClean="0"/>
              <a:t>.”</a:t>
            </a:r>
            <a:endParaRPr lang="en-US" sz="3200" dirty="0"/>
          </a:p>
        </p:txBody>
      </p:sp>
    </p:spTree>
    <p:extLst>
      <p:ext uri="{BB962C8B-B14F-4D97-AF65-F5344CB8AC3E}">
        <p14:creationId xmlns:p14="http://schemas.microsoft.com/office/powerpoint/2010/main" val="1732197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Application</a:t>
            </a:r>
            <a:endParaRPr lang="en-US" dirty="0"/>
          </a:p>
        </p:txBody>
      </p:sp>
      <p:sp>
        <p:nvSpPr>
          <p:cNvPr id="3" name="Content Placeholder 2"/>
          <p:cNvSpPr>
            <a:spLocks noGrp="1"/>
          </p:cNvSpPr>
          <p:nvPr>
            <p:ph idx="1"/>
          </p:nvPr>
        </p:nvSpPr>
        <p:spPr>
          <a:xfrm>
            <a:off x="619276" y="1676400"/>
            <a:ext cx="11706040" cy="4876800"/>
          </a:xfrm>
        </p:spPr>
        <p:txBody>
          <a:bodyPr/>
          <a:lstStyle/>
          <a:p>
            <a:pPr marL="514350" indent="-514350">
              <a:buSzPct val="100000"/>
              <a:buFont typeface="+mj-lt"/>
              <a:buAutoNum type="arabicPeriod"/>
            </a:pPr>
            <a:r>
              <a:rPr lang="en-US" sz="2800" dirty="0"/>
              <a:t>There are differing opinions on the first part of Chapter 16 regarding the outcasts of Moab.  Do you agree with </a:t>
            </a:r>
            <a:r>
              <a:rPr lang="en-US" sz="2800" dirty="0" err="1"/>
              <a:t>Motyer</a:t>
            </a:r>
            <a:r>
              <a:rPr lang="en-US" sz="2800" dirty="0"/>
              <a:t> that: </a:t>
            </a:r>
            <a:r>
              <a:rPr lang="en-US" sz="2800" i="1" dirty="0"/>
              <a:t>Moab oracle corrects any impression that the hope expressed in the Davidic promises is </a:t>
            </a:r>
            <a:r>
              <a:rPr lang="en-US" sz="2800" i="1" dirty="0" smtClean="0"/>
              <a:t>exclusivist</a:t>
            </a:r>
            <a:r>
              <a:rPr lang="en-US" sz="2800" dirty="0" smtClean="0"/>
              <a:t>?</a:t>
            </a:r>
            <a:endParaRPr lang="en-US" sz="2800" dirty="0"/>
          </a:p>
          <a:p>
            <a:pPr marL="514350" indent="-514350">
              <a:buSzPct val="100000"/>
              <a:buFont typeface="+mj-lt"/>
              <a:buAutoNum type="arabicPeriod"/>
            </a:pPr>
            <a:r>
              <a:rPr lang="en-US" sz="2800" dirty="0" smtClean="0"/>
              <a:t>Does the poetic nature of Isaiah, especially in this section lead you to view the text and your study methods differently?</a:t>
            </a:r>
          </a:p>
          <a:p>
            <a:pPr marL="514350" indent="-514350">
              <a:buSzPct val="100000"/>
              <a:buFont typeface="+mj-lt"/>
              <a:buAutoNum type="arabicPeriod"/>
            </a:pPr>
            <a:r>
              <a:rPr lang="en-US" sz="2800" dirty="0" smtClean="0"/>
              <a:t>Review 2 </a:t>
            </a:r>
            <a:r>
              <a:rPr lang="en-US" sz="2800" dirty="0" err="1" smtClean="0"/>
              <a:t>Chron</a:t>
            </a:r>
            <a:r>
              <a:rPr lang="en-US" sz="2800" dirty="0" smtClean="0"/>
              <a:t> 20 and discuss the application of Jehoshaphat’s Prayer to the events described in Isaiah 15 &amp; 16. </a:t>
            </a:r>
          </a:p>
          <a:p>
            <a:pPr marL="514350" indent="-514350">
              <a:buSzPct val="100000"/>
              <a:buFont typeface="+mj-lt"/>
              <a:buAutoNum type="arabicPeriod"/>
            </a:pPr>
            <a:r>
              <a:rPr lang="en-US" sz="2800" dirty="0" smtClean="0"/>
              <a:t>Starting in 2023, discuss any type of commitment you are considering in personal study and devotion.  What might be helpful methods, tools and resources that have helped you personally?</a:t>
            </a:r>
          </a:p>
        </p:txBody>
      </p:sp>
    </p:spTree>
    <p:extLst>
      <p:ext uri="{BB962C8B-B14F-4D97-AF65-F5344CB8AC3E}">
        <p14:creationId xmlns:p14="http://schemas.microsoft.com/office/powerpoint/2010/main" val="2204702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Isaiah Outline</a:t>
            </a:r>
          </a:p>
        </p:txBody>
      </p:sp>
      <p:sp>
        <p:nvSpPr>
          <p:cNvPr id="2663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93C9297-CA8B-4A77-A6C9-BF4C1B74B826}" type="slidenum">
              <a:rPr lang="en-US" altLang="en-US"/>
              <a:pPr/>
              <a:t>25</a:t>
            </a:fld>
            <a:endParaRPr lang="en-US" altLang="en-US"/>
          </a:p>
        </p:txBody>
      </p:sp>
      <p:graphicFrame>
        <p:nvGraphicFramePr>
          <p:cNvPr id="9" name="Table 8"/>
          <p:cNvGraphicFramePr>
            <a:graphicFrameLocks noGrp="1"/>
          </p:cNvGraphicFramePr>
          <p:nvPr>
            <p:extLst>
              <p:ext uri="{D42A27DB-BD31-4B8C-83A1-F6EECF244321}">
                <p14:modId xmlns:p14="http://schemas.microsoft.com/office/powerpoint/2010/main" val="1073667450"/>
              </p:ext>
            </p:extLst>
          </p:nvPr>
        </p:nvGraphicFramePr>
        <p:xfrm>
          <a:off x="787400" y="1828800"/>
          <a:ext cx="11672564" cy="4999972"/>
        </p:xfrm>
        <a:graphic>
          <a:graphicData uri="http://schemas.openxmlformats.org/drawingml/2006/table">
            <a:tbl>
              <a:tblPr/>
              <a:tblGrid>
                <a:gridCol w="1091547">
                  <a:extLst>
                    <a:ext uri="{9D8B030D-6E8A-4147-A177-3AD203B41FA5}">
                      <a16:colId xmlns:a16="http://schemas.microsoft.com/office/drawing/2014/main" val="20000"/>
                    </a:ext>
                  </a:extLst>
                </a:gridCol>
                <a:gridCol w="554580">
                  <a:extLst>
                    <a:ext uri="{9D8B030D-6E8A-4147-A177-3AD203B41FA5}">
                      <a16:colId xmlns:a16="http://schemas.microsoft.com/office/drawing/2014/main" val="20001"/>
                    </a:ext>
                  </a:extLst>
                </a:gridCol>
                <a:gridCol w="554580">
                  <a:extLst>
                    <a:ext uri="{9D8B030D-6E8A-4147-A177-3AD203B41FA5}">
                      <a16:colId xmlns:a16="http://schemas.microsoft.com/office/drawing/2014/main" val="20002"/>
                    </a:ext>
                  </a:extLst>
                </a:gridCol>
                <a:gridCol w="554580">
                  <a:extLst>
                    <a:ext uri="{9D8B030D-6E8A-4147-A177-3AD203B41FA5}">
                      <a16:colId xmlns:a16="http://schemas.microsoft.com/office/drawing/2014/main" val="20003"/>
                    </a:ext>
                  </a:extLst>
                </a:gridCol>
                <a:gridCol w="554580">
                  <a:extLst>
                    <a:ext uri="{9D8B030D-6E8A-4147-A177-3AD203B41FA5}">
                      <a16:colId xmlns:a16="http://schemas.microsoft.com/office/drawing/2014/main" val="20004"/>
                    </a:ext>
                  </a:extLst>
                </a:gridCol>
                <a:gridCol w="554580">
                  <a:extLst>
                    <a:ext uri="{9D8B030D-6E8A-4147-A177-3AD203B41FA5}">
                      <a16:colId xmlns:a16="http://schemas.microsoft.com/office/drawing/2014/main" val="20005"/>
                    </a:ext>
                  </a:extLst>
                </a:gridCol>
                <a:gridCol w="554580">
                  <a:extLst>
                    <a:ext uri="{9D8B030D-6E8A-4147-A177-3AD203B41FA5}">
                      <a16:colId xmlns:a16="http://schemas.microsoft.com/office/drawing/2014/main" val="20006"/>
                    </a:ext>
                  </a:extLst>
                </a:gridCol>
                <a:gridCol w="554580">
                  <a:extLst>
                    <a:ext uri="{9D8B030D-6E8A-4147-A177-3AD203B41FA5}">
                      <a16:colId xmlns:a16="http://schemas.microsoft.com/office/drawing/2014/main" val="20007"/>
                    </a:ext>
                  </a:extLst>
                </a:gridCol>
                <a:gridCol w="554580">
                  <a:extLst>
                    <a:ext uri="{9D8B030D-6E8A-4147-A177-3AD203B41FA5}">
                      <a16:colId xmlns:a16="http://schemas.microsoft.com/office/drawing/2014/main" val="20008"/>
                    </a:ext>
                  </a:extLst>
                </a:gridCol>
                <a:gridCol w="1682086">
                  <a:extLst>
                    <a:ext uri="{9D8B030D-6E8A-4147-A177-3AD203B41FA5}">
                      <a16:colId xmlns:a16="http://schemas.microsoft.com/office/drawing/2014/main" val="20009"/>
                    </a:ext>
                  </a:extLst>
                </a:gridCol>
                <a:gridCol w="1261893">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152400">
                  <a:extLst>
                    <a:ext uri="{9D8B030D-6E8A-4147-A177-3AD203B41FA5}">
                      <a16:colId xmlns:a16="http://schemas.microsoft.com/office/drawing/2014/main" val="3696222143"/>
                    </a:ext>
                  </a:extLst>
                </a:gridCol>
                <a:gridCol w="372478">
                  <a:extLst>
                    <a:ext uri="{9D8B030D-6E8A-4147-A177-3AD203B41FA5}">
                      <a16:colId xmlns:a16="http://schemas.microsoft.com/office/drawing/2014/main" val="3693788791"/>
                    </a:ext>
                  </a:extLst>
                </a:gridCol>
                <a:gridCol w="554580">
                  <a:extLst>
                    <a:ext uri="{9D8B030D-6E8A-4147-A177-3AD203B41FA5}">
                      <a16:colId xmlns:a16="http://schemas.microsoft.com/office/drawing/2014/main" val="20013"/>
                    </a:ext>
                  </a:extLst>
                </a:gridCol>
                <a:gridCol w="554580">
                  <a:extLst>
                    <a:ext uri="{9D8B030D-6E8A-4147-A177-3AD203B41FA5}">
                      <a16:colId xmlns:a16="http://schemas.microsoft.com/office/drawing/2014/main" val="20014"/>
                    </a:ext>
                  </a:extLst>
                </a:gridCol>
                <a:gridCol w="554580">
                  <a:extLst>
                    <a:ext uri="{9D8B030D-6E8A-4147-A177-3AD203B41FA5}">
                      <a16:colId xmlns:a16="http://schemas.microsoft.com/office/drawing/2014/main" val="20015"/>
                    </a:ext>
                  </a:extLst>
                </a:gridCol>
                <a:gridCol w="554580">
                  <a:extLst>
                    <a:ext uri="{9D8B030D-6E8A-4147-A177-3AD203B41FA5}">
                      <a16:colId xmlns:a16="http://schemas.microsoft.com/office/drawing/2014/main" val="20016"/>
                    </a:ext>
                  </a:extLst>
                </a:gridCol>
              </a:tblGrid>
              <a:tr h="463553">
                <a:tc rowSpan="2">
                  <a:txBody>
                    <a:bodyPr/>
                    <a:lstStyle/>
                    <a:p>
                      <a:pPr algn="ctr" fontAlgn="ctr"/>
                      <a:r>
                        <a:rPr lang="en-US" sz="2300" b="1" i="0" u="none" strike="noStrike" dirty="0">
                          <a:solidFill>
                            <a:schemeClr val="tx1"/>
                          </a:solidFill>
                          <a:effectLst/>
                          <a:latin typeface="Calibri" panose="020F0502020204030204" pitchFamily="34" charset="0"/>
                        </a:rPr>
                        <a:t>Focus</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300" b="1" i="0" u="none" strike="noStrike" dirty="0">
                          <a:solidFill>
                            <a:schemeClr val="tx1"/>
                          </a:solidFill>
                          <a:effectLst/>
                          <a:latin typeface="Calibri" panose="020F0502020204030204" pitchFamily="34" charset="0"/>
                        </a:rPr>
                        <a:t>Prophecies of Condemnation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300" b="1" i="0" u="none" strike="noStrike" dirty="0">
                          <a:solidFill>
                            <a:schemeClr val="tx1"/>
                          </a:solidFill>
                          <a:effectLst/>
                          <a:latin typeface="Calibri" panose="020F0502020204030204" pitchFamily="34" charset="0"/>
                        </a:rPr>
                        <a:t>Historical Parenthesis</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300" b="1" i="0" u="none" strike="noStrike" dirty="0">
                          <a:solidFill>
                            <a:schemeClr val="tx1"/>
                          </a:solidFill>
                          <a:effectLst/>
                          <a:latin typeface="Calibri" panose="020F0502020204030204" pitchFamily="34" charset="0"/>
                        </a:rPr>
                        <a:t>Prophecies of Comfort</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5947">
                <a:tc vMerge="1">
                  <a:txBody>
                    <a:bodyPr/>
                    <a:lstStyle/>
                    <a:p>
                      <a:endParaRPr lang="en-US"/>
                    </a:p>
                  </a:txBody>
                  <a:tcPr/>
                </a:tc>
                <a:tc>
                  <a:txBody>
                    <a:bodyPr/>
                    <a:lstStyle/>
                    <a:p>
                      <a:pPr algn="ctr" fontAlgn="b"/>
                      <a:r>
                        <a:rPr lang="en-US" sz="1400" b="1" i="0" u="none" strike="noStrike" smtClean="0">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400" b="1" i="0" u="none" strike="noStrike">
                          <a:solidFill>
                            <a:schemeClr val="tx1"/>
                          </a:solidFill>
                          <a:effectLst/>
                          <a:latin typeface="Calibri" panose="020F0502020204030204" pitchFamily="34" charset="0"/>
                        </a:rPr>
                        <a:t> </a:t>
                      </a:r>
                      <a:r>
                        <a:rPr lang="en-US" sz="1400" b="1" i="0" u="none" strike="noStrike" smtClean="0">
                          <a:solidFill>
                            <a:schemeClr val="tx1"/>
                          </a:solidFill>
                          <a:effectLst/>
                          <a:latin typeface="Calibri" panose="020F0502020204030204" pitchFamily="34" charset="0"/>
                        </a:rPr>
                        <a:t>35:10</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smtClean="0">
                          <a:solidFill>
                            <a:schemeClr val="tx1"/>
                          </a:solidFill>
                          <a:effectLst/>
                          <a:latin typeface="Calibri" panose="020F0502020204030204" pitchFamily="34" charset="0"/>
                        </a:rPr>
                        <a:t>  36:1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smtClean="0">
                          <a:solidFill>
                            <a:schemeClr val="tx1"/>
                          </a:solidFill>
                          <a:effectLst/>
                          <a:latin typeface="Calibri" panose="020F0502020204030204" pitchFamily="34" charset="0"/>
                        </a:rPr>
                        <a:t>                   39:8</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400" b="1" i="0" u="none" strike="noStrike" smtClean="0">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smtClean="0">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318097">
                <a:tc>
                  <a:txBody>
                    <a:bodyPr/>
                    <a:lstStyle/>
                    <a:p>
                      <a:pPr algn="ctr" fontAlgn="ctr"/>
                      <a:r>
                        <a:rPr lang="en-US" sz="2700" b="1" i="0" u="none" strike="noStrike" dirty="0">
                          <a:solidFill>
                            <a:schemeClr val="tx1"/>
                          </a:solidFill>
                          <a:effectLst/>
                          <a:latin typeface="Calibri" panose="020F0502020204030204" pitchFamily="34" charset="0"/>
                        </a:rPr>
                        <a:t>Divisions</a:t>
                      </a:r>
                    </a:p>
                  </a:txBody>
                  <a:tcPr marL="5588" marR="5588" marT="4619"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Judah</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the Nation</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Against the Day of the Lord</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of Judgement and Blessing</a:t>
                      </a:r>
                    </a:p>
                  </a:txBody>
                  <a:tcPr marL="88669" marR="88669" marT="44335" marB="44335"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100" b="1" i="0" u="none" strike="noStrike" dirty="0">
                          <a:solidFill>
                            <a:schemeClr val="tx1"/>
                          </a:solidFill>
                          <a:effectLst/>
                          <a:latin typeface="Calibri" panose="020F0502020204030204" pitchFamily="34" charset="0"/>
                        </a:rPr>
                        <a:t>Sickness and Sin</a:t>
                      </a:r>
                    </a:p>
                  </a:txBody>
                  <a:tcPr marL="160934" marR="160934" marT="133004" marB="13300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100" b="1" i="0" u="none" strike="noStrike" dirty="0">
                          <a:solidFill>
                            <a:schemeClr val="tx1"/>
                          </a:solidFill>
                          <a:effectLst/>
                          <a:latin typeface="Calibri" panose="020F0502020204030204" pitchFamily="34" charset="0"/>
                        </a:rPr>
                        <a:t>Hezekiah’s Salvation</a:t>
                      </a:r>
                    </a:p>
                  </a:txBody>
                  <a:tcPr marL="160934" marR="160934" marT="133004" marB="133004"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100" b="1" i="0" u="none" strike="noStrike" dirty="0">
                          <a:solidFill>
                            <a:schemeClr val="tx1"/>
                          </a:solidFill>
                          <a:effectLst/>
                          <a:latin typeface="Calibri" panose="020F0502020204030204" pitchFamily="34" charset="0"/>
                        </a:rPr>
                        <a:t>Israel’s Deliverance</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Deliverer</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Glorious Future</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48459">
                <a:tc>
                  <a:txBody>
                    <a:bodyPr/>
                    <a:lstStyle/>
                    <a:p>
                      <a:pPr algn="l" fontAlgn="b"/>
                      <a:r>
                        <a:rPr lang="en-US" sz="1600" b="1" i="0" u="none" strike="noStrike" dirty="0">
                          <a:solidFill>
                            <a:schemeClr val="tx1"/>
                          </a:solidFill>
                          <a:effectLst/>
                          <a:latin typeface="Calibri" panose="020F0502020204030204" pitchFamily="34" charset="0"/>
                        </a:rPr>
                        <a:t> </a:t>
                      </a:r>
                    </a:p>
                  </a:txBody>
                  <a:tcPr marL="5588" marR="5588" marT="4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smtClean="0">
                          <a:solidFill>
                            <a:schemeClr val="tx1"/>
                          </a:solidFill>
                          <a:effectLst/>
                          <a:latin typeface="Calibri" panose="020F0502020204030204" pitchFamily="34" charset="0"/>
                        </a:rPr>
                        <a:t>1:1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smtClean="0">
                          <a:solidFill>
                            <a:schemeClr val="tx1"/>
                          </a:solidFill>
                          <a:effectLst/>
                          <a:latin typeface="Calibri" panose="020F0502020204030204" pitchFamily="34" charset="0"/>
                        </a:rPr>
                        <a:t>12:6</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smtClean="0">
                          <a:solidFill>
                            <a:schemeClr val="tx1"/>
                          </a:solidFill>
                          <a:effectLst/>
                          <a:latin typeface="Calibri" panose="020F0502020204030204" pitchFamily="34" charset="0"/>
                        </a:rPr>
                        <a:t>13:1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smtClean="0">
                          <a:solidFill>
                            <a:schemeClr val="tx1"/>
                          </a:solidFill>
                          <a:effectLst/>
                          <a:latin typeface="Calibri" panose="020F0502020204030204" pitchFamily="34" charset="0"/>
                        </a:rPr>
                        <a:t>23:18</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smtClean="0">
                          <a:solidFill>
                            <a:schemeClr val="tx1"/>
                          </a:solidFill>
                          <a:effectLst/>
                          <a:latin typeface="Calibri" panose="020F0502020204030204" pitchFamily="34" charset="0"/>
                        </a:rPr>
                        <a:t>24:1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smtClean="0">
                          <a:solidFill>
                            <a:schemeClr val="tx1"/>
                          </a:solidFill>
                          <a:effectLst/>
                          <a:latin typeface="Calibri" panose="020F0502020204030204" pitchFamily="34" charset="0"/>
                        </a:rPr>
                        <a:t>27:13</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smtClean="0">
                          <a:solidFill>
                            <a:schemeClr val="tx1"/>
                          </a:solidFill>
                          <a:effectLst/>
                          <a:latin typeface="Calibri" panose="020F0502020204030204" pitchFamily="34" charset="0"/>
                        </a:rPr>
                        <a:t>28:1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smtClean="0">
                          <a:solidFill>
                            <a:schemeClr val="tx1"/>
                          </a:solidFill>
                          <a:effectLst/>
                          <a:latin typeface="Calibri" panose="020F0502020204030204" pitchFamily="34" charset="0"/>
                        </a:rPr>
                        <a:t>35:10</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smtClean="0">
                          <a:solidFill>
                            <a:schemeClr val="tx1"/>
                          </a:solidFill>
                          <a:effectLst/>
                          <a:latin typeface="Calibri" panose="020F0502020204030204" pitchFamily="34" charset="0"/>
                        </a:rPr>
                        <a:t>36:1</a:t>
                      </a:r>
                      <a:endParaRPr lang="en-US" sz="1300" b="1" i="0" u="none" strike="noStrike" dirty="0">
                        <a:solidFill>
                          <a:schemeClr val="tx1"/>
                        </a:solidFill>
                        <a:effectLst/>
                        <a:latin typeface="Calibri" panose="020F0502020204030204" pitchFamily="34" charset="0"/>
                      </a:endParaRP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smtClean="0">
                          <a:solidFill>
                            <a:schemeClr val="tx1"/>
                          </a:solidFill>
                          <a:effectLst/>
                          <a:latin typeface="Calibri" panose="020F0502020204030204" pitchFamily="34" charset="0"/>
                        </a:rPr>
                        <a:t>39:8</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smtClean="0">
                          <a:solidFill>
                            <a:schemeClr val="tx1"/>
                          </a:solidFill>
                          <a:effectLst/>
                          <a:latin typeface="Calibri" panose="020F0502020204030204" pitchFamily="34" charset="0"/>
                        </a:rPr>
                        <a:t>40:1</a:t>
                      </a:r>
                      <a:endParaRPr lang="en-US" sz="1300" b="1" i="0" u="none" strike="noStrike" dirty="0">
                        <a:solidFill>
                          <a:schemeClr val="tx1"/>
                        </a:solidFill>
                        <a:effectLst/>
                        <a:latin typeface="Calibri" panose="020F0502020204030204" pitchFamily="34" charset="0"/>
                      </a:endParaRP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300" b="1" i="0" u="none" strike="noStrike" smtClean="0">
                          <a:solidFill>
                            <a:schemeClr val="tx1"/>
                          </a:solidFill>
                          <a:effectLst/>
                          <a:latin typeface="Calibri" panose="020F0502020204030204" pitchFamily="34" charset="0"/>
                        </a:rPr>
                        <a:t>48:22</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smtClean="0">
                          <a:solidFill>
                            <a:schemeClr val="tx1"/>
                          </a:solidFill>
                          <a:effectLst/>
                          <a:latin typeface="Calibri" panose="020F0502020204030204" pitchFamily="34" charset="0"/>
                        </a:rPr>
                        <a:t>49:1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smtClean="0">
                          <a:solidFill>
                            <a:schemeClr val="tx1"/>
                          </a:solidFill>
                          <a:effectLst/>
                          <a:latin typeface="Calibri" panose="020F0502020204030204" pitchFamily="34" charset="0"/>
                        </a:rPr>
                        <a:t>57:21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smtClean="0">
                          <a:solidFill>
                            <a:schemeClr val="tx1"/>
                          </a:solidFill>
                          <a:effectLst/>
                          <a:latin typeface="Calibri" panose="020F0502020204030204" pitchFamily="34" charset="0"/>
                        </a:rPr>
                        <a:t>58:1</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smtClean="0">
                          <a:solidFill>
                            <a:schemeClr val="tx1"/>
                          </a:solidFill>
                          <a:effectLst/>
                          <a:latin typeface="Calibri" panose="020F0502020204030204" pitchFamily="34" charset="0"/>
                        </a:rPr>
                        <a:t>66:24</a:t>
                      </a:r>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7971">
                <a:tc rowSpan="2">
                  <a:txBody>
                    <a:bodyPr/>
                    <a:lstStyle/>
                    <a:p>
                      <a:pPr algn="ctr" fontAlgn="b"/>
                      <a:r>
                        <a:rPr lang="en-US" sz="2300" b="1" i="0" u="none" strike="noStrike" dirty="0">
                          <a:solidFill>
                            <a:schemeClr val="tx1"/>
                          </a:solidFill>
                          <a:effectLst/>
                          <a:latin typeface="Calibri" panose="020F0502020204030204" pitchFamily="34" charset="0"/>
                        </a:rPr>
                        <a:t>Topics</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100" b="1" i="0" u="none" strike="noStrike" dirty="0">
                          <a:solidFill>
                            <a:schemeClr val="tx1"/>
                          </a:solidFill>
                          <a:effectLst/>
                          <a:latin typeface="Calibri" panose="020F0502020204030204" pitchFamily="34" charset="0"/>
                        </a:rPr>
                        <a:t>Prophetic</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Historic</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Messianic</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37971">
                <a:tc vMerge="1">
                  <a:txBody>
                    <a:bodyPr/>
                    <a:lstStyle/>
                    <a:p>
                      <a:endParaRPr lang="en-US"/>
                    </a:p>
                  </a:txBody>
                  <a:tcPr/>
                </a:tc>
                <a:tc gridSpan="8">
                  <a:txBody>
                    <a:bodyPr/>
                    <a:lstStyle/>
                    <a:p>
                      <a:pPr algn="ctr" fontAlgn="b"/>
                      <a:r>
                        <a:rPr lang="en-US" sz="2100" b="1" i="0" u="none" strike="noStrike" dirty="0">
                          <a:solidFill>
                            <a:schemeClr val="tx1"/>
                          </a:solidFill>
                          <a:effectLst/>
                          <a:latin typeface="Calibri" panose="020F0502020204030204" pitchFamily="34" charset="0"/>
                        </a:rPr>
                        <a:t>Judgement</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Transition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Hope</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37971">
                <a:tc>
                  <a:txBody>
                    <a:bodyPr/>
                    <a:lstStyle/>
                    <a:p>
                      <a:pPr algn="ctr" fontAlgn="b"/>
                      <a:r>
                        <a:rPr lang="en-US" sz="2300" b="1" i="0" u="none" strike="noStrike" dirty="0">
                          <a:solidFill>
                            <a:schemeClr val="tx1"/>
                          </a:solidFill>
                          <a:effectLst/>
                          <a:latin typeface="Calibri" panose="020F0502020204030204" pitchFamily="34" charset="0"/>
                        </a:rPr>
                        <a:t>Place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Israel &amp; Judah</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37971">
                <a:tc>
                  <a:txBody>
                    <a:bodyPr/>
                    <a:lstStyle/>
                    <a:p>
                      <a:pPr algn="ctr" fontAlgn="b"/>
                      <a:r>
                        <a:rPr lang="en-US" sz="2300" b="1" i="0" u="none" strike="noStrike" dirty="0">
                          <a:solidFill>
                            <a:schemeClr val="tx1"/>
                          </a:solidFill>
                          <a:effectLst/>
                          <a:latin typeface="Calibri" panose="020F0502020204030204" pitchFamily="34" charset="0"/>
                        </a:rPr>
                        <a:t>Time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740 - 680 B.C.</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 name="TextBox 1"/>
          <p:cNvSpPr txBox="1"/>
          <p:nvPr/>
        </p:nvSpPr>
        <p:spPr>
          <a:xfrm>
            <a:off x="711200" y="6810828"/>
            <a:ext cx="5187639" cy="246221"/>
          </a:xfrm>
          <a:prstGeom prst="rect">
            <a:avLst/>
          </a:prstGeom>
          <a:noFill/>
        </p:spPr>
        <p:txBody>
          <a:bodyPr wrap="none" rtlCol="0">
            <a:spAutoFit/>
          </a:bodyPr>
          <a:lstStyle/>
          <a:p>
            <a:pPr marL="0" lvl="1"/>
            <a:r>
              <a:rPr lang="en-US" sz="1000" dirty="0"/>
              <a:t>Bruce Wilkinson and Kenneth Boa, Talk Thru the Bible </a:t>
            </a:r>
            <a:r>
              <a:rPr lang="en-US" sz="1000"/>
              <a:t>(</a:t>
            </a:r>
            <a:r>
              <a:rPr lang="en-US" sz="1000" smtClean="0"/>
              <a:t>Nashville: </a:t>
            </a:r>
            <a:r>
              <a:rPr lang="en-US" sz="1000" dirty="0"/>
              <a:t>T. Nelson, 1983), </a:t>
            </a:r>
            <a:r>
              <a:rPr lang="en-US" sz="1000" dirty="0" smtClean="0"/>
              <a:t>189.</a:t>
            </a:r>
            <a:endParaRPr lang="en-US" sz="1400" dirty="0"/>
          </a:p>
        </p:txBody>
      </p:sp>
      <p:sp>
        <p:nvSpPr>
          <p:cNvPr id="6" name="Arrow: Right 1">
            <a:extLst>
              <a:ext uri="{FF2B5EF4-FFF2-40B4-BE49-F238E27FC236}">
                <a16:creationId xmlns:a16="http://schemas.microsoft.com/office/drawing/2014/main" id="{B4B9CC16-E6CF-FDAC-7FEB-CE78AC48E442}"/>
              </a:ext>
            </a:extLst>
          </p:cNvPr>
          <p:cNvSpPr/>
          <p:nvPr/>
        </p:nvSpPr>
        <p:spPr>
          <a:xfrm rot="17274955">
            <a:off x="2689773" y="5266871"/>
            <a:ext cx="587586" cy="3657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3698" eaLnBrk="0" hangingPunct="0">
              <a:defRPr/>
            </a:pPr>
            <a:endParaRPr lang="en-US" sz="1920">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2311400" y="5921716"/>
            <a:ext cx="1950720" cy="387798"/>
          </a:xfrm>
          <a:prstGeom prst="rect">
            <a:avLst/>
          </a:prstGeom>
          <a:noFill/>
        </p:spPr>
        <p:txBody>
          <a:bodyPr>
            <a:spAutoFit/>
          </a:bodyPr>
          <a:lstStyle/>
          <a:p>
            <a:pPr defTabSz="973698" eaLnBrk="0" hangingPunct="0">
              <a:defRPr/>
            </a:pPr>
            <a:r>
              <a:rPr lang="en-US" sz="1920" b="1" dirty="0">
                <a:solidFill>
                  <a:srgbClr val="FF0000"/>
                </a:solidFill>
                <a:latin typeface="Calibri" panose="020F0502020204030204" pitchFamily="34" charset="0"/>
                <a:cs typeface="+mn-cs"/>
              </a:rPr>
              <a:t>We are here!</a:t>
            </a:r>
          </a:p>
        </p:txBody>
      </p:sp>
      <p:sp>
        <p:nvSpPr>
          <p:cNvPr id="8" name="Rectangle 7">
            <a:extLst>
              <a:ext uri="{FF2B5EF4-FFF2-40B4-BE49-F238E27FC236}">
                <a16:creationId xmlns:a16="http://schemas.microsoft.com/office/drawing/2014/main" id="{D03C9EA7-272B-BF02-EE27-9566E070D2A1}"/>
              </a:ext>
            </a:extLst>
          </p:cNvPr>
          <p:cNvSpPr/>
          <p:nvPr/>
        </p:nvSpPr>
        <p:spPr>
          <a:xfrm>
            <a:off x="2977118" y="2514599"/>
            <a:ext cx="1143000" cy="22860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3698" eaLnBrk="0" hangingPunct="0"/>
            <a:endParaRPr lang="en-US" sz="1920">
              <a:solidFill>
                <a:prstClr val="white"/>
              </a:solidFill>
              <a:latin typeface="Calibri"/>
            </a:endParaRPr>
          </a:p>
        </p:txBody>
      </p:sp>
    </p:spTree>
    <p:extLst>
      <p:ext uri="{BB962C8B-B14F-4D97-AF65-F5344CB8AC3E}">
        <p14:creationId xmlns:p14="http://schemas.microsoft.com/office/powerpoint/2010/main" val="497582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42"/>
                                        </p:tgtEl>
                                        <p:attrNameLst>
                                          <p:attrName>style.visibility</p:attrName>
                                        </p:attrNameLst>
                                      </p:cBhvr>
                                      <p:to>
                                        <p:strVal val="visible"/>
                                      </p:to>
                                    </p:set>
                                    <p:animEffect transition="in" filter="fade">
                                      <p:cBhvr>
                                        <p:cTn id="10" dur="500"/>
                                        <p:tgtEl>
                                          <p:spTgt spid="35842"/>
                                        </p:tgtEl>
                                      </p:cBhvr>
                                    </p:animEffec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Demo </a:t>
            </a:r>
            <a:endParaRPr lang="en-US" dirty="0"/>
          </a:p>
        </p:txBody>
      </p:sp>
      <p:sp>
        <p:nvSpPr>
          <p:cNvPr id="3" name="Content Placeholder 2"/>
          <p:cNvSpPr>
            <a:spLocks noGrp="1"/>
          </p:cNvSpPr>
          <p:nvPr>
            <p:ph idx="1"/>
          </p:nvPr>
        </p:nvSpPr>
        <p:spPr>
          <a:xfrm>
            <a:off x="619276" y="1676400"/>
            <a:ext cx="11706040" cy="5181600"/>
          </a:xfrm>
        </p:spPr>
        <p:txBody>
          <a:bodyPr/>
          <a:lstStyle/>
          <a:p>
            <a:r>
              <a:rPr lang="en-US" dirty="0" smtClean="0"/>
              <a:t>Logos 10 was released this fall</a:t>
            </a:r>
          </a:p>
          <a:p>
            <a:pPr lvl="1"/>
            <a:r>
              <a:rPr lang="en-US" dirty="0" smtClean="0"/>
              <a:t>Immanuel has a group license with access to a basic, but very powerful set of features, tools and videos.  </a:t>
            </a:r>
          </a:p>
          <a:p>
            <a:pPr lvl="1"/>
            <a:r>
              <a:rPr lang="en-US" dirty="0" smtClean="0"/>
              <a:t>You can chose to subsidize this set with your own investment</a:t>
            </a:r>
          </a:p>
          <a:p>
            <a:r>
              <a:rPr lang="en-US" dirty="0" smtClean="0"/>
              <a:t>PC, tablet, phone and web versions all sync to your account making it very available</a:t>
            </a:r>
          </a:p>
          <a:p>
            <a:pPr lvl="1"/>
            <a:r>
              <a:rPr lang="en-US" dirty="0" smtClean="0"/>
              <a:t>It is a free and powerful resource to help your study</a:t>
            </a:r>
          </a:p>
          <a:p>
            <a:pPr lvl="1"/>
            <a:r>
              <a:rPr lang="en-US" dirty="0" smtClean="0"/>
              <a:t>It is easy to develop a devotional layout and prayer list</a:t>
            </a:r>
            <a:endParaRPr lang="en-US" dirty="0"/>
          </a:p>
        </p:txBody>
      </p:sp>
    </p:spTree>
    <p:extLst>
      <p:ext uri="{BB962C8B-B14F-4D97-AF65-F5344CB8AC3E}">
        <p14:creationId xmlns:p14="http://schemas.microsoft.com/office/powerpoint/2010/main" val="2870591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619276" y="1676400"/>
            <a:ext cx="12207724" cy="4800600"/>
          </a:xfrm>
        </p:spPr>
        <p:txBody>
          <a:bodyPr/>
          <a:lstStyle/>
          <a:p>
            <a:pPr>
              <a:spcBef>
                <a:spcPts val="0"/>
              </a:spcBef>
              <a:spcAft>
                <a:spcPts val="0"/>
              </a:spcAft>
              <a:defRPr/>
            </a:pPr>
            <a:r>
              <a:rPr lang="fr-FR" altLang="en-US" sz="3200" b="1" dirty="0">
                <a:solidFill>
                  <a:schemeClr val="tx1">
                    <a:lumMod val="75000"/>
                    <a:lumOff val="25000"/>
                  </a:schemeClr>
                </a:solidFill>
                <a:latin typeface="+mn-lt"/>
                <a:cs typeface="Arial" panose="020B0604020202020204" pitchFamily="34" charset="0"/>
              </a:rPr>
              <a:t>This Meeting:</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15, 16, 17, Oracles Concerning Moab and Damascus</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Verse: Psalm 121:1-2</a:t>
            </a:r>
          </a:p>
          <a:p>
            <a:pPr marL="717340" lvl="1" indent="-365771">
              <a:spcBef>
                <a:spcPts val="0"/>
              </a:spcBef>
              <a:spcAft>
                <a:spcPts val="0"/>
              </a:spcAft>
              <a:defRPr/>
            </a:pPr>
            <a:r>
              <a:rPr lang="en-US" altLang="en-US" sz="2800" b="1" i="1" dirty="0">
                <a:solidFill>
                  <a:schemeClr val="tx1">
                    <a:lumMod val="75000"/>
                    <a:lumOff val="25000"/>
                  </a:schemeClr>
                </a:solidFill>
                <a:latin typeface="+mn-lt"/>
                <a:cs typeface="Arial" panose="020B0604020202020204" pitchFamily="34" charset="0"/>
              </a:rPr>
              <a:t>Dr. Constable’s Notes, 2022 Ed., </a:t>
            </a:r>
            <a:r>
              <a:rPr lang="en-US" altLang="en-US" sz="2800" b="1" dirty="0">
                <a:solidFill>
                  <a:schemeClr val="tx1">
                    <a:lumMod val="75000"/>
                    <a:lumOff val="25000"/>
                  </a:schemeClr>
                </a:solidFill>
                <a:latin typeface="+mn-lt"/>
                <a:cs typeface="Arial" panose="020B0604020202020204" pitchFamily="34" charset="0"/>
              </a:rPr>
              <a:t>pp. 123-128; </a:t>
            </a:r>
            <a:r>
              <a:rPr lang="en-US" altLang="en-US" sz="2800" b="1" i="1" dirty="0" err="1">
                <a:solidFill>
                  <a:schemeClr val="tx1">
                    <a:lumMod val="75000"/>
                    <a:lumOff val="25000"/>
                  </a:schemeClr>
                </a:solidFill>
                <a:latin typeface="+mn-lt"/>
                <a:cs typeface="Arial" panose="020B0604020202020204" pitchFamily="34" charset="0"/>
              </a:rPr>
              <a:t>Motyer</a:t>
            </a:r>
            <a:r>
              <a:rPr lang="en-US" altLang="en-US" sz="2800" b="1" i="1" dirty="0">
                <a:solidFill>
                  <a:schemeClr val="tx1">
                    <a:lumMod val="75000"/>
                    <a:lumOff val="25000"/>
                  </a:schemeClr>
                </a:solidFill>
                <a:latin typeface="+mn-lt"/>
                <a:cs typeface="Arial" panose="020B0604020202020204" pitchFamily="34" charset="0"/>
              </a:rPr>
              <a:t>,</a:t>
            </a:r>
            <a:r>
              <a:rPr lang="en-US" altLang="en-US" sz="2800" b="1" dirty="0">
                <a:solidFill>
                  <a:schemeClr val="tx1">
                    <a:lumMod val="75000"/>
                    <a:lumOff val="25000"/>
                  </a:schemeClr>
                </a:solidFill>
                <a:latin typeface="+mn-lt"/>
                <a:cs typeface="Arial" panose="020B0604020202020204" pitchFamily="34" charset="0"/>
              </a:rPr>
              <a:t> pp. 149-161</a:t>
            </a:r>
          </a:p>
          <a:p>
            <a:pPr>
              <a:spcBef>
                <a:spcPts val="0"/>
              </a:spcBef>
              <a:spcAft>
                <a:spcPts val="0"/>
              </a:spcAft>
              <a:defRPr/>
            </a:pPr>
            <a:endParaRPr lang="fr-FR" altLang="en-US" sz="3200" b="1" dirty="0" smtClean="0">
              <a:solidFill>
                <a:schemeClr val="tx1">
                  <a:lumMod val="75000"/>
                  <a:lumOff val="25000"/>
                </a:schemeClr>
              </a:solidFill>
              <a:latin typeface="+mn-lt"/>
              <a:cs typeface="Arial" panose="020B0604020202020204" pitchFamily="34" charset="0"/>
            </a:endParaRPr>
          </a:p>
          <a:p>
            <a:pPr>
              <a:spcBef>
                <a:spcPts val="0"/>
              </a:spcBef>
              <a:spcAft>
                <a:spcPts val="0"/>
              </a:spcAft>
              <a:defRPr/>
            </a:pPr>
            <a:r>
              <a:rPr lang="fr-FR" altLang="en-US" sz="3200" b="1" dirty="0" err="1" smtClean="0">
                <a:solidFill>
                  <a:schemeClr val="tx1">
                    <a:lumMod val="75000"/>
                    <a:lumOff val="25000"/>
                  </a:schemeClr>
                </a:solidFill>
                <a:latin typeface="+mn-lt"/>
                <a:cs typeface="Arial" panose="020B0604020202020204" pitchFamily="34" charset="0"/>
              </a:rPr>
              <a:t>Next</a:t>
            </a:r>
            <a:r>
              <a:rPr lang="fr-FR" altLang="en-US" sz="3200" b="1" dirty="0" smtClean="0">
                <a:solidFill>
                  <a:schemeClr val="tx1">
                    <a:lumMod val="75000"/>
                    <a:lumOff val="25000"/>
                  </a:schemeClr>
                </a:solidFill>
                <a:latin typeface="+mn-lt"/>
                <a:cs typeface="Arial" panose="020B0604020202020204" pitchFamily="34" charset="0"/>
              </a:rPr>
              <a:t> Meeting:</a:t>
            </a:r>
          </a:p>
          <a:p>
            <a:pPr marL="717340" lvl="1" indent="-365771">
              <a:spcBef>
                <a:spcPts val="0"/>
              </a:spcBef>
              <a:spcAft>
                <a:spcPts val="0"/>
              </a:spcAft>
              <a:defRPr/>
            </a:pPr>
            <a:r>
              <a:rPr lang="en-US" altLang="en-US" sz="2800" b="1" dirty="0" smtClean="0">
                <a:solidFill>
                  <a:schemeClr val="tx1">
                    <a:lumMod val="75000"/>
                    <a:lumOff val="25000"/>
                  </a:schemeClr>
                </a:solidFill>
                <a:latin typeface="+mn-lt"/>
                <a:cs typeface="Arial" panose="020B0604020202020204" pitchFamily="34" charset="0"/>
              </a:rPr>
              <a:t>Isaiah 18, 19 – Oracles Concerning Cush and Egypt</a:t>
            </a:r>
          </a:p>
          <a:p>
            <a:pPr marL="717340" lvl="1" indent="-365771">
              <a:spcBef>
                <a:spcPts val="0"/>
              </a:spcBef>
              <a:spcAft>
                <a:spcPts val="0"/>
              </a:spcAft>
              <a:defRPr/>
            </a:pPr>
            <a:r>
              <a:rPr lang="en-US" altLang="en-US" sz="2800" b="1" dirty="0" smtClean="0">
                <a:solidFill>
                  <a:schemeClr val="tx1">
                    <a:lumMod val="75000"/>
                    <a:lumOff val="25000"/>
                  </a:schemeClr>
                </a:solidFill>
                <a:latin typeface="+mn-lt"/>
                <a:cs typeface="Arial" panose="020B0604020202020204" pitchFamily="34" charset="0"/>
              </a:rPr>
              <a:t>Memory Verse: Isaiah 19:22</a:t>
            </a:r>
          </a:p>
          <a:p>
            <a:pPr marL="717340" lvl="1" indent="-365771">
              <a:spcBef>
                <a:spcPts val="0"/>
              </a:spcBef>
              <a:spcAft>
                <a:spcPts val="0"/>
              </a:spcAft>
              <a:defRPr/>
            </a:pPr>
            <a:r>
              <a:rPr lang="en-US" altLang="en-US" sz="2800" b="1" i="1" dirty="0">
                <a:solidFill>
                  <a:schemeClr val="tx1">
                    <a:lumMod val="75000"/>
                    <a:lumOff val="25000"/>
                  </a:schemeClr>
                </a:solidFill>
                <a:latin typeface="+mn-lt"/>
                <a:cs typeface="Arial" panose="020B0604020202020204" pitchFamily="34" charset="0"/>
              </a:rPr>
              <a:t>Dr. Constable’s Notes, 2022 Ed., </a:t>
            </a:r>
            <a:r>
              <a:rPr lang="en-US" altLang="en-US" sz="2800" b="1" dirty="0" smtClean="0">
                <a:solidFill>
                  <a:schemeClr val="tx1">
                    <a:lumMod val="75000"/>
                    <a:lumOff val="25000"/>
                  </a:schemeClr>
                </a:solidFill>
                <a:latin typeface="+mn-lt"/>
                <a:cs typeface="Arial" panose="020B0604020202020204" pitchFamily="34" charset="0"/>
              </a:rPr>
              <a:t>pp.129-137; </a:t>
            </a:r>
            <a:r>
              <a:rPr lang="en-US" altLang="en-US" sz="2800" b="1" i="1" dirty="0" err="1">
                <a:solidFill>
                  <a:schemeClr val="tx1">
                    <a:lumMod val="75000"/>
                    <a:lumOff val="25000"/>
                  </a:schemeClr>
                </a:solidFill>
                <a:latin typeface="+mn-lt"/>
                <a:cs typeface="Arial" panose="020B0604020202020204" pitchFamily="34" charset="0"/>
              </a:rPr>
              <a:t>Motyer</a:t>
            </a:r>
            <a:r>
              <a:rPr lang="en-US" altLang="en-US" sz="2800" b="1" i="1" dirty="0">
                <a:solidFill>
                  <a:schemeClr val="tx1">
                    <a:lumMod val="75000"/>
                    <a:lumOff val="25000"/>
                  </a:schemeClr>
                </a:solidFill>
                <a:latin typeface="+mn-lt"/>
                <a:cs typeface="Arial" panose="020B0604020202020204" pitchFamily="34" charset="0"/>
              </a:rPr>
              <a:t>, </a:t>
            </a:r>
            <a:r>
              <a:rPr lang="en-US" altLang="en-US" sz="2800" b="1" dirty="0" smtClean="0">
                <a:solidFill>
                  <a:schemeClr val="tx1">
                    <a:lumMod val="75000"/>
                    <a:lumOff val="25000"/>
                  </a:schemeClr>
                </a:solidFill>
                <a:latin typeface="+mn-lt"/>
                <a:cs typeface="Arial" panose="020B0604020202020204" pitchFamily="34" charset="0"/>
              </a:rPr>
              <a:t>pp.161-170.</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smtClean="0">
                <a:solidFill>
                  <a:schemeClr val="tx1">
                    <a:lumMod val="75000"/>
                    <a:lumOff val="25000"/>
                  </a:schemeClr>
                </a:solidFill>
                <a:latin typeface="+mn-lt"/>
                <a:cs typeface="Arial" panose="020B0604020202020204" pitchFamily="34" charset="0"/>
              </a:rPr>
              <a:t>Refreshment </a:t>
            </a:r>
            <a:r>
              <a:rPr lang="en-US" altLang="en-US" sz="2800" b="1" dirty="0">
                <a:solidFill>
                  <a:schemeClr val="tx1">
                    <a:lumMod val="75000"/>
                    <a:lumOff val="25000"/>
                  </a:schemeClr>
                </a:solidFill>
                <a:latin typeface="+mn-lt"/>
                <a:cs typeface="Arial" panose="020B0604020202020204" pitchFamily="34" charset="0"/>
              </a:rPr>
              <a:t>Host: Group C</a:t>
            </a:r>
          </a:p>
          <a:p>
            <a:pPr marL="365771" indent="-365771">
              <a:spcBef>
                <a:spcPts val="0"/>
              </a:spcBef>
              <a:spcAft>
                <a:spcPts val="0"/>
              </a:spcAft>
              <a:defRPr/>
            </a:pPr>
            <a:endParaRPr lang="fr-FR" altLang="en-US" sz="1600" b="1" dirty="0">
              <a:latin typeface="+mn-lt"/>
              <a:cs typeface="Arial" panose="020B0604020202020204" pitchFamily="34" charset="0"/>
            </a:endParaRPr>
          </a:p>
          <a:p>
            <a:pPr marL="365771" indent="-365771">
              <a:spcBef>
                <a:spcPts val="0"/>
              </a:spcBef>
              <a:spcAft>
                <a:spcPts val="0"/>
              </a:spcAft>
              <a:defRPr/>
            </a:pPr>
            <a:endParaRPr lang="en-US" altLang="en-US" sz="3600" b="1" dirty="0">
              <a:solidFill>
                <a:schemeClr val="tx1">
                  <a:lumMod val="75000"/>
                  <a:lumOff val="25000"/>
                </a:schemeClr>
              </a:solidFill>
              <a:latin typeface="+mn-lt"/>
              <a:cs typeface="Arial" panose="020B0604020202020204" pitchFamily="34" charset="0"/>
            </a:endParaRP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27</a:t>
            </a:fld>
            <a:endParaRPr lang="en-US" altLang="en-US" dirty="0"/>
          </a:p>
        </p:txBody>
      </p:sp>
    </p:spTree>
    <p:extLst>
      <p:ext uri="{BB962C8B-B14F-4D97-AF65-F5344CB8AC3E}">
        <p14:creationId xmlns:p14="http://schemas.microsoft.com/office/powerpoint/2010/main" val="257995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28</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2022 – Spring 2023</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December 30, </a:t>
            </a:r>
            <a:r>
              <a:rPr lang="en-US" altLang="en-US" sz="1600" b="1" i="1" dirty="0">
                <a:solidFill>
                  <a:srgbClr val="0000FF"/>
                </a:solidFill>
                <a:latin typeface="Times New Roman" panose="02020603050405020304" pitchFamily="18" charset="0"/>
                <a:cs typeface="Calibri" panose="020F0502020204030204" pitchFamily="34" charset="0"/>
              </a:rPr>
              <a:t>2022</a:t>
            </a:r>
            <a:endParaRPr lang="en-US" altLang="en-US" sz="1100" i="1" dirty="0">
              <a:solidFill>
                <a:srgbClr val="0000FF"/>
              </a:solidFill>
            </a:endParaRPr>
          </a:p>
        </p:txBody>
      </p:sp>
      <p:pic>
        <p:nvPicPr>
          <p:cNvPr id="2" name="Picture 1"/>
          <p:cNvPicPr>
            <a:picLocks noChangeAspect="1"/>
          </p:cNvPicPr>
          <p:nvPr/>
        </p:nvPicPr>
        <p:blipFill>
          <a:blip r:embed="rId3"/>
          <a:stretch>
            <a:fillRect/>
          </a:stretch>
        </p:blipFill>
        <p:spPr>
          <a:xfrm>
            <a:off x="1397000" y="1956072"/>
            <a:ext cx="10687946" cy="4804819"/>
          </a:xfrm>
          <a:prstGeom prst="rect">
            <a:avLst/>
          </a:prstGeom>
        </p:spPr>
      </p:pic>
    </p:spTree>
    <p:extLst>
      <p:ext uri="{BB962C8B-B14F-4D97-AF65-F5344CB8AC3E}">
        <p14:creationId xmlns:p14="http://schemas.microsoft.com/office/powerpoint/2010/main" val="4004208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Backup</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44429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t>Please Rise</a:t>
            </a:r>
          </a:p>
        </p:txBody>
      </p:sp>
      <p:sp>
        <p:nvSpPr>
          <p:cNvPr id="3" name="Content Placeholder 2"/>
          <p:cNvSpPr>
            <a:spLocks noGrp="1"/>
          </p:cNvSpPr>
          <p:nvPr>
            <p:ph idx="1"/>
          </p:nvPr>
        </p:nvSpPr>
        <p:spPr/>
        <p:txBody>
          <a:bodyPr/>
          <a:lstStyle/>
          <a:p>
            <a:pPr>
              <a:spcAft>
                <a:spcPts val="640"/>
              </a:spcAft>
              <a:defRPr/>
            </a:pPr>
            <a:r>
              <a:rPr lang="en-US" altLang="en-US" sz="4800" b="1" dirty="0"/>
              <a:t>Invocation/Prayer.</a:t>
            </a:r>
          </a:p>
          <a:p>
            <a:pPr>
              <a:spcAft>
                <a:spcPts val="640"/>
              </a:spcAft>
              <a:defRPr/>
            </a:pPr>
            <a:endParaRPr lang="en-US" altLang="en-US" sz="3200" b="1" dirty="0"/>
          </a:p>
          <a:p>
            <a:pPr>
              <a:spcAft>
                <a:spcPts val="640"/>
              </a:spcAft>
              <a:defRPr/>
            </a:pPr>
            <a:r>
              <a:rPr lang="en-US" altLang="en-US" sz="4800" b="1" dirty="0" smtClean="0"/>
              <a:t>Song:</a:t>
            </a:r>
            <a:endParaRPr lang="en-US" altLang="en-US" sz="4800" b="1" dirty="0"/>
          </a:p>
          <a:p>
            <a:pPr>
              <a:spcAft>
                <a:spcPts val="640"/>
              </a:spcAft>
              <a:defRPr/>
            </a:pPr>
            <a:endParaRPr lang="en-US" altLang="en-US" sz="500" b="1" dirty="0"/>
          </a:p>
          <a:p>
            <a:pPr marL="0" indent="0" algn="ctr">
              <a:spcAft>
                <a:spcPts val="640"/>
              </a:spcAft>
              <a:buNone/>
              <a:defRPr/>
            </a:pPr>
            <a:r>
              <a:rPr lang="en-US" altLang="en-US" sz="4800" b="1" dirty="0" smtClean="0"/>
              <a:t>“</a:t>
            </a:r>
            <a:r>
              <a:rPr lang="en-US" altLang="en-US" sz="4800" b="1" i="1" dirty="0" smtClean="0">
                <a:solidFill>
                  <a:srgbClr val="0000FF"/>
                </a:solidFill>
              </a:rPr>
              <a:t>To God Be The Glory</a:t>
            </a:r>
            <a:r>
              <a:rPr lang="en-US" altLang="en-US" sz="4800" b="1" dirty="0" smtClean="0"/>
              <a:t>”</a:t>
            </a:r>
            <a:endParaRPr lang="en-US" altLang="en-US" sz="4800" b="1" dirty="0"/>
          </a:p>
          <a:p>
            <a:pPr>
              <a:defRPr/>
            </a:pPr>
            <a:endParaRPr lang="en-US" sz="4800" dirty="0"/>
          </a:p>
        </p:txBody>
      </p:sp>
      <p:sp>
        <p:nvSpPr>
          <p:cNvPr id="2253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B97DB6-B669-40D3-ADAE-5E4EAA179F76}" type="slidenum">
              <a:rPr lang="en-US" altLang="en-US"/>
              <a:pPr/>
              <a:t>3</a:t>
            </a:fld>
            <a:endParaRPr lang="en-US" altLang="en-US"/>
          </a:p>
        </p:txBody>
      </p:sp>
    </p:spTree>
    <p:extLst>
      <p:ext uri="{BB962C8B-B14F-4D97-AF65-F5344CB8AC3E}">
        <p14:creationId xmlns:p14="http://schemas.microsoft.com/office/powerpoint/2010/main" val="1876741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30</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2022 – Spring 2023</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December 30, </a:t>
            </a:r>
            <a:r>
              <a:rPr lang="en-US" altLang="en-US" sz="1600" b="1" i="1" dirty="0">
                <a:solidFill>
                  <a:srgbClr val="0000FF"/>
                </a:solidFill>
                <a:latin typeface="Times New Roman" panose="02020603050405020304" pitchFamily="18" charset="0"/>
                <a:cs typeface="Calibri" panose="020F0502020204030204" pitchFamily="34" charset="0"/>
              </a:rPr>
              <a:t>2022</a:t>
            </a:r>
            <a:endParaRPr lang="en-US" altLang="en-US" sz="1100" i="1" dirty="0">
              <a:solidFill>
                <a:srgbClr val="0000FF"/>
              </a:solidFill>
            </a:endParaRPr>
          </a:p>
        </p:txBody>
      </p:sp>
      <p:pic>
        <p:nvPicPr>
          <p:cNvPr id="2" name="Picture 1"/>
          <p:cNvPicPr>
            <a:picLocks noChangeAspect="1"/>
          </p:cNvPicPr>
          <p:nvPr/>
        </p:nvPicPr>
        <p:blipFill rotWithShape="1">
          <a:blip r:embed="rId3"/>
          <a:srcRect b="86790"/>
          <a:stretch/>
        </p:blipFill>
        <p:spPr>
          <a:xfrm>
            <a:off x="1397000" y="1956073"/>
            <a:ext cx="10687946" cy="634728"/>
          </a:xfrm>
          <a:prstGeom prst="rect">
            <a:avLst/>
          </a:prstGeom>
        </p:spPr>
      </p:pic>
      <p:pic>
        <p:nvPicPr>
          <p:cNvPr id="3" name="Picture 2"/>
          <p:cNvPicPr>
            <a:picLocks noChangeAspect="1"/>
          </p:cNvPicPr>
          <p:nvPr/>
        </p:nvPicPr>
        <p:blipFill rotWithShape="1">
          <a:blip r:embed="rId4"/>
          <a:srcRect b="1102"/>
          <a:stretch/>
        </p:blipFill>
        <p:spPr>
          <a:xfrm>
            <a:off x="1397000" y="2525487"/>
            <a:ext cx="10687946" cy="4180114"/>
          </a:xfrm>
          <a:prstGeom prst="rect">
            <a:avLst/>
          </a:prstGeom>
        </p:spPr>
      </p:pic>
    </p:spTree>
    <p:extLst>
      <p:ext uri="{BB962C8B-B14F-4D97-AF65-F5344CB8AC3E}">
        <p14:creationId xmlns:p14="http://schemas.microsoft.com/office/powerpoint/2010/main" val="1734967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31</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2022 – Spring 2023</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December 30, </a:t>
            </a:r>
            <a:r>
              <a:rPr lang="en-US" altLang="en-US" sz="1600" b="1" i="1" dirty="0">
                <a:solidFill>
                  <a:srgbClr val="0000FF"/>
                </a:solidFill>
                <a:latin typeface="Times New Roman" panose="02020603050405020304" pitchFamily="18" charset="0"/>
                <a:cs typeface="Calibri" panose="020F0502020204030204" pitchFamily="34" charset="0"/>
              </a:rPr>
              <a:t>2022</a:t>
            </a:r>
            <a:endParaRPr lang="en-US" altLang="en-US" sz="1100" i="1" dirty="0">
              <a:solidFill>
                <a:srgbClr val="0000FF"/>
              </a:solidFill>
            </a:endParaRPr>
          </a:p>
        </p:txBody>
      </p:sp>
      <p:pic>
        <p:nvPicPr>
          <p:cNvPr id="2" name="Picture 1"/>
          <p:cNvPicPr>
            <a:picLocks noChangeAspect="1"/>
          </p:cNvPicPr>
          <p:nvPr/>
        </p:nvPicPr>
        <p:blipFill rotWithShape="1">
          <a:blip r:embed="rId3"/>
          <a:srcRect b="86790"/>
          <a:stretch/>
        </p:blipFill>
        <p:spPr>
          <a:xfrm>
            <a:off x="1397000" y="1956073"/>
            <a:ext cx="10687946" cy="634728"/>
          </a:xfrm>
          <a:prstGeom prst="rect">
            <a:avLst/>
          </a:prstGeom>
        </p:spPr>
      </p:pic>
      <p:pic>
        <p:nvPicPr>
          <p:cNvPr id="4" name="Picture 3"/>
          <p:cNvPicPr>
            <a:picLocks noChangeAspect="1"/>
          </p:cNvPicPr>
          <p:nvPr/>
        </p:nvPicPr>
        <p:blipFill>
          <a:blip r:embed="rId4"/>
          <a:stretch>
            <a:fillRect/>
          </a:stretch>
        </p:blipFill>
        <p:spPr>
          <a:xfrm>
            <a:off x="1397000" y="2558145"/>
            <a:ext cx="10687946" cy="4539696"/>
          </a:xfrm>
          <a:prstGeom prst="rect">
            <a:avLst/>
          </a:prstGeom>
        </p:spPr>
      </p:pic>
    </p:spTree>
    <p:extLst>
      <p:ext uri="{BB962C8B-B14F-4D97-AF65-F5344CB8AC3E}">
        <p14:creationId xmlns:p14="http://schemas.microsoft.com/office/powerpoint/2010/main" val="2453333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46360" y="1277943"/>
            <a:ext cx="4026049" cy="4316948"/>
          </a:xfrm>
          <a:prstGeom prst="rect">
            <a:avLst/>
          </a:prstGeom>
        </p:spPr>
      </p:pic>
      <p:sp>
        <p:nvSpPr>
          <p:cNvPr id="30" name="TextBox 29"/>
          <p:cNvSpPr txBox="1"/>
          <p:nvPr/>
        </p:nvSpPr>
        <p:spPr>
          <a:xfrm>
            <a:off x="1056641" y="2256695"/>
            <a:ext cx="2380342" cy="954107"/>
          </a:xfrm>
          <a:prstGeom prst="rect">
            <a:avLst/>
          </a:prstGeom>
          <a:noFill/>
        </p:spPr>
        <p:txBody>
          <a:bodyPr wrap="square" rtlCol="0">
            <a:spAutoFit/>
          </a:bodyPr>
          <a:lstStyle/>
          <a:p>
            <a:pPr algn="ctr" defTabSz="975390" fontAlgn="auto">
              <a:spcBef>
                <a:spcPts val="0"/>
              </a:spcBef>
              <a:spcAft>
                <a:spcPts val="0"/>
              </a:spcAft>
            </a:pPr>
            <a:r>
              <a:rPr lang="en-US" sz="2800" dirty="0" smtClean="0">
                <a:solidFill>
                  <a:prstClr val="black"/>
                </a:solidFill>
                <a:latin typeface="Comic Sans MS" panose="030F0702030302020204" pitchFamily="66" charset="0"/>
                <a:cs typeface="+mn-cs"/>
              </a:rPr>
              <a:t>Description of humanity</a:t>
            </a:r>
            <a:endParaRPr lang="en-US" sz="2800" dirty="0">
              <a:solidFill>
                <a:prstClr val="black"/>
              </a:solidFill>
              <a:latin typeface="Comic Sans MS" panose="030F0702030302020204" pitchFamily="66" charset="0"/>
              <a:cs typeface="+mn-cs"/>
            </a:endParaRPr>
          </a:p>
        </p:txBody>
      </p:sp>
      <p:sp>
        <p:nvSpPr>
          <p:cNvPr id="37" name="TextBox 36"/>
          <p:cNvSpPr txBox="1"/>
          <p:nvPr/>
        </p:nvSpPr>
        <p:spPr>
          <a:xfrm>
            <a:off x="2821578" y="38055"/>
            <a:ext cx="7082971" cy="683264"/>
          </a:xfrm>
          <a:prstGeom prst="rect">
            <a:avLst/>
          </a:prstGeom>
          <a:noFill/>
        </p:spPr>
        <p:txBody>
          <a:bodyPr wrap="square" rtlCol="0">
            <a:spAutoFit/>
          </a:bodyPr>
          <a:lstStyle/>
          <a:p>
            <a:pPr algn="ctr" defTabSz="975390" fontAlgn="auto">
              <a:spcBef>
                <a:spcPts val="0"/>
              </a:spcBef>
              <a:spcAft>
                <a:spcPts val="0"/>
              </a:spcAft>
            </a:pPr>
            <a:r>
              <a:rPr lang="en-US" sz="3840" dirty="0" smtClean="0">
                <a:solidFill>
                  <a:prstClr val="black"/>
                </a:solidFill>
                <a:latin typeface="Comic Sans MS" panose="030F0702030302020204" pitchFamily="66" charset="0"/>
                <a:cs typeface="+mn-cs"/>
              </a:rPr>
              <a:t>Description of God </a:t>
            </a:r>
            <a:endParaRPr lang="en-US" sz="3840" dirty="0">
              <a:solidFill>
                <a:prstClr val="black"/>
              </a:solidFill>
              <a:latin typeface="Comic Sans MS" panose="030F0702030302020204" pitchFamily="66" charset="0"/>
              <a:cs typeface="+mn-cs"/>
            </a:endParaRPr>
          </a:p>
        </p:txBody>
      </p:sp>
      <p:sp>
        <p:nvSpPr>
          <p:cNvPr id="12" name="TextBox 11"/>
          <p:cNvSpPr txBox="1"/>
          <p:nvPr/>
        </p:nvSpPr>
        <p:spPr>
          <a:xfrm>
            <a:off x="9550400" y="2244301"/>
            <a:ext cx="2380342" cy="954107"/>
          </a:xfrm>
          <a:prstGeom prst="rect">
            <a:avLst/>
          </a:prstGeom>
          <a:noFill/>
        </p:spPr>
        <p:txBody>
          <a:bodyPr wrap="square" rtlCol="0">
            <a:spAutoFit/>
          </a:bodyPr>
          <a:lstStyle/>
          <a:p>
            <a:pPr algn="ctr" defTabSz="975390" fontAlgn="auto">
              <a:spcBef>
                <a:spcPts val="0"/>
              </a:spcBef>
              <a:spcAft>
                <a:spcPts val="0"/>
              </a:spcAft>
            </a:pPr>
            <a:r>
              <a:rPr lang="en-US" sz="2800" dirty="0" smtClean="0">
                <a:solidFill>
                  <a:prstClr val="black"/>
                </a:solidFill>
                <a:latin typeface="Comic Sans MS" panose="030F0702030302020204" pitchFamily="66" charset="0"/>
                <a:cs typeface="+mn-cs"/>
              </a:rPr>
              <a:t>Description of ourselves</a:t>
            </a:r>
            <a:endParaRPr lang="en-US" sz="2800" dirty="0">
              <a:solidFill>
                <a:prstClr val="black"/>
              </a:solidFill>
              <a:latin typeface="Comic Sans MS" panose="030F0702030302020204" pitchFamily="66" charset="0"/>
              <a:cs typeface="+mn-cs"/>
            </a:endParaRPr>
          </a:p>
        </p:txBody>
      </p:sp>
      <p:sp>
        <p:nvSpPr>
          <p:cNvPr id="13" name="TextBox 12"/>
          <p:cNvSpPr txBox="1"/>
          <p:nvPr/>
        </p:nvSpPr>
        <p:spPr>
          <a:xfrm>
            <a:off x="4960567" y="5410200"/>
            <a:ext cx="3197634" cy="954107"/>
          </a:xfrm>
          <a:prstGeom prst="rect">
            <a:avLst/>
          </a:prstGeom>
          <a:noFill/>
        </p:spPr>
        <p:txBody>
          <a:bodyPr wrap="square" rtlCol="0">
            <a:spAutoFit/>
          </a:bodyPr>
          <a:lstStyle/>
          <a:p>
            <a:pPr algn="ctr" defTabSz="975390" fontAlgn="auto">
              <a:spcBef>
                <a:spcPts val="0"/>
              </a:spcBef>
              <a:spcAft>
                <a:spcPts val="0"/>
              </a:spcAft>
            </a:pPr>
            <a:r>
              <a:rPr lang="en-US" sz="2800" dirty="0" smtClean="0">
                <a:solidFill>
                  <a:prstClr val="black"/>
                </a:solidFill>
                <a:latin typeface="Comic Sans MS" panose="030F0702030302020204" pitchFamily="66" charset="0"/>
                <a:cs typeface="+mn-cs"/>
              </a:rPr>
              <a:t>Description of our community</a:t>
            </a:r>
            <a:endParaRPr lang="en-US" sz="2800" dirty="0">
              <a:solidFill>
                <a:prstClr val="black"/>
              </a:solidFill>
              <a:latin typeface="Comic Sans MS" panose="030F0702030302020204" pitchFamily="66" charset="0"/>
              <a:cs typeface="+mn-cs"/>
            </a:endParaRPr>
          </a:p>
        </p:txBody>
      </p:sp>
    </p:spTree>
    <p:extLst>
      <p:ext uri="{BB962C8B-B14F-4D97-AF65-F5344CB8AC3E}">
        <p14:creationId xmlns:p14="http://schemas.microsoft.com/office/powerpoint/2010/main" val="1701670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3"/>
          <a:stretch>
            <a:fillRect/>
          </a:stretch>
        </p:blipFill>
        <p:spPr>
          <a:xfrm>
            <a:off x="4692482" y="1594880"/>
            <a:ext cx="3532933" cy="3788203"/>
          </a:xfrm>
          <a:prstGeom prst="rect">
            <a:avLst/>
          </a:prstGeom>
        </p:spPr>
      </p:pic>
      <p:sp>
        <p:nvSpPr>
          <p:cNvPr id="16" name="TextBox 15"/>
          <p:cNvSpPr txBox="1"/>
          <p:nvPr/>
        </p:nvSpPr>
        <p:spPr>
          <a:xfrm>
            <a:off x="2082800" y="3723854"/>
            <a:ext cx="2948631" cy="683264"/>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600">
                <a:solidFill>
                  <a:schemeClr val="bg1"/>
                </a:solidFill>
                <a:latin typeface="Bookman Old Style" panose="02050604050505020204" pitchFamily="18" charset="0"/>
              </a:defRPr>
            </a:lvl1pPr>
          </a:lstStyle>
          <a:p>
            <a:pPr marL="304810" indent="-304810" defTabSz="975390" fontAlgn="auto">
              <a:spcBef>
                <a:spcPts val="0"/>
              </a:spcBef>
              <a:spcAft>
                <a:spcPts val="0"/>
              </a:spcAft>
            </a:pPr>
            <a:r>
              <a:rPr lang="en-US" sz="1920" dirty="0">
                <a:solidFill>
                  <a:prstClr val="black"/>
                </a:solidFill>
                <a:cs typeface="+mn-cs"/>
              </a:rPr>
              <a:t>“Made in the Image of God”</a:t>
            </a:r>
          </a:p>
        </p:txBody>
      </p:sp>
      <p:sp>
        <p:nvSpPr>
          <p:cNvPr id="17" name="TextBox 16"/>
          <p:cNvSpPr txBox="1"/>
          <p:nvPr/>
        </p:nvSpPr>
        <p:spPr>
          <a:xfrm>
            <a:off x="2108396" y="2424416"/>
            <a:ext cx="2804088" cy="683264"/>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600">
                <a:solidFill>
                  <a:schemeClr val="bg1"/>
                </a:solidFill>
                <a:latin typeface="Bookman Old Style" panose="02050604050505020204" pitchFamily="18" charset="0"/>
              </a:defRPr>
            </a:lvl1pPr>
          </a:lstStyle>
          <a:p>
            <a:pPr marL="304810" indent="-304810" defTabSz="975390" fontAlgn="auto">
              <a:spcBef>
                <a:spcPts val="0"/>
              </a:spcBef>
              <a:spcAft>
                <a:spcPts val="0"/>
              </a:spcAft>
            </a:pPr>
            <a:r>
              <a:rPr lang="en-US" sz="1920" dirty="0">
                <a:solidFill>
                  <a:prstClr val="black"/>
                </a:solidFill>
                <a:cs typeface="+mn-cs"/>
              </a:rPr>
              <a:t>Love your neighbor as yourself</a:t>
            </a:r>
          </a:p>
        </p:txBody>
      </p:sp>
      <p:sp>
        <p:nvSpPr>
          <p:cNvPr id="20" name="TextBox 19"/>
          <p:cNvSpPr txBox="1"/>
          <p:nvPr/>
        </p:nvSpPr>
        <p:spPr>
          <a:xfrm>
            <a:off x="7953997" y="3438102"/>
            <a:ext cx="3405566" cy="683264"/>
          </a:xfrm>
          <a:prstGeom prst="rect">
            <a:avLst/>
          </a:prstGeom>
          <a:noFill/>
        </p:spPr>
        <p:txBody>
          <a:bodyPr wrap="square" rtlCol="0">
            <a:spAutoFit/>
          </a:bodyPr>
          <a:lstStyle/>
          <a:p>
            <a:pPr marL="304810" indent="-304810" defTabSz="975390" fontAlgn="auto">
              <a:spcBef>
                <a:spcPts val="0"/>
              </a:spcBef>
              <a:spcAft>
                <a:spcPts val="0"/>
              </a:spcAft>
              <a:buFont typeface="Arial" panose="020B0604020202020204" pitchFamily="34" charset="0"/>
              <a:buChar char="•"/>
            </a:pPr>
            <a:r>
              <a:rPr lang="en-US" sz="1920" dirty="0">
                <a:solidFill>
                  <a:prstClr val="black"/>
                </a:solidFill>
                <a:latin typeface="Bookman Old Style" panose="02050604050505020204" pitchFamily="18" charset="0"/>
                <a:cs typeface="+mn-cs"/>
              </a:rPr>
              <a:t>I received amazing and underserved grace</a:t>
            </a:r>
          </a:p>
        </p:txBody>
      </p:sp>
      <p:sp>
        <p:nvSpPr>
          <p:cNvPr id="57" name="TextBox 56"/>
          <p:cNvSpPr txBox="1"/>
          <p:nvPr/>
        </p:nvSpPr>
        <p:spPr>
          <a:xfrm>
            <a:off x="7953997" y="2398701"/>
            <a:ext cx="3532933" cy="683264"/>
          </a:xfrm>
          <a:prstGeom prst="rect">
            <a:avLst/>
          </a:prstGeom>
          <a:noFill/>
        </p:spPr>
        <p:txBody>
          <a:bodyPr wrap="square" rtlCol="0">
            <a:spAutoFit/>
          </a:bodyPr>
          <a:lstStyle/>
          <a:p>
            <a:pPr marL="304810" indent="-304810" defTabSz="975390" fontAlgn="auto">
              <a:spcBef>
                <a:spcPts val="0"/>
              </a:spcBef>
              <a:spcAft>
                <a:spcPts val="0"/>
              </a:spcAft>
              <a:buFont typeface="Arial" panose="020B0604020202020204" pitchFamily="34" charset="0"/>
              <a:buChar char="•"/>
            </a:pPr>
            <a:r>
              <a:rPr lang="en-US" sz="1920" dirty="0">
                <a:solidFill>
                  <a:prstClr val="black"/>
                </a:solidFill>
                <a:latin typeface="Bookman Old Style" panose="02050604050505020204" pitchFamily="18" charset="0"/>
                <a:cs typeface="+mn-cs"/>
              </a:rPr>
              <a:t>I am a sinner responsible for my actions</a:t>
            </a:r>
          </a:p>
        </p:txBody>
      </p:sp>
      <p:sp>
        <p:nvSpPr>
          <p:cNvPr id="42" name="TextBox 41"/>
          <p:cNvSpPr txBox="1"/>
          <p:nvPr/>
        </p:nvSpPr>
        <p:spPr>
          <a:xfrm>
            <a:off x="3865338" y="2892418"/>
            <a:ext cx="917239" cy="355034"/>
          </a:xfrm>
          <a:prstGeom prst="rect">
            <a:avLst/>
          </a:prstGeom>
          <a:noFill/>
        </p:spPr>
        <p:txBody>
          <a:bodyPr wrap="none" rtlCol="0">
            <a:spAutoFit/>
          </a:bodyPr>
          <a:lstStyle/>
          <a:p>
            <a:pPr algn="r" defTabSz="975390" fontAlgn="auto">
              <a:spcBef>
                <a:spcPts val="0"/>
              </a:spcBef>
              <a:spcAft>
                <a:spcPts val="0"/>
              </a:spcAft>
            </a:pPr>
            <a:r>
              <a:rPr lang="en-US" sz="1707">
                <a:solidFill>
                  <a:prstClr val="black"/>
                </a:solidFill>
                <a:latin typeface="Calibri" panose="020F0502020204030204"/>
                <a:cs typeface="+mn-cs"/>
              </a:rPr>
              <a:t>Gal </a:t>
            </a:r>
            <a:r>
              <a:rPr lang="en-US" sz="1707" smtClean="0">
                <a:solidFill>
                  <a:prstClr val="black"/>
                </a:solidFill>
                <a:latin typeface="Calibri" panose="020F0502020204030204"/>
                <a:cs typeface="+mn-cs"/>
              </a:rPr>
              <a:t>5:14</a:t>
            </a:r>
            <a:endParaRPr lang="en-US" sz="1707" dirty="0">
              <a:solidFill>
                <a:prstClr val="black"/>
              </a:solidFill>
              <a:latin typeface="Calibri" panose="020F0502020204030204"/>
              <a:cs typeface="+mn-cs"/>
            </a:endParaRPr>
          </a:p>
        </p:txBody>
      </p:sp>
      <p:sp>
        <p:nvSpPr>
          <p:cNvPr id="43" name="TextBox 42"/>
          <p:cNvSpPr txBox="1"/>
          <p:nvPr/>
        </p:nvSpPr>
        <p:spPr>
          <a:xfrm>
            <a:off x="3446795" y="4093197"/>
            <a:ext cx="877163" cy="355034"/>
          </a:xfrm>
          <a:prstGeom prst="rect">
            <a:avLst/>
          </a:prstGeom>
          <a:noFill/>
        </p:spPr>
        <p:txBody>
          <a:bodyPr wrap="none" rtlCol="0">
            <a:spAutoFit/>
          </a:bodyPr>
          <a:lstStyle/>
          <a:p>
            <a:pPr algn="r" defTabSz="975390" fontAlgn="auto">
              <a:spcBef>
                <a:spcPts val="0"/>
              </a:spcBef>
              <a:spcAft>
                <a:spcPts val="0"/>
              </a:spcAft>
            </a:pPr>
            <a:r>
              <a:rPr lang="en-US" sz="1707">
                <a:solidFill>
                  <a:prstClr val="black"/>
                </a:solidFill>
                <a:latin typeface="Calibri" panose="020F0502020204030204"/>
                <a:cs typeface="+mn-cs"/>
              </a:rPr>
              <a:t>Gen </a:t>
            </a:r>
            <a:r>
              <a:rPr lang="en-US" sz="1707" smtClean="0">
                <a:solidFill>
                  <a:prstClr val="black"/>
                </a:solidFill>
                <a:latin typeface="Calibri" panose="020F0502020204030204"/>
                <a:cs typeface="+mn-cs"/>
              </a:rPr>
              <a:t>9:6</a:t>
            </a:r>
            <a:endParaRPr lang="en-US" sz="1707" dirty="0">
              <a:solidFill>
                <a:prstClr val="black"/>
              </a:solidFill>
              <a:latin typeface="Calibri" panose="020F0502020204030204"/>
              <a:cs typeface="+mn-cs"/>
            </a:endParaRPr>
          </a:p>
        </p:txBody>
      </p:sp>
      <p:sp>
        <p:nvSpPr>
          <p:cNvPr id="44" name="TextBox 43"/>
          <p:cNvSpPr txBox="1"/>
          <p:nvPr/>
        </p:nvSpPr>
        <p:spPr>
          <a:xfrm>
            <a:off x="10600608" y="3839099"/>
            <a:ext cx="1252266" cy="355034"/>
          </a:xfrm>
          <a:prstGeom prst="rect">
            <a:avLst/>
          </a:prstGeom>
          <a:noFill/>
        </p:spPr>
        <p:txBody>
          <a:bodyPr wrap="none" rtlCol="0">
            <a:spAutoFit/>
          </a:bodyPr>
          <a:lstStyle/>
          <a:p>
            <a:pPr algn="r" defTabSz="975390" fontAlgn="auto">
              <a:spcBef>
                <a:spcPts val="0"/>
              </a:spcBef>
              <a:spcAft>
                <a:spcPts val="0"/>
              </a:spcAft>
            </a:pPr>
            <a:r>
              <a:rPr lang="en-US" sz="1707" err="1">
                <a:solidFill>
                  <a:prstClr val="black"/>
                </a:solidFill>
                <a:latin typeface="Calibri" panose="020F0502020204030204"/>
                <a:cs typeface="+mn-cs"/>
              </a:rPr>
              <a:t>Eph</a:t>
            </a:r>
            <a:r>
              <a:rPr lang="en-US" sz="1707">
                <a:solidFill>
                  <a:prstClr val="black"/>
                </a:solidFill>
                <a:latin typeface="Calibri" panose="020F0502020204030204"/>
                <a:cs typeface="+mn-cs"/>
              </a:rPr>
              <a:t> </a:t>
            </a:r>
            <a:r>
              <a:rPr lang="en-US" sz="1707" smtClean="0">
                <a:solidFill>
                  <a:prstClr val="black"/>
                </a:solidFill>
                <a:latin typeface="Calibri" panose="020F0502020204030204"/>
                <a:cs typeface="+mn-cs"/>
              </a:rPr>
              <a:t>1:13-14</a:t>
            </a:r>
            <a:endParaRPr lang="en-US" sz="1707" dirty="0">
              <a:solidFill>
                <a:prstClr val="black"/>
              </a:solidFill>
              <a:latin typeface="Calibri" panose="020F0502020204030204"/>
              <a:cs typeface="+mn-cs"/>
            </a:endParaRPr>
          </a:p>
        </p:txBody>
      </p:sp>
      <p:sp>
        <p:nvSpPr>
          <p:cNvPr id="48" name="TextBox 47"/>
          <p:cNvSpPr txBox="1"/>
          <p:nvPr/>
        </p:nvSpPr>
        <p:spPr>
          <a:xfrm>
            <a:off x="10089571" y="2796232"/>
            <a:ext cx="1137170" cy="617733"/>
          </a:xfrm>
          <a:prstGeom prst="rect">
            <a:avLst/>
          </a:prstGeom>
          <a:noFill/>
        </p:spPr>
        <p:txBody>
          <a:bodyPr wrap="none" rtlCol="0">
            <a:spAutoFit/>
          </a:bodyPr>
          <a:lstStyle/>
          <a:p>
            <a:pPr algn="r" defTabSz="975390" fontAlgn="auto">
              <a:spcBef>
                <a:spcPts val="0"/>
              </a:spcBef>
              <a:spcAft>
                <a:spcPts val="0"/>
              </a:spcAft>
            </a:pPr>
            <a:r>
              <a:rPr lang="en-US" sz="1707">
                <a:solidFill>
                  <a:prstClr val="black"/>
                </a:solidFill>
                <a:latin typeface="Calibri" panose="020F0502020204030204"/>
                <a:cs typeface="+mn-cs"/>
              </a:rPr>
              <a:t>Rom </a:t>
            </a:r>
            <a:r>
              <a:rPr lang="en-US" sz="1707" smtClean="0">
                <a:solidFill>
                  <a:prstClr val="black"/>
                </a:solidFill>
                <a:latin typeface="Calibri" panose="020F0502020204030204"/>
                <a:cs typeface="+mn-cs"/>
              </a:rPr>
              <a:t>6:23</a:t>
            </a:r>
            <a:endParaRPr lang="en-US" sz="1707" dirty="0">
              <a:solidFill>
                <a:prstClr val="black"/>
              </a:solidFill>
              <a:latin typeface="Calibri" panose="020F0502020204030204"/>
              <a:cs typeface="+mn-cs"/>
            </a:endParaRPr>
          </a:p>
          <a:p>
            <a:pPr algn="r" defTabSz="975390" fontAlgn="auto">
              <a:spcBef>
                <a:spcPts val="0"/>
              </a:spcBef>
              <a:spcAft>
                <a:spcPts val="0"/>
              </a:spcAft>
            </a:pPr>
            <a:r>
              <a:rPr lang="en-US" sz="1707" err="1">
                <a:solidFill>
                  <a:prstClr val="black"/>
                </a:solidFill>
                <a:latin typeface="Calibri" panose="020F0502020204030204"/>
                <a:cs typeface="+mn-cs"/>
              </a:rPr>
              <a:t>Prov</a:t>
            </a:r>
            <a:r>
              <a:rPr lang="en-US" sz="1707">
                <a:solidFill>
                  <a:prstClr val="black"/>
                </a:solidFill>
                <a:latin typeface="Calibri" panose="020F0502020204030204"/>
                <a:cs typeface="+mn-cs"/>
              </a:rPr>
              <a:t> </a:t>
            </a:r>
            <a:r>
              <a:rPr lang="en-US" sz="1707" smtClean="0">
                <a:solidFill>
                  <a:prstClr val="black"/>
                </a:solidFill>
                <a:latin typeface="Calibri" panose="020F0502020204030204"/>
                <a:cs typeface="+mn-cs"/>
              </a:rPr>
              <a:t>28:26</a:t>
            </a:r>
            <a:endParaRPr lang="en-US" sz="1707" dirty="0">
              <a:solidFill>
                <a:prstClr val="black"/>
              </a:solidFill>
              <a:latin typeface="Calibri" panose="020F0502020204030204"/>
              <a:cs typeface="+mn-cs"/>
            </a:endParaRPr>
          </a:p>
        </p:txBody>
      </p:sp>
      <p:sp>
        <p:nvSpPr>
          <p:cNvPr id="7" name="TextBox 6"/>
          <p:cNvSpPr txBox="1"/>
          <p:nvPr/>
        </p:nvSpPr>
        <p:spPr>
          <a:xfrm>
            <a:off x="2484521" y="6256251"/>
            <a:ext cx="2532404" cy="683264"/>
          </a:xfrm>
          <a:prstGeom prst="rect">
            <a:avLst/>
          </a:prstGeom>
          <a:noFill/>
        </p:spPr>
        <p:txBody>
          <a:bodyPr wrap="square" rtlCol="0">
            <a:spAutoFit/>
          </a:bodyPr>
          <a:lstStyle/>
          <a:p>
            <a:pPr algn="ctr" defTabSz="975390" fontAlgn="auto">
              <a:spcBef>
                <a:spcPts val="0"/>
              </a:spcBef>
              <a:spcAft>
                <a:spcPts val="0"/>
              </a:spcAft>
            </a:pPr>
            <a:r>
              <a:rPr lang="en-US" sz="1920" dirty="0">
                <a:solidFill>
                  <a:prstClr val="black"/>
                </a:solidFill>
                <a:latin typeface="Bookman Old Style" panose="02050604050505020204" pitchFamily="18" charset="0"/>
                <a:cs typeface="+mn-cs"/>
              </a:rPr>
              <a:t>“Don’t let the world teach you theology”</a:t>
            </a:r>
          </a:p>
        </p:txBody>
      </p:sp>
      <p:sp>
        <p:nvSpPr>
          <p:cNvPr id="8" name="TextBox 7"/>
          <p:cNvSpPr txBox="1"/>
          <p:nvPr/>
        </p:nvSpPr>
        <p:spPr>
          <a:xfrm>
            <a:off x="5167107" y="6286519"/>
            <a:ext cx="2532404" cy="683264"/>
          </a:xfrm>
          <a:prstGeom prst="rect">
            <a:avLst/>
          </a:prstGeom>
          <a:noFill/>
        </p:spPr>
        <p:txBody>
          <a:bodyPr wrap="square" rtlCol="0">
            <a:spAutoFit/>
          </a:bodyPr>
          <a:lstStyle/>
          <a:p>
            <a:pPr algn="ctr" defTabSz="975390" fontAlgn="auto">
              <a:spcBef>
                <a:spcPts val="0"/>
              </a:spcBef>
              <a:spcAft>
                <a:spcPts val="0"/>
              </a:spcAft>
            </a:pPr>
            <a:r>
              <a:rPr lang="en-US" sz="1920" dirty="0">
                <a:solidFill>
                  <a:prstClr val="black"/>
                </a:solidFill>
                <a:latin typeface="Bookman Old Style" panose="02050604050505020204" pitchFamily="18" charset="0"/>
                <a:cs typeface="+mn-cs"/>
              </a:rPr>
              <a:t>The image of God in relationship</a:t>
            </a:r>
          </a:p>
        </p:txBody>
      </p:sp>
      <p:sp>
        <p:nvSpPr>
          <p:cNvPr id="9" name="TextBox 8"/>
          <p:cNvSpPr txBox="1"/>
          <p:nvPr/>
        </p:nvSpPr>
        <p:spPr>
          <a:xfrm>
            <a:off x="7953999" y="6286519"/>
            <a:ext cx="2532404" cy="683264"/>
          </a:xfrm>
          <a:prstGeom prst="rect">
            <a:avLst/>
          </a:prstGeom>
          <a:noFill/>
        </p:spPr>
        <p:txBody>
          <a:bodyPr wrap="square" rtlCol="0">
            <a:spAutoFit/>
          </a:bodyPr>
          <a:lstStyle/>
          <a:p>
            <a:pPr algn="ctr" defTabSz="975390" fontAlgn="auto">
              <a:spcBef>
                <a:spcPts val="0"/>
              </a:spcBef>
              <a:spcAft>
                <a:spcPts val="0"/>
              </a:spcAft>
            </a:pPr>
            <a:r>
              <a:rPr lang="en-US" sz="1920" dirty="0">
                <a:solidFill>
                  <a:prstClr val="black"/>
                </a:solidFill>
                <a:latin typeface="Bookman Old Style" panose="02050604050505020204" pitchFamily="18" charset="0"/>
                <a:cs typeface="+mn-cs"/>
              </a:rPr>
              <a:t>“Sanctification is a team sport!”</a:t>
            </a:r>
          </a:p>
        </p:txBody>
      </p:sp>
      <p:grpSp>
        <p:nvGrpSpPr>
          <p:cNvPr id="73" name="Group 72"/>
          <p:cNvGrpSpPr/>
          <p:nvPr/>
        </p:nvGrpSpPr>
        <p:grpSpPr>
          <a:xfrm>
            <a:off x="2808177" y="4771879"/>
            <a:ext cx="7128986" cy="1284957"/>
            <a:chOff x="2632666" y="4473636"/>
            <a:chExt cx="6683424" cy="1204647"/>
          </a:xfrm>
        </p:grpSpPr>
        <p:sp>
          <p:nvSpPr>
            <p:cNvPr id="2" name="Rounded Rectangle 1"/>
            <p:cNvSpPr/>
            <p:nvPr/>
          </p:nvSpPr>
          <p:spPr>
            <a:xfrm>
              <a:off x="7971786" y="4920021"/>
              <a:ext cx="1344304" cy="758262"/>
            </a:xfrm>
            <a:prstGeom prst="roundRect">
              <a:avLst/>
            </a:prstGeom>
            <a:noFill/>
            <a:ln w="381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a:spcBef>
                  <a:spcPts val="0"/>
                </a:spcBef>
                <a:spcAft>
                  <a:spcPts val="0"/>
                </a:spcAft>
              </a:pPr>
              <a:r>
                <a:rPr lang="en-US" sz="2133" dirty="0">
                  <a:solidFill>
                    <a:srgbClr val="009999"/>
                  </a:solidFill>
                  <a:effectLst>
                    <a:outerShdw blurRad="38100" dist="38100" dir="2700000" algn="tl">
                      <a:srgbClr val="000000">
                        <a:alpha val="43137"/>
                      </a:srgbClr>
                    </a:outerShdw>
                  </a:effectLst>
                  <a:latin typeface="Calibri" panose="020F0502020204030204"/>
                </a:rPr>
                <a:t>The Church</a:t>
              </a:r>
            </a:p>
          </p:txBody>
        </p:sp>
        <p:sp>
          <p:nvSpPr>
            <p:cNvPr id="5" name="Rounded Rectangle 4"/>
            <p:cNvSpPr/>
            <p:nvPr/>
          </p:nvSpPr>
          <p:spPr>
            <a:xfrm>
              <a:off x="5359075" y="4920021"/>
              <a:ext cx="1344304" cy="758262"/>
            </a:xfrm>
            <a:prstGeom prst="roundRect">
              <a:avLst/>
            </a:prstGeom>
            <a:noFill/>
            <a:ln w="381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a:spcBef>
                  <a:spcPts val="0"/>
                </a:spcBef>
                <a:spcAft>
                  <a:spcPts val="0"/>
                </a:spcAft>
              </a:pPr>
              <a:r>
                <a:rPr lang="en-US" sz="2133" dirty="0">
                  <a:solidFill>
                    <a:srgbClr val="009999"/>
                  </a:solidFill>
                  <a:effectLst>
                    <a:outerShdw blurRad="38100" dist="38100" dir="2700000" algn="tl">
                      <a:srgbClr val="000000">
                        <a:alpha val="43137"/>
                      </a:srgbClr>
                    </a:outerShdw>
                  </a:effectLst>
                  <a:latin typeface="Calibri" panose="020F0502020204030204"/>
                </a:rPr>
                <a:t>The Family</a:t>
              </a:r>
            </a:p>
          </p:txBody>
        </p:sp>
        <p:sp>
          <p:nvSpPr>
            <p:cNvPr id="6" name="Rounded Rectangle 5"/>
            <p:cNvSpPr/>
            <p:nvPr/>
          </p:nvSpPr>
          <p:spPr>
            <a:xfrm>
              <a:off x="2632666" y="4920021"/>
              <a:ext cx="1344304" cy="758262"/>
            </a:xfrm>
            <a:prstGeom prst="roundRect">
              <a:avLst/>
            </a:prstGeom>
            <a:noFill/>
            <a:ln w="381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a:spcBef>
                  <a:spcPts val="0"/>
                </a:spcBef>
                <a:spcAft>
                  <a:spcPts val="0"/>
                </a:spcAft>
              </a:pPr>
              <a:r>
                <a:rPr lang="en-US" sz="2133" dirty="0">
                  <a:solidFill>
                    <a:srgbClr val="009999"/>
                  </a:solidFill>
                  <a:effectLst>
                    <a:outerShdw blurRad="38100" dist="38100" dir="2700000" algn="tl">
                      <a:srgbClr val="000000">
                        <a:alpha val="43137"/>
                      </a:srgbClr>
                    </a:outerShdw>
                  </a:effectLst>
                  <a:latin typeface="Calibri" panose="020F0502020204030204"/>
                </a:rPr>
                <a:t>The Society</a:t>
              </a:r>
            </a:p>
          </p:txBody>
        </p:sp>
        <p:cxnSp>
          <p:nvCxnSpPr>
            <p:cNvPr id="60" name="Straight Arrow Connector 59"/>
            <p:cNvCxnSpPr/>
            <p:nvPr/>
          </p:nvCxnSpPr>
          <p:spPr>
            <a:xfrm flipH="1">
              <a:off x="4061429" y="4473711"/>
              <a:ext cx="882047" cy="446310"/>
            </a:xfrm>
            <a:prstGeom prst="straightConnector1">
              <a:avLst/>
            </a:prstGeom>
            <a:noFill/>
            <a:ln w="38100">
              <a:solidFill>
                <a:srgbClr val="0099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2" name="Straight Arrow Connector 61"/>
            <p:cNvCxnSpPr/>
            <p:nvPr/>
          </p:nvCxnSpPr>
          <p:spPr>
            <a:xfrm flipH="1">
              <a:off x="6083882" y="4539866"/>
              <a:ext cx="1" cy="313851"/>
            </a:xfrm>
            <a:prstGeom prst="straightConnector1">
              <a:avLst/>
            </a:prstGeom>
            <a:noFill/>
            <a:ln w="38100">
              <a:solidFill>
                <a:srgbClr val="0099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Arrow Connector 63"/>
            <p:cNvCxnSpPr/>
            <p:nvPr/>
          </p:nvCxnSpPr>
          <p:spPr>
            <a:xfrm>
              <a:off x="7102363" y="4473636"/>
              <a:ext cx="882047" cy="446310"/>
            </a:xfrm>
            <a:prstGeom prst="straightConnector1">
              <a:avLst/>
            </a:prstGeom>
            <a:noFill/>
            <a:ln w="38100">
              <a:solidFill>
                <a:srgbClr val="009999"/>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51" name="TextBox 50"/>
          <p:cNvSpPr txBox="1"/>
          <p:nvPr/>
        </p:nvSpPr>
        <p:spPr>
          <a:xfrm>
            <a:off x="7444014" y="5761445"/>
            <a:ext cx="963725" cy="355034"/>
          </a:xfrm>
          <a:prstGeom prst="rect">
            <a:avLst/>
          </a:prstGeom>
          <a:noFill/>
        </p:spPr>
        <p:txBody>
          <a:bodyPr wrap="none" rtlCol="0">
            <a:spAutoFit/>
          </a:bodyPr>
          <a:lstStyle/>
          <a:p>
            <a:pPr algn="r" defTabSz="975390" fontAlgn="auto">
              <a:spcBef>
                <a:spcPts val="0"/>
              </a:spcBef>
              <a:spcAft>
                <a:spcPts val="0"/>
              </a:spcAft>
            </a:pPr>
            <a:r>
              <a:rPr lang="en-US" sz="1707" err="1">
                <a:solidFill>
                  <a:prstClr val="black"/>
                </a:solidFill>
                <a:latin typeface="Calibri" panose="020F0502020204030204"/>
                <a:cs typeface="+mn-cs"/>
              </a:rPr>
              <a:t>Eph</a:t>
            </a:r>
            <a:r>
              <a:rPr lang="en-US" sz="1707">
                <a:solidFill>
                  <a:prstClr val="black"/>
                </a:solidFill>
                <a:latin typeface="Calibri" panose="020F0502020204030204"/>
                <a:cs typeface="+mn-cs"/>
              </a:rPr>
              <a:t> </a:t>
            </a:r>
            <a:r>
              <a:rPr lang="en-US" sz="1707" smtClean="0">
                <a:solidFill>
                  <a:prstClr val="black"/>
                </a:solidFill>
                <a:latin typeface="Calibri" panose="020F0502020204030204"/>
                <a:cs typeface="+mn-cs"/>
              </a:rPr>
              <a:t>2:19</a:t>
            </a:r>
            <a:endParaRPr lang="en-US" sz="1707" dirty="0">
              <a:solidFill>
                <a:prstClr val="black"/>
              </a:solidFill>
              <a:latin typeface="Calibri" panose="020F0502020204030204"/>
              <a:cs typeface="+mn-cs"/>
            </a:endParaRPr>
          </a:p>
        </p:txBody>
      </p:sp>
      <p:sp>
        <p:nvSpPr>
          <p:cNvPr id="52" name="TextBox 51"/>
          <p:cNvSpPr txBox="1"/>
          <p:nvPr/>
        </p:nvSpPr>
        <p:spPr>
          <a:xfrm>
            <a:off x="4643212" y="5761445"/>
            <a:ext cx="984564" cy="355034"/>
          </a:xfrm>
          <a:prstGeom prst="rect">
            <a:avLst/>
          </a:prstGeom>
          <a:noFill/>
        </p:spPr>
        <p:txBody>
          <a:bodyPr wrap="none" rtlCol="0">
            <a:spAutoFit/>
          </a:bodyPr>
          <a:lstStyle/>
          <a:p>
            <a:pPr algn="r" defTabSz="975390" fontAlgn="auto">
              <a:spcBef>
                <a:spcPts val="0"/>
              </a:spcBef>
              <a:spcAft>
                <a:spcPts val="0"/>
              </a:spcAft>
            </a:pPr>
            <a:r>
              <a:rPr lang="en-US" sz="1707">
                <a:solidFill>
                  <a:prstClr val="black"/>
                </a:solidFill>
                <a:latin typeface="Calibri" panose="020F0502020204030204"/>
                <a:cs typeface="+mn-cs"/>
              </a:rPr>
              <a:t>Gal </a:t>
            </a:r>
            <a:r>
              <a:rPr lang="en-US" sz="1707" smtClean="0">
                <a:solidFill>
                  <a:prstClr val="black"/>
                </a:solidFill>
                <a:latin typeface="Calibri" panose="020F0502020204030204"/>
                <a:cs typeface="+mn-cs"/>
              </a:rPr>
              <a:t>4:4-7</a:t>
            </a:r>
            <a:endParaRPr lang="en-US" sz="1707" dirty="0">
              <a:solidFill>
                <a:prstClr val="black"/>
              </a:solidFill>
              <a:latin typeface="Calibri" panose="020F0502020204030204"/>
              <a:cs typeface="+mn-cs"/>
            </a:endParaRPr>
          </a:p>
        </p:txBody>
      </p:sp>
      <p:sp>
        <p:nvSpPr>
          <p:cNvPr id="54" name="TextBox 53"/>
          <p:cNvSpPr txBox="1"/>
          <p:nvPr/>
        </p:nvSpPr>
        <p:spPr>
          <a:xfrm>
            <a:off x="1403371" y="5761446"/>
            <a:ext cx="1184940" cy="617733"/>
          </a:xfrm>
          <a:prstGeom prst="rect">
            <a:avLst/>
          </a:prstGeom>
          <a:noFill/>
        </p:spPr>
        <p:txBody>
          <a:bodyPr wrap="none" rtlCol="0">
            <a:spAutoFit/>
          </a:bodyPr>
          <a:lstStyle/>
          <a:p>
            <a:pPr algn="r" defTabSz="975390" fontAlgn="auto">
              <a:spcBef>
                <a:spcPts val="0"/>
              </a:spcBef>
              <a:spcAft>
                <a:spcPts val="0"/>
              </a:spcAft>
            </a:pPr>
            <a:r>
              <a:rPr lang="en-US" sz="1707">
                <a:solidFill>
                  <a:prstClr val="black"/>
                </a:solidFill>
                <a:latin typeface="Calibri" panose="020F0502020204030204"/>
                <a:cs typeface="+mn-cs"/>
              </a:rPr>
              <a:t>John </a:t>
            </a:r>
            <a:r>
              <a:rPr lang="en-US" sz="1707" smtClean="0">
                <a:solidFill>
                  <a:prstClr val="black"/>
                </a:solidFill>
                <a:latin typeface="Calibri" panose="020F0502020204030204"/>
                <a:cs typeface="+mn-cs"/>
              </a:rPr>
              <a:t>15:18</a:t>
            </a:r>
            <a:endParaRPr lang="en-US" sz="1707" dirty="0">
              <a:solidFill>
                <a:prstClr val="black"/>
              </a:solidFill>
              <a:latin typeface="Calibri" panose="020F0502020204030204"/>
              <a:cs typeface="+mn-cs"/>
            </a:endParaRPr>
          </a:p>
          <a:p>
            <a:pPr algn="r" defTabSz="975390" fontAlgn="auto">
              <a:spcBef>
                <a:spcPts val="0"/>
              </a:spcBef>
              <a:spcAft>
                <a:spcPts val="0"/>
              </a:spcAft>
            </a:pPr>
            <a:r>
              <a:rPr lang="en-US" sz="1707" dirty="0">
                <a:solidFill>
                  <a:prstClr val="black"/>
                </a:solidFill>
                <a:latin typeface="Calibri" panose="020F0502020204030204"/>
                <a:cs typeface="+mn-cs"/>
              </a:rPr>
              <a:t>2 </a:t>
            </a:r>
            <a:r>
              <a:rPr lang="en-US" sz="1707">
                <a:solidFill>
                  <a:prstClr val="black"/>
                </a:solidFill>
                <a:latin typeface="Calibri" panose="020F0502020204030204"/>
                <a:cs typeface="+mn-cs"/>
              </a:rPr>
              <a:t>Tim </a:t>
            </a:r>
            <a:r>
              <a:rPr lang="en-US" sz="1707" smtClean="0">
                <a:solidFill>
                  <a:prstClr val="black"/>
                </a:solidFill>
                <a:latin typeface="Calibri" panose="020F0502020204030204"/>
                <a:cs typeface="+mn-cs"/>
              </a:rPr>
              <a:t>4:3-4</a:t>
            </a:r>
            <a:endParaRPr lang="en-US" sz="1707" dirty="0">
              <a:solidFill>
                <a:prstClr val="black"/>
              </a:solidFill>
              <a:latin typeface="Calibri" panose="020F0502020204030204"/>
              <a:cs typeface="+mn-cs"/>
            </a:endParaRPr>
          </a:p>
        </p:txBody>
      </p:sp>
      <p:grpSp>
        <p:nvGrpSpPr>
          <p:cNvPr id="117" name="Group 116"/>
          <p:cNvGrpSpPr/>
          <p:nvPr/>
        </p:nvGrpSpPr>
        <p:grpSpPr>
          <a:xfrm>
            <a:off x="2898267" y="1"/>
            <a:ext cx="6992451" cy="2008498"/>
            <a:chOff x="2717125" y="0"/>
            <a:chExt cx="6555423" cy="1882967"/>
          </a:xfrm>
        </p:grpSpPr>
        <p:grpSp>
          <p:nvGrpSpPr>
            <p:cNvPr id="118" name="Group 117"/>
            <p:cNvGrpSpPr/>
            <p:nvPr/>
          </p:nvGrpSpPr>
          <p:grpSpPr>
            <a:xfrm>
              <a:off x="2717125" y="0"/>
              <a:ext cx="6555423" cy="1276695"/>
              <a:chOff x="2717125" y="0"/>
              <a:chExt cx="6555423" cy="1276695"/>
            </a:xfrm>
          </p:grpSpPr>
          <p:sp>
            <p:nvSpPr>
              <p:cNvPr id="123" name="Rounded Rectangle 122"/>
              <p:cNvSpPr/>
              <p:nvPr/>
            </p:nvSpPr>
            <p:spPr>
              <a:xfrm>
                <a:off x="2717125" y="680512"/>
                <a:ext cx="1344304" cy="596183"/>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a:spcBef>
                    <a:spcPts val="0"/>
                  </a:spcBef>
                  <a:spcAft>
                    <a:spcPts val="0"/>
                  </a:spcAft>
                </a:pPr>
                <a:r>
                  <a:rPr lang="en-US" sz="2987" cap="small" dirty="0">
                    <a:solidFill>
                      <a:srgbClr val="7030A0"/>
                    </a:solidFill>
                    <a:effectLst>
                      <a:outerShdw blurRad="38100" dist="38100" dir="2700000" algn="tl">
                        <a:srgbClr val="000000">
                          <a:alpha val="43137"/>
                        </a:srgbClr>
                      </a:outerShdw>
                    </a:effectLst>
                    <a:latin typeface="Calibri" panose="020F0502020204030204"/>
                  </a:rPr>
                  <a:t>Justice</a:t>
                </a:r>
              </a:p>
            </p:txBody>
          </p:sp>
          <p:sp>
            <p:nvSpPr>
              <p:cNvPr id="124" name="Rounded Rectangle 123"/>
              <p:cNvSpPr/>
              <p:nvPr/>
            </p:nvSpPr>
            <p:spPr>
              <a:xfrm>
                <a:off x="4446476" y="680341"/>
                <a:ext cx="1344304" cy="596183"/>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a:spcBef>
                    <a:spcPts val="0"/>
                  </a:spcBef>
                  <a:spcAft>
                    <a:spcPts val="0"/>
                  </a:spcAft>
                </a:pPr>
                <a:r>
                  <a:rPr lang="en-US" sz="2987" cap="small" dirty="0">
                    <a:solidFill>
                      <a:srgbClr val="7030A0"/>
                    </a:solidFill>
                    <a:effectLst>
                      <a:outerShdw blurRad="38100" dist="38100" dir="2700000" algn="tl">
                        <a:srgbClr val="000000">
                          <a:alpha val="43137"/>
                        </a:srgbClr>
                      </a:outerShdw>
                    </a:effectLst>
                    <a:latin typeface="Calibri" panose="020F0502020204030204"/>
                  </a:rPr>
                  <a:t>Hesed</a:t>
                </a:r>
              </a:p>
            </p:txBody>
          </p:sp>
          <p:sp>
            <p:nvSpPr>
              <p:cNvPr id="125" name="Rounded Rectangle 124"/>
              <p:cNvSpPr/>
              <p:nvPr/>
            </p:nvSpPr>
            <p:spPr>
              <a:xfrm>
                <a:off x="6175827" y="680341"/>
                <a:ext cx="1344304" cy="596183"/>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a:spcBef>
                    <a:spcPts val="0"/>
                  </a:spcBef>
                  <a:spcAft>
                    <a:spcPts val="0"/>
                  </a:spcAft>
                </a:pPr>
                <a:r>
                  <a:rPr lang="en-US" sz="2987" cap="small" dirty="0">
                    <a:solidFill>
                      <a:srgbClr val="7030A0"/>
                    </a:solidFill>
                    <a:effectLst>
                      <a:outerShdw blurRad="38100" dist="38100" dir="2700000" algn="tl">
                        <a:srgbClr val="000000">
                          <a:alpha val="43137"/>
                        </a:srgbClr>
                      </a:outerShdw>
                    </a:effectLst>
                    <a:latin typeface="Calibri" panose="020F0502020204030204"/>
                  </a:rPr>
                  <a:t>Grace</a:t>
                </a:r>
              </a:p>
            </p:txBody>
          </p:sp>
          <p:sp>
            <p:nvSpPr>
              <p:cNvPr id="126" name="Rounded Rectangle 125"/>
              <p:cNvSpPr/>
              <p:nvPr/>
            </p:nvSpPr>
            <p:spPr>
              <a:xfrm>
                <a:off x="7928244" y="680341"/>
                <a:ext cx="1344304" cy="596183"/>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a:spcBef>
                    <a:spcPts val="0"/>
                  </a:spcBef>
                  <a:spcAft>
                    <a:spcPts val="0"/>
                  </a:spcAft>
                </a:pPr>
                <a:r>
                  <a:rPr lang="en-US" sz="2987" cap="small" dirty="0">
                    <a:solidFill>
                      <a:srgbClr val="7030A0"/>
                    </a:solidFill>
                    <a:effectLst>
                      <a:outerShdw blurRad="38100" dist="38100" dir="2700000" algn="tl">
                        <a:srgbClr val="000000">
                          <a:alpha val="43137"/>
                        </a:srgbClr>
                      </a:outerShdw>
                    </a:effectLst>
                    <a:latin typeface="Calibri" panose="020F0502020204030204"/>
                  </a:rPr>
                  <a:t>Love</a:t>
                </a:r>
              </a:p>
            </p:txBody>
          </p:sp>
          <p:sp>
            <p:nvSpPr>
              <p:cNvPr id="127" name="TextBox 126"/>
              <p:cNvSpPr txBox="1"/>
              <p:nvPr/>
            </p:nvSpPr>
            <p:spPr>
              <a:xfrm>
                <a:off x="4775709" y="0"/>
                <a:ext cx="2374129" cy="578945"/>
              </a:xfrm>
              <a:prstGeom prst="rect">
                <a:avLst/>
              </a:prstGeom>
              <a:noFill/>
            </p:spPr>
            <p:txBody>
              <a:bodyPr wrap="square" rtlCol="0">
                <a:spAutoFit/>
              </a:bodyPr>
              <a:lstStyle/>
              <a:p>
                <a:pPr algn="ctr" defTabSz="975390" fontAlgn="auto">
                  <a:spcBef>
                    <a:spcPts val="0"/>
                  </a:spcBef>
                  <a:spcAft>
                    <a:spcPts val="0"/>
                  </a:spcAft>
                </a:pPr>
                <a:r>
                  <a:rPr lang="en-US" sz="3413" b="1" cap="small" dirty="0">
                    <a:solidFill>
                      <a:srgbClr val="7030A0"/>
                    </a:solidFill>
                    <a:latin typeface="Bookman Old Style" panose="02050604050505020204" pitchFamily="18" charset="0"/>
                    <a:cs typeface="+mn-cs"/>
                  </a:rPr>
                  <a:t>Holiness</a:t>
                </a:r>
              </a:p>
            </p:txBody>
          </p:sp>
        </p:grpSp>
        <p:sp>
          <p:nvSpPr>
            <p:cNvPr id="119" name="TextBox 118"/>
            <p:cNvSpPr txBox="1"/>
            <p:nvPr/>
          </p:nvSpPr>
          <p:spPr>
            <a:xfrm>
              <a:off x="8056799" y="1305447"/>
              <a:ext cx="1127412" cy="332844"/>
            </a:xfrm>
            <a:prstGeom prst="rect">
              <a:avLst/>
            </a:prstGeom>
            <a:noFill/>
          </p:spPr>
          <p:txBody>
            <a:bodyPr wrap="none" rtlCol="0">
              <a:spAutoFit/>
            </a:bodyPr>
            <a:lstStyle/>
            <a:p>
              <a:pPr defTabSz="975390" fontAlgn="auto">
                <a:spcBef>
                  <a:spcPts val="0"/>
                </a:spcBef>
                <a:spcAft>
                  <a:spcPts val="0"/>
                </a:spcAft>
              </a:pPr>
              <a:r>
                <a:rPr lang="en-US" sz="1707" dirty="0">
                  <a:solidFill>
                    <a:prstClr val="black"/>
                  </a:solidFill>
                  <a:latin typeface="Calibri" panose="020F0502020204030204"/>
                  <a:cs typeface="+mn-cs"/>
                </a:rPr>
                <a:t>1 </a:t>
              </a:r>
              <a:r>
                <a:rPr lang="en-US" sz="1707">
                  <a:solidFill>
                    <a:prstClr val="black"/>
                  </a:solidFill>
                  <a:latin typeface="Calibri" panose="020F0502020204030204"/>
                  <a:cs typeface="+mn-cs"/>
                </a:rPr>
                <a:t>John </a:t>
              </a:r>
              <a:r>
                <a:rPr lang="en-US" sz="1707" smtClean="0">
                  <a:solidFill>
                    <a:prstClr val="black"/>
                  </a:solidFill>
                  <a:latin typeface="Calibri" panose="020F0502020204030204"/>
                  <a:cs typeface="+mn-cs"/>
                </a:rPr>
                <a:t>4:10</a:t>
              </a:r>
              <a:endParaRPr lang="en-US" sz="1707" dirty="0">
                <a:solidFill>
                  <a:prstClr val="black"/>
                </a:solidFill>
                <a:latin typeface="Calibri" panose="020F0502020204030204"/>
                <a:cs typeface="+mn-cs"/>
              </a:endParaRPr>
            </a:p>
          </p:txBody>
        </p:sp>
        <p:sp>
          <p:nvSpPr>
            <p:cNvPr id="120" name="TextBox 119"/>
            <p:cNvSpPr txBox="1"/>
            <p:nvPr/>
          </p:nvSpPr>
          <p:spPr>
            <a:xfrm>
              <a:off x="6533907" y="1292685"/>
              <a:ext cx="799799" cy="332844"/>
            </a:xfrm>
            <a:prstGeom prst="rect">
              <a:avLst/>
            </a:prstGeom>
            <a:noFill/>
          </p:spPr>
          <p:txBody>
            <a:bodyPr wrap="none" rtlCol="0">
              <a:spAutoFit/>
            </a:bodyPr>
            <a:lstStyle/>
            <a:p>
              <a:pPr defTabSz="975390" fontAlgn="auto">
                <a:spcBef>
                  <a:spcPts val="0"/>
                </a:spcBef>
                <a:spcAft>
                  <a:spcPts val="0"/>
                </a:spcAft>
              </a:pPr>
              <a:r>
                <a:rPr lang="en-US" sz="1707" err="1">
                  <a:solidFill>
                    <a:prstClr val="black"/>
                  </a:solidFill>
                  <a:latin typeface="Calibri" panose="020F0502020204030204"/>
                  <a:cs typeface="+mn-cs"/>
                </a:rPr>
                <a:t>Eph</a:t>
              </a:r>
              <a:r>
                <a:rPr lang="en-US" sz="1707">
                  <a:solidFill>
                    <a:prstClr val="black"/>
                  </a:solidFill>
                  <a:latin typeface="Calibri" panose="020F0502020204030204"/>
                  <a:cs typeface="+mn-cs"/>
                </a:rPr>
                <a:t> </a:t>
              </a:r>
              <a:r>
                <a:rPr lang="en-US" sz="1707" smtClean="0">
                  <a:solidFill>
                    <a:prstClr val="black"/>
                  </a:solidFill>
                  <a:latin typeface="Calibri" panose="020F0502020204030204"/>
                  <a:cs typeface="+mn-cs"/>
                </a:rPr>
                <a:t>2:8</a:t>
              </a:r>
              <a:endParaRPr lang="en-US" sz="1707" dirty="0">
                <a:solidFill>
                  <a:prstClr val="black"/>
                </a:solidFill>
                <a:latin typeface="Calibri" panose="020F0502020204030204"/>
                <a:cs typeface="+mn-cs"/>
              </a:endParaRPr>
            </a:p>
          </p:txBody>
        </p:sp>
        <p:sp>
          <p:nvSpPr>
            <p:cNvPr id="121" name="TextBox 120"/>
            <p:cNvSpPr txBox="1"/>
            <p:nvPr/>
          </p:nvSpPr>
          <p:spPr>
            <a:xfrm>
              <a:off x="4455260" y="1303842"/>
              <a:ext cx="1343517" cy="332844"/>
            </a:xfrm>
            <a:prstGeom prst="rect">
              <a:avLst/>
            </a:prstGeom>
            <a:noFill/>
          </p:spPr>
          <p:txBody>
            <a:bodyPr wrap="none" rtlCol="0">
              <a:spAutoFit/>
            </a:bodyPr>
            <a:lstStyle/>
            <a:p>
              <a:pPr algn="r" defTabSz="975390" fontAlgn="auto">
                <a:spcBef>
                  <a:spcPts val="0"/>
                </a:spcBef>
                <a:spcAft>
                  <a:spcPts val="0"/>
                </a:spcAft>
              </a:pPr>
              <a:r>
                <a:rPr lang="en-US" sz="1707" dirty="0">
                  <a:solidFill>
                    <a:prstClr val="black"/>
                  </a:solidFill>
                  <a:latin typeface="Calibri" panose="020F0502020204030204"/>
                  <a:cs typeface="+mn-cs"/>
                </a:rPr>
                <a:t>1 </a:t>
              </a:r>
              <a:r>
                <a:rPr lang="en-US" sz="1707" err="1">
                  <a:solidFill>
                    <a:prstClr val="black"/>
                  </a:solidFill>
                  <a:latin typeface="Calibri" panose="020F0502020204030204"/>
                  <a:cs typeface="+mn-cs"/>
                </a:rPr>
                <a:t>Chron</a:t>
              </a:r>
              <a:r>
                <a:rPr lang="en-US" sz="1707">
                  <a:solidFill>
                    <a:prstClr val="black"/>
                  </a:solidFill>
                  <a:latin typeface="Calibri" panose="020F0502020204030204"/>
                  <a:cs typeface="+mn-cs"/>
                </a:rPr>
                <a:t> </a:t>
              </a:r>
              <a:r>
                <a:rPr lang="en-US" sz="1707" smtClean="0">
                  <a:solidFill>
                    <a:prstClr val="black"/>
                  </a:solidFill>
                  <a:latin typeface="Calibri" panose="020F0502020204030204"/>
                  <a:cs typeface="+mn-cs"/>
                </a:rPr>
                <a:t>16:34</a:t>
              </a:r>
              <a:endParaRPr lang="en-US" sz="1707" dirty="0">
                <a:solidFill>
                  <a:prstClr val="black"/>
                </a:solidFill>
                <a:latin typeface="Calibri" panose="020F0502020204030204"/>
                <a:cs typeface="+mn-cs"/>
              </a:endParaRPr>
            </a:p>
          </p:txBody>
        </p:sp>
        <p:sp>
          <p:nvSpPr>
            <p:cNvPr id="122" name="TextBox 121"/>
            <p:cNvSpPr txBox="1"/>
            <p:nvPr/>
          </p:nvSpPr>
          <p:spPr>
            <a:xfrm>
              <a:off x="2910619" y="1303842"/>
              <a:ext cx="873255" cy="579125"/>
            </a:xfrm>
            <a:prstGeom prst="rect">
              <a:avLst/>
            </a:prstGeom>
            <a:noFill/>
          </p:spPr>
          <p:txBody>
            <a:bodyPr wrap="none" rtlCol="0">
              <a:spAutoFit/>
            </a:bodyPr>
            <a:lstStyle/>
            <a:p>
              <a:pPr algn="r" defTabSz="975390" fontAlgn="auto">
                <a:spcBef>
                  <a:spcPts val="0"/>
                </a:spcBef>
                <a:spcAft>
                  <a:spcPts val="0"/>
                </a:spcAft>
              </a:pPr>
              <a:r>
                <a:rPr lang="en-US" sz="1707">
                  <a:solidFill>
                    <a:prstClr val="black"/>
                  </a:solidFill>
                  <a:latin typeface="Calibri" panose="020F0502020204030204"/>
                  <a:cs typeface="+mn-cs"/>
                </a:rPr>
                <a:t>Ps </a:t>
              </a:r>
              <a:r>
                <a:rPr lang="en-US" sz="1707" smtClean="0">
                  <a:solidFill>
                    <a:prstClr val="black"/>
                  </a:solidFill>
                  <a:latin typeface="Calibri" panose="020F0502020204030204"/>
                  <a:cs typeface="+mn-cs"/>
                </a:rPr>
                <a:t>37:28</a:t>
              </a:r>
              <a:endParaRPr lang="en-US" sz="1707" dirty="0">
                <a:solidFill>
                  <a:prstClr val="black"/>
                </a:solidFill>
                <a:latin typeface="Calibri" panose="020F0502020204030204"/>
                <a:cs typeface="+mn-cs"/>
              </a:endParaRPr>
            </a:p>
            <a:p>
              <a:pPr algn="r" defTabSz="975390" fontAlgn="auto">
                <a:spcBef>
                  <a:spcPts val="0"/>
                </a:spcBef>
                <a:spcAft>
                  <a:spcPts val="0"/>
                </a:spcAft>
              </a:pPr>
              <a:r>
                <a:rPr lang="en-US" sz="1707">
                  <a:solidFill>
                    <a:prstClr val="black"/>
                  </a:solidFill>
                  <a:latin typeface="Calibri" panose="020F0502020204030204"/>
                  <a:cs typeface="+mn-cs"/>
                </a:rPr>
                <a:t>Ps </a:t>
              </a:r>
              <a:r>
                <a:rPr lang="en-US" sz="1707" smtClean="0">
                  <a:solidFill>
                    <a:prstClr val="black"/>
                  </a:solidFill>
                  <a:latin typeface="Calibri" panose="020F0502020204030204"/>
                  <a:cs typeface="+mn-cs"/>
                </a:rPr>
                <a:t>90:11</a:t>
              </a:r>
              <a:endParaRPr lang="en-US" sz="1707" dirty="0">
                <a:solidFill>
                  <a:prstClr val="black"/>
                </a:solidFill>
                <a:latin typeface="Calibri" panose="020F0502020204030204"/>
                <a:cs typeface="+mn-cs"/>
              </a:endParaRPr>
            </a:p>
          </p:txBody>
        </p:sp>
      </p:grpSp>
      <p:sp>
        <p:nvSpPr>
          <p:cNvPr id="3" name="Oval 2"/>
          <p:cNvSpPr/>
          <p:nvPr/>
        </p:nvSpPr>
        <p:spPr>
          <a:xfrm>
            <a:off x="7963016" y="2538151"/>
            <a:ext cx="166525" cy="186943"/>
          </a:xfrm>
          <a:prstGeom prst="ellipse">
            <a:avLst/>
          </a:prstGeom>
          <a:solidFill>
            <a:srgbClr val="FFD800"/>
          </a:solidFill>
          <a:ln>
            <a:solidFill>
              <a:srgbClr val="FFD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a:spcBef>
                <a:spcPts val="0"/>
              </a:spcBef>
              <a:spcAft>
                <a:spcPts val="0"/>
              </a:spcAft>
            </a:pPr>
            <a:endParaRPr lang="en-US" sz="1920">
              <a:solidFill>
                <a:prstClr val="white"/>
              </a:solidFill>
              <a:latin typeface="Calibri" panose="020F0502020204030204"/>
            </a:endParaRPr>
          </a:p>
        </p:txBody>
      </p:sp>
      <p:sp>
        <p:nvSpPr>
          <p:cNvPr id="58" name="Oval 57"/>
          <p:cNvSpPr/>
          <p:nvPr/>
        </p:nvSpPr>
        <p:spPr>
          <a:xfrm>
            <a:off x="7963016" y="3546857"/>
            <a:ext cx="166525" cy="186943"/>
          </a:xfrm>
          <a:prstGeom prst="ellipse">
            <a:avLst/>
          </a:prstGeom>
          <a:solidFill>
            <a:srgbClr val="FFD800"/>
          </a:solidFill>
          <a:ln>
            <a:solidFill>
              <a:srgbClr val="FFD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a:spcBef>
                <a:spcPts val="0"/>
              </a:spcBef>
              <a:spcAft>
                <a:spcPts val="0"/>
              </a:spcAft>
            </a:pPr>
            <a:endParaRPr lang="en-US" sz="1920">
              <a:solidFill>
                <a:prstClr val="white"/>
              </a:solidFill>
              <a:latin typeface="Calibri" panose="020F0502020204030204"/>
            </a:endParaRPr>
          </a:p>
        </p:txBody>
      </p:sp>
      <p:sp>
        <p:nvSpPr>
          <p:cNvPr id="59" name="Oval 58"/>
          <p:cNvSpPr/>
          <p:nvPr/>
        </p:nvSpPr>
        <p:spPr>
          <a:xfrm>
            <a:off x="2189935" y="2506415"/>
            <a:ext cx="166525" cy="186943"/>
          </a:xfrm>
          <a:prstGeom prst="ellipse">
            <a:avLst/>
          </a:prstGeom>
          <a:solidFill>
            <a:srgbClr val="FFD800"/>
          </a:solidFill>
          <a:ln>
            <a:solidFill>
              <a:srgbClr val="FFD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a:spcBef>
                <a:spcPts val="0"/>
              </a:spcBef>
              <a:spcAft>
                <a:spcPts val="0"/>
              </a:spcAft>
            </a:pPr>
            <a:endParaRPr lang="en-US" sz="1920">
              <a:solidFill>
                <a:prstClr val="white"/>
              </a:solidFill>
              <a:latin typeface="Calibri" panose="020F0502020204030204"/>
            </a:endParaRPr>
          </a:p>
        </p:txBody>
      </p:sp>
      <p:sp>
        <p:nvSpPr>
          <p:cNvPr id="61" name="Oval 60"/>
          <p:cNvSpPr/>
          <p:nvPr/>
        </p:nvSpPr>
        <p:spPr>
          <a:xfrm>
            <a:off x="2189935" y="3839099"/>
            <a:ext cx="166525" cy="186943"/>
          </a:xfrm>
          <a:prstGeom prst="ellipse">
            <a:avLst/>
          </a:prstGeom>
          <a:solidFill>
            <a:srgbClr val="FFD800"/>
          </a:solidFill>
          <a:ln>
            <a:solidFill>
              <a:srgbClr val="FFD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a:spcBef>
                <a:spcPts val="0"/>
              </a:spcBef>
              <a:spcAft>
                <a:spcPts val="0"/>
              </a:spcAft>
            </a:pPr>
            <a:endParaRPr lang="en-US" sz="1920">
              <a:solidFill>
                <a:prstClr val="white"/>
              </a:solidFill>
              <a:latin typeface="Calibri" panose="020F0502020204030204"/>
            </a:endParaRPr>
          </a:p>
        </p:txBody>
      </p:sp>
      <p:sp>
        <p:nvSpPr>
          <p:cNvPr id="39" name="TextBox 38"/>
          <p:cNvSpPr txBox="1"/>
          <p:nvPr/>
        </p:nvSpPr>
        <p:spPr>
          <a:xfrm>
            <a:off x="9999089" y="4506925"/>
            <a:ext cx="974627" cy="355034"/>
          </a:xfrm>
          <a:prstGeom prst="rect">
            <a:avLst/>
          </a:prstGeom>
          <a:noFill/>
        </p:spPr>
        <p:txBody>
          <a:bodyPr wrap="none" rtlCol="0">
            <a:spAutoFit/>
          </a:bodyPr>
          <a:lstStyle/>
          <a:p>
            <a:pPr algn="r" defTabSz="975390" fontAlgn="auto">
              <a:spcBef>
                <a:spcPts val="0"/>
              </a:spcBef>
              <a:spcAft>
                <a:spcPts val="0"/>
              </a:spcAft>
            </a:pPr>
            <a:r>
              <a:rPr lang="en-US" sz="1707" dirty="0" smtClean="0">
                <a:solidFill>
                  <a:prstClr val="black"/>
                </a:solidFill>
                <a:latin typeface="Calibri" panose="020F0502020204030204"/>
                <a:cs typeface="+mn-cs"/>
              </a:rPr>
              <a:t>1 </a:t>
            </a:r>
            <a:r>
              <a:rPr lang="en-US" sz="1707" smtClean="0">
                <a:solidFill>
                  <a:prstClr val="black"/>
                </a:solidFill>
                <a:latin typeface="Calibri" panose="020F0502020204030204"/>
                <a:cs typeface="+mn-cs"/>
              </a:rPr>
              <a:t>Pt 1:16</a:t>
            </a:r>
            <a:endParaRPr lang="en-US" sz="1707" dirty="0">
              <a:solidFill>
                <a:prstClr val="black"/>
              </a:solidFill>
              <a:latin typeface="Calibri" panose="020F0502020204030204"/>
              <a:cs typeface="+mn-cs"/>
            </a:endParaRPr>
          </a:p>
        </p:txBody>
      </p:sp>
      <p:sp>
        <p:nvSpPr>
          <p:cNvPr id="46" name="TextBox 45"/>
          <p:cNvSpPr txBox="1"/>
          <p:nvPr/>
        </p:nvSpPr>
        <p:spPr>
          <a:xfrm>
            <a:off x="7953997" y="4125925"/>
            <a:ext cx="3405566" cy="387798"/>
          </a:xfrm>
          <a:prstGeom prst="rect">
            <a:avLst/>
          </a:prstGeom>
          <a:noFill/>
        </p:spPr>
        <p:txBody>
          <a:bodyPr wrap="square" rtlCol="0">
            <a:spAutoFit/>
          </a:bodyPr>
          <a:lstStyle/>
          <a:p>
            <a:pPr marL="304810" indent="-304810" defTabSz="975390" fontAlgn="auto">
              <a:spcBef>
                <a:spcPts val="0"/>
              </a:spcBef>
              <a:spcAft>
                <a:spcPts val="0"/>
              </a:spcAft>
              <a:buFont typeface="Arial" panose="020B0604020202020204" pitchFamily="34" charset="0"/>
              <a:buChar char="•"/>
            </a:pPr>
            <a:r>
              <a:rPr lang="en-US" sz="1920" dirty="0">
                <a:solidFill>
                  <a:prstClr val="black"/>
                </a:solidFill>
                <a:latin typeface="Bookman Old Style" panose="02050604050505020204" pitchFamily="18" charset="0"/>
                <a:cs typeface="+mn-cs"/>
              </a:rPr>
              <a:t>I </a:t>
            </a:r>
            <a:r>
              <a:rPr lang="en-US" sz="1920" dirty="0" smtClean="0">
                <a:solidFill>
                  <a:prstClr val="black"/>
                </a:solidFill>
                <a:latin typeface="Bookman Old Style" panose="02050604050505020204" pitchFamily="18" charset="0"/>
                <a:cs typeface="+mn-cs"/>
              </a:rPr>
              <a:t>am called to be holy</a:t>
            </a:r>
            <a:endParaRPr lang="en-US" sz="1920" dirty="0">
              <a:solidFill>
                <a:prstClr val="black"/>
              </a:solidFill>
              <a:latin typeface="Bookman Old Style" panose="02050604050505020204" pitchFamily="18" charset="0"/>
              <a:cs typeface="+mn-cs"/>
            </a:endParaRPr>
          </a:p>
        </p:txBody>
      </p:sp>
      <p:sp>
        <p:nvSpPr>
          <p:cNvPr id="47" name="Oval 46"/>
          <p:cNvSpPr/>
          <p:nvPr/>
        </p:nvSpPr>
        <p:spPr>
          <a:xfrm>
            <a:off x="7963016" y="4214551"/>
            <a:ext cx="166525" cy="186943"/>
          </a:xfrm>
          <a:prstGeom prst="ellipse">
            <a:avLst/>
          </a:prstGeom>
          <a:solidFill>
            <a:srgbClr val="FFD800"/>
          </a:solidFill>
          <a:ln>
            <a:solidFill>
              <a:srgbClr val="FFD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5390" fontAlgn="auto">
              <a:spcBef>
                <a:spcPts val="0"/>
              </a:spcBef>
              <a:spcAft>
                <a:spcPts val="0"/>
              </a:spcAft>
            </a:pPr>
            <a:endParaRPr lang="en-US" sz="1920">
              <a:solidFill>
                <a:prstClr val="white"/>
              </a:solidFill>
              <a:latin typeface="Calibri" panose="020F0502020204030204"/>
            </a:endParaRPr>
          </a:p>
        </p:txBody>
      </p:sp>
    </p:spTree>
    <p:extLst>
      <p:ext uri="{BB962C8B-B14F-4D97-AF65-F5344CB8AC3E}">
        <p14:creationId xmlns:p14="http://schemas.microsoft.com/office/powerpoint/2010/main" val="115229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1000" fill="hold"/>
                                        <p:tgtEl>
                                          <p:spTgt spid="117"/>
                                        </p:tgtEl>
                                        <p:attrNameLst>
                                          <p:attrName>ppt_x</p:attrName>
                                        </p:attrNameLst>
                                      </p:cBhvr>
                                      <p:tavLst>
                                        <p:tav tm="0">
                                          <p:val>
                                            <p:strVal val="#ppt_x"/>
                                          </p:val>
                                        </p:tav>
                                        <p:tav tm="100000">
                                          <p:val>
                                            <p:strVal val="#ppt_x"/>
                                          </p:val>
                                        </p:tav>
                                      </p:tavLst>
                                    </p:anim>
                                    <p:anim calcmode="lin" valueType="num">
                                      <p:cBhvr additive="base">
                                        <p:cTn id="8" dur="1000" fill="hold"/>
                                        <p:tgtEl>
                                          <p:spTgt spid="1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8125"/>
          <a:stretch/>
        </p:blipFill>
        <p:spPr>
          <a:xfrm>
            <a:off x="6082223" y="0"/>
            <a:ext cx="6699331" cy="6858000"/>
          </a:xfrm>
          <a:prstGeom prst="rect">
            <a:avLst/>
          </a:prstGeom>
        </p:spPr>
      </p:pic>
      <p:pic>
        <p:nvPicPr>
          <p:cNvPr id="3" name="Picture 2"/>
          <p:cNvPicPr>
            <a:picLocks noChangeAspect="1"/>
          </p:cNvPicPr>
          <p:nvPr/>
        </p:nvPicPr>
        <p:blipFill rotWithShape="1">
          <a:blip r:embed="rId3"/>
          <a:srcRect l="11869" t="3125" r="12468" b="72917"/>
          <a:stretch/>
        </p:blipFill>
        <p:spPr>
          <a:xfrm>
            <a:off x="177800" y="685800"/>
            <a:ext cx="5575852" cy="2514600"/>
          </a:xfrm>
          <a:prstGeom prst="rect">
            <a:avLst/>
          </a:prstGeom>
        </p:spPr>
      </p:pic>
    </p:spTree>
    <p:extLst>
      <p:ext uri="{BB962C8B-B14F-4D97-AF65-F5344CB8AC3E}">
        <p14:creationId xmlns:p14="http://schemas.microsoft.com/office/powerpoint/2010/main" val="4262476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Lovingkindness – </a:t>
            </a:r>
            <a:r>
              <a:rPr lang="en-US" sz="3600" dirty="0" err="1" smtClean="0">
                <a:latin typeface="Calibri" panose="020F0502020204030204" pitchFamily="34" charset="0"/>
                <a:cs typeface="Calibri" panose="020F0502020204030204" pitchFamily="34" charset="0"/>
              </a:rPr>
              <a:t>h</a:t>
            </a:r>
            <a:r>
              <a:rPr lang="en-US" sz="3200" dirty="0" err="1"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ĕ</a:t>
            </a:r>
            <a:r>
              <a:rPr lang="en-US" sz="3200" dirty="0"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en-US" sz="3600" dirty="0" err="1" smtClean="0">
                <a:latin typeface="Calibri" panose="020F0502020204030204" pitchFamily="34" charset="0"/>
                <a:cs typeface="Calibri" panose="020F0502020204030204" pitchFamily="34" charset="0"/>
              </a:rPr>
              <a:t>s</a:t>
            </a:r>
            <a:r>
              <a:rPr lang="en-US" sz="3200" dirty="0" err="1" smtClean="0">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ĕ</a:t>
            </a:r>
            <a:r>
              <a:rPr lang="en-US" sz="3600" dirty="0" err="1" smtClean="0">
                <a:latin typeface="Calibri" panose="020F0502020204030204" pitchFamily="34" charset="0"/>
                <a:cs typeface="Calibri" panose="020F0502020204030204" pitchFamily="34" charset="0"/>
              </a:rPr>
              <a:t>d</a:t>
            </a:r>
            <a:endParaRPr lang="en-US" sz="36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4287292" y="1752600"/>
            <a:ext cx="8717508" cy="5334000"/>
          </a:xfrm>
          <a:prstGeom prst="rect">
            <a:avLst/>
          </a:prstGeom>
        </p:spPr>
      </p:pic>
    </p:spTree>
    <p:extLst>
      <p:ext uri="{BB962C8B-B14F-4D97-AF65-F5344CB8AC3E}">
        <p14:creationId xmlns:p14="http://schemas.microsoft.com/office/powerpoint/2010/main" val="40785339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8578DB-9D36-30ED-DB09-F274D98E6C99}"/>
              </a:ext>
            </a:extLst>
          </p:cNvPr>
          <p:cNvSpPr txBox="1"/>
          <p:nvPr/>
        </p:nvSpPr>
        <p:spPr>
          <a:xfrm>
            <a:off x="2768600" y="1600200"/>
            <a:ext cx="7212231" cy="1446550"/>
          </a:xfrm>
          <a:prstGeom prst="rect">
            <a:avLst/>
          </a:prstGeom>
          <a:noFill/>
        </p:spPr>
        <p:txBody>
          <a:bodyPr wrap="none" rtlCol="0">
            <a:spAutoFit/>
          </a:bodyPr>
          <a:lstStyle/>
          <a:p>
            <a:r>
              <a:rPr lang="en-US" sz="8800" b="1" dirty="0">
                <a:solidFill>
                  <a:schemeClr val="tx1">
                    <a:lumMod val="65000"/>
                    <a:lumOff val="35000"/>
                  </a:schemeClr>
                </a:solidFill>
                <a:latin typeface="Arial" panose="020B0604020202020204" pitchFamily="34" charset="0"/>
                <a:cs typeface="Arial" panose="020B0604020202020204" pitchFamily="34" charset="0"/>
              </a:rPr>
              <a:t>ISAIAH </a:t>
            </a:r>
            <a:r>
              <a:rPr lang="en-US" sz="8800" b="1" dirty="0" smtClean="0">
                <a:solidFill>
                  <a:schemeClr val="tx1">
                    <a:lumMod val="65000"/>
                    <a:lumOff val="35000"/>
                  </a:schemeClr>
                </a:solidFill>
                <a:latin typeface="Arial" panose="020B0604020202020204" pitchFamily="34" charset="0"/>
                <a:cs typeface="Arial" panose="020B0604020202020204" pitchFamily="34" charset="0"/>
              </a:rPr>
              <a:t>15-17</a:t>
            </a:r>
            <a:endParaRPr lang="en-US" sz="88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extBox 5"/>
          <p:cNvSpPr txBox="1"/>
          <p:nvPr/>
        </p:nvSpPr>
        <p:spPr>
          <a:xfrm>
            <a:off x="2649889" y="3810000"/>
            <a:ext cx="7685696" cy="2739211"/>
          </a:xfrm>
          <a:prstGeom prst="rect">
            <a:avLst/>
          </a:prstGeom>
          <a:solidFill>
            <a:schemeClr val="bg1">
              <a:lumMod val="95000"/>
            </a:schemeClr>
          </a:solidFill>
        </p:spPr>
        <p:txBody>
          <a:bodyPr wrap="square" rtlCol="0">
            <a:spAutoFit/>
          </a:bodyPr>
          <a:lstStyle/>
          <a:p>
            <a:pPr algn="ctr"/>
            <a:r>
              <a:rPr lang="en-US" sz="2800" dirty="0"/>
              <a:t>But, as Isaiah understood it, the real issue was not one of military ‘muscle’ nor of political cleverness in creating defensive alliances but whether the Lord could be trusted to do what his word promised</a:t>
            </a:r>
          </a:p>
          <a:p>
            <a:pPr lvl="1" algn="ctr"/>
            <a:r>
              <a:rPr lang="en-US" dirty="0"/>
              <a:t> </a:t>
            </a:r>
            <a:endParaRPr lang="en-US" dirty="0" smtClean="0"/>
          </a:p>
          <a:p>
            <a:pPr lvl="1" algn="ctr"/>
            <a:r>
              <a:rPr lang="en-US" sz="1400" dirty="0" smtClean="0"/>
              <a:t>J</a:t>
            </a:r>
            <a:r>
              <a:rPr lang="en-US" sz="1400" dirty="0"/>
              <a:t>. A. </a:t>
            </a:r>
            <a:r>
              <a:rPr lang="en-US" sz="1400" dirty="0" err="1"/>
              <a:t>Motyer</a:t>
            </a:r>
            <a:r>
              <a:rPr lang="en-US" sz="1400" dirty="0"/>
              <a:t>, The Prophecy of </a:t>
            </a:r>
            <a:r>
              <a:rPr lang="en-US" sz="1400" dirty="0" smtClean="0"/>
              <a:t>Isaiah: </a:t>
            </a:r>
            <a:r>
              <a:rPr lang="en-US" sz="1400" dirty="0"/>
              <a:t>An Introduction &amp; </a:t>
            </a:r>
            <a:r>
              <a:rPr lang="en-US" sz="1400" dirty="0" smtClean="0"/>
              <a:t>Commentary, </a:t>
            </a:r>
            <a:r>
              <a:rPr lang="en-US" sz="1400" dirty="0"/>
              <a:t>80</a:t>
            </a:r>
            <a:r>
              <a:rPr lang="en-US" sz="1400" dirty="0" smtClean="0"/>
              <a:t>.</a:t>
            </a:r>
            <a:endParaRPr lang="en-US" sz="1400" dirty="0"/>
          </a:p>
        </p:txBody>
      </p:sp>
    </p:spTree>
    <p:extLst>
      <p:ext uri="{BB962C8B-B14F-4D97-AF65-F5344CB8AC3E}">
        <p14:creationId xmlns:p14="http://schemas.microsoft.com/office/powerpoint/2010/main" val="126036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Background of Moab</a:t>
            </a:r>
            <a:endParaRPr lang="en-US" dirty="0"/>
          </a:p>
        </p:txBody>
      </p:sp>
      <p:sp>
        <p:nvSpPr>
          <p:cNvPr id="3" name="Content Placeholder 2"/>
          <p:cNvSpPr>
            <a:spLocks noGrp="1"/>
          </p:cNvSpPr>
          <p:nvPr>
            <p:ph idx="1"/>
          </p:nvPr>
        </p:nvSpPr>
        <p:spPr>
          <a:xfrm>
            <a:off x="619276" y="1676400"/>
            <a:ext cx="11706040" cy="4527550"/>
          </a:xfrm>
        </p:spPr>
        <p:txBody>
          <a:bodyPr/>
          <a:lstStyle/>
          <a:p>
            <a:r>
              <a:rPr lang="en-US" dirty="0" smtClean="0"/>
              <a:t>Historical basis with the daughter of Lot (Gen 19)</a:t>
            </a:r>
          </a:p>
          <a:p>
            <a:r>
              <a:rPr lang="en-US" dirty="0" smtClean="0"/>
              <a:t>Ongoing tension with Israel</a:t>
            </a:r>
          </a:p>
          <a:p>
            <a:pPr lvl="1"/>
            <a:r>
              <a:rPr lang="en-US" dirty="0" smtClean="0"/>
              <a:t>Traveling from </a:t>
            </a:r>
            <a:r>
              <a:rPr lang="en-US" dirty="0" err="1" smtClean="0"/>
              <a:t>Kadish-Barnea</a:t>
            </a:r>
            <a:r>
              <a:rPr lang="en-US" dirty="0" smtClean="0"/>
              <a:t>, Balaam prophesies against </a:t>
            </a:r>
            <a:r>
              <a:rPr lang="en-US" dirty="0" err="1" smtClean="0"/>
              <a:t>Balak</a:t>
            </a:r>
            <a:r>
              <a:rPr lang="en-US" dirty="0" smtClean="0"/>
              <a:t>, King of Moab (Nu 22)</a:t>
            </a:r>
          </a:p>
          <a:p>
            <a:pPr lvl="1"/>
            <a:r>
              <a:rPr lang="en-US" dirty="0" smtClean="0"/>
              <a:t>Servants of David (2 Sam 8)</a:t>
            </a:r>
          </a:p>
          <a:p>
            <a:pPr lvl="1"/>
            <a:r>
              <a:rPr lang="en-US" dirty="0" smtClean="0"/>
              <a:t>Conflicts along with the Ammonites (Jehoshaphat; 2 </a:t>
            </a:r>
            <a:r>
              <a:rPr lang="en-US" dirty="0" err="1" smtClean="0"/>
              <a:t>Ch</a:t>
            </a:r>
            <a:r>
              <a:rPr lang="en-US" dirty="0" smtClean="0"/>
              <a:t> 20)</a:t>
            </a:r>
          </a:p>
          <a:p>
            <a:r>
              <a:rPr lang="en-US" dirty="0" smtClean="0"/>
              <a:t>Eventual downfall (Is 15-16)</a:t>
            </a:r>
            <a:endParaRPr lang="en-US" dirty="0"/>
          </a:p>
        </p:txBody>
      </p:sp>
    </p:spTree>
    <p:extLst>
      <p:ext uri="{BB962C8B-B14F-4D97-AF65-F5344CB8AC3E}">
        <p14:creationId xmlns:p14="http://schemas.microsoft.com/office/powerpoint/2010/main" val="3111040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92505" indent="-304810">
              <a:defRPr>
                <a:solidFill>
                  <a:schemeClr val="tx1"/>
                </a:solidFill>
                <a:latin typeface="Calibri" panose="020F0502020204030204" pitchFamily="34" charset="0"/>
                <a:ea typeface="MS PGothic" panose="020B0600070205080204" pitchFamily="34" charset="-128"/>
              </a:defRPr>
            </a:lvl2pPr>
            <a:lvl3pPr marL="1219238" indent="-243848">
              <a:defRPr>
                <a:solidFill>
                  <a:schemeClr val="tx1"/>
                </a:solidFill>
                <a:latin typeface="Calibri" panose="020F0502020204030204" pitchFamily="34" charset="0"/>
                <a:ea typeface="MS PGothic" panose="020B0600070205080204" pitchFamily="34" charset="-128"/>
              </a:defRPr>
            </a:lvl3pPr>
            <a:lvl4pPr marL="1706933" indent="-243848">
              <a:defRPr>
                <a:solidFill>
                  <a:schemeClr val="tx1"/>
                </a:solidFill>
                <a:latin typeface="Calibri" panose="020F0502020204030204" pitchFamily="34" charset="0"/>
                <a:ea typeface="MS PGothic" panose="020B0600070205080204" pitchFamily="34" charset="-128"/>
              </a:defRPr>
            </a:lvl4pPr>
            <a:lvl5pPr marL="2194629" indent="-243848">
              <a:defRPr>
                <a:solidFill>
                  <a:schemeClr val="tx1"/>
                </a:solidFill>
                <a:latin typeface="Calibri" panose="020F0502020204030204" pitchFamily="34" charset="0"/>
                <a:ea typeface="MS PGothic" panose="020B0600070205080204" pitchFamily="34" charset="-128"/>
              </a:defRPr>
            </a:lvl5pPr>
            <a:lvl6pPr marL="268232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70019"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5771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45410"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EDEF66-24E3-4F6E-B6EE-B8D36C81BA70}" type="slidenum">
              <a:rPr lang="en-US" altLang="en-US" smtClean="0">
                <a:cs typeface="Arial" panose="020B0604020202020204" pitchFamily="34" charset="0"/>
              </a:rPr>
              <a:pPr/>
              <a:t>4</a:t>
            </a:fld>
            <a:endParaRPr lang="en-US" altLang="en-US" smtClean="0">
              <a:cs typeface="Arial" panose="020B0604020202020204" pitchFamily="34" charset="0"/>
            </a:endParaRPr>
          </a:p>
        </p:txBody>
      </p:sp>
      <p:sp>
        <p:nvSpPr>
          <p:cNvPr id="8195" name="Rectangle 2"/>
          <p:cNvSpPr>
            <a:spLocks noChangeArrowheads="1"/>
          </p:cNvSpPr>
          <p:nvPr/>
        </p:nvSpPr>
        <p:spPr bwMode="auto">
          <a:xfrm>
            <a:off x="2612814" y="1711961"/>
            <a:ext cx="8356599" cy="505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ts val="4267"/>
              </a:lnSpc>
            </a:pPr>
            <a:r>
              <a:rPr lang="en-US" altLang="en-US" sz="2560">
                <a:cs typeface="Arial" panose="020B0604020202020204" pitchFamily="34" charset="0"/>
              </a:rPr>
              <a:t>To God be the glory, great things He hath done;</a:t>
            </a:r>
          </a:p>
          <a:p>
            <a:pPr>
              <a:lnSpc>
                <a:spcPts val="4267"/>
              </a:lnSpc>
            </a:pPr>
            <a:r>
              <a:rPr lang="en-US" altLang="en-US" sz="2560">
                <a:cs typeface="Arial" panose="020B0604020202020204" pitchFamily="34" charset="0"/>
              </a:rPr>
              <a:t> So loved He the world that He gave us His Son,</a:t>
            </a:r>
          </a:p>
          <a:p>
            <a:pPr>
              <a:lnSpc>
                <a:spcPts val="4267"/>
              </a:lnSpc>
            </a:pPr>
            <a:r>
              <a:rPr lang="en-US" altLang="en-US" sz="2560">
                <a:cs typeface="Arial" panose="020B0604020202020204" pitchFamily="34" charset="0"/>
              </a:rPr>
              <a:t> Who yielded His life an atonement for sin,</a:t>
            </a:r>
          </a:p>
          <a:p>
            <a:pPr>
              <a:lnSpc>
                <a:spcPts val="4267"/>
              </a:lnSpc>
            </a:pPr>
            <a:r>
              <a:rPr lang="en-US" altLang="en-US" sz="2560">
                <a:cs typeface="Arial" panose="020B0604020202020204" pitchFamily="34" charset="0"/>
              </a:rPr>
              <a:t> And opened the life gate that all may go in.</a:t>
            </a:r>
          </a:p>
          <a:p>
            <a:pPr>
              <a:lnSpc>
                <a:spcPts val="4267"/>
              </a:lnSpc>
            </a:pPr>
            <a:endParaRPr lang="en-US" altLang="en-US" sz="2560">
              <a:cs typeface="Arial" panose="020B0604020202020204" pitchFamily="34" charset="0"/>
            </a:endParaRPr>
          </a:p>
          <a:p>
            <a:pPr>
              <a:lnSpc>
                <a:spcPts val="4267"/>
              </a:lnSpc>
            </a:pPr>
            <a:r>
              <a:rPr lang="en-US" altLang="en-US" sz="2560">
                <a:cs typeface="Arial" panose="020B0604020202020204" pitchFamily="34" charset="0"/>
              </a:rPr>
              <a:t>Praise the Lord, praise the Lord; let the earth hear His voice!</a:t>
            </a:r>
          </a:p>
          <a:p>
            <a:pPr>
              <a:lnSpc>
                <a:spcPts val="4267"/>
              </a:lnSpc>
            </a:pPr>
            <a:r>
              <a:rPr lang="en-US" altLang="en-US" sz="2560">
                <a:cs typeface="Arial" panose="020B0604020202020204" pitchFamily="34" charset="0"/>
              </a:rPr>
              <a:t>Praise the Lord, praise the Lord; let the people rejoice!</a:t>
            </a:r>
          </a:p>
          <a:p>
            <a:pPr>
              <a:lnSpc>
                <a:spcPts val="4267"/>
              </a:lnSpc>
            </a:pPr>
            <a:r>
              <a:rPr lang="en-US" altLang="en-US" sz="2560">
                <a:cs typeface="Arial" panose="020B0604020202020204" pitchFamily="34" charset="0"/>
              </a:rPr>
              <a:t>O come to the Father through Jesus the Son,</a:t>
            </a:r>
          </a:p>
          <a:p>
            <a:pPr>
              <a:lnSpc>
                <a:spcPts val="4267"/>
              </a:lnSpc>
            </a:pPr>
            <a:r>
              <a:rPr lang="en-US" altLang="en-US" sz="2560">
                <a:cs typeface="Arial" panose="020B0604020202020204" pitchFamily="34" charset="0"/>
              </a:rPr>
              <a:t>And give Him the glory; great things He hath done.</a:t>
            </a:r>
          </a:p>
        </p:txBody>
      </p:sp>
      <p:sp>
        <p:nvSpPr>
          <p:cNvPr id="8196" name="Rectangle 3"/>
          <p:cNvSpPr>
            <a:spLocks noChangeArrowheads="1"/>
          </p:cNvSpPr>
          <p:nvPr/>
        </p:nvSpPr>
        <p:spPr bwMode="auto">
          <a:xfrm>
            <a:off x="4148760" y="374227"/>
            <a:ext cx="469712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267" b="1">
                <a:cs typeface="Arial" panose="020B0604020202020204" pitchFamily="34" charset="0"/>
              </a:rPr>
              <a:t>To God be the Glory</a:t>
            </a:r>
          </a:p>
        </p:txBody>
      </p:sp>
      <p:sp>
        <p:nvSpPr>
          <p:cNvPr id="8197" name="TextBox 2"/>
          <p:cNvSpPr txBox="1">
            <a:spLocks noChangeArrowheads="1"/>
          </p:cNvSpPr>
          <p:nvPr/>
        </p:nvSpPr>
        <p:spPr bwMode="auto">
          <a:xfrm>
            <a:off x="5332317" y="1151467"/>
            <a:ext cx="2341859"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920"/>
              <a:t>Verse 1 of 3 &amp; Chorus</a:t>
            </a:r>
          </a:p>
        </p:txBody>
      </p:sp>
    </p:spTree>
    <p:extLst>
      <p:ext uri="{BB962C8B-B14F-4D97-AF65-F5344CB8AC3E}">
        <p14:creationId xmlns:p14="http://schemas.microsoft.com/office/powerpoint/2010/main" val="2462077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92505" indent="-304810">
              <a:defRPr>
                <a:solidFill>
                  <a:schemeClr val="tx1"/>
                </a:solidFill>
                <a:latin typeface="Calibri" panose="020F0502020204030204" pitchFamily="34" charset="0"/>
                <a:ea typeface="MS PGothic" panose="020B0600070205080204" pitchFamily="34" charset="-128"/>
              </a:defRPr>
            </a:lvl2pPr>
            <a:lvl3pPr marL="1219238" indent="-243848">
              <a:defRPr>
                <a:solidFill>
                  <a:schemeClr val="tx1"/>
                </a:solidFill>
                <a:latin typeface="Calibri" panose="020F0502020204030204" pitchFamily="34" charset="0"/>
                <a:ea typeface="MS PGothic" panose="020B0600070205080204" pitchFamily="34" charset="-128"/>
              </a:defRPr>
            </a:lvl3pPr>
            <a:lvl4pPr marL="1706933" indent="-243848">
              <a:defRPr>
                <a:solidFill>
                  <a:schemeClr val="tx1"/>
                </a:solidFill>
                <a:latin typeface="Calibri" panose="020F0502020204030204" pitchFamily="34" charset="0"/>
                <a:ea typeface="MS PGothic" panose="020B0600070205080204" pitchFamily="34" charset="-128"/>
              </a:defRPr>
            </a:lvl4pPr>
            <a:lvl5pPr marL="2194629" indent="-243848">
              <a:defRPr>
                <a:solidFill>
                  <a:schemeClr val="tx1"/>
                </a:solidFill>
                <a:latin typeface="Calibri" panose="020F0502020204030204" pitchFamily="34" charset="0"/>
                <a:ea typeface="MS PGothic" panose="020B0600070205080204" pitchFamily="34" charset="-128"/>
              </a:defRPr>
            </a:lvl5pPr>
            <a:lvl6pPr marL="268232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70019"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5771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45410"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2B3E65F-42B7-45CE-B17B-CD4603B40CC8}" type="slidenum">
              <a:rPr lang="en-US" altLang="en-US" smtClean="0">
                <a:cs typeface="Arial" panose="020B0604020202020204" pitchFamily="34" charset="0"/>
              </a:rPr>
              <a:pPr/>
              <a:t>5</a:t>
            </a:fld>
            <a:endParaRPr lang="en-US" altLang="en-US" smtClean="0">
              <a:cs typeface="Arial" panose="020B0604020202020204" pitchFamily="34" charset="0"/>
            </a:endParaRPr>
          </a:p>
        </p:txBody>
      </p:sp>
      <p:sp>
        <p:nvSpPr>
          <p:cNvPr id="10243" name="Rectangle 10"/>
          <p:cNvSpPr>
            <a:spLocks noChangeArrowheads="1"/>
          </p:cNvSpPr>
          <p:nvPr/>
        </p:nvSpPr>
        <p:spPr bwMode="auto">
          <a:xfrm>
            <a:off x="2612814" y="1711961"/>
            <a:ext cx="8278706" cy="505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ts val="4267"/>
              </a:lnSpc>
            </a:pPr>
            <a:r>
              <a:rPr lang="en-US" altLang="en-US" sz="2560">
                <a:cs typeface="Arial" panose="020B0604020202020204" pitchFamily="34" charset="0"/>
              </a:rPr>
              <a:t>O perfect redemption, the purchase of blood,</a:t>
            </a:r>
            <a:br>
              <a:rPr lang="en-US" altLang="en-US" sz="2560">
                <a:cs typeface="Arial" panose="020B0604020202020204" pitchFamily="34" charset="0"/>
              </a:rPr>
            </a:br>
            <a:r>
              <a:rPr lang="en-US" altLang="en-US" sz="2560">
                <a:cs typeface="Arial" panose="020B0604020202020204" pitchFamily="34" charset="0"/>
              </a:rPr>
              <a:t>To every believer the promise of God;</a:t>
            </a:r>
            <a:br>
              <a:rPr lang="en-US" altLang="en-US" sz="2560">
                <a:cs typeface="Arial" panose="020B0604020202020204" pitchFamily="34" charset="0"/>
              </a:rPr>
            </a:br>
            <a:r>
              <a:rPr lang="en-US" altLang="en-US" sz="2560">
                <a:cs typeface="Arial" panose="020B0604020202020204" pitchFamily="34" charset="0"/>
              </a:rPr>
              <a:t>The vilest offender who truly believes,</a:t>
            </a:r>
            <a:br>
              <a:rPr lang="en-US" altLang="en-US" sz="2560">
                <a:cs typeface="Arial" panose="020B0604020202020204" pitchFamily="34" charset="0"/>
              </a:rPr>
            </a:br>
            <a:r>
              <a:rPr lang="en-US" altLang="en-US" sz="2560">
                <a:cs typeface="Arial" panose="020B0604020202020204" pitchFamily="34" charset="0"/>
              </a:rPr>
              <a:t>That moment from Jesus a pardon receives.</a:t>
            </a:r>
          </a:p>
          <a:p>
            <a:pPr>
              <a:lnSpc>
                <a:spcPts val="4267"/>
              </a:lnSpc>
            </a:pPr>
            <a:endParaRPr lang="en-US" altLang="en-US" sz="2560">
              <a:cs typeface="Arial" panose="020B0604020202020204" pitchFamily="34" charset="0"/>
            </a:endParaRPr>
          </a:p>
          <a:p>
            <a:pPr>
              <a:lnSpc>
                <a:spcPts val="4267"/>
              </a:lnSpc>
            </a:pPr>
            <a:r>
              <a:rPr lang="en-US" altLang="en-US" sz="2560">
                <a:cs typeface="Arial" panose="020B0604020202020204" pitchFamily="34" charset="0"/>
              </a:rPr>
              <a:t>Praise the Lord, praise the Lord; let the earth hear His voice!</a:t>
            </a:r>
          </a:p>
          <a:p>
            <a:pPr>
              <a:lnSpc>
                <a:spcPts val="4267"/>
              </a:lnSpc>
            </a:pPr>
            <a:r>
              <a:rPr lang="en-US" altLang="en-US" sz="2560">
                <a:cs typeface="Arial" panose="020B0604020202020204" pitchFamily="34" charset="0"/>
              </a:rPr>
              <a:t>Praise the Lord, praise the Lord; let the people rejoice!</a:t>
            </a:r>
          </a:p>
          <a:p>
            <a:pPr>
              <a:lnSpc>
                <a:spcPts val="4267"/>
              </a:lnSpc>
            </a:pPr>
            <a:r>
              <a:rPr lang="en-US" altLang="en-US" sz="2560">
                <a:cs typeface="Arial" panose="020B0604020202020204" pitchFamily="34" charset="0"/>
              </a:rPr>
              <a:t>O come to the Father through Jesus the Son,</a:t>
            </a:r>
          </a:p>
          <a:p>
            <a:pPr>
              <a:lnSpc>
                <a:spcPts val="4267"/>
              </a:lnSpc>
            </a:pPr>
            <a:r>
              <a:rPr lang="en-US" altLang="en-US" sz="2560">
                <a:cs typeface="Arial" panose="020B0604020202020204" pitchFamily="34" charset="0"/>
              </a:rPr>
              <a:t>And give Him the glory; great things He hath done.</a:t>
            </a:r>
          </a:p>
        </p:txBody>
      </p:sp>
      <p:sp>
        <p:nvSpPr>
          <p:cNvPr id="10244" name="Rectangle 11"/>
          <p:cNvSpPr>
            <a:spLocks noChangeArrowheads="1"/>
          </p:cNvSpPr>
          <p:nvPr/>
        </p:nvSpPr>
        <p:spPr bwMode="auto">
          <a:xfrm>
            <a:off x="4148760" y="374227"/>
            <a:ext cx="469712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267" b="1">
                <a:cs typeface="Arial" panose="020B0604020202020204" pitchFamily="34" charset="0"/>
              </a:rPr>
              <a:t>To God be the Glory</a:t>
            </a:r>
          </a:p>
        </p:txBody>
      </p:sp>
      <p:sp>
        <p:nvSpPr>
          <p:cNvPr id="10245" name="TextBox 2"/>
          <p:cNvSpPr txBox="1">
            <a:spLocks noChangeArrowheads="1"/>
          </p:cNvSpPr>
          <p:nvPr/>
        </p:nvSpPr>
        <p:spPr bwMode="auto">
          <a:xfrm>
            <a:off x="5332317" y="1151467"/>
            <a:ext cx="2341859"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920"/>
              <a:t>Verse 2 of 3 &amp; Chorus</a:t>
            </a:r>
          </a:p>
        </p:txBody>
      </p:sp>
    </p:spTree>
    <p:extLst>
      <p:ext uri="{BB962C8B-B14F-4D97-AF65-F5344CB8AC3E}">
        <p14:creationId xmlns:p14="http://schemas.microsoft.com/office/powerpoint/2010/main" val="3629691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92505" indent="-304810">
              <a:defRPr>
                <a:solidFill>
                  <a:schemeClr val="tx1"/>
                </a:solidFill>
                <a:latin typeface="Calibri" panose="020F0502020204030204" pitchFamily="34" charset="0"/>
                <a:ea typeface="MS PGothic" panose="020B0600070205080204" pitchFamily="34" charset="-128"/>
              </a:defRPr>
            </a:lvl2pPr>
            <a:lvl3pPr marL="1219238" indent="-243848">
              <a:defRPr>
                <a:solidFill>
                  <a:schemeClr val="tx1"/>
                </a:solidFill>
                <a:latin typeface="Calibri" panose="020F0502020204030204" pitchFamily="34" charset="0"/>
                <a:ea typeface="MS PGothic" panose="020B0600070205080204" pitchFamily="34" charset="-128"/>
              </a:defRPr>
            </a:lvl3pPr>
            <a:lvl4pPr marL="1706933" indent="-243848">
              <a:defRPr>
                <a:solidFill>
                  <a:schemeClr val="tx1"/>
                </a:solidFill>
                <a:latin typeface="Calibri" panose="020F0502020204030204" pitchFamily="34" charset="0"/>
                <a:ea typeface="MS PGothic" panose="020B0600070205080204" pitchFamily="34" charset="-128"/>
              </a:defRPr>
            </a:lvl4pPr>
            <a:lvl5pPr marL="2194629" indent="-243848">
              <a:defRPr>
                <a:solidFill>
                  <a:schemeClr val="tx1"/>
                </a:solidFill>
                <a:latin typeface="Calibri" panose="020F0502020204030204" pitchFamily="34" charset="0"/>
                <a:ea typeface="MS PGothic" panose="020B0600070205080204" pitchFamily="34" charset="-128"/>
              </a:defRPr>
            </a:lvl5pPr>
            <a:lvl6pPr marL="268232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170019"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657714"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4145410" indent="-243848" defTabSz="97369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9BFD62C-4FF8-494C-BA83-F37CE91AB200}" type="slidenum">
              <a:rPr lang="en-US" altLang="en-US" smtClean="0">
                <a:cs typeface="Arial" panose="020B0604020202020204" pitchFamily="34" charset="0"/>
              </a:rPr>
              <a:pPr/>
              <a:t>6</a:t>
            </a:fld>
            <a:endParaRPr lang="en-US" altLang="en-US" smtClean="0">
              <a:cs typeface="Arial" panose="020B0604020202020204" pitchFamily="34" charset="0"/>
            </a:endParaRPr>
          </a:p>
        </p:txBody>
      </p:sp>
      <p:sp>
        <p:nvSpPr>
          <p:cNvPr id="11267" name="Rectangle 6"/>
          <p:cNvSpPr>
            <a:spLocks noChangeArrowheads="1"/>
          </p:cNvSpPr>
          <p:nvPr/>
        </p:nvSpPr>
        <p:spPr bwMode="auto">
          <a:xfrm>
            <a:off x="2607733" y="1711961"/>
            <a:ext cx="8387081" cy="505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ts val="4267"/>
              </a:lnSpc>
            </a:pPr>
            <a:r>
              <a:rPr lang="en-US" altLang="en-US" sz="2560">
                <a:cs typeface="Arial" panose="020B0604020202020204" pitchFamily="34" charset="0"/>
              </a:rPr>
              <a:t>Great things he hath taught us, great things he hath done,</a:t>
            </a:r>
            <a:br>
              <a:rPr lang="en-US" altLang="en-US" sz="2560">
                <a:cs typeface="Arial" panose="020B0604020202020204" pitchFamily="34" charset="0"/>
              </a:rPr>
            </a:br>
            <a:r>
              <a:rPr lang="en-US" altLang="en-US" sz="2560">
                <a:cs typeface="Arial" panose="020B0604020202020204" pitchFamily="34" charset="0"/>
              </a:rPr>
              <a:t>And great our rejoicing through Jesus the Son;</a:t>
            </a:r>
            <a:br>
              <a:rPr lang="en-US" altLang="en-US" sz="2560">
                <a:cs typeface="Arial" panose="020B0604020202020204" pitchFamily="34" charset="0"/>
              </a:rPr>
            </a:br>
            <a:r>
              <a:rPr lang="en-US" altLang="en-US" sz="2560">
                <a:cs typeface="Arial" panose="020B0604020202020204" pitchFamily="34" charset="0"/>
              </a:rPr>
              <a:t>But purer and higher and greater will be,</a:t>
            </a:r>
            <a:br>
              <a:rPr lang="en-US" altLang="en-US" sz="2560">
                <a:cs typeface="Arial" panose="020B0604020202020204" pitchFamily="34" charset="0"/>
              </a:rPr>
            </a:br>
            <a:r>
              <a:rPr lang="en-US" altLang="en-US" sz="2560">
                <a:cs typeface="Arial" panose="020B0604020202020204" pitchFamily="34" charset="0"/>
              </a:rPr>
              <a:t>Our wonder, our transport, when Jesus we see!</a:t>
            </a:r>
          </a:p>
          <a:p>
            <a:pPr>
              <a:lnSpc>
                <a:spcPts val="4267"/>
              </a:lnSpc>
            </a:pPr>
            <a:endParaRPr lang="en-US" altLang="en-US" sz="2560">
              <a:cs typeface="Arial" panose="020B0604020202020204" pitchFamily="34" charset="0"/>
            </a:endParaRPr>
          </a:p>
          <a:p>
            <a:pPr>
              <a:lnSpc>
                <a:spcPts val="4267"/>
              </a:lnSpc>
            </a:pPr>
            <a:r>
              <a:rPr lang="en-US" altLang="en-US" sz="2560">
                <a:cs typeface="Arial" panose="020B0604020202020204" pitchFamily="34" charset="0"/>
              </a:rPr>
              <a:t>Praise the Lord, praise the Lord; let the earth hear His voice!</a:t>
            </a:r>
          </a:p>
          <a:p>
            <a:pPr>
              <a:lnSpc>
                <a:spcPts val="4267"/>
              </a:lnSpc>
            </a:pPr>
            <a:r>
              <a:rPr lang="en-US" altLang="en-US" sz="2560">
                <a:cs typeface="Arial" panose="020B0604020202020204" pitchFamily="34" charset="0"/>
              </a:rPr>
              <a:t>Praise the Lord, praise the Lord; let the people rejoice!</a:t>
            </a:r>
          </a:p>
          <a:p>
            <a:pPr>
              <a:lnSpc>
                <a:spcPts val="4267"/>
              </a:lnSpc>
            </a:pPr>
            <a:r>
              <a:rPr lang="en-US" altLang="en-US" sz="2560">
                <a:cs typeface="Arial" panose="020B0604020202020204" pitchFamily="34" charset="0"/>
              </a:rPr>
              <a:t>O come to the Father through Jesus the Son,</a:t>
            </a:r>
          </a:p>
          <a:p>
            <a:pPr>
              <a:lnSpc>
                <a:spcPts val="4267"/>
              </a:lnSpc>
            </a:pPr>
            <a:r>
              <a:rPr lang="en-US" altLang="en-US" sz="2560">
                <a:cs typeface="Arial" panose="020B0604020202020204" pitchFamily="34" charset="0"/>
              </a:rPr>
              <a:t>And give Him the glory; great things He hath done.</a:t>
            </a:r>
          </a:p>
        </p:txBody>
      </p:sp>
      <p:sp>
        <p:nvSpPr>
          <p:cNvPr id="11268" name="Rectangle 10"/>
          <p:cNvSpPr>
            <a:spLocks noChangeArrowheads="1"/>
          </p:cNvSpPr>
          <p:nvPr/>
        </p:nvSpPr>
        <p:spPr bwMode="auto">
          <a:xfrm>
            <a:off x="4148760" y="374227"/>
            <a:ext cx="469712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267" b="1">
                <a:cs typeface="Arial" panose="020B0604020202020204" pitchFamily="34" charset="0"/>
              </a:rPr>
              <a:t>To God be the Glory</a:t>
            </a:r>
          </a:p>
        </p:txBody>
      </p:sp>
      <p:sp>
        <p:nvSpPr>
          <p:cNvPr id="11269" name="TextBox 2"/>
          <p:cNvSpPr txBox="1">
            <a:spLocks noChangeArrowheads="1"/>
          </p:cNvSpPr>
          <p:nvPr/>
        </p:nvSpPr>
        <p:spPr bwMode="auto">
          <a:xfrm>
            <a:off x="5332317" y="1151467"/>
            <a:ext cx="2341859"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920"/>
              <a:t>Verse 3 of 3 &amp; Chorus</a:t>
            </a:r>
          </a:p>
        </p:txBody>
      </p:sp>
    </p:spTree>
    <p:extLst>
      <p:ext uri="{BB962C8B-B14F-4D97-AF65-F5344CB8AC3E}">
        <p14:creationId xmlns:p14="http://schemas.microsoft.com/office/powerpoint/2010/main" val="3857197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619276" y="1676400"/>
            <a:ext cx="12207724" cy="4800600"/>
          </a:xfrm>
        </p:spPr>
        <p:txBody>
          <a:bodyPr/>
          <a:lstStyle/>
          <a:p>
            <a:pPr>
              <a:spcBef>
                <a:spcPts val="0"/>
              </a:spcBef>
              <a:spcAft>
                <a:spcPts val="0"/>
              </a:spcAft>
              <a:defRPr/>
            </a:pPr>
            <a:r>
              <a:rPr lang="fr-FR" altLang="en-US" sz="3200" b="1" dirty="0" smtClean="0">
                <a:solidFill>
                  <a:schemeClr val="tx1">
                    <a:lumMod val="75000"/>
                    <a:lumOff val="25000"/>
                  </a:schemeClr>
                </a:solidFill>
                <a:latin typeface="+mn-lt"/>
                <a:cs typeface="Arial" panose="020B0604020202020204" pitchFamily="34" charset="0"/>
              </a:rPr>
              <a:t>Last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14, Jacob Restored, Babylon Taunted, Two Oracles</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a:t>
            </a:r>
            <a:r>
              <a:rPr lang="en-US" altLang="en-US" sz="2800" b="1" dirty="0" smtClean="0">
                <a:solidFill>
                  <a:schemeClr val="tx1">
                    <a:lumMod val="75000"/>
                    <a:lumOff val="25000"/>
                  </a:schemeClr>
                </a:solidFill>
                <a:latin typeface="+mn-lt"/>
                <a:cs typeface="Arial" panose="020B0604020202020204" pitchFamily="34" charset="0"/>
              </a:rPr>
              <a:t>Verse: </a:t>
            </a:r>
            <a:r>
              <a:rPr lang="en-US" altLang="en-US" sz="2800" b="1" dirty="0">
                <a:solidFill>
                  <a:schemeClr val="tx1">
                    <a:lumMod val="75000"/>
                    <a:lumOff val="25000"/>
                  </a:schemeClr>
                </a:solidFill>
                <a:latin typeface="+mn-lt"/>
                <a:cs typeface="Arial" panose="020B0604020202020204" pitchFamily="34" charset="0"/>
              </a:rPr>
              <a:t>Isaiah </a:t>
            </a:r>
            <a:r>
              <a:rPr lang="en-US" altLang="en-US" sz="2800" b="1" dirty="0" smtClean="0">
                <a:solidFill>
                  <a:schemeClr val="tx1">
                    <a:lumMod val="75000"/>
                    <a:lumOff val="25000"/>
                  </a:schemeClr>
                </a:solidFill>
                <a:latin typeface="+mn-lt"/>
                <a:cs typeface="Arial" panose="020B0604020202020204" pitchFamily="34" charset="0"/>
              </a:rPr>
              <a:t>14:12</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i="1" dirty="0">
                <a:solidFill>
                  <a:schemeClr val="tx1">
                    <a:lumMod val="75000"/>
                    <a:lumOff val="25000"/>
                  </a:schemeClr>
                </a:solidFill>
                <a:latin typeface="+mn-lt"/>
                <a:cs typeface="Arial" panose="020B0604020202020204" pitchFamily="34" charset="0"/>
              </a:rPr>
              <a:t>Dr. Constable’s Notes, 2022 Ed., </a:t>
            </a:r>
            <a:r>
              <a:rPr lang="en-US" altLang="en-US" sz="2800" b="1" dirty="0">
                <a:solidFill>
                  <a:schemeClr val="tx1">
                    <a:lumMod val="75000"/>
                    <a:lumOff val="25000"/>
                  </a:schemeClr>
                </a:solidFill>
                <a:latin typeface="+mn-lt"/>
                <a:cs typeface="Arial" panose="020B0604020202020204" pitchFamily="34" charset="0"/>
              </a:rPr>
              <a:t>pp.116-123; </a:t>
            </a:r>
            <a:r>
              <a:rPr lang="en-US" altLang="en-US" sz="2800" b="1" i="1" dirty="0" err="1">
                <a:solidFill>
                  <a:schemeClr val="tx1">
                    <a:lumMod val="75000"/>
                    <a:lumOff val="25000"/>
                  </a:schemeClr>
                </a:solidFill>
                <a:latin typeface="+mn-lt"/>
                <a:cs typeface="Arial" panose="020B0604020202020204" pitchFamily="34" charset="0"/>
              </a:rPr>
              <a:t>Motyer</a:t>
            </a:r>
            <a:r>
              <a:rPr lang="en-US" altLang="en-US" sz="2800" b="1" i="1" dirty="0">
                <a:solidFill>
                  <a:schemeClr val="tx1">
                    <a:lumMod val="75000"/>
                    <a:lumOff val="25000"/>
                  </a:schemeClr>
                </a:solidFill>
                <a:latin typeface="+mn-lt"/>
                <a:cs typeface="Arial" panose="020B0604020202020204" pitchFamily="34" charset="0"/>
              </a:rPr>
              <a:t>, </a:t>
            </a:r>
            <a:r>
              <a:rPr lang="en-US" altLang="en-US" sz="2800" b="1" dirty="0">
                <a:solidFill>
                  <a:schemeClr val="tx1">
                    <a:lumMod val="75000"/>
                    <a:lumOff val="25000"/>
                  </a:schemeClr>
                </a:solidFill>
                <a:latin typeface="+mn-lt"/>
                <a:cs typeface="Arial" panose="020B0604020202020204" pitchFamily="34" charset="0"/>
              </a:rPr>
              <a:t>pp.141-149</a:t>
            </a:r>
            <a:r>
              <a:rPr lang="en-US" altLang="en-US" sz="2800" b="1" dirty="0" smtClean="0">
                <a:solidFill>
                  <a:schemeClr val="tx1">
                    <a:lumMod val="75000"/>
                    <a:lumOff val="25000"/>
                  </a:schemeClr>
                </a:solidFill>
                <a:latin typeface="+mn-lt"/>
                <a:cs typeface="Arial" panose="020B0604020202020204" pitchFamily="34" charset="0"/>
              </a:rPr>
              <a:t>.</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Refreshment Host: B</a:t>
            </a:r>
          </a:p>
          <a:p>
            <a:pPr marL="365771" indent="-365771">
              <a:spcBef>
                <a:spcPts val="0"/>
              </a:spcBef>
              <a:spcAft>
                <a:spcPts val="0"/>
              </a:spcAft>
              <a:defRPr/>
            </a:pPr>
            <a:endParaRPr lang="fr-FR" altLang="en-US" sz="1600" b="1" dirty="0">
              <a:latin typeface="+mn-lt"/>
              <a:cs typeface="Arial" panose="020B0604020202020204" pitchFamily="34" charset="0"/>
            </a:endParaRPr>
          </a:p>
          <a:p>
            <a:pPr>
              <a:spcBef>
                <a:spcPts val="0"/>
              </a:spcBef>
              <a:spcAft>
                <a:spcPts val="0"/>
              </a:spcAft>
              <a:defRPr/>
            </a:pPr>
            <a:r>
              <a:rPr lang="fr-FR" altLang="en-US" sz="3200" b="1" dirty="0" smtClean="0">
                <a:solidFill>
                  <a:schemeClr val="tx1">
                    <a:lumMod val="75000"/>
                    <a:lumOff val="25000"/>
                  </a:schemeClr>
                </a:solidFill>
                <a:latin typeface="+mn-lt"/>
                <a:cs typeface="Arial" panose="020B0604020202020204" pitchFamily="34" charset="0"/>
              </a:rPr>
              <a:t>This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15, 16, 17, Oracles Concerning Moab and Damascus</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a:t>
            </a:r>
            <a:r>
              <a:rPr lang="en-US" altLang="en-US" sz="2800" b="1" dirty="0" smtClean="0">
                <a:solidFill>
                  <a:schemeClr val="tx1">
                    <a:lumMod val="75000"/>
                    <a:lumOff val="25000"/>
                  </a:schemeClr>
                </a:solidFill>
                <a:latin typeface="+mn-lt"/>
                <a:cs typeface="Arial" panose="020B0604020202020204" pitchFamily="34" charset="0"/>
              </a:rPr>
              <a:t>Verse: </a:t>
            </a:r>
            <a:r>
              <a:rPr lang="en-US" altLang="en-US" sz="2800" b="1" dirty="0">
                <a:solidFill>
                  <a:schemeClr val="tx1">
                    <a:lumMod val="75000"/>
                    <a:lumOff val="25000"/>
                  </a:schemeClr>
                </a:solidFill>
                <a:latin typeface="+mn-lt"/>
                <a:cs typeface="Arial" panose="020B0604020202020204" pitchFamily="34" charset="0"/>
              </a:rPr>
              <a:t>Psalm </a:t>
            </a:r>
            <a:r>
              <a:rPr lang="en-US" altLang="en-US" sz="2800" b="1" dirty="0" smtClean="0">
                <a:solidFill>
                  <a:schemeClr val="tx1">
                    <a:lumMod val="75000"/>
                    <a:lumOff val="25000"/>
                  </a:schemeClr>
                </a:solidFill>
                <a:latin typeface="+mn-lt"/>
                <a:cs typeface="Arial" panose="020B0604020202020204" pitchFamily="34" charset="0"/>
              </a:rPr>
              <a:t>121:1-2</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i="1" dirty="0">
                <a:solidFill>
                  <a:schemeClr val="tx1">
                    <a:lumMod val="75000"/>
                    <a:lumOff val="25000"/>
                  </a:schemeClr>
                </a:solidFill>
                <a:latin typeface="+mn-lt"/>
                <a:cs typeface="Arial" panose="020B0604020202020204" pitchFamily="34" charset="0"/>
              </a:rPr>
              <a:t>Dr. Constable’s Notes, 2022 Ed., </a:t>
            </a:r>
            <a:r>
              <a:rPr lang="en-US" altLang="en-US" sz="2800" b="1" dirty="0">
                <a:solidFill>
                  <a:schemeClr val="tx1">
                    <a:lumMod val="75000"/>
                    <a:lumOff val="25000"/>
                  </a:schemeClr>
                </a:solidFill>
                <a:latin typeface="+mn-lt"/>
                <a:cs typeface="Arial" panose="020B0604020202020204" pitchFamily="34" charset="0"/>
              </a:rPr>
              <a:t>pp. 123-128; </a:t>
            </a:r>
            <a:r>
              <a:rPr lang="en-US" altLang="en-US" sz="2800" b="1" i="1" dirty="0" err="1">
                <a:solidFill>
                  <a:schemeClr val="tx1">
                    <a:lumMod val="75000"/>
                    <a:lumOff val="25000"/>
                  </a:schemeClr>
                </a:solidFill>
                <a:latin typeface="+mn-lt"/>
                <a:cs typeface="Arial" panose="020B0604020202020204" pitchFamily="34" charset="0"/>
              </a:rPr>
              <a:t>Motyer</a:t>
            </a:r>
            <a:r>
              <a:rPr lang="en-US" altLang="en-US" sz="2800" b="1" i="1" dirty="0">
                <a:solidFill>
                  <a:schemeClr val="tx1">
                    <a:lumMod val="75000"/>
                    <a:lumOff val="25000"/>
                  </a:schemeClr>
                </a:solidFill>
                <a:latin typeface="+mn-lt"/>
                <a:cs typeface="Arial" panose="020B0604020202020204" pitchFamily="34" charset="0"/>
              </a:rPr>
              <a:t>,</a:t>
            </a:r>
            <a:r>
              <a:rPr lang="en-US" altLang="en-US" sz="2800" b="1" dirty="0">
                <a:solidFill>
                  <a:schemeClr val="tx1">
                    <a:lumMod val="75000"/>
                    <a:lumOff val="25000"/>
                  </a:schemeClr>
                </a:solidFill>
                <a:latin typeface="+mn-lt"/>
                <a:cs typeface="Arial" panose="020B0604020202020204" pitchFamily="34" charset="0"/>
              </a:rPr>
              <a:t> pp. 149-161</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Refreshment </a:t>
            </a:r>
            <a:r>
              <a:rPr lang="en-US" altLang="en-US" sz="2800" b="1" dirty="0" smtClean="0">
                <a:solidFill>
                  <a:schemeClr val="tx1">
                    <a:lumMod val="75000"/>
                    <a:lumOff val="25000"/>
                  </a:schemeClr>
                </a:solidFill>
                <a:latin typeface="+mn-lt"/>
                <a:cs typeface="Arial" panose="020B0604020202020204" pitchFamily="34" charset="0"/>
              </a:rPr>
              <a:t>Host: N/A</a:t>
            </a:r>
            <a:endParaRPr lang="en-US" altLang="en-US" sz="2800" b="1" dirty="0">
              <a:solidFill>
                <a:schemeClr val="tx1">
                  <a:lumMod val="75000"/>
                  <a:lumOff val="25000"/>
                </a:schemeClr>
              </a:solidFill>
              <a:latin typeface="+mn-lt"/>
              <a:cs typeface="Arial" panose="020B0604020202020204" pitchFamily="34" charset="0"/>
            </a:endParaRP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7</a:t>
            </a:fld>
            <a:endParaRPr lang="en-US" altLang="en-US" dirty="0"/>
          </a:p>
        </p:txBody>
      </p:sp>
    </p:spTree>
    <p:extLst>
      <p:ext uri="{BB962C8B-B14F-4D97-AF65-F5344CB8AC3E}">
        <p14:creationId xmlns:p14="http://schemas.microsoft.com/office/powerpoint/2010/main" val="458218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t>Memory Verse</a:t>
            </a:r>
          </a:p>
        </p:txBody>
      </p:sp>
      <p:sp>
        <p:nvSpPr>
          <p:cNvPr id="3" name="Content Placeholder 2"/>
          <p:cNvSpPr>
            <a:spLocks noGrp="1"/>
          </p:cNvSpPr>
          <p:nvPr>
            <p:ph idx="1"/>
          </p:nvPr>
        </p:nvSpPr>
        <p:spPr/>
        <p:txBody>
          <a:bodyPr/>
          <a:lstStyle/>
          <a:p>
            <a:pPr marL="0" indent="0">
              <a:spcAft>
                <a:spcPts val="640"/>
              </a:spcAft>
              <a:buNone/>
              <a:defRPr/>
            </a:pPr>
            <a:endParaRPr lang="en-US" altLang="en-US" sz="3840" b="1" dirty="0"/>
          </a:p>
          <a:p>
            <a:pPr marL="0" indent="0">
              <a:spcAft>
                <a:spcPts val="640"/>
              </a:spcAft>
              <a:buNone/>
              <a:defRPr/>
            </a:pPr>
            <a:r>
              <a:rPr lang="en-US" altLang="en-US" sz="3840" b="1" dirty="0" smtClean="0"/>
              <a:t>Psalm 121:1-2 </a:t>
            </a:r>
            <a:r>
              <a:rPr lang="en-US" altLang="en-US" sz="3840" b="1" dirty="0"/>
              <a:t>(ESV)</a:t>
            </a:r>
          </a:p>
          <a:p>
            <a:pPr marL="0" indent="0" algn="ctr">
              <a:spcAft>
                <a:spcPts val="640"/>
              </a:spcAft>
              <a:buNone/>
              <a:defRPr/>
            </a:pPr>
            <a:r>
              <a:rPr lang="en-US" altLang="en-US" sz="3840" b="1" i="1" dirty="0">
                <a:solidFill>
                  <a:srgbClr val="0000FF"/>
                </a:solidFill>
              </a:rPr>
              <a:t>“I lift up my eyes to the hills. From where does my help come? My help comes from the Lord, who made heaven and earth”</a:t>
            </a:r>
            <a:endParaRPr lang="en-US" altLang="en-US" sz="3840" b="1" dirty="0"/>
          </a:p>
          <a:p>
            <a:pPr marL="0" indent="0" algn="r">
              <a:spcAft>
                <a:spcPts val="640"/>
              </a:spcAft>
              <a:buNone/>
              <a:defRPr/>
            </a:pPr>
            <a:r>
              <a:rPr lang="en-US" altLang="en-US" sz="3840" b="1" dirty="0"/>
              <a:t>Psalm </a:t>
            </a:r>
            <a:r>
              <a:rPr lang="en-US" altLang="en-US" sz="3840" b="1" dirty="0" smtClean="0"/>
              <a:t>121:1-2 (</a:t>
            </a:r>
            <a:r>
              <a:rPr lang="en-US" altLang="en-US" sz="3840" b="1" dirty="0" smtClean="0"/>
              <a:t>ESV</a:t>
            </a:r>
            <a:r>
              <a:rPr lang="en-US" altLang="en-US" sz="3840" b="1" dirty="0"/>
              <a:t>)</a:t>
            </a:r>
          </a:p>
          <a:p>
            <a:pPr>
              <a:defRPr/>
            </a:pPr>
            <a:endParaRPr lang="en-US" sz="3840" dirty="0"/>
          </a:p>
        </p:txBody>
      </p:sp>
      <p:sp>
        <p:nvSpPr>
          <p:cNvPr id="4" name="Date Placeholder 3"/>
          <p:cNvSpPr>
            <a:spLocks noGrp="1"/>
          </p:cNvSpPr>
          <p:nvPr>
            <p:ph type="dt" sz="quarter" idx="10"/>
          </p:nvPr>
        </p:nvSpPr>
        <p:spPr/>
        <p:txBody>
          <a:bodyPr/>
          <a:lstStyle/>
          <a:p>
            <a:pPr>
              <a:defRPr/>
            </a:pPr>
            <a:r>
              <a:rPr lang="en-US" dirty="0" smtClean="0"/>
              <a:t>September 13, </a:t>
            </a:r>
            <a:r>
              <a:rPr lang="en-US" dirty="0"/>
              <a:t>2022</a:t>
            </a:r>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8</a:t>
            </a:fld>
            <a:endParaRPr lang="en-US" altLang="en-US" dirty="0"/>
          </a:p>
        </p:txBody>
      </p:sp>
    </p:spTree>
    <p:extLst>
      <p:ext uri="{BB962C8B-B14F-4D97-AF65-F5344CB8AC3E}">
        <p14:creationId xmlns:p14="http://schemas.microsoft.com/office/powerpoint/2010/main" val="3400259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9</a:t>
            </a:fld>
            <a:endParaRPr lang="en-US" altLang="en-US" smtClean="0"/>
          </a:p>
        </p:txBody>
      </p:sp>
      <p:graphicFrame>
        <p:nvGraphicFramePr>
          <p:cNvPr id="8" name="Table 7"/>
          <p:cNvGraphicFramePr>
            <a:graphicFrameLocks noGrp="1"/>
          </p:cNvGraphicFramePr>
          <p:nvPr/>
        </p:nvGraphicFramePr>
        <p:xfrm>
          <a:off x="275340" y="1563465"/>
          <a:ext cx="12450735" cy="5334320"/>
        </p:xfrm>
        <a:graphic>
          <a:graphicData uri="http://schemas.openxmlformats.org/drawingml/2006/table">
            <a:tbl>
              <a:tblPr/>
              <a:tblGrid>
                <a:gridCol w="1164317">
                  <a:extLst>
                    <a:ext uri="{9D8B030D-6E8A-4147-A177-3AD203B41FA5}">
                      <a16:colId xmlns:a16="http://schemas.microsoft.com/office/drawing/2014/main" val="20000"/>
                    </a:ext>
                  </a:extLst>
                </a:gridCol>
                <a:gridCol w="591552">
                  <a:extLst>
                    <a:ext uri="{9D8B030D-6E8A-4147-A177-3AD203B41FA5}">
                      <a16:colId xmlns:a16="http://schemas.microsoft.com/office/drawing/2014/main" val="20001"/>
                    </a:ext>
                  </a:extLst>
                </a:gridCol>
                <a:gridCol w="591552">
                  <a:extLst>
                    <a:ext uri="{9D8B030D-6E8A-4147-A177-3AD203B41FA5}">
                      <a16:colId xmlns:a16="http://schemas.microsoft.com/office/drawing/2014/main" val="20002"/>
                    </a:ext>
                  </a:extLst>
                </a:gridCol>
                <a:gridCol w="591552">
                  <a:extLst>
                    <a:ext uri="{9D8B030D-6E8A-4147-A177-3AD203B41FA5}">
                      <a16:colId xmlns:a16="http://schemas.microsoft.com/office/drawing/2014/main" val="20003"/>
                    </a:ext>
                  </a:extLst>
                </a:gridCol>
                <a:gridCol w="591552">
                  <a:extLst>
                    <a:ext uri="{9D8B030D-6E8A-4147-A177-3AD203B41FA5}">
                      <a16:colId xmlns:a16="http://schemas.microsoft.com/office/drawing/2014/main" val="20004"/>
                    </a:ext>
                  </a:extLst>
                </a:gridCol>
                <a:gridCol w="591552">
                  <a:extLst>
                    <a:ext uri="{9D8B030D-6E8A-4147-A177-3AD203B41FA5}">
                      <a16:colId xmlns:a16="http://schemas.microsoft.com/office/drawing/2014/main" val="20005"/>
                    </a:ext>
                  </a:extLst>
                </a:gridCol>
                <a:gridCol w="591552">
                  <a:extLst>
                    <a:ext uri="{9D8B030D-6E8A-4147-A177-3AD203B41FA5}">
                      <a16:colId xmlns:a16="http://schemas.microsoft.com/office/drawing/2014/main" val="20006"/>
                    </a:ext>
                  </a:extLst>
                </a:gridCol>
                <a:gridCol w="591552">
                  <a:extLst>
                    <a:ext uri="{9D8B030D-6E8A-4147-A177-3AD203B41FA5}">
                      <a16:colId xmlns:a16="http://schemas.microsoft.com/office/drawing/2014/main" val="20007"/>
                    </a:ext>
                  </a:extLst>
                </a:gridCol>
                <a:gridCol w="591552">
                  <a:extLst>
                    <a:ext uri="{9D8B030D-6E8A-4147-A177-3AD203B41FA5}">
                      <a16:colId xmlns:a16="http://schemas.microsoft.com/office/drawing/2014/main" val="20008"/>
                    </a:ext>
                  </a:extLst>
                </a:gridCol>
                <a:gridCol w="1794225">
                  <a:extLst>
                    <a:ext uri="{9D8B030D-6E8A-4147-A177-3AD203B41FA5}">
                      <a16:colId xmlns:a16="http://schemas.microsoft.com/office/drawing/2014/main" val="20009"/>
                    </a:ext>
                  </a:extLst>
                </a:gridCol>
                <a:gridCol w="1346019">
                  <a:extLst>
                    <a:ext uri="{9D8B030D-6E8A-4147-A177-3AD203B41FA5}">
                      <a16:colId xmlns:a16="http://schemas.microsoft.com/office/drawing/2014/main" val="20010"/>
                    </a:ext>
                  </a:extLst>
                </a:gridCol>
                <a:gridCol w="487680">
                  <a:extLst>
                    <a:ext uri="{9D8B030D-6E8A-4147-A177-3AD203B41FA5}">
                      <a16:colId xmlns:a16="http://schemas.microsoft.com/office/drawing/2014/main" val="20011"/>
                    </a:ext>
                  </a:extLst>
                </a:gridCol>
                <a:gridCol w="162560">
                  <a:extLst>
                    <a:ext uri="{9D8B030D-6E8A-4147-A177-3AD203B41FA5}">
                      <a16:colId xmlns:a16="http://schemas.microsoft.com/office/drawing/2014/main" val="3696222143"/>
                    </a:ext>
                  </a:extLst>
                </a:gridCol>
                <a:gridCol w="397310">
                  <a:extLst>
                    <a:ext uri="{9D8B030D-6E8A-4147-A177-3AD203B41FA5}">
                      <a16:colId xmlns:a16="http://schemas.microsoft.com/office/drawing/2014/main" val="3693788791"/>
                    </a:ext>
                  </a:extLst>
                </a:gridCol>
                <a:gridCol w="591552">
                  <a:extLst>
                    <a:ext uri="{9D8B030D-6E8A-4147-A177-3AD203B41FA5}">
                      <a16:colId xmlns:a16="http://schemas.microsoft.com/office/drawing/2014/main" val="20013"/>
                    </a:ext>
                  </a:extLst>
                </a:gridCol>
                <a:gridCol w="591552">
                  <a:extLst>
                    <a:ext uri="{9D8B030D-6E8A-4147-A177-3AD203B41FA5}">
                      <a16:colId xmlns:a16="http://schemas.microsoft.com/office/drawing/2014/main" val="20014"/>
                    </a:ext>
                  </a:extLst>
                </a:gridCol>
                <a:gridCol w="591552">
                  <a:extLst>
                    <a:ext uri="{9D8B030D-6E8A-4147-A177-3AD203B41FA5}">
                      <a16:colId xmlns:a16="http://schemas.microsoft.com/office/drawing/2014/main" val="20015"/>
                    </a:ext>
                  </a:extLst>
                </a:gridCol>
                <a:gridCol w="591552">
                  <a:extLst>
                    <a:ext uri="{9D8B030D-6E8A-4147-A177-3AD203B41FA5}">
                      <a16:colId xmlns:a16="http://schemas.microsoft.com/office/drawing/2014/main" val="20016"/>
                    </a:ext>
                  </a:extLst>
                </a:gridCol>
              </a:tblGrid>
              <a:tr h="494457">
                <a:tc rowSpan="2">
                  <a:txBody>
                    <a:bodyPr/>
                    <a:lstStyle/>
                    <a:p>
                      <a:pPr algn="ctr" fontAlgn="ctr"/>
                      <a:r>
                        <a:rPr lang="en-US" sz="2500" b="1" i="0" u="none" strike="noStrike" dirty="0">
                          <a:solidFill>
                            <a:schemeClr val="tx1"/>
                          </a:solidFill>
                          <a:effectLst/>
                          <a:latin typeface="Calibri" panose="020F0502020204030204" pitchFamily="34" charset="0"/>
                        </a:rPr>
                        <a:t>Focus</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500" b="1" i="0" u="none" strike="noStrike" dirty="0">
                          <a:solidFill>
                            <a:schemeClr val="tx1"/>
                          </a:solidFill>
                          <a:effectLst/>
                          <a:latin typeface="Calibri" panose="020F0502020204030204" pitchFamily="34" charset="0"/>
                        </a:rPr>
                        <a:t>Prophecies of Condemnation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500" b="1" i="0" u="none" strike="noStrike" dirty="0">
                          <a:solidFill>
                            <a:schemeClr val="tx1"/>
                          </a:solidFill>
                          <a:effectLst/>
                          <a:latin typeface="Calibri" panose="020F0502020204030204" pitchFamily="34" charset="0"/>
                        </a:rPr>
                        <a:t>Historical Parenthesis</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500" b="1" i="0" u="none" strike="noStrike" dirty="0">
                          <a:solidFill>
                            <a:schemeClr val="tx1"/>
                          </a:solidFill>
                          <a:effectLst/>
                          <a:latin typeface="Calibri" panose="020F0502020204030204" pitchFamily="34" charset="0"/>
                        </a:rPr>
                        <a:t>Prophecies of Comfort</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511">
                <a:tc vMerge="1">
                  <a:txBody>
                    <a:bodyPr/>
                    <a:lstStyle/>
                    <a:p>
                      <a:endParaRPr lang="en-US"/>
                    </a:p>
                  </a:txBody>
                  <a:tcPr/>
                </a:tc>
                <a:tc>
                  <a:txBody>
                    <a:bodyPr/>
                    <a:lstStyle/>
                    <a:p>
                      <a:pPr algn="ctr" fontAlgn="b"/>
                      <a:r>
                        <a:rPr lang="en-US" sz="1500" b="1" i="0" u="none" strike="noStrike" smtClean="0">
                          <a:solidFill>
                            <a:schemeClr val="tx1"/>
                          </a:solidFill>
                          <a:effectLst/>
                          <a:latin typeface="Calibri" panose="020F0502020204030204" pitchFamily="34" charset="0"/>
                        </a:rPr>
                        <a:t>1:1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500" b="1" i="0" u="none" strike="noStrike">
                          <a:solidFill>
                            <a:schemeClr val="tx1"/>
                          </a:solidFill>
                          <a:effectLst/>
                          <a:latin typeface="Calibri" panose="020F0502020204030204" pitchFamily="34" charset="0"/>
                        </a:rPr>
                        <a:t> </a:t>
                      </a:r>
                      <a:r>
                        <a:rPr lang="en-US" sz="1500" b="1" i="0" u="none" strike="noStrike" smtClean="0">
                          <a:solidFill>
                            <a:schemeClr val="tx1"/>
                          </a:solidFill>
                          <a:effectLst/>
                          <a:latin typeface="Calibri" panose="020F0502020204030204" pitchFamily="34" charset="0"/>
                        </a:rPr>
                        <a:t>35:10</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500" b="1" i="0" u="none" strike="noStrike" smtClean="0">
                          <a:solidFill>
                            <a:schemeClr val="tx1"/>
                          </a:solidFill>
                          <a:effectLst/>
                          <a:latin typeface="Calibri" panose="020F0502020204030204" pitchFamily="34" charset="0"/>
                        </a:rPr>
                        <a:t>  36:1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smtClean="0">
                          <a:solidFill>
                            <a:schemeClr val="tx1"/>
                          </a:solidFill>
                          <a:effectLst/>
                          <a:latin typeface="Calibri" panose="020F0502020204030204" pitchFamily="34" charset="0"/>
                        </a:rPr>
                        <a:t>                   39:8</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500" b="1" i="0" u="none" strike="noStrike" smtClean="0">
                          <a:solidFill>
                            <a:schemeClr val="tx1"/>
                          </a:solidFill>
                          <a:effectLst/>
                          <a:latin typeface="Calibri" panose="020F0502020204030204" pitchFamily="34" charset="0"/>
                        </a:rPr>
                        <a:t>40:1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smtClean="0">
                          <a:solidFill>
                            <a:schemeClr val="tx1"/>
                          </a:solidFill>
                          <a:effectLst/>
                          <a:latin typeface="Calibri" panose="020F0502020204030204" pitchFamily="34" charset="0"/>
                        </a:rPr>
                        <a:t>66:24</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472637">
                <a:tc>
                  <a:txBody>
                    <a:bodyPr/>
                    <a:lstStyle/>
                    <a:p>
                      <a:pPr algn="ctr" fontAlgn="ctr"/>
                      <a:r>
                        <a:rPr lang="en-US" sz="2900" b="1" i="0" u="none" strike="noStrike" dirty="0">
                          <a:solidFill>
                            <a:schemeClr val="tx1"/>
                          </a:solidFill>
                          <a:effectLst/>
                          <a:latin typeface="Calibri" panose="020F0502020204030204" pitchFamily="34" charset="0"/>
                        </a:rPr>
                        <a:t>Divisions</a:t>
                      </a:r>
                    </a:p>
                  </a:txBody>
                  <a:tcPr marL="5961" marR="5961" marT="4927"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Judah</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the Nation</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Against the Day of the Lord</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of Judgement and Blessing</a:t>
                      </a:r>
                    </a:p>
                  </a:txBody>
                  <a:tcPr marL="94580" marR="94580" marT="47291" marB="472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200" b="1" i="0" u="none" strike="noStrike" dirty="0">
                          <a:solidFill>
                            <a:schemeClr val="tx1"/>
                          </a:solidFill>
                          <a:effectLst/>
                          <a:latin typeface="Calibri" panose="020F0502020204030204" pitchFamily="34" charset="0"/>
                        </a:rPr>
                        <a:t>Sickness and Sin</a:t>
                      </a:r>
                    </a:p>
                  </a:txBody>
                  <a:tcPr marL="171663" marR="171663" marT="141871" marB="14187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200" b="1" i="0" u="none" strike="noStrike" dirty="0">
                          <a:solidFill>
                            <a:schemeClr val="tx1"/>
                          </a:solidFill>
                          <a:effectLst/>
                          <a:latin typeface="Calibri" panose="020F0502020204030204" pitchFamily="34" charset="0"/>
                        </a:rPr>
                        <a:t>Hezekiah’s Salvation</a:t>
                      </a:r>
                    </a:p>
                  </a:txBody>
                  <a:tcPr marL="171663" marR="171663" marT="141871" marB="14187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200" b="1" i="0" u="none" strike="noStrike" dirty="0">
                          <a:solidFill>
                            <a:schemeClr val="tx1"/>
                          </a:solidFill>
                          <a:effectLst/>
                          <a:latin typeface="Calibri" panose="020F0502020204030204" pitchFamily="34" charset="0"/>
                        </a:rPr>
                        <a:t>Israel’s Deliverance</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Deliverer</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Glorious Future</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65023">
                <a:tc>
                  <a:txBody>
                    <a:bodyPr/>
                    <a:lstStyle/>
                    <a:p>
                      <a:pPr algn="l" fontAlgn="b"/>
                      <a:r>
                        <a:rPr lang="en-US" sz="1700" b="1" i="0" u="none" strike="noStrike" dirty="0">
                          <a:solidFill>
                            <a:schemeClr val="tx1"/>
                          </a:solidFill>
                          <a:effectLst/>
                          <a:latin typeface="Calibri" panose="020F0502020204030204" pitchFamily="34" charset="0"/>
                        </a:rPr>
                        <a:t> </a:t>
                      </a:r>
                    </a:p>
                  </a:txBody>
                  <a:tcPr marL="5961" marR="5961" marT="4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smtClean="0">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12:6</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13:1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23:18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24:1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27:13</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35:10</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36:1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39:8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400" b="1" i="0" u="none" strike="noStrike" smtClean="0">
                          <a:solidFill>
                            <a:schemeClr val="tx1"/>
                          </a:solidFill>
                          <a:effectLst/>
                          <a:latin typeface="Calibri" panose="020F0502020204030204" pitchFamily="34" charset="0"/>
                        </a:rPr>
                        <a:t>48:22</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49:1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57:21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58:1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7169">
                <a:tc rowSpan="2">
                  <a:txBody>
                    <a:bodyPr/>
                    <a:lstStyle/>
                    <a:p>
                      <a:pPr algn="ctr" fontAlgn="b"/>
                      <a:r>
                        <a:rPr lang="en-US" sz="2500" b="1" i="0" u="none" strike="noStrike" dirty="0">
                          <a:solidFill>
                            <a:schemeClr val="tx1"/>
                          </a:solidFill>
                          <a:effectLst/>
                          <a:latin typeface="Calibri" panose="020F0502020204030204" pitchFamily="34" charset="0"/>
                        </a:rPr>
                        <a:t>Topics</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200" b="1" i="0" u="none" strike="noStrike" dirty="0">
                          <a:solidFill>
                            <a:schemeClr val="tx1"/>
                          </a:solidFill>
                          <a:effectLst/>
                          <a:latin typeface="Calibri" panose="020F0502020204030204" pitchFamily="34" charset="0"/>
                        </a:rPr>
                        <a:t>Prophetic</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Historic</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Messianic</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7169">
                <a:tc vMerge="1">
                  <a:txBody>
                    <a:bodyPr/>
                    <a:lstStyle/>
                    <a:p>
                      <a:endParaRPr lang="en-US"/>
                    </a:p>
                  </a:txBody>
                  <a:tcPr/>
                </a:tc>
                <a:tc gridSpan="8">
                  <a:txBody>
                    <a:bodyPr/>
                    <a:lstStyle/>
                    <a:p>
                      <a:pPr algn="ctr" fontAlgn="b"/>
                      <a:r>
                        <a:rPr lang="en-US" sz="2200" b="1" i="0" u="none" strike="noStrike" dirty="0">
                          <a:solidFill>
                            <a:schemeClr val="tx1"/>
                          </a:solidFill>
                          <a:effectLst/>
                          <a:latin typeface="Calibri" panose="020F0502020204030204" pitchFamily="34" charset="0"/>
                        </a:rPr>
                        <a:t>Judgement</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Transition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Hope</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7169">
                <a:tc>
                  <a:txBody>
                    <a:bodyPr/>
                    <a:lstStyle/>
                    <a:p>
                      <a:pPr algn="ctr" fontAlgn="b"/>
                      <a:r>
                        <a:rPr lang="en-US" sz="2500" b="1" i="0" u="none" strike="noStrike" dirty="0">
                          <a:solidFill>
                            <a:schemeClr val="tx1"/>
                          </a:solidFill>
                          <a:effectLst/>
                          <a:latin typeface="Calibri" panose="020F0502020204030204" pitchFamily="34" charset="0"/>
                        </a:rPr>
                        <a:t>Place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Israel &amp; Judah</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7169">
                <a:tc>
                  <a:txBody>
                    <a:bodyPr/>
                    <a:lstStyle/>
                    <a:p>
                      <a:pPr algn="ctr" fontAlgn="b"/>
                      <a:r>
                        <a:rPr lang="en-US" sz="2500" b="1" i="0" u="none" strike="noStrike" dirty="0">
                          <a:solidFill>
                            <a:schemeClr val="tx1"/>
                          </a:solidFill>
                          <a:effectLst/>
                          <a:latin typeface="Calibri" panose="020F0502020204030204" pitchFamily="34" charset="0"/>
                        </a:rPr>
                        <a:t>Time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740 - 680 B.C.</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15054" y="6847841"/>
            <a:ext cx="502092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67" dirty="0"/>
              <a:t>Bruce Wilkinson and Kenneth Boa, Talk Thru the Bible </a:t>
            </a:r>
            <a:r>
              <a:rPr lang="en-US" altLang="en-US" sz="1067"/>
              <a:t>(</a:t>
            </a:r>
            <a:r>
              <a:rPr lang="en-US" altLang="en-US" sz="1067" smtClean="0"/>
              <a:t>Nashville: </a:t>
            </a:r>
            <a:r>
              <a:rPr lang="en-US" altLang="en-US" sz="1067" dirty="0"/>
              <a:t>T. Nelson, 1983), 189.</a:t>
            </a:r>
            <a:endParaRPr lang="en-US" altLang="en-US" sz="1493" dirty="0"/>
          </a:p>
        </p:txBody>
      </p:sp>
      <p:sp>
        <p:nvSpPr>
          <p:cNvPr id="6" name="Arrow: Right 1">
            <a:extLst>
              <a:ext uri="{FF2B5EF4-FFF2-40B4-BE49-F238E27FC236}">
                <a16:creationId xmlns:a16="http://schemas.microsoft.com/office/drawing/2014/main" id="{B4B9CC16-E6CF-FDAC-7FEB-CE78AC48E442}"/>
              </a:ext>
            </a:extLst>
          </p:cNvPr>
          <p:cNvSpPr/>
          <p:nvPr/>
        </p:nvSpPr>
        <p:spPr>
          <a:xfrm rot="17274955">
            <a:off x="2461173" y="5288755"/>
            <a:ext cx="587586" cy="3657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3698" eaLnBrk="0" hangingPunct="0">
              <a:defRPr/>
            </a:pPr>
            <a:endParaRPr lang="en-US" sz="1920">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2082800" y="5943600"/>
            <a:ext cx="1950720" cy="387798"/>
          </a:xfrm>
          <a:prstGeom prst="rect">
            <a:avLst/>
          </a:prstGeom>
          <a:noFill/>
        </p:spPr>
        <p:txBody>
          <a:bodyPr>
            <a:spAutoFit/>
          </a:bodyPr>
          <a:lstStyle/>
          <a:p>
            <a:pPr defTabSz="973698" eaLnBrk="0" hangingPunct="0">
              <a:defRPr/>
            </a:pPr>
            <a:r>
              <a:rPr lang="en-US" sz="1920" b="1" dirty="0">
                <a:solidFill>
                  <a:srgbClr val="FF0000"/>
                </a:solidFill>
                <a:latin typeface="Calibri" panose="020F0502020204030204" pitchFamily="34" charset="0"/>
                <a:cs typeface="+mn-cs"/>
              </a:rPr>
              <a:t>We are here!</a:t>
            </a:r>
          </a:p>
        </p:txBody>
      </p:sp>
      <p:sp>
        <p:nvSpPr>
          <p:cNvPr id="9" name="Rectangle 8">
            <a:extLst>
              <a:ext uri="{FF2B5EF4-FFF2-40B4-BE49-F238E27FC236}">
                <a16:creationId xmlns:a16="http://schemas.microsoft.com/office/drawing/2014/main" id="{D03C9EA7-272B-BF02-EE27-9566E070D2A1}"/>
              </a:ext>
            </a:extLst>
          </p:cNvPr>
          <p:cNvSpPr/>
          <p:nvPr/>
        </p:nvSpPr>
        <p:spPr>
          <a:xfrm>
            <a:off x="2641838" y="2317461"/>
            <a:ext cx="1143000" cy="2423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3698" eaLnBrk="0" hangingPunct="0"/>
            <a:endParaRPr lang="en-US" sz="1920">
              <a:solidFill>
                <a:prstClr val="white"/>
              </a:solidFill>
              <a:latin typeface="Calibri"/>
            </a:endParaRPr>
          </a:p>
        </p:txBody>
      </p:sp>
    </p:spTree>
    <p:extLst>
      <p:ext uri="{BB962C8B-B14F-4D97-AF65-F5344CB8AC3E}">
        <p14:creationId xmlns:p14="http://schemas.microsoft.com/office/powerpoint/2010/main" val="132995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animBg="1" autoUpdateAnimBg="0"/>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28697</TotalTime>
  <Words>3283</Words>
  <Application>Microsoft Office PowerPoint</Application>
  <PresentationFormat>Custom</PresentationFormat>
  <Paragraphs>486</Paragraphs>
  <Slides>37</Slides>
  <Notes>37</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37</vt:i4>
      </vt:variant>
    </vt:vector>
  </HeadingPairs>
  <TitlesOfParts>
    <vt:vector size="53" baseType="lpstr">
      <vt:lpstr>MS PGothic</vt:lpstr>
      <vt:lpstr>Arial</vt:lpstr>
      <vt:lpstr>Bookman Old Style</vt:lpstr>
      <vt:lpstr>Calibri</vt:lpstr>
      <vt:lpstr>Calibri Light</vt:lpstr>
      <vt:lpstr>Cambria</vt:lpstr>
      <vt:lpstr>Comic Sans MS</vt:lpstr>
      <vt:lpstr>Courier New</vt:lpstr>
      <vt:lpstr>Garamond</vt:lpstr>
      <vt:lpstr>Symbol</vt:lpstr>
      <vt:lpstr>Tahoma</vt:lpstr>
      <vt:lpstr>Times New Roman</vt:lpstr>
      <vt:lpstr>Wingdings</vt:lpstr>
      <vt:lpstr>Edge</vt:lpstr>
      <vt:lpstr>Office Theme</vt:lpstr>
      <vt:lpstr>1_Office Theme</vt:lpstr>
      <vt:lpstr>WELCOME  TO  THE  MOB!</vt:lpstr>
      <vt:lpstr>Announcements</vt:lpstr>
      <vt:lpstr>Please Rise</vt:lpstr>
      <vt:lpstr>PowerPoint Presentation</vt:lpstr>
      <vt:lpstr>PowerPoint Presentation</vt:lpstr>
      <vt:lpstr>PowerPoint Presentation</vt:lpstr>
      <vt:lpstr>Our Study of Isaiah</vt:lpstr>
      <vt:lpstr>Memory Verse</vt:lpstr>
      <vt:lpstr>Isaiah Outline</vt:lpstr>
      <vt:lpstr>Scriptural Interpretation at IBC</vt:lpstr>
      <vt:lpstr>NoLiGHtS - acrostic</vt:lpstr>
      <vt:lpstr>Oracle Against Moab</vt:lpstr>
      <vt:lpstr>Oracle</vt:lpstr>
      <vt:lpstr>Brief Summary</vt:lpstr>
      <vt:lpstr>UBS Series – Literary Features/Poetry</vt:lpstr>
      <vt:lpstr>Isaiah 15:1-2a</vt:lpstr>
      <vt:lpstr>Isaiah 15:8-9</vt:lpstr>
      <vt:lpstr>Prophesy of Moab’s Devastation – Ch 16 </vt:lpstr>
      <vt:lpstr>PowerPoint Presentation</vt:lpstr>
      <vt:lpstr>Oracle Against Damascus</vt:lpstr>
      <vt:lpstr>Oracle Against Damascus (Is 17)</vt:lpstr>
      <vt:lpstr>Key Things to Consider </vt:lpstr>
      <vt:lpstr>Moabites and Ammonites – 2 Ch 20</vt:lpstr>
      <vt:lpstr>Discussion and Application</vt:lpstr>
      <vt:lpstr>Isaiah Outline</vt:lpstr>
      <vt:lpstr>A Quick Demo </vt:lpstr>
      <vt:lpstr>Our Study of Isaiah</vt:lpstr>
      <vt:lpstr>Isaiah Bible Study Schedule  for Fall 2022 – Spring 2023 as of December 30, 2022</vt:lpstr>
      <vt:lpstr>Backup</vt:lpstr>
      <vt:lpstr>Isaiah Bible Study Schedule  for Fall 2022 – Spring 2023 as of December 30, 2022</vt:lpstr>
      <vt:lpstr>Isaiah Bible Study Schedule  for Fall 2022 – Spring 2023 as of December 30, 2022</vt:lpstr>
      <vt:lpstr>PowerPoint Presentation</vt:lpstr>
      <vt:lpstr>PowerPoint Presentation</vt:lpstr>
      <vt:lpstr>PowerPoint Presentation</vt:lpstr>
      <vt:lpstr>Lovingkindness – hĕ'·sĕd</vt:lpstr>
      <vt:lpstr>PowerPoint Presentation</vt:lpstr>
      <vt:lpstr>The Background of Moab</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streitmaterk</cp:lastModifiedBy>
  <cp:revision>446</cp:revision>
  <cp:lastPrinted>2023-01-03T03:53:51Z</cp:lastPrinted>
  <dcterms:created xsi:type="dcterms:W3CDTF">2006-08-27T02:03:17Z</dcterms:created>
  <dcterms:modified xsi:type="dcterms:W3CDTF">2023-01-03T16:30:05Z</dcterms:modified>
</cp:coreProperties>
</file>