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7" r:id="rId2"/>
    <p:sldId id="409" r:id="rId3"/>
    <p:sldId id="294" r:id="rId4"/>
    <p:sldId id="391" r:id="rId5"/>
    <p:sldId id="363" r:id="rId6"/>
    <p:sldId id="407" r:id="rId7"/>
    <p:sldId id="364" r:id="rId8"/>
    <p:sldId id="369" r:id="rId9"/>
    <p:sldId id="411" r:id="rId10"/>
    <p:sldId id="412" r:id="rId11"/>
    <p:sldId id="413" r:id="rId12"/>
    <p:sldId id="414" r:id="rId13"/>
    <p:sldId id="371" r:id="rId14"/>
    <p:sldId id="372" r:id="rId15"/>
    <p:sldId id="360" r:id="rId16"/>
  </p:sldIdLst>
  <p:sldSz cx="9144000" cy="6858000" type="letter"/>
  <p:notesSz cx="6985000" cy="92837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40" autoAdjust="0"/>
  </p:normalViewPr>
  <p:slideViewPr>
    <p:cSldViewPr>
      <p:cViewPr varScale="1">
        <p:scale>
          <a:sx n="71" d="100"/>
          <a:sy n="71" d="100"/>
        </p:scale>
        <p:origin x="127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notesViewPr>
    <p:cSldViewPr>
      <p:cViewPr varScale="1">
        <p:scale>
          <a:sx n="62" d="100"/>
          <a:sy n="62" d="100"/>
        </p:scale>
        <p:origin x="-2602" y="-91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3264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06ED6-219B-43DC-810C-C25DBE02FC02}" type="datetimeFigureOut">
              <a:rPr lang="en-US" smtClean="0"/>
              <a:pPr/>
              <a:t>9/28/2015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CA1EB-B427-4E05-97C7-BF0A56AD72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50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A1EB-B427-4E05-97C7-BF0A56AD723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724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A1EB-B427-4E05-97C7-BF0A56AD723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0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A1EB-B427-4E05-97C7-BF0A56AD723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5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A1EB-B427-4E05-97C7-BF0A56AD723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403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A1EB-B427-4E05-97C7-BF0A56AD723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985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A1EB-B427-4E05-97C7-BF0A56AD723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447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7000" y="6548755"/>
            <a:ext cx="1447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87880" y="6558915"/>
            <a:ext cx="4953000" cy="365125"/>
          </a:xfrm>
        </p:spPr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1828" y="6518275"/>
            <a:ext cx="685800" cy="365125"/>
          </a:xfrm>
        </p:spPr>
        <p:txBody>
          <a:bodyPr/>
          <a:lstStyle>
            <a:lvl1pPr algn="r">
              <a:defRPr/>
            </a:lvl1pPr>
          </a:lstStyle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956" y="6550969"/>
            <a:ext cx="1567764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7812" y="6560022"/>
            <a:ext cx="6324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Lesson 2 - 1 John 2:7-11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2935" y="6519382"/>
            <a:ext cx="6858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2050" y="76199"/>
            <a:ext cx="1726750" cy="130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MOB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10400" y="113557"/>
            <a:ext cx="2018956" cy="127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29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9142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91429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91429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cmob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mmanuelbible.net/ministries/seminary" TargetMode="External"/><Relationship Id="rId5" Type="http://schemas.openxmlformats.org/officeDocument/2006/relationships/hyperlink" Target="http://www.wacmm.org/" TargetMode="External"/><Relationship Id="rId4" Type="http://schemas.openxmlformats.org/officeDocument/2006/relationships/hyperlink" Target="http://immanuelbible.net/ministries/me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1+John+2:10&amp;version=ESV" TargetMode="External"/><Relationship Id="rId2" Type="http://schemas.openxmlformats.org/officeDocument/2006/relationships/hyperlink" Target="https://www.biblegateway.com/passage/?search=1+John+2:8&amp;version=ES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iblegateway.com/passage/?search=Galations+5:22&amp;version=ESV" TargetMode="External"/><Relationship Id="rId4" Type="http://schemas.openxmlformats.org/officeDocument/2006/relationships/hyperlink" Target="https://www.biblegateway.com/passage/?search=Luke+9:51-56&amp;version=ES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hub.com/greek/5373.htm" TargetMode="External"/><Relationship Id="rId2" Type="http://schemas.openxmlformats.org/officeDocument/2006/relationships/hyperlink" Target="http://biblehub.com/greek/26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blegateway.com/passage/?search=1+Corinthians+13&amp;version=ESV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1+John+2:7-11&amp;version=ESV" TargetMode="External"/><Relationship Id="rId2" Type="http://schemas.openxmlformats.org/officeDocument/2006/relationships/hyperlink" Target="https://www.biblegateway.com/passage/?search=Matthew+5:23-24&amp;version=ESV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1+John+2:7-11&amp;version=ES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biblehub.com/greek/26.htm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1+John+1&amp;version=ES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1+John+1:5-7&amp;version=ESV" TargetMode="External"/><Relationship Id="rId2" Type="http://schemas.openxmlformats.org/officeDocument/2006/relationships/hyperlink" Target="https://www.biblegateway.com/passage/?search=1+John+1:1-4&amp;version=ESV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biblegateway.com/passage/?search=1+John+2:3-6&amp;version=ESV" TargetMode="External"/><Relationship Id="rId4" Type="http://schemas.openxmlformats.org/officeDocument/2006/relationships/hyperlink" Target="https://www.biblegateway.com/passage/?search=1+John+1:8-2:2&amp;version=ES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1+John+2:7-11&amp;version=ES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Leviticus+19:18&amp;version=ESV" TargetMode="External"/><Relationship Id="rId2" Type="http://schemas.openxmlformats.org/officeDocument/2006/relationships/hyperlink" Target="https://www.biblegateway.com/passage/?search=Deuteronomy+6:5&amp;version=ES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blegateway.com/passage/?search=Mark+12:28-34&amp;version=ES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6840" y="1612392"/>
            <a:ext cx="676656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Welcome to the MOB!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Website:  </a:t>
            </a:r>
            <a:r>
              <a:rPr lang="en-US" sz="3200" dirty="0" smtClean="0">
                <a:hlinkClick r:id="rId3"/>
              </a:rPr>
              <a:t>www.ibcmob.net</a:t>
            </a:r>
            <a:r>
              <a:rPr lang="en-US" sz="3200" dirty="0" smtClean="0"/>
              <a:t> 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hlinkClick r:id="rId4"/>
              </a:rPr>
              <a:t>Core Strength, Tuesdays, 6:00 AM</a:t>
            </a:r>
            <a:endParaRPr lang="en-US" sz="3200" dirty="0" smtClean="0"/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hlinkClick r:id="rId5"/>
              </a:rPr>
              <a:t>WACMM Fall Men’s Conference,  Nov 7, 2015 at McLean Bible Church,               8:30 AM – 3:00 PM </a:t>
            </a:r>
            <a:endParaRPr lang="en-US" sz="3200" dirty="0" smtClean="0"/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hlinkClick r:id="rId6"/>
              </a:rPr>
              <a:t>The Master’s Seminary </a:t>
            </a:r>
            <a:r>
              <a:rPr lang="en-US" sz="3200" dirty="0" smtClean="0">
                <a:hlinkClick r:id="rId6"/>
              </a:rPr>
              <a:t>Extension</a:t>
            </a:r>
            <a:r>
              <a:rPr lang="en-US" sz="3200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905278" y="355064"/>
            <a:ext cx="3330271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 smtClean="0"/>
              <a:t>Announcements</a:t>
            </a:r>
            <a:endParaRPr lang="en-US" sz="3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8576" y="6518275"/>
            <a:ext cx="1447800" cy="365125"/>
          </a:xfrm>
        </p:spPr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02168" y="6513195"/>
            <a:ext cx="4953000" cy="365125"/>
          </a:xfrm>
        </p:spPr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22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914" y="1614715"/>
            <a:ext cx="7834086" cy="4709885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What is meant by, “the darkness is a passing away” in </a:t>
            </a:r>
            <a:r>
              <a:rPr lang="en-US" dirty="0" smtClean="0">
                <a:hlinkClick r:id="rId2"/>
              </a:rPr>
              <a:t>1 John 2:8</a:t>
            </a:r>
            <a:r>
              <a:rPr lang="en-US" dirty="0" smtClean="0"/>
              <a:t>?  Why? </a:t>
            </a:r>
            <a:endParaRPr 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What is meant by “love(s)” in </a:t>
            </a:r>
            <a:r>
              <a:rPr lang="en-US" dirty="0" smtClean="0">
                <a:hlinkClick r:id="rId3"/>
              </a:rPr>
              <a:t>1 John 2:10</a:t>
            </a:r>
            <a:r>
              <a:rPr lang="en-US" dirty="0" smtClean="0"/>
              <a:t>?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What are some Biblical examples of this love?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Was John always an example of a Christian demonstrating this love</a:t>
            </a:r>
            <a:r>
              <a:rPr lang="en-US" dirty="0"/>
              <a:t>?  </a:t>
            </a:r>
            <a:r>
              <a:rPr lang="en-US" dirty="0" smtClean="0"/>
              <a:t>(</a:t>
            </a:r>
            <a:r>
              <a:rPr lang="en-US" dirty="0" smtClean="0">
                <a:hlinkClick r:id="rId4"/>
              </a:rPr>
              <a:t>Luke </a:t>
            </a:r>
            <a:r>
              <a:rPr lang="en-US" dirty="0">
                <a:hlinkClick r:id="rId4"/>
              </a:rPr>
              <a:t>9:51-56</a:t>
            </a:r>
            <a:r>
              <a:rPr lang="en-US" dirty="0"/>
              <a:t>)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What is meant by “stumbling” in </a:t>
            </a:r>
            <a:r>
              <a:rPr lang="en-US" dirty="0">
                <a:hlinkClick r:id="rId3"/>
              </a:rPr>
              <a:t>1 John 2:10</a:t>
            </a:r>
            <a:r>
              <a:rPr lang="en-US" dirty="0" smtClean="0"/>
              <a:t>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Does the Holy Spirit have a role to play in this </a:t>
            </a:r>
            <a:r>
              <a:rPr lang="en-US" dirty="0" smtClean="0"/>
              <a:t>Christian </a:t>
            </a:r>
            <a:r>
              <a:rPr lang="en-US" dirty="0"/>
              <a:t>love</a:t>
            </a:r>
            <a:r>
              <a:rPr lang="en-US" dirty="0" smtClean="0"/>
              <a:t>?  (</a:t>
            </a:r>
            <a:r>
              <a:rPr lang="en-US" dirty="0" smtClean="0">
                <a:hlinkClick r:id="rId5"/>
              </a:rPr>
              <a:t>Galatians 5:22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04999" y="124943"/>
            <a:ext cx="5334001" cy="113877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3600" dirty="0"/>
              <a:t>1 John </a:t>
            </a:r>
            <a:r>
              <a:rPr lang="en-US" sz="3600" dirty="0" smtClean="0"/>
              <a:t>2:7-11</a:t>
            </a:r>
            <a:endParaRPr lang="en-US" sz="3600" dirty="0"/>
          </a:p>
          <a:p>
            <a:pPr algn="ctr"/>
            <a:r>
              <a:rPr lang="en-US" sz="3200" b="1" dirty="0" smtClean="0"/>
              <a:t>Observation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28576" y="6518275"/>
            <a:ext cx="1447800" cy="365125"/>
          </a:xfrm>
        </p:spPr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02168" y="6513195"/>
            <a:ext cx="4953000" cy="365125"/>
          </a:xfrm>
        </p:spPr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9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914" y="1614715"/>
            <a:ext cx="7300686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Various Greek versions of “love”?</a:t>
            </a:r>
          </a:p>
          <a:p>
            <a:pPr marL="971496" lvl="1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hlinkClick r:id="rId2"/>
              </a:rPr>
              <a:t>Agape</a:t>
            </a:r>
            <a:endParaRPr lang="en-US" dirty="0" smtClean="0"/>
          </a:p>
          <a:p>
            <a:pPr marL="971496" lvl="1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hlinkClick r:id="rId3"/>
              </a:rPr>
              <a:t>Philia</a:t>
            </a:r>
            <a:endParaRPr lang="en-US" dirty="0" smtClean="0"/>
          </a:p>
          <a:p>
            <a:pPr marL="971496" lvl="1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Eros </a:t>
            </a:r>
          </a:p>
          <a:p>
            <a:pPr marL="514343" indent="-457200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hlinkClick r:id="rId4"/>
              </a:rPr>
              <a:t>1</a:t>
            </a:r>
            <a:r>
              <a:rPr lang="en-US" dirty="0" smtClean="0">
                <a:hlinkClick r:id="rId4"/>
              </a:rPr>
              <a:t> Corinthians 13</a:t>
            </a:r>
            <a:r>
              <a:rPr lang="en-US" dirty="0" smtClean="0"/>
              <a:t> - Master Class on Love</a:t>
            </a:r>
          </a:p>
          <a:p>
            <a:pPr marL="514343" indent="-457200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New Testament “One Anothers” </a:t>
            </a:r>
          </a:p>
          <a:p>
            <a:pPr marL="457146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(examples of agape love for Christians)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04999" y="124943"/>
            <a:ext cx="5334001" cy="113877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3600" dirty="0"/>
              <a:t>1 John </a:t>
            </a:r>
            <a:r>
              <a:rPr lang="en-US" sz="3600" dirty="0" smtClean="0"/>
              <a:t>2:7-11</a:t>
            </a:r>
            <a:endParaRPr lang="en-US" sz="3600" dirty="0"/>
          </a:p>
          <a:p>
            <a:pPr algn="ctr"/>
            <a:r>
              <a:rPr lang="en-US" sz="3200" b="1" dirty="0" smtClean="0"/>
              <a:t>Interpretation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28576" y="6518275"/>
            <a:ext cx="1447800" cy="365125"/>
          </a:xfrm>
        </p:spPr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02168" y="6513195"/>
            <a:ext cx="4953000" cy="365125"/>
          </a:xfrm>
        </p:spPr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540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914" y="1614715"/>
            <a:ext cx="76200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endParaRPr lang="en-US" sz="3500" dirty="0" smtClean="0"/>
          </a:p>
          <a:p>
            <a:pPr>
              <a:lnSpc>
                <a:spcPct val="110000"/>
              </a:lnSpc>
            </a:pPr>
            <a:r>
              <a:rPr lang="en-US" sz="3500" dirty="0" smtClean="0"/>
              <a:t>How </a:t>
            </a:r>
            <a:r>
              <a:rPr lang="en-US" sz="3500" dirty="0"/>
              <a:t>are we to deal with “grudges” against other Christians? </a:t>
            </a:r>
            <a:r>
              <a:rPr lang="en-US" sz="3500" dirty="0" smtClean="0"/>
              <a:t> (</a:t>
            </a:r>
            <a:r>
              <a:rPr lang="en-US" sz="3500" dirty="0" smtClean="0">
                <a:hlinkClick r:id="rId2"/>
              </a:rPr>
              <a:t>Matthew 5:23-24</a:t>
            </a:r>
            <a:r>
              <a:rPr lang="en-US" sz="3500" dirty="0" smtClean="0"/>
              <a:t>)</a:t>
            </a:r>
            <a:endParaRPr lang="en-US" sz="3500" dirty="0"/>
          </a:p>
          <a:p>
            <a:pPr>
              <a:lnSpc>
                <a:spcPct val="110000"/>
              </a:lnSpc>
            </a:pPr>
            <a:endParaRPr lang="en-US" sz="3500" dirty="0" smtClean="0"/>
          </a:p>
          <a:p>
            <a:pPr>
              <a:lnSpc>
                <a:spcPct val="110000"/>
              </a:lnSpc>
            </a:pPr>
            <a:r>
              <a:rPr lang="en-US" sz="3500" dirty="0" smtClean="0"/>
              <a:t>Wiersbe says Christians have two types of relationships</a:t>
            </a:r>
            <a:r>
              <a:rPr lang="en-US" sz="3500" dirty="0"/>
              <a:t> </a:t>
            </a:r>
            <a:endParaRPr lang="en-US" sz="3500" dirty="0" smtClean="0"/>
          </a:p>
          <a:p>
            <a:pPr lvl="1">
              <a:lnSpc>
                <a:spcPct val="110000"/>
              </a:lnSpc>
            </a:pPr>
            <a:r>
              <a:rPr lang="en-US" sz="3000" dirty="0"/>
              <a:t> </a:t>
            </a:r>
            <a:r>
              <a:rPr lang="en-US" sz="3000" dirty="0" smtClean="0"/>
              <a:t>What are they?  (Wiersbe study guide, p.38)</a:t>
            </a:r>
          </a:p>
          <a:p>
            <a:pPr lvl="1">
              <a:lnSpc>
                <a:spcPct val="110000"/>
              </a:lnSpc>
            </a:pPr>
            <a:r>
              <a:rPr lang="en-US" sz="3000" dirty="0"/>
              <a:t> </a:t>
            </a:r>
            <a:r>
              <a:rPr lang="en-US" sz="3000" dirty="0" smtClean="0"/>
              <a:t>Which relationship is the key focus of </a:t>
            </a:r>
          </a:p>
          <a:p>
            <a:pPr marL="457146" lvl="1" indent="0">
              <a:lnSpc>
                <a:spcPct val="110000"/>
              </a:lnSpc>
              <a:buNone/>
            </a:pPr>
            <a:r>
              <a:rPr lang="en-US" sz="3000" dirty="0" smtClean="0"/>
              <a:t>	</a:t>
            </a:r>
            <a:r>
              <a:rPr lang="en-US" sz="3000" dirty="0" smtClean="0">
                <a:hlinkClick r:id="rId3"/>
              </a:rPr>
              <a:t>1 John 2:7-11</a:t>
            </a:r>
            <a:r>
              <a:rPr lang="en-US" sz="3000" dirty="0" smtClean="0"/>
              <a:t>?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04999" y="124943"/>
            <a:ext cx="5334001" cy="113877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3600" dirty="0"/>
              <a:t>1 John </a:t>
            </a:r>
            <a:r>
              <a:rPr lang="en-US" sz="3600" dirty="0" smtClean="0"/>
              <a:t>2:7-11</a:t>
            </a:r>
            <a:endParaRPr lang="en-US" sz="3600" dirty="0"/>
          </a:p>
          <a:p>
            <a:pPr algn="ctr"/>
            <a:r>
              <a:rPr lang="en-US" sz="3200" b="1" dirty="0" smtClean="0"/>
              <a:t>Interpretation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28576" y="6518275"/>
            <a:ext cx="1447800" cy="365125"/>
          </a:xfrm>
        </p:spPr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02168" y="6513195"/>
            <a:ext cx="4953000" cy="365125"/>
          </a:xfrm>
        </p:spPr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4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04999" y="124943"/>
            <a:ext cx="5334001" cy="113877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3600" dirty="0"/>
              <a:t>1 John </a:t>
            </a:r>
            <a:r>
              <a:rPr lang="en-US" sz="3600" dirty="0" smtClean="0"/>
              <a:t>2:7-11</a:t>
            </a:r>
            <a:endParaRPr lang="en-US" sz="3600" dirty="0"/>
          </a:p>
          <a:p>
            <a:pPr algn="ctr"/>
            <a:r>
              <a:rPr lang="en-US" sz="3200" b="1" dirty="0" smtClean="0"/>
              <a:t>Application &amp; Discussion</a:t>
            </a:r>
            <a:endParaRPr lang="en-US" sz="28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>
          <a:xfrm>
            <a:off x="28576" y="6518275"/>
            <a:ext cx="1447800" cy="365125"/>
          </a:xfrm>
        </p:spPr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02168" y="6513195"/>
            <a:ext cx="4953000" cy="365125"/>
          </a:xfrm>
        </p:spPr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28914" y="1614713"/>
            <a:ext cx="7376886" cy="4898481"/>
          </a:xfrm>
          <a:prstGeom prst="rect">
            <a:avLst/>
          </a:prstGeom>
        </p:spPr>
        <p:txBody>
          <a:bodyPr/>
          <a:lstStyle>
            <a:lvl1pPr marL="342860" indent="-342860" algn="l" defTabSz="91429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63" indent="-285717" algn="l" defTabSz="91429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67" indent="-228573" algn="l" defTabSz="91429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13" indent="-228573" algn="l" defTabSz="91429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59" indent="-228573" algn="l" defTabSz="91429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06" indent="-228573" algn="l" defTabSz="91429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53" indent="-228573" algn="l" defTabSz="91429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99" indent="-228573" algn="l" defTabSz="91429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46" indent="-228573" algn="l" defTabSz="91429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5138" indent="-4651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/>
              <a:t>Do you currently have any “grudges” against anyone?  If so, what might you consider doing about this “grudge” this week in light of            </a:t>
            </a:r>
            <a:r>
              <a:rPr lang="en-US" sz="2800" dirty="0" smtClean="0">
                <a:hlinkClick r:id="rId3"/>
              </a:rPr>
              <a:t>1 John 2:7-11</a:t>
            </a:r>
            <a:r>
              <a:rPr lang="en-US" sz="2800" dirty="0" smtClean="0"/>
              <a:t>?</a:t>
            </a:r>
          </a:p>
          <a:p>
            <a:pPr marL="465138" indent="-4651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/>
              <a:t>Is there any specific person or people you can identify this week to whom you can demonstrate </a:t>
            </a:r>
            <a:r>
              <a:rPr lang="en-US" sz="2800" dirty="0" smtClean="0">
                <a:hlinkClick r:id="rId4"/>
              </a:rPr>
              <a:t>agape</a:t>
            </a:r>
            <a:r>
              <a:rPr lang="en-US" sz="2800" dirty="0" smtClean="0"/>
              <a:t> love?  Plan a specific action you will take this week. </a:t>
            </a:r>
          </a:p>
          <a:p>
            <a:pPr marL="465138" indent="-4651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/>
              <a:t>Are there any ways you can show </a:t>
            </a:r>
            <a:r>
              <a:rPr lang="en-US" sz="2800" dirty="0">
                <a:hlinkClick r:id="rId4"/>
              </a:rPr>
              <a:t>agape</a:t>
            </a:r>
            <a:r>
              <a:rPr lang="en-US" sz="2800" dirty="0"/>
              <a:t> </a:t>
            </a:r>
            <a:r>
              <a:rPr lang="en-US" sz="2800" dirty="0" smtClean="0"/>
              <a:t>love to your church this week?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142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911906" y="309611"/>
            <a:ext cx="5022294" cy="76944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400" b="1" dirty="0" smtClean="0"/>
              <a:t>Closing</a:t>
            </a:r>
            <a:endParaRPr lang="en-US" sz="3200" b="1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2756646" y="1613647"/>
            <a:ext cx="3644154" cy="3796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4000" dirty="0" smtClean="0"/>
              <a:t>Questions? </a:t>
            </a:r>
          </a:p>
          <a:p>
            <a:pPr marL="514350" lvl="0" indent="-5143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4000" dirty="0" smtClean="0"/>
              <a:t>Comments? </a:t>
            </a:r>
          </a:p>
          <a:p>
            <a:pPr marL="514350" lvl="0" indent="-5143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4000" dirty="0" smtClean="0"/>
              <a:t>Closing Prayer </a:t>
            </a:r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>
          <a:xfrm>
            <a:off x="28576" y="6518275"/>
            <a:ext cx="1447800" cy="365125"/>
          </a:xfrm>
        </p:spPr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02168" y="6513195"/>
            <a:ext cx="4953000" cy="365125"/>
          </a:xfrm>
        </p:spPr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1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7187" y="353794"/>
            <a:ext cx="2717539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Small Groups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592528"/>
            <a:ext cx="7239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Introduction of Small Group Leaders </a:t>
            </a:r>
          </a:p>
          <a:p>
            <a:pPr lvl="1">
              <a:tabLst>
                <a:tab pos="800100" algn="l"/>
                <a:tab pos="1143000" algn="l"/>
              </a:tabLst>
            </a:pPr>
            <a:r>
              <a:rPr lang="en-US" sz="2400" b="1" dirty="0" smtClean="0"/>
              <a:t>A	</a:t>
            </a:r>
            <a:r>
              <a:rPr lang="en-US" sz="2400" dirty="0" smtClean="0"/>
              <a:t>–	Robert Ours &amp; Scott Trammell  (A201)</a:t>
            </a:r>
          </a:p>
          <a:p>
            <a:pPr lvl="1">
              <a:tabLst>
                <a:tab pos="800100" algn="l"/>
                <a:tab pos="1143000" algn="l"/>
              </a:tabLst>
            </a:pPr>
            <a:r>
              <a:rPr lang="en-US" sz="2400" b="1" dirty="0" smtClean="0"/>
              <a:t>B	</a:t>
            </a:r>
            <a:r>
              <a:rPr lang="en-US" sz="2400" dirty="0" smtClean="0"/>
              <a:t>–	Joel Benson &amp; Essex Long  (B209) </a:t>
            </a:r>
          </a:p>
          <a:p>
            <a:pPr lvl="1">
              <a:tabLst>
                <a:tab pos="800100" algn="l"/>
                <a:tab pos="1143000" algn="l"/>
              </a:tabLst>
            </a:pPr>
            <a:r>
              <a:rPr lang="en-US" sz="2400" b="1" dirty="0" smtClean="0"/>
              <a:t>C	</a:t>
            </a:r>
            <a:r>
              <a:rPr lang="en-US" sz="2400" dirty="0" smtClean="0"/>
              <a:t>–	Lowell Mininger &amp; Jim Meisinger  (B203) </a:t>
            </a:r>
          </a:p>
          <a:p>
            <a:pPr lvl="1">
              <a:tabLst>
                <a:tab pos="800100" algn="l"/>
                <a:tab pos="1143000" algn="l"/>
              </a:tabLst>
            </a:pPr>
            <a:r>
              <a:rPr lang="en-US" sz="2400" b="1" dirty="0" smtClean="0"/>
              <a:t>D</a:t>
            </a:r>
            <a:r>
              <a:rPr lang="en-US" sz="2400" dirty="0" smtClean="0"/>
              <a:t>	–	Tim Osburne &amp; Web Tileston  (Lobby Conf Rm) </a:t>
            </a:r>
          </a:p>
          <a:p>
            <a:pPr lvl="1">
              <a:tabLst>
                <a:tab pos="800100" algn="l"/>
                <a:tab pos="1143000" algn="l"/>
              </a:tabLst>
            </a:pPr>
            <a:r>
              <a:rPr lang="en-US" sz="2400" b="1" dirty="0" smtClean="0"/>
              <a:t>E	</a:t>
            </a:r>
            <a:r>
              <a:rPr lang="en-US" sz="2400" dirty="0" smtClean="0"/>
              <a:t>–	Terry Young &amp; Kirk Streitmater  (B205)</a:t>
            </a:r>
          </a:p>
          <a:p>
            <a:pPr lvl="1">
              <a:tabLst>
                <a:tab pos="800100" algn="l"/>
                <a:tab pos="1143000" algn="l"/>
              </a:tabLst>
            </a:pPr>
            <a:r>
              <a:rPr lang="en-US" sz="2400" b="1" dirty="0" smtClean="0"/>
              <a:t>F</a:t>
            </a:r>
            <a:r>
              <a:rPr lang="en-US" sz="2400" dirty="0" smtClean="0"/>
              <a:t> 	–	Rick Oliver &amp; </a:t>
            </a:r>
            <a:r>
              <a:rPr lang="en-US" sz="2400" dirty="0" smtClean="0"/>
              <a:t>Dave Brien  </a:t>
            </a:r>
            <a:r>
              <a:rPr lang="en-US" sz="2400" dirty="0" smtClean="0"/>
              <a:t>(B213)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Assignment of Men to Small Groups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Small Groups Meetings </a:t>
            </a:r>
          </a:p>
          <a:p>
            <a:pPr marL="685800" lvl="1" indent="-227013">
              <a:buFontTx/>
              <a:buChar char="-"/>
            </a:pPr>
            <a:r>
              <a:rPr lang="en-US" sz="2400" dirty="0" smtClean="0"/>
              <a:t>Bible Study </a:t>
            </a:r>
            <a:endParaRPr lang="en-US" sz="2400" dirty="0"/>
          </a:p>
          <a:p>
            <a:pPr marL="685800" lvl="1" indent="-227013">
              <a:buFontTx/>
              <a:buChar char="-"/>
            </a:pPr>
            <a:r>
              <a:rPr lang="en-US" sz="2400" dirty="0" smtClean="0"/>
              <a:t>Prayer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>
          <a:xfrm>
            <a:off x="28576" y="6518275"/>
            <a:ext cx="1447800" cy="365125"/>
          </a:xfrm>
        </p:spPr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02168" y="6513195"/>
            <a:ext cx="4953000" cy="365125"/>
          </a:xfrm>
        </p:spPr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71808" y="353794"/>
            <a:ext cx="2988319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Memory Verse</a:t>
            </a:r>
            <a:endParaRPr lang="en-US" sz="36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842246" y="1613647"/>
            <a:ext cx="58539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John </a:t>
            </a:r>
            <a:r>
              <a:rPr lang="en-US" sz="3200" b="1" dirty="0"/>
              <a:t>8</a:t>
            </a:r>
            <a:r>
              <a:rPr lang="en-US" sz="3200" b="1" dirty="0" smtClean="0"/>
              <a:t>:12</a:t>
            </a:r>
            <a:endParaRPr lang="en-US" sz="3200" b="1" dirty="0"/>
          </a:p>
          <a:p>
            <a:endParaRPr lang="en-US" sz="3200" dirty="0" smtClean="0"/>
          </a:p>
          <a:p>
            <a:r>
              <a:rPr lang="en-US" sz="3200" dirty="0" smtClean="0"/>
              <a:t>Again </a:t>
            </a:r>
            <a:r>
              <a:rPr lang="en-US" sz="3200" dirty="0"/>
              <a:t>Jesus spoke to them, saying, </a:t>
            </a:r>
            <a:r>
              <a:rPr lang="en-US" sz="3200" dirty="0">
                <a:solidFill>
                  <a:srgbClr val="FF0000"/>
                </a:solidFill>
              </a:rPr>
              <a:t>"I am the light of the world. Whoever follows me 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will </a:t>
            </a:r>
            <a:r>
              <a:rPr lang="en-US" sz="3200" dirty="0">
                <a:solidFill>
                  <a:srgbClr val="FF0000"/>
                </a:solidFill>
              </a:rPr>
              <a:t>not walk in darkness, 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but </a:t>
            </a:r>
            <a:r>
              <a:rPr lang="en-US" sz="3200" dirty="0">
                <a:solidFill>
                  <a:srgbClr val="FF0000"/>
                </a:solidFill>
              </a:rPr>
              <a:t>will have the light of life."</a:t>
            </a:r>
          </a:p>
          <a:p>
            <a:endParaRPr lang="en-US" sz="3200" b="1" dirty="0" smtClean="0"/>
          </a:p>
          <a:p>
            <a:pPr algn="r"/>
            <a:r>
              <a:rPr lang="en-US" sz="3200" b="1" dirty="0" smtClean="0"/>
              <a:t>John </a:t>
            </a:r>
            <a:r>
              <a:rPr lang="en-US" sz="3200" b="1" dirty="0"/>
              <a:t>8:12 </a:t>
            </a:r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>
          <a:xfrm>
            <a:off x="28576" y="6518275"/>
            <a:ext cx="1447800" cy="365125"/>
          </a:xfrm>
        </p:spPr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02168" y="6513195"/>
            <a:ext cx="4953000" cy="365125"/>
          </a:xfrm>
        </p:spPr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8162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837395" y="142875"/>
            <a:ext cx="145264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hlinkClick r:id="rId3"/>
              </a:rPr>
              <a:t>1 John</a:t>
            </a:r>
            <a:endParaRPr lang="en-US" sz="3200" b="1" dirty="0" smtClean="0"/>
          </a:p>
          <a:p>
            <a:pPr algn="ctr"/>
            <a:r>
              <a:rPr lang="en-US" sz="3200" b="1" dirty="0" smtClean="0"/>
              <a:t>Outline</a:t>
            </a:r>
            <a:endParaRPr lang="en-US" sz="32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360680" y="1600200"/>
          <a:ext cx="8463147" cy="4709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5010"/>
                <a:gridCol w="1807110"/>
                <a:gridCol w="1752600"/>
                <a:gridCol w="1905000"/>
                <a:gridCol w="1813427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Focus</a:t>
                      </a:r>
                      <a:endParaRPr lang="en-US" sz="2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none" dirty="0" smtClean="0"/>
                        <a:t>Basis</a:t>
                      </a:r>
                      <a:r>
                        <a:rPr lang="en-US" sz="2400" b="1" dirty="0" smtClean="0"/>
                        <a:t> of Fellowship</a:t>
                      </a:r>
                      <a:endParaRPr lang="en-US" sz="24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dirty="0" smtClean="0"/>
                        <a:t>Behavior</a:t>
                      </a:r>
                      <a:r>
                        <a:rPr lang="en-US" sz="2400" b="1" u="none" baseline="0" dirty="0" smtClean="0"/>
                        <a:t> of Fellowship</a:t>
                      </a:r>
                      <a:endParaRPr lang="en-US" sz="2400" b="0" u="none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Reference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1:1 - 2:14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2:15 - 2:27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2:28 - 5:3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5:4 - 5:21</a:t>
                      </a: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Division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Conditions</a:t>
                      </a:r>
                    </a:p>
                    <a:p>
                      <a:pPr algn="ctr"/>
                      <a:r>
                        <a:rPr lang="en-US" sz="1600" dirty="0" smtClean="0"/>
                        <a:t>for Fellowship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Cautions</a:t>
                      </a:r>
                    </a:p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to Fellowship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Characteristics</a:t>
                      </a:r>
                    </a:p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of Fellowship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Consequences</a:t>
                      </a:r>
                      <a:endParaRPr lang="en-US" sz="1600" baseline="0" dirty="0" smtClean="0"/>
                    </a:p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of Fellowship</a:t>
                      </a:r>
                    </a:p>
                  </a:txBody>
                  <a:tcPr anchor="ctr"/>
                </a:tc>
              </a:tr>
              <a:tr h="6858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Topic</a:t>
                      </a:r>
                      <a:endParaRPr lang="en-US" sz="16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Meaning of Fellowship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Manifestations of Fellowship</a:t>
                      </a: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</a:tr>
              <a:tr h="685800">
                <a:tc v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Abiding in God’s Light</a:t>
                      </a:r>
                      <a:endParaRPr lang="en-US" sz="2000" b="1" u="sng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Abiding in God’s Love</a:t>
                      </a: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u="sng" dirty="0"/>
                    </a:p>
                  </a:txBody>
                  <a:tcPr anchor="ctr"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Time</a:t>
                      </a:r>
                      <a:endParaRPr lang="en-US" sz="1600" b="1" dirty="0" smtClean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Written in Ephesus</a:t>
                      </a:r>
                      <a:r>
                        <a:rPr lang="en-US" sz="1800" baseline="0" dirty="0" smtClean="0"/>
                        <a:t> around </a:t>
                      </a:r>
                      <a:r>
                        <a:rPr lang="en-US" sz="1800" b="1" baseline="0" dirty="0" smtClean="0"/>
                        <a:t>90 AD</a:t>
                      </a:r>
                      <a:endParaRPr lang="en-US" sz="18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 rot="18846959">
            <a:off x="1880681" y="3170922"/>
            <a:ext cx="613304" cy="40412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>
          <a:xfrm>
            <a:off x="28576" y="6518275"/>
            <a:ext cx="1447800" cy="365125"/>
          </a:xfrm>
        </p:spPr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02168" y="6513195"/>
            <a:ext cx="4953000" cy="365125"/>
          </a:xfrm>
        </p:spPr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6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8064" y="76795"/>
            <a:ext cx="2044149" cy="120032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dirty="0" smtClean="0"/>
              <a:t>1 John</a:t>
            </a:r>
          </a:p>
          <a:p>
            <a:pPr algn="ctr"/>
            <a:r>
              <a:rPr lang="en-US" sz="3600" b="1" dirty="0" smtClean="0"/>
              <a:t>Purposes </a:t>
            </a:r>
            <a:endParaRPr lang="en-US" sz="3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01700" y="1587500"/>
            <a:ext cx="826303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Pastoral: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- “that you too may have fellowship” </a:t>
            </a:r>
            <a:r>
              <a:rPr lang="en-US" sz="2400" dirty="0" smtClean="0"/>
              <a:t>(1 John 1:3) </a:t>
            </a:r>
            <a:endParaRPr lang="en-US" sz="2800" dirty="0" smtClean="0"/>
          </a:p>
          <a:p>
            <a:r>
              <a:rPr lang="en-US" sz="2800" dirty="0" smtClean="0"/>
              <a:t>- “that your joy may be full” </a:t>
            </a:r>
            <a:r>
              <a:rPr lang="en-US" sz="2400" dirty="0" smtClean="0"/>
              <a:t>(1 John 1:4)</a:t>
            </a:r>
            <a:endParaRPr lang="en-US" sz="2800" dirty="0" smtClean="0"/>
          </a:p>
          <a:p>
            <a:r>
              <a:rPr lang="en-US" sz="2800" dirty="0" smtClean="0"/>
              <a:t>- “that you may not sin” </a:t>
            </a:r>
            <a:r>
              <a:rPr lang="en-US" sz="2400" dirty="0" smtClean="0"/>
              <a:t>(1 John 2:1)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- “that you may know you have eternal life” </a:t>
            </a:r>
            <a:r>
              <a:rPr lang="en-US" sz="2400" dirty="0" smtClean="0"/>
              <a:t>(1 John 5:13) </a:t>
            </a:r>
            <a:endParaRPr lang="en-US" sz="2800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Polemic: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- “concerning those trying deceive you” </a:t>
            </a:r>
            <a:r>
              <a:rPr lang="en-US" sz="2400" dirty="0" smtClean="0"/>
              <a:t>(1 John 2:26) </a:t>
            </a:r>
            <a:endParaRPr lang="en-US" sz="2800" dirty="0" smtClean="0"/>
          </a:p>
          <a:p>
            <a:r>
              <a:rPr lang="en-US" sz="2800" dirty="0" smtClean="0"/>
              <a:t>- “make sure no one deceives you” </a:t>
            </a:r>
            <a:r>
              <a:rPr lang="en-US" sz="2400" dirty="0" smtClean="0"/>
              <a:t>(1 John 3:7) </a:t>
            </a:r>
            <a:endParaRPr lang="en-US" sz="2800" dirty="0" smtClean="0"/>
          </a:p>
          <a:p>
            <a:r>
              <a:rPr lang="en-US" sz="2800" dirty="0" smtClean="0"/>
              <a:t>- “test the spirits” </a:t>
            </a:r>
            <a:r>
              <a:rPr lang="en-US" sz="2400" dirty="0" smtClean="0"/>
              <a:t>(1 John 4:1-3) </a:t>
            </a:r>
            <a:endParaRPr lang="en-US" sz="28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>
          <a:xfrm>
            <a:off x="28576" y="6518275"/>
            <a:ext cx="1447800" cy="365125"/>
          </a:xfrm>
        </p:spPr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02168" y="6513195"/>
            <a:ext cx="4953000" cy="365125"/>
          </a:xfrm>
        </p:spPr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30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7846" y="1613647"/>
            <a:ext cx="775895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  <a:tabLst>
                <a:tab pos="7546975" algn="r"/>
              </a:tabLst>
            </a:pPr>
            <a:r>
              <a:rPr lang="en-US" sz="3600" b="1" dirty="0" smtClean="0"/>
              <a:t>Overview </a:t>
            </a:r>
            <a:r>
              <a:rPr lang="en-US" sz="3600" dirty="0" smtClean="0"/>
              <a:t>(continued) </a:t>
            </a:r>
            <a:endParaRPr lang="en-US" sz="3600" b="1" dirty="0" smtClean="0"/>
          </a:p>
          <a:p>
            <a:pPr>
              <a:spcAft>
                <a:spcPts val="2400"/>
              </a:spcAft>
              <a:tabLst>
                <a:tab pos="7546975" algn="r"/>
              </a:tabLst>
            </a:pPr>
            <a:r>
              <a:rPr lang="en-US" sz="3600" b="1" dirty="0" smtClean="0"/>
              <a:t>Introduction	</a:t>
            </a:r>
            <a:r>
              <a:rPr lang="en-US" sz="3600" dirty="0" smtClean="0">
                <a:hlinkClick r:id="rId2"/>
              </a:rPr>
              <a:t>1 John 1:1-4</a:t>
            </a:r>
            <a:endParaRPr lang="en-US" sz="3600" b="1" dirty="0" smtClean="0"/>
          </a:p>
          <a:p>
            <a:pPr>
              <a:spcAft>
                <a:spcPts val="2400"/>
              </a:spcAft>
              <a:tabLst>
                <a:tab pos="7546975" algn="r"/>
              </a:tabLst>
            </a:pPr>
            <a:r>
              <a:rPr lang="en-US" sz="3600" b="1" dirty="0" smtClean="0"/>
              <a:t>Walk in the Light 	</a:t>
            </a:r>
            <a:r>
              <a:rPr lang="en-US" sz="3600" dirty="0">
                <a:hlinkClick r:id="rId3"/>
              </a:rPr>
              <a:t>1 John </a:t>
            </a:r>
            <a:r>
              <a:rPr lang="en-US" sz="3600" dirty="0" smtClean="0">
                <a:hlinkClick r:id="rId3"/>
              </a:rPr>
              <a:t>1:5-7</a:t>
            </a:r>
            <a:endParaRPr lang="en-US" sz="3600" b="1" dirty="0"/>
          </a:p>
          <a:p>
            <a:pPr>
              <a:spcAft>
                <a:spcPts val="2400"/>
              </a:spcAft>
              <a:tabLst>
                <a:tab pos="7546975" algn="r"/>
              </a:tabLst>
            </a:pPr>
            <a:r>
              <a:rPr lang="en-US" sz="3600" b="1" dirty="0" smtClean="0"/>
              <a:t>Confession of Sin	</a:t>
            </a:r>
            <a:r>
              <a:rPr lang="en-US" sz="3600" dirty="0"/>
              <a:t> </a:t>
            </a:r>
            <a:r>
              <a:rPr lang="en-US" sz="3600" dirty="0">
                <a:hlinkClick r:id="rId4"/>
              </a:rPr>
              <a:t>1 John </a:t>
            </a:r>
            <a:r>
              <a:rPr lang="en-US" sz="3600" dirty="0" smtClean="0">
                <a:hlinkClick r:id="rId4"/>
              </a:rPr>
              <a:t>1:8-2:2</a:t>
            </a:r>
            <a:endParaRPr lang="en-US" sz="3600" b="1" dirty="0"/>
          </a:p>
          <a:p>
            <a:pPr>
              <a:tabLst>
                <a:tab pos="7546975" algn="r"/>
              </a:tabLst>
            </a:pPr>
            <a:r>
              <a:rPr lang="en-US" sz="3600" b="1" dirty="0" smtClean="0"/>
              <a:t>Obedience to His Commandments </a:t>
            </a:r>
          </a:p>
          <a:p>
            <a:pPr>
              <a:tabLst>
                <a:tab pos="7546975" algn="r"/>
              </a:tabLst>
            </a:pPr>
            <a:r>
              <a:rPr lang="en-US" sz="3600" b="1" dirty="0"/>
              <a:t>	</a:t>
            </a:r>
            <a:r>
              <a:rPr lang="en-US" sz="3600" dirty="0"/>
              <a:t> </a:t>
            </a:r>
            <a:r>
              <a:rPr lang="en-US" sz="3600" dirty="0">
                <a:hlinkClick r:id="rId5"/>
              </a:rPr>
              <a:t>1 John </a:t>
            </a:r>
            <a:r>
              <a:rPr lang="en-US" sz="3600" dirty="0" smtClean="0">
                <a:hlinkClick r:id="rId5"/>
              </a:rPr>
              <a:t>2:3-6</a:t>
            </a:r>
            <a:endParaRPr lang="en-US" sz="3600" b="1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2263878" y="340387"/>
            <a:ext cx="4641294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000" b="1" dirty="0" smtClean="0"/>
              <a:t>Last Week</a:t>
            </a:r>
            <a:endParaRPr lang="en-US" sz="3200" b="1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>
          <a:xfrm>
            <a:off x="28576" y="6518275"/>
            <a:ext cx="1447800" cy="365125"/>
          </a:xfrm>
        </p:spPr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02168" y="6513195"/>
            <a:ext cx="4953000" cy="365125"/>
          </a:xfrm>
        </p:spPr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98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7846" y="1613647"/>
            <a:ext cx="77589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199313" algn="r"/>
              </a:tabLst>
            </a:pPr>
            <a:r>
              <a:rPr lang="en-US" sz="3600" b="1" dirty="0"/>
              <a:t>New </a:t>
            </a:r>
            <a:r>
              <a:rPr lang="en-US" sz="3600" b="1" dirty="0" smtClean="0"/>
              <a:t>Commandment</a:t>
            </a:r>
            <a:r>
              <a:rPr lang="en-US" sz="3600" dirty="0" smtClean="0"/>
              <a:t>	</a:t>
            </a:r>
            <a:r>
              <a:rPr lang="en-US" sz="3600" dirty="0" smtClean="0">
                <a:hlinkClick r:id="rId3"/>
              </a:rPr>
              <a:t>1 </a:t>
            </a:r>
            <a:r>
              <a:rPr lang="en-US" sz="3600" dirty="0">
                <a:hlinkClick r:id="rId3"/>
              </a:rPr>
              <a:t>John </a:t>
            </a:r>
            <a:r>
              <a:rPr lang="en-US" sz="3600" dirty="0" smtClean="0">
                <a:hlinkClick r:id="rId3"/>
              </a:rPr>
              <a:t>2:7-11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2263878" y="340387"/>
            <a:ext cx="4641294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000" b="1" dirty="0" smtClean="0"/>
              <a:t>This Week</a:t>
            </a:r>
            <a:endParaRPr lang="en-US" sz="3200" b="1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>
          <a:xfrm>
            <a:off x="28576" y="6518275"/>
            <a:ext cx="1447800" cy="365125"/>
          </a:xfrm>
        </p:spPr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02168" y="6513195"/>
            <a:ext cx="4953000" cy="365125"/>
          </a:xfrm>
        </p:spPr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14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2544" y="1618369"/>
            <a:ext cx="7601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30000" dirty="0"/>
              <a:t>7 </a:t>
            </a:r>
            <a:r>
              <a:rPr lang="en-US" sz="2400" dirty="0"/>
              <a:t>Beloved, I am writing you no new commandment, but an old commandment that you had from the beginning. The old commandment is the word that you have heard. </a:t>
            </a:r>
            <a:r>
              <a:rPr lang="en-US" sz="2400" baseline="30000" dirty="0"/>
              <a:t>8 </a:t>
            </a:r>
            <a:r>
              <a:rPr lang="en-US" sz="2400" dirty="0"/>
              <a:t>At the same time, it is a new commandment that I am writing to you, which is true in him and in you, </a:t>
            </a:r>
            <a:r>
              <a:rPr lang="en-US" sz="2400" dirty="0" smtClean="0"/>
              <a:t>because </a:t>
            </a:r>
            <a:r>
              <a:rPr lang="en-US" sz="2400" dirty="0"/>
              <a:t>the darkness is passing away and the true light is already shining. </a:t>
            </a:r>
            <a:r>
              <a:rPr lang="en-US" sz="2400" baseline="30000" dirty="0"/>
              <a:t>9 </a:t>
            </a:r>
            <a:r>
              <a:rPr lang="en-US" sz="2400" dirty="0"/>
              <a:t>Whoever says he is in the light and hates his brother is still in darkness. </a:t>
            </a:r>
            <a:r>
              <a:rPr lang="en-US" sz="2400" baseline="30000" dirty="0"/>
              <a:t>10 </a:t>
            </a:r>
            <a:r>
              <a:rPr lang="en-US" sz="2400" dirty="0"/>
              <a:t>Whoever loves his brother abides in the light, and in </a:t>
            </a:r>
            <a:r>
              <a:rPr lang="en-US" sz="2400" dirty="0" smtClean="0"/>
              <a:t>him </a:t>
            </a:r>
            <a:r>
              <a:rPr lang="en-US" sz="2400" dirty="0"/>
              <a:t>there is no cause for stumbling. </a:t>
            </a:r>
            <a:r>
              <a:rPr lang="en-US" sz="2400" baseline="30000" dirty="0"/>
              <a:t>11 </a:t>
            </a:r>
            <a:r>
              <a:rPr lang="en-US" sz="2400" dirty="0"/>
              <a:t>But whoever hates his brother is in the darkness and walks in the darkness, and does not know where he is going, because the darkness has blinded his eyes.</a:t>
            </a:r>
          </a:p>
        </p:txBody>
      </p:sp>
      <p:sp>
        <p:nvSpPr>
          <p:cNvPr id="8" name="Rectangle 7"/>
          <p:cNvSpPr/>
          <p:nvPr/>
        </p:nvSpPr>
        <p:spPr>
          <a:xfrm>
            <a:off x="1904999" y="124943"/>
            <a:ext cx="5334001" cy="113877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3600" dirty="0" smtClean="0"/>
              <a:t>1 John 2:7-11 </a:t>
            </a:r>
            <a:r>
              <a:rPr lang="en-US" sz="3200" dirty="0" smtClean="0"/>
              <a:t>(ESV)</a:t>
            </a:r>
            <a:endParaRPr lang="en-US" sz="3600" dirty="0"/>
          </a:p>
          <a:p>
            <a:pPr algn="ctr"/>
            <a:r>
              <a:rPr lang="en-US" sz="3200" dirty="0" smtClean="0"/>
              <a:t>New Commandment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>
          <a:xfrm>
            <a:off x="28576" y="6518275"/>
            <a:ext cx="1447800" cy="365125"/>
          </a:xfrm>
        </p:spPr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02168" y="6513195"/>
            <a:ext cx="4953000" cy="365125"/>
          </a:xfrm>
        </p:spPr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63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04999" y="124943"/>
            <a:ext cx="5334001" cy="113877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3600" dirty="0"/>
              <a:t>1 John </a:t>
            </a:r>
            <a:r>
              <a:rPr lang="en-US" sz="3600" dirty="0" smtClean="0"/>
              <a:t>2:7-11</a:t>
            </a:r>
            <a:endParaRPr lang="en-US" sz="3600" dirty="0"/>
          </a:p>
          <a:p>
            <a:pPr algn="ctr"/>
            <a:r>
              <a:rPr lang="en-US" sz="3200" b="1" dirty="0" smtClean="0"/>
              <a:t>Observation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>
          <a:xfrm>
            <a:off x="28576" y="6518275"/>
            <a:ext cx="1447800" cy="365125"/>
          </a:xfrm>
        </p:spPr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02168" y="6513195"/>
            <a:ext cx="4953000" cy="365125"/>
          </a:xfrm>
        </p:spPr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28914" y="1614714"/>
            <a:ext cx="7391400" cy="4405086"/>
          </a:xfrm>
          <a:prstGeom prst="rect">
            <a:avLst/>
          </a:prstGeom>
        </p:spPr>
        <p:txBody>
          <a:bodyPr/>
          <a:lstStyle>
            <a:lvl1pPr marL="342860" indent="-342860" algn="l" defTabSz="91429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63" indent="-285717" algn="l" defTabSz="91429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67" indent="-228573" algn="l" defTabSz="91429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13" indent="-228573" algn="l" defTabSz="91429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59" indent="-228573" algn="l" defTabSz="91429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06" indent="-228573" algn="l" defTabSz="91429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53" indent="-228573" algn="l" defTabSz="91429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99" indent="-228573" algn="l" defTabSz="91429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46" indent="-228573" algn="l" defTabSz="91429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360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dirty="0" smtClean="0"/>
              <a:t>What is meant by “Old Commandment”?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dirty="0" smtClean="0"/>
              <a:t>How is the “Old Commandment” now a “New Commandment?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60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Old Commandment:  </a:t>
            </a:r>
            <a:r>
              <a:rPr lang="en-US" dirty="0" smtClean="0">
                <a:hlinkClick r:id="rId2"/>
              </a:rPr>
              <a:t>Deut. 6:5</a:t>
            </a:r>
            <a:r>
              <a:rPr lang="en-US" dirty="0" smtClean="0"/>
              <a:t>; </a:t>
            </a:r>
            <a:r>
              <a:rPr lang="en-US" dirty="0" smtClean="0">
                <a:hlinkClick r:id="rId3"/>
              </a:rPr>
              <a:t>Leviticus 19:18</a:t>
            </a:r>
            <a:endParaRPr lang="en-US" dirty="0" smtClean="0"/>
          </a:p>
          <a:p>
            <a:r>
              <a:rPr lang="en-US" dirty="0" smtClean="0"/>
              <a:t>“New Commandment” = “fresh” vs. “new in time”</a:t>
            </a:r>
          </a:p>
          <a:p>
            <a:r>
              <a:rPr lang="en-US" dirty="0" smtClean="0"/>
              <a:t>Jesus teaching a scribe about the most important commandments:  </a:t>
            </a:r>
            <a:r>
              <a:rPr lang="en-US" dirty="0" smtClean="0">
                <a:hlinkClick r:id="rId4"/>
              </a:rPr>
              <a:t>Mark 12:28-34</a:t>
            </a:r>
            <a:endParaRPr lang="en-US" dirty="0" smtClean="0"/>
          </a:p>
          <a:p>
            <a:r>
              <a:rPr lang="en-US" dirty="0" smtClean="0"/>
              <a:t>Wiersbe full commentary</a:t>
            </a:r>
            <a:r>
              <a:rPr lang="en-US" dirty="0"/>
              <a:t>: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  The commandment is “new” in three aspects: </a:t>
            </a:r>
          </a:p>
          <a:p>
            <a:pPr marL="971496" lvl="1" indent="-514350">
              <a:buFont typeface="+mj-lt"/>
              <a:buAutoNum type="arabicPeriod"/>
            </a:pPr>
            <a:r>
              <a:rPr lang="en-US" dirty="0" smtClean="0"/>
              <a:t>Emphasis </a:t>
            </a:r>
          </a:p>
          <a:p>
            <a:pPr marL="971496" lvl="1" indent="-514350">
              <a:buFont typeface="+mj-lt"/>
              <a:buAutoNum type="arabicPeriod"/>
            </a:pPr>
            <a:r>
              <a:rPr lang="en-US" dirty="0" smtClean="0"/>
              <a:t>Example </a:t>
            </a:r>
          </a:p>
          <a:p>
            <a:pPr marL="971496" lvl="1" indent="-514350">
              <a:buFont typeface="+mj-lt"/>
              <a:buAutoNum type="arabicPeriod"/>
            </a:pPr>
            <a:r>
              <a:rPr lang="en-US" dirty="0" smtClean="0"/>
              <a:t>Experience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04999" y="124943"/>
            <a:ext cx="5334001" cy="113877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3600" dirty="0"/>
              <a:t>1 John </a:t>
            </a:r>
            <a:r>
              <a:rPr lang="en-US" sz="3600" dirty="0" smtClean="0"/>
              <a:t>2:7-11</a:t>
            </a:r>
            <a:endParaRPr lang="en-US" sz="3600" dirty="0"/>
          </a:p>
          <a:p>
            <a:pPr algn="ctr"/>
            <a:r>
              <a:rPr lang="en-US" sz="3200" b="1" dirty="0" smtClean="0"/>
              <a:t>Interpretation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28576" y="6518275"/>
            <a:ext cx="1447800" cy="365125"/>
          </a:xfrm>
        </p:spPr>
        <p:txBody>
          <a:bodyPr/>
          <a:lstStyle/>
          <a:p>
            <a:r>
              <a:rPr lang="en-US" dirty="0" smtClean="0"/>
              <a:t>September 29, 2015</a:t>
            </a:r>
            <a:endParaRPr lang="en-US" dirty="0"/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02168" y="6513195"/>
            <a:ext cx="4953000" cy="365125"/>
          </a:xfrm>
        </p:spPr>
        <p:txBody>
          <a:bodyPr/>
          <a:lstStyle/>
          <a:p>
            <a:r>
              <a:rPr lang="en-US" dirty="0" smtClean="0"/>
              <a:t>Lesson 2 - 1 John 2:7-11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104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2114</TotalTime>
  <Words>788</Words>
  <Application>Microsoft Office PowerPoint</Application>
  <PresentationFormat>Letter Paper (8.5x11 in)</PresentationFormat>
  <Paragraphs>177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R. Logan</dc:creator>
  <cp:lastModifiedBy>IT</cp:lastModifiedBy>
  <cp:revision>257</cp:revision>
  <cp:lastPrinted>2015-09-28T10:25:17Z</cp:lastPrinted>
  <dcterms:created xsi:type="dcterms:W3CDTF">2012-01-22T12:15:41Z</dcterms:created>
  <dcterms:modified xsi:type="dcterms:W3CDTF">2015-09-29T01:31:23Z</dcterms:modified>
</cp:coreProperties>
</file>