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4.jpg" ContentType="image/jpeg"/>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51" r:id="rId2"/>
    <p:sldId id="500" r:id="rId3"/>
    <p:sldId id="555" r:id="rId4"/>
    <p:sldId id="556" r:id="rId5"/>
    <p:sldId id="573" r:id="rId6"/>
    <p:sldId id="517" r:id="rId7"/>
    <p:sldId id="571" r:id="rId8"/>
    <p:sldId id="572" r:id="rId9"/>
    <p:sldId id="567" r:id="rId10"/>
    <p:sldId id="568" r:id="rId11"/>
    <p:sldId id="294" r:id="rId12"/>
    <p:sldId id="562" r:id="rId13"/>
    <p:sldId id="563" r:id="rId14"/>
    <p:sldId id="564" r:id="rId15"/>
    <p:sldId id="524" r:id="rId16"/>
    <p:sldId id="544" r:id="rId17"/>
    <p:sldId id="546" r:id="rId18"/>
    <p:sldId id="570" r:id="rId19"/>
    <p:sldId id="547" r:id="rId20"/>
    <p:sldId id="558" r:id="rId21"/>
    <p:sldId id="560" r:id="rId22"/>
    <p:sldId id="548" r:id="rId23"/>
    <p:sldId id="559" r:id="rId24"/>
    <p:sldId id="549" r:id="rId25"/>
    <p:sldId id="561" r:id="rId26"/>
    <p:sldId id="574" r:id="rId27"/>
    <p:sldId id="372" r:id="rId28"/>
    <p:sldId id="450" r:id="rId29"/>
    <p:sldId id="569" r:id="rId30"/>
    <p:sldId id="575" r:id="rId31"/>
  </p:sldIdLst>
  <p:sldSz cx="9144000" cy="6858000" type="letter"/>
  <p:notesSz cx="6985000" cy="92837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40" autoAdjust="0"/>
  </p:normalViewPr>
  <p:slideViewPr>
    <p:cSldViewPr>
      <p:cViewPr>
        <p:scale>
          <a:sx n="66" d="100"/>
          <a:sy n="66" d="100"/>
        </p:scale>
        <p:origin x="1422" y="17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2" d="100"/>
          <a:sy n="62" d="100"/>
        </p:scale>
        <p:origin x="-2602" y="-91"/>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6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63806ED6-219B-43DC-810C-C25DBE02FC02}" type="datetimeFigureOut">
              <a:rPr lang="en-US" smtClean="0"/>
              <a:pPr/>
              <a:t>20-Feb-16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F02CA1EB-B427-4E05-97C7-BF0A56AD723F}" type="slidenum">
              <a:rPr lang="en-US" smtClean="0"/>
              <a:pPr/>
              <a:t>‹#›</a:t>
            </a:fld>
            <a:endParaRPr lang="en-US" dirty="0"/>
          </a:p>
        </p:txBody>
      </p:sp>
    </p:spTree>
    <p:extLst>
      <p:ext uri="{BB962C8B-B14F-4D97-AF65-F5344CB8AC3E}">
        <p14:creationId xmlns:p14="http://schemas.microsoft.com/office/powerpoint/2010/main" val="63955002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a:solidFill>
                  <a:schemeClr val="tx1"/>
                </a:solidFill>
                <a:latin typeface="Calibri" panose="020F0502020204030204" pitchFamily="34" charset="0"/>
              </a:defRPr>
            </a:lvl1pPr>
            <a:lvl2pPr marL="735013" indent="-282575" defTabSz="901700">
              <a:defRPr>
                <a:solidFill>
                  <a:schemeClr val="tx1"/>
                </a:solidFill>
                <a:latin typeface="Calibri" panose="020F0502020204030204" pitchFamily="34" charset="0"/>
              </a:defRPr>
            </a:lvl2pPr>
            <a:lvl3pPr marL="1130300" indent="-225425" defTabSz="901700">
              <a:defRPr>
                <a:solidFill>
                  <a:schemeClr val="tx1"/>
                </a:solidFill>
                <a:latin typeface="Calibri" panose="020F0502020204030204" pitchFamily="34" charset="0"/>
              </a:defRPr>
            </a:lvl3pPr>
            <a:lvl4pPr marL="1582738" indent="-225425" defTabSz="901700">
              <a:defRPr>
                <a:solidFill>
                  <a:schemeClr val="tx1"/>
                </a:solidFill>
                <a:latin typeface="Calibri" panose="020F0502020204030204" pitchFamily="34" charset="0"/>
              </a:defRPr>
            </a:lvl4pPr>
            <a:lvl5pPr marL="2035175" indent="-225425" defTabSz="901700">
              <a:defRPr>
                <a:solidFill>
                  <a:schemeClr val="tx1"/>
                </a:solidFill>
                <a:latin typeface="Calibri" panose="020F0502020204030204" pitchFamily="34" charset="0"/>
              </a:defRPr>
            </a:lvl5pPr>
            <a:lvl6pPr marL="2492375" indent="-225425" defTabSz="901700" eaLnBrk="0" fontAlgn="base" hangingPunct="0">
              <a:spcBef>
                <a:spcPct val="0"/>
              </a:spcBef>
              <a:spcAft>
                <a:spcPct val="0"/>
              </a:spcAft>
              <a:defRPr>
                <a:solidFill>
                  <a:schemeClr val="tx1"/>
                </a:solidFill>
                <a:latin typeface="Calibri" panose="020F0502020204030204" pitchFamily="34" charset="0"/>
              </a:defRPr>
            </a:lvl6pPr>
            <a:lvl7pPr marL="2949575" indent="-225425" defTabSz="901700" eaLnBrk="0" fontAlgn="base" hangingPunct="0">
              <a:spcBef>
                <a:spcPct val="0"/>
              </a:spcBef>
              <a:spcAft>
                <a:spcPct val="0"/>
              </a:spcAft>
              <a:defRPr>
                <a:solidFill>
                  <a:schemeClr val="tx1"/>
                </a:solidFill>
                <a:latin typeface="Calibri" panose="020F0502020204030204" pitchFamily="34" charset="0"/>
              </a:defRPr>
            </a:lvl7pPr>
            <a:lvl8pPr marL="3406775" indent="-225425" defTabSz="901700" eaLnBrk="0" fontAlgn="base" hangingPunct="0">
              <a:spcBef>
                <a:spcPct val="0"/>
              </a:spcBef>
              <a:spcAft>
                <a:spcPct val="0"/>
              </a:spcAft>
              <a:defRPr>
                <a:solidFill>
                  <a:schemeClr val="tx1"/>
                </a:solidFill>
                <a:latin typeface="Calibri" panose="020F0502020204030204" pitchFamily="34" charset="0"/>
              </a:defRPr>
            </a:lvl8pPr>
            <a:lvl9pPr marL="3863975" indent="-225425" defTabSz="901700" eaLnBrk="0" fontAlgn="base" hangingPunct="0">
              <a:spcBef>
                <a:spcPct val="0"/>
              </a:spcBef>
              <a:spcAft>
                <a:spcPct val="0"/>
              </a:spcAft>
              <a:defRPr>
                <a:solidFill>
                  <a:schemeClr val="tx1"/>
                </a:solidFill>
                <a:latin typeface="Calibri" panose="020F0502020204030204" pitchFamily="34" charset="0"/>
              </a:defRPr>
            </a:lvl9pPr>
          </a:lstStyle>
          <a:p>
            <a:fld id="{6F70396E-442A-4649-9786-15094A8CB91A}" type="slidenum">
              <a:rPr lang="en-US" altLang="en-US" smtClean="0"/>
              <a:pPr/>
              <a:t>1</a:t>
            </a:fld>
            <a:endParaRPr lang="en-US" altLang="en-US" dirty="0" smtClean="0"/>
          </a:p>
        </p:txBody>
      </p:sp>
    </p:spTree>
    <p:extLst>
      <p:ext uri="{BB962C8B-B14F-4D97-AF65-F5344CB8AC3E}">
        <p14:creationId xmlns:p14="http://schemas.microsoft.com/office/powerpoint/2010/main" val="327514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16</a:t>
            </a:fld>
            <a:endParaRPr lang="en-US" dirty="0"/>
          </a:p>
        </p:txBody>
      </p:sp>
    </p:spTree>
    <p:extLst>
      <p:ext uri="{BB962C8B-B14F-4D97-AF65-F5344CB8AC3E}">
        <p14:creationId xmlns:p14="http://schemas.microsoft.com/office/powerpoint/2010/main" val="58132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17</a:t>
            </a:fld>
            <a:endParaRPr lang="en-US" dirty="0"/>
          </a:p>
        </p:txBody>
      </p:sp>
    </p:spTree>
    <p:extLst>
      <p:ext uri="{BB962C8B-B14F-4D97-AF65-F5344CB8AC3E}">
        <p14:creationId xmlns:p14="http://schemas.microsoft.com/office/powerpoint/2010/main" val="225193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19</a:t>
            </a:fld>
            <a:endParaRPr lang="en-US" dirty="0"/>
          </a:p>
        </p:txBody>
      </p:sp>
    </p:spTree>
    <p:extLst>
      <p:ext uri="{BB962C8B-B14F-4D97-AF65-F5344CB8AC3E}">
        <p14:creationId xmlns:p14="http://schemas.microsoft.com/office/powerpoint/2010/main" val="133854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20</a:t>
            </a:fld>
            <a:endParaRPr lang="en-US" dirty="0"/>
          </a:p>
        </p:txBody>
      </p:sp>
    </p:spTree>
    <p:extLst>
      <p:ext uri="{BB962C8B-B14F-4D97-AF65-F5344CB8AC3E}">
        <p14:creationId xmlns:p14="http://schemas.microsoft.com/office/powerpoint/2010/main" val="194502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21</a:t>
            </a:fld>
            <a:endParaRPr lang="en-US" dirty="0"/>
          </a:p>
        </p:txBody>
      </p:sp>
    </p:spTree>
    <p:extLst>
      <p:ext uri="{BB962C8B-B14F-4D97-AF65-F5344CB8AC3E}">
        <p14:creationId xmlns:p14="http://schemas.microsoft.com/office/powerpoint/2010/main" val="29594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22</a:t>
            </a:fld>
            <a:endParaRPr lang="en-US" dirty="0"/>
          </a:p>
        </p:txBody>
      </p:sp>
    </p:spTree>
    <p:extLst>
      <p:ext uri="{BB962C8B-B14F-4D97-AF65-F5344CB8AC3E}">
        <p14:creationId xmlns:p14="http://schemas.microsoft.com/office/powerpoint/2010/main" val="304224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23</a:t>
            </a:fld>
            <a:endParaRPr lang="en-US" dirty="0"/>
          </a:p>
        </p:txBody>
      </p:sp>
    </p:spTree>
    <p:extLst>
      <p:ext uri="{BB962C8B-B14F-4D97-AF65-F5344CB8AC3E}">
        <p14:creationId xmlns:p14="http://schemas.microsoft.com/office/powerpoint/2010/main" val="177044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24</a:t>
            </a:fld>
            <a:endParaRPr lang="en-US" dirty="0"/>
          </a:p>
        </p:txBody>
      </p:sp>
    </p:spTree>
    <p:extLst>
      <p:ext uri="{BB962C8B-B14F-4D97-AF65-F5344CB8AC3E}">
        <p14:creationId xmlns:p14="http://schemas.microsoft.com/office/powerpoint/2010/main" val="175701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27</a:t>
            </a:fld>
            <a:endParaRPr lang="en-US" dirty="0"/>
          </a:p>
        </p:txBody>
      </p:sp>
    </p:spTree>
    <p:extLst>
      <p:ext uri="{BB962C8B-B14F-4D97-AF65-F5344CB8AC3E}">
        <p14:creationId xmlns:p14="http://schemas.microsoft.com/office/powerpoint/2010/main" val="189244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28</a:t>
            </a:fld>
            <a:endParaRPr lang="en-US" dirty="0"/>
          </a:p>
        </p:txBody>
      </p:sp>
    </p:spTree>
    <p:extLst>
      <p:ext uri="{BB962C8B-B14F-4D97-AF65-F5344CB8AC3E}">
        <p14:creationId xmlns:p14="http://schemas.microsoft.com/office/powerpoint/2010/main" val="219829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3</a:t>
            </a:fld>
            <a:endParaRPr lang="en-US" dirty="0"/>
          </a:p>
        </p:txBody>
      </p:sp>
    </p:spTree>
    <p:extLst>
      <p:ext uri="{BB962C8B-B14F-4D97-AF65-F5344CB8AC3E}">
        <p14:creationId xmlns:p14="http://schemas.microsoft.com/office/powerpoint/2010/main" val="95098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Dare to be a Daniel – to live for Christ in a hostile</a:t>
            </a:r>
            <a:r>
              <a:rPr lang="en-US" baseline="0" dirty="0" smtClean="0"/>
              <a:t> world</a:t>
            </a:r>
          </a:p>
          <a:p>
            <a:endParaRPr lang="en-US" baseline="0" dirty="0" smtClean="0"/>
          </a:p>
          <a:p>
            <a:r>
              <a:rPr lang="en-US" dirty="0" smtClean="0"/>
              <a:t>Wolf would spend the next 30 years—and 17 terms in Congress—doing something about miserable conditions in some of the most dangerous places in the world. As part of his work in the House of Representatives, he traveled to hot spots like Cold War–era Romania, oppressed Tibet, communist China, beleaguered Sudan, and war-ravaged Iraq, often focused on the plight of religious minorities persecuted by government officials or extremists.  </a:t>
            </a:r>
          </a:p>
          <a:p>
            <a:endParaRPr lang="en-US" dirty="0" smtClean="0"/>
          </a:p>
          <a:p>
            <a:r>
              <a:rPr lang="en-US" dirty="0" smtClean="0"/>
              <a:t>Ask Wolf why he so often left the comforts of a Capitol Hill office to brave danger, skip showers, and use latrines in far-flung lands, and he quotes Jesus: “To whom much is given, much is required.” </a:t>
            </a:r>
          </a:p>
          <a:p>
            <a:r>
              <a:rPr lang="en-US" dirty="0" smtClean="0"/>
              <a:t>Wolf believes that principle applies to nations blessed with great power and Christians blessed with God’s grace. “I believe I’m going to be held accountable at the end of my life,” he says. “What have I done?” </a:t>
            </a:r>
          </a:p>
          <a:p>
            <a:endParaRPr lang="en-US" dirty="0"/>
          </a:p>
        </p:txBody>
      </p:sp>
      <p:sp>
        <p:nvSpPr>
          <p:cNvPr id="4" name="Slide Number Placeholder 3"/>
          <p:cNvSpPr>
            <a:spLocks noGrp="1"/>
          </p:cNvSpPr>
          <p:nvPr>
            <p:ph type="sldNum" sz="quarter" idx="10"/>
          </p:nvPr>
        </p:nvSpPr>
        <p:spPr/>
        <p:txBody>
          <a:bodyPr/>
          <a:lstStyle/>
          <a:p>
            <a:fld id="{12D9CE43-93CA-4190-96C3-C7E2306E678F}" type="slidenum">
              <a:rPr lang="en-US" smtClean="0"/>
              <a:pPr/>
              <a:t>29</a:t>
            </a:fld>
            <a:endParaRPr lang="en-US" dirty="0"/>
          </a:p>
        </p:txBody>
      </p:sp>
    </p:spTree>
    <p:extLst>
      <p:ext uri="{BB962C8B-B14F-4D97-AF65-F5344CB8AC3E}">
        <p14:creationId xmlns:p14="http://schemas.microsoft.com/office/powerpoint/2010/main" val="425378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Dare to be a Daniel – to live for Christ in a hostile</a:t>
            </a:r>
            <a:r>
              <a:rPr lang="en-US" baseline="0" dirty="0" smtClean="0"/>
              <a:t> world</a:t>
            </a:r>
          </a:p>
          <a:p>
            <a:endParaRPr lang="en-US" baseline="0" dirty="0" smtClean="0"/>
          </a:p>
          <a:p>
            <a:r>
              <a:rPr lang="en-US" dirty="0" smtClean="0"/>
              <a:t>Wolf would spend the next 30 years—and 17 terms in Congress—doing something about miserable conditions in some of the most dangerous places in the world. As part of his work in the House of Representatives, he traveled to hot spots like Cold War–era Romania, oppressed Tibet, communist China, beleaguered Sudan, and war-ravaged Iraq, often focused on the plight of religious minorities persecuted by government officials or extremists.  </a:t>
            </a:r>
          </a:p>
          <a:p>
            <a:endParaRPr lang="en-US" dirty="0" smtClean="0"/>
          </a:p>
          <a:p>
            <a:r>
              <a:rPr lang="en-US" dirty="0" smtClean="0"/>
              <a:t>Ask Wolf why he so often left the comforts of a Capitol Hill office to brave danger, skip showers, and use latrines in far-flung lands, and he quotes Jesus: “To whom much is given, much is required.” </a:t>
            </a:r>
          </a:p>
          <a:p>
            <a:r>
              <a:rPr lang="en-US" dirty="0" smtClean="0"/>
              <a:t>Wolf believes that principle applies to nations blessed with great power and Christians blessed with God’s grace. “I believe I’m going to be held accountable at the end of my life,” he says. “What have I done?” </a:t>
            </a:r>
          </a:p>
          <a:p>
            <a:endParaRPr lang="en-US" dirty="0"/>
          </a:p>
        </p:txBody>
      </p:sp>
      <p:sp>
        <p:nvSpPr>
          <p:cNvPr id="4" name="Slide Number Placeholder 3"/>
          <p:cNvSpPr>
            <a:spLocks noGrp="1"/>
          </p:cNvSpPr>
          <p:nvPr>
            <p:ph type="sldNum" sz="quarter" idx="10"/>
          </p:nvPr>
        </p:nvSpPr>
        <p:spPr/>
        <p:txBody>
          <a:bodyPr/>
          <a:lstStyle/>
          <a:p>
            <a:fld id="{12D9CE43-93CA-4190-96C3-C7E2306E678F}" type="slidenum">
              <a:rPr lang="en-US" smtClean="0"/>
              <a:pPr/>
              <a:t>30</a:t>
            </a:fld>
            <a:endParaRPr lang="en-US" dirty="0"/>
          </a:p>
        </p:txBody>
      </p:sp>
    </p:spTree>
    <p:extLst>
      <p:ext uri="{BB962C8B-B14F-4D97-AF65-F5344CB8AC3E}">
        <p14:creationId xmlns:p14="http://schemas.microsoft.com/office/powerpoint/2010/main" val="154711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a:solidFill>
                  <a:schemeClr val="tx1"/>
                </a:solidFill>
                <a:latin typeface="Calibri" panose="020F0502020204030204" pitchFamily="34" charset="0"/>
              </a:defRPr>
            </a:lvl1pPr>
            <a:lvl2pPr marL="735013" indent="-282575" defTabSz="901700">
              <a:defRPr>
                <a:solidFill>
                  <a:schemeClr val="tx1"/>
                </a:solidFill>
                <a:latin typeface="Calibri" panose="020F0502020204030204" pitchFamily="34" charset="0"/>
              </a:defRPr>
            </a:lvl2pPr>
            <a:lvl3pPr marL="1130300" indent="-225425" defTabSz="901700">
              <a:defRPr>
                <a:solidFill>
                  <a:schemeClr val="tx1"/>
                </a:solidFill>
                <a:latin typeface="Calibri" panose="020F0502020204030204" pitchFamily="34" charset="0"/>
              </a:defRPr>
            </a:lvl3pPr>
            <a:lvl4pPr marL="1582738" indent="-225425" defTabSz="901700">
              <a:defRPr>
                <a:solidFill>
                  <a:schemeClr val="tx1"/>
                </a:solidFill>
                <a:latin typeface="Calibri" panose="020F0502020204030204" pitchFamily="34" charset="0"/>
              </a:defRPr>
            </a:lvl4pPr>
            <a:lvl5pPr marL="2035175" indent="-225425" defTabSz="901700">
              <a:defRPr>
                <a:solidFill>
                  <a:schemeClr val="tx1"/>
                </a:solidFill>
                <a:latin typeface="Calibri" panose="020F0502020204030204" pitchFamily="34" charset="0"/>
              </a:defRPr>
            </a:lvl5pPr>
            <a:lvl6pPr marL="2492375" indent="-225425" defTabSz="901700" eaLnBrk="0" fontAlgn="base" hangingPunct="0">
              <a:spcBef>
                <a:spcPct val="0"/>
              </a:spcBef>
              <a:spcAft>
                <a:spcPct val="0"/>
              </a:spcAft>
              <a:defRPr>
                <a:solidFill>
                  <a:schemeClr val="tx1"/>
                </a:solidFill>
                <a:latin typeface="Calibri" panose="020F0502020204030204" pitchFamily="34" charset="0"/>
              </a:defRPr>
            </a:lvl6pPr>
            <a:lvl7pPr marL="2949575" indent="-225425" defTabSz="901700" eaLnBrk="0" fontAlgn="base" hangingPunct="0">
              <a:spcBef>
                <a:spcPct val="0"/>
              </a:spcBef>
              <a:spcAft>
                <a:spcPct val="0"/>
              </a:spcAft>
              <a:defRPr>
                <a:solidFill>
                  <a:schemeClr val="tx1"/>
                </a:solidFill>
                <a:latin typeface="Calibri" panose="020F0502020204030204" pitchFamily="34" charset="0"/>
              </a:defRPr>
            </a:lvl7pPr>
            <a:lvl8pPr marL="3406775" indent="-225425" defTabSz="901700" eaLnBrk="0" fontAlgn="base" hangingPunct="0">
              <a:spcBef>
                <a:spcPct val="0"/>
              </a:spcBef>
              <a:spcAft>
                <a:spcPct val="0"/>
              </a:spcAft>
              <a:defRPr>
                <a:solidFill>
                  <a:schemeClr val="tx1"/>
                </a:solidFill>
                <a:latin typeface="Calibri" panose="020F0502020204030204" pitchFamily="34" charset="0"/>
              </a:defRPr>
            </a:lvl8pPr>
            <a:lvl9pPr marL="3863975" indent="-225425" defTabSz="901700" eaLnBrk="0" fontAlgn="base" hangingPunct="0">
              <a:spcBef>
                <a:spcPct val="0"/>
              </a:spcBef>
              <a:spcAft>
                <a:spcPct val="0"/>
              </a:spcAft>
              <a:defRPr>
                <a:solidFill>
                  <a:schemeClr val="tx1"/>
                </a:solidFill>
                <a:latin typeface="Calibri" panose="020F0502020204030204" pitchFamily="34" charset="0"/>
              </a:defRPr>
            </a:lvl9pPr>
          </a:lstStyle>
          <a:p>
            <a:fld id="{96D07256-5513-421F-8E85-D46BE880E8BA}" type="slidenum">
              <a:rPr lang="en-US" altLang="en-US" smtClean="0"/>
              <a:pPr/>
              <a:t>4</a:t>
            </a:fld>
            <a:endParaRPr lang="en-US" altLang="en-US" dirty="0" smtClean="0"/>
          </a:p>
        </p:txBody>
      </p:sp>
    </p:spTree>
    <p:extLst>
      <p:ext uri="{BB962C8B-B14F-4D97-AF65-F5344CB8AC3E}">
        <p14:creationId xmlns:p14="http://schemas.microsoft.com/office/powerpoint/2010/main" val="188417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6</a:t>
            </a:fld>
            <a:endParaRPr lang="en-US" dirty="0"/>
          </a:p>
        </p:txBody>
      </p:sp>
    </p:spTree>
    <p:extLst>
      <p:ext uri="{BB962C8B-B14F-4D97-AF65-F5344CB8AC3E}">
        <p14:creationId xmlns:p14="http://schemas.microsoft.com/office/powerpoint/2010/main" val="215987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8</a:t>
            </a:fld>
            <a:endParaRPr lang="en-US" dirty="0"/>
          </a:p>
        </p:txBody>
      </p:sp>
    </p:spTree>
    <p:extLst>
      <p:ext uri="{BB962C8B-B14F-4D97-AF65-F5344CB8AC3E}">
        <p14:creationId xmlns:p14="http://schemas.microsoft.com/office/powerpoint/2010/main" val="424177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11</a:t>
            </a:fld>
            <a:endParaRPr lang="en-US" dirty="0"/>
          </a:p>
        </p:txBody>
      </p:sp>
    </p:spTree>
    <p:extLst>
      <p:ext uri="{BB962C8B-B14F-4D97-AF65-F5344CB8AC3E}">
        <p14:creationId xmlns:p14="http://schemas.microsoft.com/office/powerpoint/2010/main" val="6010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dirty="0"/>
          </a:p>
        </p:txBody>
      </p:sp>
    </p:spTree>
    <p:extLst>
      <p:ext uri="{BB962C8B-B14F-4D97-AF65-F5344CB8AC3E}">
        <p14:creationId xmlns:p14="http://schemas.microsoft.com/office/powerpoint/2010/main" val="123841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Nabonidus</a:t>
            </a:r>
            <a:endParaRPr lang="en-US" dirty="0"/>
          </a:p>
        </p:txBody>
      </p:sp>
      <p:sp>
        <p:nvSpPr>
          <p:cNvPr id="4" name="Slide Number Placeholder 3"/>
          <p:cNvSpPr>
            <a:spLocks noGrp="1"/>
          </p:cNvSpPr>
          <p:nvPr>
            <p:ph type="sldNum" sz="quarter" idx="10"/>
          </p:nvPr>
        </p:nvSpPr>
        <p:spPr/>
        <p:txBody>
          <a:bodyPr/>
          <a:lstStyle/>
          <a:p>
            <a:fld id="{62D534E4-BFFE-426E-8587-8368FE60FEFD}" type="slidenum">
              <a:rPr lang="en-US" smtClean="0"/>
              <a:t>14</a:t>
            </a:fld>
            <a:endParaRPr lang="en-US" dirty="0"/>
          </a:p>
        </p:txBody>
      </p:sp>
    </p:spTree>
    <p:extLst>
      <p:ext uri="{BB962C8B-B14F-4D97-AF65-F5344CB8AC3E}">
        <p14:creationId xmlns:p14="http://schemas.microsoft.com/office/powerpoint/2010/main" val="55265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CA1EB-B427-4E05-97C7-BF0A56AD723F}" type="slidenum">
              <a:rPr lang="en-US" smtClean="0"/>
              <a:pPr/>
              <a:t>15</a:t>
            </a:fld>
            <a:endParaRPr lang="en-US" dirty="0"/>
          </a:p>
        </p:txBody>
      </p:sp>
    </p:spTree>
    <p:extLst>
      <p:ext uri="{BB962C8B-B14F-4D97-AF65-F5344CB8AC3E}">
        <p14:creationId xmlns:p14="http://schemas.microsoft.com/office/powerpoint/2010/main" val="566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February 23, 2016</a:t>
            </a:r>
            <a:endParaRPr lang="en-US" dirty="0"/>
          </a:p>
        </p:txBody>
      </p:sp>
      <p:sp>
        <p:nvSpPr>
          <p:cNvPr id="5" name="Footer Placeholder 4"/>
          <p:cNvSpPr>
            <a:spLocks noGrp="1"/>
          </p:cNvSpPr>
          <p:nvPr>
            <p:ph type="ftr" sz="quarter" idx="11"/>
          </p:nvPr>
        </p:nvSpPr>
        <p:spPr/>
        <p:txBody>
          <a:bodyPr/>
          <a:lstStyle/>
          <a:p>
            <a:r>
              <a:rPr lang="fr-FR" dirty="0" smtClean="0"/>
              <a:t>Lesson 1 - Introduction &amp; Daniel 1</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February 23, 2016</a:t>
            </a:r>
            <a:endParaRPr lang="en-US" dirty="0"/>
          </a:p>
        </p:txBody>
      </p:sp>
      <p:sp>
        <p:nvSpPr>
          <p:cNvPr id="5" name="Footer Placeholder 4"/>
          <p:cNvSpPr>
            <a:spLocks noGrp="1"/>
          </p:cNvSpPr>
          <p:nvPr>
            <p:ph type="ftr" sz="quarter" idx="11"/>
          </p:nvPr>
        </p:nvSpPr>
        <p:spPr/>
        <p:txBody>
          <a:bodyPr/>
          <a:lstStyle/>
          <a:p>
            <a:r>
              <a:rPr lang="fr-FR" dirty="0" smtClean="0"/>
              <a:t>Lesson 1 - Introduction &amp; Daniel 1</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February 23, 2016</a:t>
            </a:r>
            <a:endParaRPr lang="en-US" dirty="0"/>
          </a:p>
        </p:txBody>
      </p:sp>
      <p:sp>
        <p:nvSpPr>
          <p:cNvPr id="5" name="Footer Placeholder 4"/>
          <p:cNvSpPr>
            <a:spLocks noGrp="1"/>
          </p:cNvSpPr>
          <p:nvPr>
            <p:ph type="ftr" sz="quarter" idx="11"/>
          </p:nvPr>
        </p:nvSpPr>
        <p:spPr/>
        <p:txBody>
          <a:bodyPr/>
          <a:lstStyle/>
          <a:p>
            <a:r>
              <a:rPr lang="fr-FR" dirty="0" smtClean="0"/>
              <a:t>Lesson 1 - Introduction &amp; Daniel 1</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February 23, 2016</a:t>
            </a:r>
            <a:endParaRPr lang="en-US" dirty="0"/>
          </a:p>
        </p:txBody>
      </p:sp>
      <p:sp>
        <p:nvSpPr>
          <p:cNvPr id="5" name="Footer Placeholder 4"/>
          <p:cNvSpPr>
            <a:spLocks noGrp="1"/>
          </p:cNvSpPr>
          <p:nvPr>
            <p:ph type="ftr" sz="quarter" idx="11"/>
          </p:nvPr>
        </p:nvSpPr>
        <p:spPr/>
        <p:txBody>
          <a:bodyPr/>
          <a:lstStyle/>
          <a:p>
            <a:r>
              <a:rPr lang="fr-FR" dirty="0" smtClean="0"/>
              <a:t>Lesson 1 - Introduction &amp; Daniel 1</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February 23, 2016</a:t>
            </a:r>
            <a:endParaRPr lang="en-US" dirty="0"/>
          </a:p>
        </p:txBody>
      </p:sp>
      <p:sp>
        <p:nvSpPr>
          <p:cNvPr id="5" name="Footer Placeholder 4"/>
          <p:cNvSpPr>
            <a:spLocks noGrp="1"/>
          </p:cNvSpPr>
          <p:nvPr>
            <p:ph type="ftr" sz="quarter" idx="11"/>
          </p:nvPr>
        </p:nvSpPr>
        <p:spPr/>
        <p:txBody>
          <a:bodyPr/>
          <a:lstStyle/>
          <a:p>
            <a:r>
              <a:rPr lang="fr-FR" dirty="0" smtClean="0"/>
              <a:t>Lesson 1 - Introduction &amp; Daniel 1</a:t>
            </a:r>
            <a:endParaRPr lang="en-US"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February 23, 2016</a:t>
            </a:r>
            <a:endParaRPr lang="en-US" dirty="0"/>
          </a:p>
        </p:txBody>
      </p:sp>
      <p:sp>
        <p:nvSpPr>
          <p:cNvPr id="6" name="Footer Placeholder 5"/>
          <p:cNvSpPr>
            <a:spLocks noGrp="1"/>
          </p:cNvSpPr>
          <p:nvPr>
            <p:ph type="ftr" sz="quarter" idx="11"/>
          </p:nvPr>
        </p:nvSpPr>
        <p:spPr/>
        <p:txBody>
          <a:bodyPr/>
          <a:lstStyle/>
          <a:p>
            <a:r>
              <a:rPr lang="fr-FR" dirty="0" smtClean="0"/>
              <a:t>Lesson 1 - Introduction &amp; Daniel 1</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February 23, 2016</a:t>
            </a:r>
            <a:endParaRPr lang="en-US" dirty="0"/>
          </a:p>
        </p:txBody>
      </p:sp>
      <p:sp>
        <p:nvSpPr>
          <p:cNvPr id="8" name="Footer Placeholder 7"/>
          <p:cNvSpPr>
            <a:spLocks noGrp="1"/>
          </p:cNvSpPr>
          <p:nvPr>
            <p:ph type="ftr" sz="quarter" idx="11"/>
          </p:nvPr>
        </p:nvSpPr>
        <p:spPr/>
        <p:txBody>
          <a:bodyPr/>
          <a:lstStyle/>
          <a:p>
            <a:r>
              <a:rPr lang="fr-FR" dirty="0" smtClean="0"/>
              <a:t>Lesson 1 - Introduction &amp; Daniel 1</a:t>
            </a:r>
            <a:endParaRPr lang="en-US" dirty="0"/>
          </a:p>
        </p:txBody>
      </p:sp>
      <p:sp>
        <p:nvSpPr>
          <p:cNvPr id="9" name="Slide Number Placeholder 8"/>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February 23, 2016</a:t>
            </a:r>
            <a:endParaRPr lang="en-US" dirty="0"/>
          </a:p>
        </p:txBody>
      </p:sp>
      <p:sp>
        <p:nvSpPr>
          <p:cNvPr id="4" name="Footer Placeholder 3"/>
          <p:cNvSpPr>
            <a:spLocks noGrp="1"/>
          </p:cNvSpPr>
          <p:nvPr>
            <p:ph type="ftr" sz="quarter" idx="11"/>
          </p:nvPr>
        </p:nvSpPr>
        <p:spPr/>
        <p:txBody>
          <a:bodyPr/>
          <a:lstStyle/>
          <a:p>
            <a:r>
              <a:rPr lang="fr-FR" dirty="0" smtClean="0"/>
              <a:t>Lesson 1 - Introduction &amp; Daniel 1</a:t>
            </a:r>
            <a:endParaRPr lang="en-US" dirty="0"/>
          </a:p>
        </p:txBody>
      </p:sp>
      <p:sp>
        <p:nvSpPr>
          <p:cNvPr id="5" name="Slide Number Placeholder 4"/>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548755"/>
            <a:ext cx="1447800" cy="365125"/>
          </a:xfrm>
        </p:spPr>
        <p:txBody>
          <a:bodyPr/>
          <a:lstStyle>
            <a:lvl1pPr>
              <a:defRPr/>
            </a:lvl1pPr>
          </a:lstStyle>
          <a:p>
            <a:r>
              <a:rPr lang="en-US" dirty="0" smtClean="0"/>
              <a:t>February 23, 2016</a:t>
            </a:r>
            <a:endParaRPr lang="en-US" dirty="0"/>
          </a:p>
        </p:txBody>
      </p:sp>
      <p:sp>
        <p:nvSpPr>
          <p:cNvPr id="3" name="Footer Placeholder 2"/>
          <p:cNvSpPr>
            <a:spLocks noGrp="1"/>
          </p:cNvSpPr>
          <p:nvPr>
            <p:ph type="ftr" sz="quarter" idx="11"/>
          </p:nvPr>
        </p:nvSpPr>
        <p:spPr>
          <a:xfrm>
            <a:off x="2087880" y="6558915"/>
            <a:ext cx="4953000" cy="365125"/>
          </a:xfrm>
        </p:spPr>
        <p:txBody>
          <a:bodyPr/>
          <a:lstStyle/>
          <a:p>
            <a:r>
              <a:rPr lang="fr-FR" dirty="0" smtClean="0"/>
              <a:t>Lesson 1 - Introduction &amp; Daniel 1</a:t>
            </a:r>
            <a:endParaRPr lang="en-US" dirty="0"/>
          </a:p>
        </p:txBody>
      </p:sp>
      <p:sp>
        <p:nvSpPr>
          <p:cNvPr id="4" name="Slide Number Placeholder 3"/>
          <p:cNvSpPr>
            <a:spLocks noGrp="1"/>
          </p:cNvSpPr>
          <p:nvPr>
            <p:ph type="sldNum" sz="quarter" idx="12"/>
          </p:nvPr>
        </p:nvSpPr>
        <p:spPr>
          <a:xfrm>
            <a:off x="8305800" y="6518275"/>
            <a:ext cx="685800" cy="365125"/>
          </a:xfrm>
        </p:spPr>
        <p:txBody>
          <a:bodyPr/>
          <a:lstStyle>
            <a:lvl1pPr algn="r">
              <a:defRPr/>
            </a:lvl1pPr>
          </a:lstStyle>
          <a:p>
            <a:fld id="{5762F52A-C960-462B-8236-8A9481EACB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February 23, 2016</a:t>
            </a:r>
            <a:endParaRPr lang="en-US" dirty="0"/>
          </a:p>
        </p:txBody>
      </p:sp>
      <p:sp>
        <p:nvSpPr>
          <p:cNvPr id="6" name="Footer Placeholder 5"/>
          <p:cNvSpPr>
            <a:spLocks noGrp="1"/>
          </p:cNvSpPr>
          <p:nvPr>
            <p:ph type="ftr" sz="quarter" idx="11"/>
          </p:nvPr>
        </p:nvSpPr>
        <p:spPr/>
        <p:txBody>
          <a:bodyPr/>
          <a:lstStyle/>
          <a:p>
            <a:r>
              <a:rPr lang="fr-FR" dirty="0" smtClean="0"/>
              <a:t>Lesson 1 - Introduction &amp; Daniel 1</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February 23, 2016</a:t>
            </a:r>
            <a:endParaRPr lang="en-US" dirty="0"/>
          </a:p>
        </p:txBody>
      </p:sp>
      <p:sp>
        <p:nvSpPr>
          <p:cNvPr id="6" name="Footer Placeholder 5"/>
          <p:cNvSpPr>
            <a:spLocks noGrp="1"/>
          </p:cNvSpPr>
          <p:nvPr>
            <p:ph type="ftr" sz="quarter" idx="11"/>
          </p:nvPr>
        </p:nvSpPr>
        <p:spPr/>
        <p:txBody>
          <a:bodyPr/>
          <a:lstStyle/>
          <a:p>
            <a:r>
              <a:rPr lang="fr-FR" dirty="0" smtClean="0"/>
              <a:t>Lesson 1 - Introduction &amp; Daniel 1</a:t>
            </a:r>
            <a:endParaRPr lang="en-US" dirty="0"/>
          </a:p>
        </p:txBody>
      </p:sp>
      <p:sp>
        <p:nvSpPr>
          <p:cNvPr id="7" name="Slide Number Placeholder 6"/>
          <p:cNvSpPr>
            <a:spLocks noGrp="1"/>
          </p:cNvSpPr>
          <p:nvPr>
            <p:ph type="sldNum" sz="quarter" idx="12"/>
          </p:nvPr>
        </p:nvSpPr>
        <p:spPr/>
        <p:txBody>
          <a:bodyPr/>
          <a:lstStyle/>
          <a:p>
            <a:fld id="{5762F52A-C960-462B-8236-8A9481EACB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84836" y="6550969"/>
            <a:ext cx="1567764" cy="365125"/>
          </a:xfrm>
          <a:prstGeom prst="rect">
            <a:avLst/>
          </a:prstGeom>
        </p:spPr>
        <p:txBody>
          <a:bodyPr vert="horz" lIns="91429" tIns="45714" rIns="91429" bIns="45714" rtlCol="0" anchor="ctr"/>
          <a:lstStyle>
            <a:lvl1pPr algn="l">
              <a:defRPr sz="1200">
                <a:solidFill>
                  <a:schemeClr val="tx1"/>
                </a:solidFill>
              </a:defRPr>
            </a:lvl1pPr>
          </a:lstStyle>
          <a:p>
            <a:r>
              <a:rPr lang="en-US" dirty="0" smtClean="0"/>
              <a:t>February 23, 2016</a:t>
            </a:r>
            <a:endParaRPr lang="en-US" dirty="0"/>
          </a:p>
        </p:txBody>
      </p:sp>
      <p:sp>
        <p:nvSpPr>
          <p:cNvPr id="5" name="Footer Placeholder 4"/>
          <p:cNvSpPr>
            <a:spLocks noGrp="1"/>
          </p:cNvSpPr>
          <p:nvPr>
            <p:ph type="ftr" sz="quarter" idx="3"/>
          </p:nvPr>
        </p:nvSpPr>
        <p:spPr>
          <a:xfrm>
            <a:off x="1407812" y="6560022"/>
            <a:ext cx="6324600" cy="365125"/>
          </a:xfrm>
          <a:prstGeom prst="rect">
            <a:avLst/>
          </a:prstGeom>
        </p:spPr>
        <p:txBody>
          <a:bodyPr vert="horz" lIns="91429" tIns="45714" rIns="91429" bIns="45714" rtlCol="0" anchor="ctr"/>
          <a:lstStyle>
            <a:lvl1pPr algn="ctr">
              <a:defRPr sz="1200">
                <a:solidFill>
                  <a:schemeClr val="tx1"/>
                </a:solidFill>
              </a:defRPr>
            </a:lvl1pPr>
          </a:lstStyle>
          <a:p>
            <a:r>
              <a:rPr lang="fr-FR" dirty="0" smtClean="0"/>
              <a:t>Lesson 1 - Introduction &amp; Daniel 1</a:t>
            </a:r>
            <a:endParaRPr lang="en-US" dirty="0"/>
          </a:p>
        </p:txBody>
      </p:sp>
      <p:sp>
        <p:nvSpPr>
          <p:cNvPr id="6" name="Slide Number Placeholder 5"/>
          <p:cNvSpPr>
            <a:spLocks noGrp="1"/>
          </p:cNvSpPr>
          <p:nvPr>
            <p:ph type="sldNum" sz="quarter" idx="4"/>
          </p:nvPr>
        </p:nvSpPr>
        <p:spPr>
          <a:xfrm>
            <a:off x="8382000" y="6519382"/>
            <a:ext cx="685800" cy="365125"/>
          </a:xfrm>
          <a:prstGeom prst="rect">
            <a:avLst/>
          </a:prstGeom>
        </p:spPr>
        <p:txBody>
          <a:bodyPr vert="horz" lIns="91429" tIns="45714" rIns="91429" bIns="45714" rtlCol="0" anchor="ctr"/>
          <a:lstStyle>
            <a:lvl1pPr algn="r">
              <a:defRPr sz="1200">
                <a:solidFill>
                  <a:schemeClr val="tx1"/>
                </a:solidFill>
              </a:defRPr>
            </a:lvl1pPr>
          </a:lstStyle>
          <a:p>
            <a:fld id="{5762F52A-C960-462B-8236-8A9481EACB9C}" type="slidenum">
              <a:rPr lang="en-US" smtClean="0"/>
              <a:pPr/>
              <a:t>‹#›</a:t>
            </a:fld>
            <a:endParaRPr lang="en-US" dirty="0"/>
          </a:p>
        </p:txBody>
      </p:sp>
      <p:pic>
        <p:nvPicPr>
          <p:cNvPr id="7" name="Picture 6"/>
          <p:cNvPicPr>
            <a:picLocks noChangeAspect="1" noChangeArrowheads="1"/>
          </p:cNvPicPr>
          <p:nvPr userDrawn="1"/>
        </p:nvPicPr>
        <p:blipFill>
          <a:blip r:embed="rId13" cstate="print"/>
          <a:srcRect/>
          <a:stretch>
            <a:fillRect/>
          </a:stretch>
        </p:blipFill>
        <p:spPr bwMode="auto">
          <a:xfrm>
            <a:off x="178250" y="76199"/>
            <a:ext cx="1726750" cy="1304097"/>
          </a:xfrm>
          <a:prstGeom prst="rect">
            <a:avLst/>
          </a:prstGeom>
          <a:noFill/>
          <a:ln w="9525">
            <a:noFill/>
            <a:miter lim="800000"/>
            <a:headEnd/>
            <a:tailEnd/>
          </a:ln>
        </p:spPr>
      </p:pic>
      <p:pic>
        <p:nvPicPr>
          <p:cNvPr id="8" name="Picture 3" descr="MOB logo"/>
          <p:cNvPicPr>
            <a:picLocks noChangeAspect="1" noChangeArrowheads="1"/>
          </p:cNvPicPr>
          <p:nvPr userDrawn="1"/>
        </p:nvPicPr>
        <p:blipFill>
          <a:blip r:embed="rId14" cstate="print"/>
          <a:srcRect/>
          <a:stretch>
            <a:fillRect/>
          </a:stretch>
        </p:blipFill>
        <p:spPr bwMode="auto">
          <a:xfrm>
            <a:off x="6934200" y="113557"/>
            <a:ext cx="2018956" cy="127614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manuelbible.net/stewardship/job-seekers" TargetMode="External"/><Relationship Id="rId7" Type="http://schemas.openxmlformats.org/officeDocument/2006/relationships/hyperlink" Target="http://www.ibcmob.n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immanuelbible.net/music/easter-pageant" TargetMode="External"/><Relationship Id="rId5" Type="http://schemas.openxmlformats.org/officeDocument/2006/relationships/hyperlink" Target="http://immanuelbible.net/women/womens-spring-conference" TargetMode="External"/><Relationship Id="rId4" Type="http://schemas.openxmlformats.org/officeDocument/2006/relationships/hyperlink" Target="http://www.ibcva.com/ib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2+Kings+20&amp;version=ESV" TargetMode="External"/><Relationship Id="rId2" Type="http://schemas.openxmlformats.org/officeDocument/2006/relationships/hyperlink" Target="https://www.biblegateway.com/passage/?search=Leviticus+26&amp;version=ESV" TargetMode="External"/><Relationship Id="rId1" Type="http://schemas.openxmlformats.org/officeDocument/2006/relationships/slideLayout" Target="../slideLayouts/slideLayout2.xml"/><Relationship Id="rId5" Type="http://schemas.openxmlformats.org/officeDocument/2006/relationships/hyperlink" Target="https://en.wikipedia.org/wiki/Antiochus_IV_Epiphanes" TargetMode="External"/><Relationship Id="rId4" Type="http://schemas.openxmlformats.org/officeDocument/2006/relationships/hyperlink" Target="https://www.biblegateway.com/passage/?search=Ezekiel+1&amp;version=ES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Daniel+1:1-7&amp;version=ES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Daniel+1:8-16+&amp;version=ESV"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Daniel+1:17-21&amp;version=ES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Daniel+1:1-2&amp;version=ESV" TargetMode="External"/><Relationship Id="rId7" Type="http://schemas.openxmlformats.org/officeDocument/2006/relationships/hyperlink" Target="https://www.biblegateway.com/passage/?search=Daniel+1:1-7&amp;version=ES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biblegateway.com/passage/?search=Daniel+1:21&amp;version=ESV" TargetMode="External"/><Relationship Id="rId5" Type="http://schemas.openxmlformats.org/officeDocument/2006/relationships/hyperlink" Target="https://www.biblegateway.com/passage/?search=Daniel+1:17-20&amp;version=ESV" TargetMode="External"/><Relationship Id="rId4" Type="http://schemas.openxmlformats.org/officeDocument/2006/relationships/hyperlink" Target="https://www.biblegateway.com/passage/?search=Daniel+1:3-16&amp;version=ES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Daniel+1:1-2&amp;version=ES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1+Kings+18:21&amp;version=ES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biblegateway.com/passage/?search=Daniel+1:1-2&amp;version=ES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Daniel+1:3-16+&amp;version=ES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Daniel+1:17-20+&amp;version=ES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gateway.com/passage/?search=Daniel+1:17-21&amp;version=ES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Daniel+1%3A12-14&amp;version=ESV" TargetMode="External"/><Relationship Id="rId7" Type="http://schemas.openxmlformats.org/officeDocument/2006/relationships/hyperlink" Target="https://www.biblegateway.com/passage/?search=Daniel+1&amp;version=ESV" TargetMode="External"/><Relationship Id="rId2" Type="http://schemas.openxmlformats.org/officeDocument/2006/relationships/hyperlink" Target="https://www.biblegateway.com/passage/?search=Daniel+1%3A8&amp;version=ESV" TargetMode="External"/><Relationship Id="rId1" Type="http://schemas.openxmlformats.org/officeDocument/2006/relationships/slideLayout" Target="../slideLayouts/slideLayout2.xml"/><Relationship Id="rId6" Type="http://schemas.openxmlformats.org/officeDocument/2006/relationships/hyperlink" Target="http://www.worldmag.com/2014/11/the_light_of_the_sun_in_a_dark_basement" TargetMode="External"/><Relationship Id="rId5" Type="http://schemas.openxmlformats.org/officeDocument/2006/relationships/hyperlink" Target="https://www.biblegateway.com/passage/?search=Romans+13%3A1-7&amp;version=ESV" TargetMode="External"/><Relationship Id="rId4" Type="http://schemas.openxmlformats.org/officeDocument/2006/relationships/hyperlink" Target="https://www.biblegateway.com/passage/?search=Romans+12%3A1-2&amp;version=ES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2+Peter+1-3&amp;version=ES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iblegateway.com/passage/?search=Jude+1&amp;version=ESVhttps://www.biblegateway.com/passage/?search=Jude+1&amp;version=ESV" TargetMode="External"/><Relationship Id="rId5" Type="http://schemas.openxmlformats.org/officeDocument/2006/relationships/hyperlink" Target="https://www.biblegateway.com/passage/?search=3+John+1&amp;version=ESV" TargetMode="External"/><Relationship Id="rId4" Type="http://schemas.openxmlformats.org/officeDocument/2006/relationships/hyperlink" Target="https://www.biblegateway.com/passage/?search=2+John+1&amp;version=ES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ibcmob.net/resources.html" TargetMode="External"/><Relationship Id="rId7"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biblegateway.com/" TargetMode="External"/><Relationship Id="rId5" Type="http://schemas.openxmlformats.org/officeDocument/2006/relationships/hyperlink" Target="http://biblehub.com/" TargetMode="External"/><Relationship Id="rId10" Type="http://schemas.openxmlformats.org/officeDocument/2006/relationships/image" Target="../media/image7.png"/><Relationship Id="rId4" Type="http://schemas.openxmlformats.org/officeDocument/2006/relationships/hyperlink" Target="http://www.preceptaustin.org/"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Daniel+1:1-7&amp;version=ES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biblegateway.com/passage/?search=Daniel+1:17-21&amp;version=ESV" TargetMode="External"/><Relationship Id="rId4" Type="http://schemas.openxmlformats.org/officeDocument/2006/relationships/hyperlink" Target="https://www.biblegateway.com/passage/?search=Daniel+1:8-16&amp;version=ES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immanuelbible.net/discover/tea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Daniel+1:1-2:4a&amp;version=ESV" TargetMode="External"/><Relationship Id="rId2" Type="http://schemas.openxmlformats.org/officeDocument/2006/relationships/hyperlink" Target="https://www.biblegateway.com/passage/?search=Daniel+2%3A4-7%3A28&amp;version=ESV" TargetMode="External"/><Relationship Id="rId1" Type="http://schemas.openxmlformats.org/officeDocument/2006/relationships/slideLayout" Target="../slideLayouts/slideLayout2.xml"/><Relationship Id="rId5" Type="http://schemas.openxmlformats.org/officeDocument/2006/relationships/hyperlink" Target="https://en.wikipedia.org/wiki/Porphyry_(philosopher)" TargetMode="External"/><Relationship Id="rId4" Type="http://schemas.openxmlformats.org/officeDocument/2006/relationships/hyperlink" Target="https://www.biblegateway.com/passage/?search=Daniel+8:1-12:13&amp;version=ES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28688" y="1614488"/>
            <a:ext cx="752951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Arial" panose="020B0604020202020204" pitchFamily="34" charset="0"/>
              <a:buChar char="•"/>
            </a:pPr>
            <a:r>
              <a:rPr lang="en-US" altLang="en-US" sz="2800" dirty="0"/>
              <a:t>Welcome to MOB! </a:t>
            </a:r>
          </a:p>
          <a:p>
            <a:pPr eaLnBrk="1" hangingPunct="1">
              <a:spcAft>
                <a:spcPts val="600"/>
              </a:spcAft>
              <a:buFont typeface="Arial" panose="020B0604020202020204" pitchFamily="34" charset="0"/>
              <a:buChar char="•"/>
            </a:pPr>
            <a:r>
              <a:rPr lang="en-US" altLang="en-US" sz="2800" dirty="0">
                <a:hlinkClick r:id="rId3"/>
              </a:rPr>
              <a:t>Job Seekers 6-week Seminar</a:t>
            </a:r>
            <a:r>
              <a:rPr lang="en-US" altLang="en-US" sz="2800" dirty="0"/>
              <a:t>, Thursdays,       7:00 pm, January 28</a:t>
            </a:r>
            <a:r>
              <a:rPr lang="en-US" altLang="en-US" sz="2800" baseline="30000" dirty="0"/>
              <a:t>th</a:t>
            </a:r>
            <a:r>
              <a:rPr lang="en-US" altLang="en-US" sz="2800" dirty="0"/>
              <a:t> - March 3</a:t>
            </a:r>
            <a:r>
              <a:rPr lang="en-US" altLang="en-US" sz="2800" baseline="30000" dirty="0"/>
              <a:t>rd</a:t>
            </a:r>
            <a:r>
              <a:rPr lang="en-US" altLang="en-US" sz="2800" dirty="0"/>
              <a:t>, Room A211</a:t>
            </a:r>
          </a:p>
          <a:p>
            <a:pPr eaLnBrk="1" hangingPunct="1">
              <a:spcAft>
                <a:spcPts val="600"/>
              </a:spcAft>
              <a:buFont typeface="Arial" panose="020B0604020202020204" pitchFamily="34" charset="0"/>
              <a:buChar char="•"/>
            </a:pPr>
            <a:r>
              <a:rPr lang="en-US" altLang="en-US" sz="2800" dirty="0"/>
              <a:t>IBI classes available, range of topics, see </a:t>
            </a:r>
            <a:r>
              <a:rPr lang="en-US" altLang="en-US" sz="2800" dirty="0">
                <a:hlinkClick r:id="rId4"/>
              </a:rPr>
              <a:t>www.ibcva.com/ibi</a:t>
            </a:r>
            <a:r>
              <a:rPr lang="en-US" altLang="en-US" sz="2800" dirty="0"/>
              <a:t> for new course offerings  </a:t>
            </a:r>
          </a:p>
          <a:p>
            <a:pPr eaLnBrk="1" hangingPunct="1">
              <a:spcAft>
                <a:spcPts val="600"/>
              </a:spcAft>
              <a:buFont typeface="Arial" panose="020B0604020202020204" pitchFamily="34" charset="0"/>
              <a:buChar char="•"/>
            </a:pPr>
            <a:r>
              <a:rPr lang="en-US" altLang="en-US" sz="2800" dirty="0"/>
              <a:t>March 4 - 5, </a:t>
            </a:r>
            <a:r>
              <a:rPr lang="en-US" altLang="en-US" sz="2800" dirty="0">
                <a:hlinkClick r:id="rId5"/>
              </a:rPr>
              <a:t>Women’s Spring Conference</a:t>
            </a:r>
            <a:r>
              <a:rPr lang="en-US" altLang="en-US" sz="2800" dirty="0"/>
              <a:t> at IBC, speaker is Ms. Nancy Guthrie, topic “Can this possibly be God’s Good Plan for my life?”</a:t>
            </a:r>
          </a:p>
          <a:p>
            <a:pPr eaLnBrk="1" hangingPunct="1">
              <a:spcAft>
                <a:spcPts val="600"/>
              </a:spcAft>
              <a:buFont typeface="Arial" panose="020B0604020202020204" pitchFamily="34" charset="0"/>
              <a:buChar char="•"/>
            </a:pPr>
            <a:r>
              <a:rPr lang="en-US" altLang="en-US" sz="2800" dirty="0">
                <a:hlinkClick r:id="rId6"/>
              </a:rPr>
              <a:t>“One Holy Lamb” Easter Pageant, March 18 - 26</a:t>
            </a:r>
            <a:endParaRPr lang="en-US" altLang="en-US" sz="2800" dirty="0"/>
          </a:p>
          <a:p>
            <a:pPr eaLnBrk="1" hangingPunct="1">
              <a:spcAft>
                <a:spcPts val="600"/>
              </a:spcAft>
              <a:buFont typeface="Arial" panose="020B0604020202020204" pitchFamily="34" charset="0"/>
              <a:buChar char="•"/>
            </a:pPr>
            <a:r>
              <a:rPr lang="en-US" altLang="en-US" sz="2800" dirty="0"/>
              <a:t>Website:  </a:t>
            </a:r>
            <a:r>
              <a:rPr lang="en-US" altLang="en-US" sz="2800" dirty="0">
                <a:hlinkClick r:id="rId7"/>
              </a:rPr>
              <a:t>www.ibcmob.net</a:t>
            </a:r>
            <a:r>
              <a:rPr lang="en-US" altLang="en-US" sz="2800" dirty="0"/>
              <a:t> </a:t>
            </a:r>
          </a:p>
        </p:txBody>
      </p:sp>
      <p:sp>
        <p:nvSpPr>
          <p:cNvPr id="4099" name="Rectangle 3"/>
          <p:cNvSpPr>
            <a:spLocks noChangeArrowheads="1"/>
          </p:cNvSpPr>
          <p:nvPr/>
        </p:nvSpPr>
        <p:spPr bwMode="auto">
          <a:xfrm>
            <a:off x="2905125" y="355600"/>
            <a:ext cx="333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a:t>Announcements</a:t>
            </a:r>
            <a:endParaRPr lang="en-US" altLang="en-US" sz="3600" dirty="0"/>
          </a:p>
        </p:txBody>
      </p:sp>
      <p:sp>
        <p:nvSpPr>
          <p:cNvPr id="4100"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4101"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
        <p:nvSpPr>
          <p:cNvPr id="41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4514ACC-8281-4AB6-A186-102716922E1C}" type="slidenum">
              <a:rPr lang="en-US" altLang="en-US" smtClean="0"/>
              <a:pPr/>
              <a:t>1</a:t>
            </a:fld>
            <a:endParaRPr lang="en-US" altLang="en-US" dirty="0" smtClean="0"/>
          </a:p>
        </p:txBody>
      </p:sp>
    </p:spTree>
    <p:extLst>
      <p:ext uri="{BB962C8B-B14F-4D97-AF65-F5344CB8AC3E}">
        <p14:creationId xmlns:p14="http://schemas.microsoft.com/office/powerpoint/2010/main" val="560500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14" y="1614714"/>
            <a:ext cx="7376886" cy="4525963"/>
          </a:xfrm>
        </p:spPr>
        <p:txBody>
          <a:bodyPr>
            <a:normAutofit fontScale="92500" lnSpcReduction="20000"/>
          </a:bodyPr>
          <a:lstStyle/>
          <a:p>
            <a:pPr marL="285750" indent="-285750"/>
            <a:r>
              <a:rPr lang="en-US" sz="2800" dirty="0"/>
              <a:t>The Exile </a:t>
            </a:r>
          </a:p>
          <a:p>
            <a:pPr marL="742950" lvl="1" indent="-285750">
              <a:buFont typeface="Arial" panose="020B0604020202020204" pitchFamily="34" charset="0"/>
              <a:buChar char="•"/>
            </a:pPr>
            <a:r>
              <a:rPr lang="en-US" sz="2600" dirty="0"/>
              <a:t>Transitional and preparatory</a:t>
            </a:r>
          </a:p>
          <a:p>
            <a:pPr marL="742950" lvl="1" indent="-285750">
              <a:buFont typeface="Arial" panose="020B0604020202020204" pitchFamily="34" charset="0"/>
              <a:buChar char="•"/>
            </a:pPr>
            <a:r>
              <a:rPr lang="en-US" sz="2600" dirty="0"/>
              <a:t>Daniel’s exile ties directly to </a:t>
            </a:r>
            <a:r>
              <a:rPr lang="en-US" sz="2600" dirty="0">
                <a:hlinkClick r:id="rId2"/>
              </a:rPr>
              <a:t>Leviticus </a:t>
            </a:r>
            <a:r>
              <a:rPr lang="en-US" sz="2600" dirty="0" smtClean="0">
                <a:hlinkClick r:id="rId2"/>
              </a:rPr>
              <a:t>26</a:t>
            </a:r>
            <a:r>
              <a:rPr lang="en-US" sz="2600" dirty="0" smtClean="0"/>
              <a:t>: 		  </a:t>
            </a:r>
            <a:r>
              <a:rPr lang="en-US" sz="2600" b="1" dirty="0" smtClean="0"/>
              <a:t>God </a:t>
            </a:r>
            <a:r>
              <a:rPr lang="en-US" sz="2600" b="1" dirty="0"/>
              <a:t>does what he says he will </a:t>
            </a:r>
            <a:r>
              <a:rPr lang="en-US" sz="2600" b="1" dirty="0" smtClean="0"/>
              <a:t>do</a:t>
            </a:r>
            <a:endParaRPr lang="en-US" sz="2600" b="1" dirty="0"/>
          </a:p>
          <a:p>
            <a:pPr marL="742950" lvl="1" indent="-285750">
              <a:buFont typeface="Arial" panose="020B0604020202020204" pitchFamily="34" charset="0"/>
              <a:buChar char="•"/>
            </a:pPr>
            <a:r>
              <a:rPr lang="en-US" sz="2600" dirty="0"/>
              <a:t>Also </a:t>
            </a:r>
            <a:r>
              <a:rPr lang="en-US" sz="2600" dirty="0">
                <a:hlinkClick r:id="rId3"/>
              </a:rPr>
              <a:t>2 Kings </a:t>
            </a:r>
            <a:r>
              <a:rPr lang="en-US" sz="2600" dirty="0" smtClean="0">
                <a:hlinkClick r:id="rId3"/>
              </a:rPr>
              <a:t>20</a:t>
            </a:r>
            <a:r>
              <a:rPr lang="en-US" sz="2600" dirty="0" smtClean="0"/>
              <a:t> where </a:t>
            </a:r>
            <a:r>
              <a:rPr lang="en-US" sz="2600" dirty="0"/>
              <a:t>Hezekiah shows the Babylonian Envoy the riches of the Temple</a:t>
            </a:r>
          </a:p>
          <a:p>
            <a:pPr marL="1146175" lvl="2" indent="-225425">
              <a:buFont typeface="Calibri" panose="020F0502020204030204" pitchFamily="34" charset="0"/>
              <a:buChar char="­"/>
            </a:pPr>
            <a:r>
              <a:rPr lang="en-US" sz="2600" dirty="0"/>
              <a:t>Hezekiah was looking for a political solution and not relying on God</a:t>
            </a:r>
          </a:p>
          <a:p>
            <a:pPr marL="742950" lvl="1" indent="-285750">
              <a:buFont typeface="Arial" panose="020B0604020202020204" pitchFamily="34" charset="0"/>
              <a:buChar char="•"/>
            </a:pPr>
            <a:r>
              <a:rPr lang="en-US" sz="2600" dirty="0"/>
              <a:t>Daniel was a contemporary of </a:t>
            </a:r>
            <a:r>
              <a:rPr lang="en-US" sz="2600" dirty="0" smtClean="0">
                <a:hlinkClick r:id="rId4"/>
              </a:rPr>
              <a:t>Ezekiel</a:t>
            </a:r>
            <a:endParaRPr lang="en-US" sz="2600" dirty="0" smtClean="0"/>
          </a:p>
          <a:p>
            <a:pPr marL="457200" lvl="1" indent="0">
              <a:buNone/>
            </a:pPr>
            <a:endParaRPr lang="en-US" sz="2600" dirty="0"/>
          </a:p>
          <a:p>
            <a:pPr marL="285750" indent="-285750"/>
            <a:r>
              <a:rPr lang="en-US" sz="2800" dirty="0"/>
              <a:t>Leads to a time of tremendous persecution by </a:t>
            </a:r>
            <a:r>
              <a:rPr lang="en-US" sz="2800" dirty="0">
                <a:hlinkClick r:id="rId5"/>
              </a:rPr>
              <a:t>Antiochus Epiphanes</a:t>
            </a:r>
            <a:r>
              <a:rPr lang="en-US" sz="2800" dirty="0" smtClean="0"/>
              <a:t>… The </a:t>
            </a:r>
            <a:r>
              <a:rPr lang="en-US" sz="2800" dirty="0"/>
              <a:t>last great period of repentance before the coming of </a:t>
            </a:r>
            <a:r>
              <a:rPr lang="en-US" sz="2800" dirty="0" smtClean="0"/>
              <a:t>Christ </a:t>
            </a:r>
            <a:endParaRPr lang="en-US" sz="2800" dirty="0"/>
          </a:p>
          <a:p>
            <a:endParaRPr lang="en-US" dirty="0"/>
          </a:p>
        </p:txBody>
      </p:sp>
      <p:sp>
        <p:nvSpPr>
          <p:cNvPr id="9" name="Rectangle 8"/>
          <p:cNvSpPr/>
          <p:nvPr/>
        </p:nvSpPr>
        <p:spPr>
          <a:xfrm>
            <a:off x="2263878" y="340387"/>
            <a:ext cx="4641294" cy="707886"/>
          </a:xfrm>
          <a:prstGeom prst="rect">
            <a:avLst/>
          </a:prstGeom>
        </p:spPr>
        <p:txBody>
          <a:bodyPr wrap="square" anchor="ctr">
            <a:spAutoFit/>
          </a:bodyPr>
          <a:lstStyle/>
          <a:p>
            <a:pPr algn="ctr"/>
            <a:r>
              <a:rPr lang="en-US" sz="4000" b="1" dirty="0" smtClean="0"/>
              <a:t>Background</a:t>
            </a:r>
          </a:p>
        </p:txBody>
      </p:sp>
      <p:sp>
        <p:nvSpPr>
          <p:cNvPr id="10"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11"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
        <p:nvSpPr>
          <p:cNvPr id="12" name="Slide Number Placeholder 12"/>
          <p:cNvSpPr>
            <a:spLocks noGrp="1"/>
          </p:cNvSpPr>
          <p:nvPr>
            <p:ph type="sldNum" sz="quarter" idx="12"/>
          </p:nvPr>
        </p:nvSpPr>
        <p:spPr>
          <a:xfrm>
            <a:off x="8305800" y="6518275"/>
            <a:ext cx="685800" cy="365125"/>
          </a:xfrm>
        </p:spPr>
        <p:txBody>
          <a:bodyPr/>
          <a:lstStyle/>
          <a:p>
            <a:r>
              <a:rPr lang="en-US" dirty="0" smtClean="0"/>
              <a:t>10</a:t>
            </a:r>
            <a:endParaRPr lang="en-US" dirty="0"/>
          </a:p>
        </p:txBody>
      </p:sp>
    </p:spTree>
    <p:extLst>
      <p:ext uri="{BB962C8B-B14F-4D97-AF65-F5344CB8AC3E}">
        <p14:creationId xmlns:p14="http://schemas.microsoft.com/office/powerpoint/2010/main" val="82615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21784250"/>
              </p:ext>
            </p:extLst>
          </p:nvPr>
        </p:nvGraphicFramePr>
        <p:xfrm>
          <a:off x="152398" y="1600200"/>
          <a:ext cx="8839203" cy="4785360"/>
        </p:xfrm>
        <a:graphic>
          <a:graphicData uri="http://schemas.openxmlformats.org/drawingml/2006/table">
            <a:tbl>
              <a:tblPr firstRow="1" bandRow="1">
                <a:tableStyleId>{5940675A-B579-460E-94D1-54222C63F5DA}</a:tableStyleId>
              </a:tblPr>
              <a:tblGrid>
                <a:gridCol w="1143002"/>
                <a:gridCol w="1143000"/>
                <a:gridCol w="1143000"/>
                <a:gridCol w="1066800"/>
                <a:gridCol w="838200"/>
                <a:gridCol w="762000"/>
                <a:gridCol w="1066800"/>
                <a:gridCol w="838200"/>
                <a:gridCol w="838201"/>
              </a:tblGrid>
              <a:tr h="914400">
                <a:tc>
                  <a:txBody>
                    <a:bodyPr/>
                    <a:lstStyle/>
                    <a:p>
                      <a:pPr algn="ctr"/>
                      <a:r>
                        <a:rPr lang="en-US" sz="2400" b="1" dirty="0" smtClean="0"/>
                        <a:t>Focus</a:t>
                      </a:r>
                      <a:endParaRPr lang="en-US" sz="2000" b="1" dirty="0"/>
                    </a:p>
                  </a:txBody>
                  <a:tcPr anchor="ctr"/>
                </a:tc>
                <a:tc>
                  <a:txBody>
                    <a:bodyPr/>
                    <a:lstStyle/>
                    <a:p>
                      <a:pPr algn="ctr"/>
                      <a:r>
                        <a:rPr lang="en-US" sz="2000" b="1" u="none" dirty="0" smtClean="0"/>
                        <a:t>Daniel’s History</a:t>
                      </a:r>
                      <a:endParaRPr lang="en-US" sz="2000" b="0" dirty="0"/>
                    </a:p>
                  </a:txBody>
                  <a:tcPr anchor="ctr"/>
                </a:tc>
                <a:tc gridSpan="4">
                  <a:txBody>
                    <a:bodyPr/>
                    <a:lstStyle/>
                    <a:p>
                      <a:pPr algn="ctr"/>
                      <a:r>
                        <a:rPr lang="en-US" sz="2000" b="1" dirty="0" smtClean="0"/>
                        <a:t>Prophetic Plan for the Gentiles</a:t>
                      </a:r>
                      <a:endParaRPr lang="en-US" sz="2000" b="1" dirty="0"/>
                    </a:p>
                  </a:txBody>
                  <a:tcPr anchor="ctr"/>
                </a:tc>
                <a:tc hMerge="1">
                  <a:txBody>
                    <a:bodyPr/>
                    <a:lstStyle/>
                    <a:p>
                      <a:endParaRPr lang="en-US"/>
                    </a:p>
                  </a:txBody>
                  <a:tcPr/>
                </a:tc>
                <a:tc hMerge="1">
                  <a:txBody>
                    <a:bodyPr/>
                    <a:lstStyle/>
                    <a:p>
                      <a:endParaRPr lang="en-US"/>
                    </a:p>
                  </a:txBody>
                  <a:tcPr/>
                </a:tc>
                <a:tc hMerge="1">
                  <a:txBody>
                    <a:bodyPr/>
                    <a:lstStyle/>
                    <a:p>
                      <a:pPr algn="ctr"/>
                      <a:endParaRPr lang="en-US" sz="2000" b="0" dirty="0"/>
                    </a:p>
                  </a:txBody>
                  <a:tcPr anchor="ct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2000" b="1" dirty="0" smtClean="0"/>
                        <a:t>Prophetic Plan of Israel</a:t>
                      </a:r>
                      <a:endParaRPr lang="en-US" sz="2000" b="0" u="none" dirty="0"/>
                    </a:p>
                  </a:txBody>
                  <a:tcPr anchor="ctr"/>
                </a:tc>
                <a:tc hMerge="1">
                  <a:txBody>
                    <a:bodyPr/>
                    <a:lstStyle/>
                    <a:p>
                      <a:endParaRPr lang="en-US"/>
                    </a:p>
                  </a:txBody>
                  <a:tcPr/>
                </a:tc>
                <a:tc hMerge="1">
                  <a:txBody>
                    <a:bodyPr/>
                    <a:lstStyle/>
                    <a:p>
                      <a:pPr marL="0" marR="0" indent="0" algn="ctr" defTabSz="914293" rtl="0" eaLnBrk="1" fontAlgn="auto" latinLnBrk="0" hangingPunct="1">
                        <a:lnSpc>
                          <a:spcPct val="100000"/>
                        </a:lnSpc>
                        <a:spcBef>
                          <a:spcPts val="0"/>
                        </a:spcBef>
                        <a:spcAft>
                          <a:spcPts val="0"/>
                        </a:spcAft>
                        <a:buClrTx/>
                        <a:buSzTx/>
                        <a:buFontTx/>
                        <a:buNone/>
                        <a:tabLst/>
                        <a:defRPr/>
                      </a:pPr>
                      <a:endParaRPr lang="en-US" sz="2000" b="1" u="none" dirty="0"/>
                    </a:p>
                  </a:txBody>
                  <a:tcPr anchor="ctr"/>
                </a:tc>
              </a:tr>
              <a:tr h="609600">
                <a:tc>
                  <a:txBody>
                    <a:bodyPr/>
                    <a:lstStyle/>
                    <a:p>
                      <a:pPr algn="ctr"/>
                      <a:r>
                        <a:rPr lang="en-US" sz="1800" b="1" dirty="0" smtClean="0"/>
                        <a:t>Reference</a:t>
                      </a:r>
                      <a:endParaRPr lang="en-US" sz="1600" b="1" dirty="0" smtClean="0"/>
                    </a:p>
                  </a:txBody>
                  <a:tcPr anchor="ctr"/>
                </a:tc>
                <a:tc>
                  <a:txBody>
                    <a:bodyPr/>
                    <a:lstStyle/>
                    <a:p>
                      <a:pPr algn="ctr"/>
                      <a:r>
                        <a:rPr lang="en-US" sz="1800" dirty="0" smtClean="0"/>
                        <a:t>1</a:t>
                      </a:r>
                      <a:endParaRPr lang="en-US" sz="1800" dirty="0"/>
                    </a:p>
                  </a:txBody>
                  <a:tcPr anchor="ctr"/>
                </a:tc>
                <a:tc>
                  <a:txBody>
                    <a:bodyPr/>
                    <a:lstStyle/>
                    <a:p>
                      <a:pPr algn="ctr"/>
                      <a:r>
                        <a:rPr lang="en-US" sz="1800" dirty="0" smtClean="0"/>
                        <a:t>2 - 4</a:t>
                      </a:r>
                      <a:endParaRPr lang="en-US" sz="1800" dirty="0"/>
                    </a:p>
                  </a:txBody>
                  <a:tcPr anchor="ctr"/>
                </a:tc>
                <a:tc>
                  <a:txBody>
                    <a:bodyPr/>
                    <a:lstStyle/>
                    <a:p>
                      <a:pPr algn="ctr"/>
                      <a:r>
                        <a:rPr lang="en-US" sz="1800" dirty="0" smtClean="0"/>
                        <a:t>5</a:t>
                      </a:r>
                      <a:endParaRPr lang="en-US" sz="1800" dirty="0"/>
                    </a:p>
                  </a:txBody>
                  <a:tcPr anchor="ctr"/>
                </a:tc>
                <a:tc>
                  <a:txBody>
                    <a:bodyPr/>
                    <a:lstStyle/>
                    <a:p>
                      <a:pPr algn="ctr"/>
                      <a:r>
                        <a:rPr lang="en-US" sz="1800" dirty="0" smtClean="0"/>
                        <a:t>6</a:t>
                      </a:r>
                      <a:endParaRPr lang="en-US" sz="1800" dirty="0"/>
                    </a:p>
                  </a:txBody>
                  <a:tcPr anchor="ctr"/>
                </a:tc>
                <a:tc>
                  <a:txBody>
                    <a:bodyPr/>
                    <a:lstStyle/>
                    <a:p>
                      <a:pPr algn="ctr"/>
                      <a:r>
                        <a:rPr lang="en-US" sz="1800" dirty="0" smtClean="0"/>
                        <a:t>7</a:t>
                      </a:r>
                      <a:endParaRPr lang="en-US" sz="1800" dirty="0"/>
                    </a:p>
                  </a:txBody>
                  <a:tcPr anchor="ctr"/>
                </a:tc>
                <a:tc>
                  <a:txBody>
                    <a:bodyPr/>
                    <a:lstStyle/>
                    <a:p>
                      <a:pPr algn="ctr"/>
                      <a:r>
                        <a:rPr lang="en-US" sz="1800" dirty="0" smtClean="0"/>
                        <a:t>8</a:t>
                      </a:r>
                      <a:endParaRPr lang="en-US" sz="1800" dirty="0"/>
                    </a:p>
                  </a:txBody>
                  <a:tcPr anchor="ctr"/>
                </a:tc>
                <a:tc>
                  <a:txBody>
                    <a:bodyPr/>
                    <a:lstStyle/>
                    <a:p>
                      <a:pPr algn="ctr"/>
                      <a:r>
                        <a:rPr lang="en-US" sz="1800" dirty="0" smtClean="0"/>
                        <a:t>9</a:t>
                      </a:r>
                      <a:endParaRPr lang="en-US" sz="18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dirty="0" smtClean="0"/>
                        <a:t>10 - 12</a:t>
                      </a:r>
                    </a:p>
                  </a:txBody>
                  <a:tcPr anchor="ctr"/>
                </a:tc>
              </a:tr>
              <a:tr h="1295400">
                <a:tc>
                  <a:txBody>
                    <a:bodyPr/>
                    <a:lstStyle/>
                    <a:p>
                      <a:pPr algn="ctr"/>
                      <a:r>
                        <a:rPr lang="en-US" sz="2000" b="1" dirty="0" smtClean="0"/>
                        <a:t>Division</a:t>
                      </a:r>
                      <a:endParaRPr lang="en-US" sz="1600" b="1" dirty="0" smtClean="0"/>
                    </a:p>
                  </a:txBody>
                  <a:tcPr anchor="ctr"/>
                </a:tc>
                <a:tc>
                  <a:txBody>
                    <a:bodyPr/>
                    <a:lstStyle/>
                    <a:p>
                      <a:pPr algn="ctr"/>
                      <a:r>
                        <a:rPr lang="en-US" sz="1600" dirty="0" smtClean="0"/>
                        <a:t>Personal Life of Daniel</a:t>
                      </a:r>
                      <a:endParaRPr lang="en-US" sz="160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Nebuc-hadnezzar</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Visions of Balshazzar</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Decree</a:t>
                      </a:r>
                      <a:r>
                        <a:rPr lang="en-US" sz="1600" baseline="0" dirty="0" smtClean="0"/>
                        <a:t> of Darius</a:t>
                      </a:r>
                      <a:endParaRPr lang="en-US" sz="1600" dirty="0" smtClean="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Four Beasts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of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Ram and </a:t>
                      </a:r>
                    </a:p>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Male Goat</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Seventy Weeks</a:t>
                      </a:r>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smtClean="0"/>
                        <a:t>Vision of Israel’s Future</a:t>
                      </a:r>
                    </a:p>
                  </a:txBody>
                  <a:tcPr anchor="ctr"/>
                </a:tc>
              </a:tr>
              <a:tr h="685800">
                <a:tc rowSpan="2">
                  <a:txBody>
                    <a:bodyPr/>
                    <a:lstStyle/>
                    <a:p>
                      <a:pPr algn="ctr"/>
                      <a:r>
                        <a:rPr lang="en-US" sz="2400" b="1" dirty="0" smtClean="0"/>
                        <a:t>Topic</a:t>
                      </a:r>
                      <a:endParaRPr lang="en-US" sz="1600" b="1" dirty="0"/>
                    </a:p>
                  </a:txBody>
                  <a:tcPr anchor="ctr"/>
                </a:tc>
                <a:tc>
                  <a:txBody>
                    <a:bodyPr/>
                    <a:lstStyle/>
                    <a:p>
                      <a:pPr algn="ctr"/>
                      <a:r>
                        <a:rPr lang="en-US" sz="1500" b="1" dirty="0" smtClean="0"/>
                        <a:t>Daniel’s Background</a:t>
                      </a:r>
                      <a:endParaRPr lang="en-US" sz="1500" dirty="0"/>
                    </a:p>
                  </a:txBody>
                  <a:tcPr anchor="ctr"/>
                </a:tc>
                <a:tc gridSpan="4">
                  <a:txBody>
                    <a:bodyPr/>
                    <a:lstStyle/>
                    <a:p>
                      <a:pPr algn="ctr"/>
                      <a:r>
                        <a:rPr lang="en-US" sz="1800" b="1" dirty="0" smtClean="0"/>
                        <a:t>Daniel Interprets </a:t>
                      </a:r>
                    </a:p>
                    <a:p>
                      <a:pPr algn="ctr"/>
                      <a:r>
                        <a:rPr lang="en-US" sz="1800" b="1" dirty="0" smtClean="0"/>
                        <a:t>Others’ Dreams</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800" b="1" dirty="0" smtClean="0"/>
                        <a:t>Angel Interprets </a:t>
                      </a:r>
                    </a:p>
                    <a:p>
                      <a:pPr algn="ctr"/>
                      <a:r>
                        <a:rPr lang="en-US" sz="1800" b="1" dirty="0" smtClean="0"/>
                        <a:t>Daniel’s Dreams</a:t>
                      </a:r>
                      <a:endParaRPr lang="en-US" sz="1600" b="1" dirty="0"/>
                    </a:p>
                  </a:txBody>
                  <a:tcPr anchor="ctr"/>
                </a:tc>
                <a:tc hMerge="1">
                  <a:txBody>
                    <a:bodyPr/>
                    <a:lstStyle/>
                    <a:p>
                      <a:endParaRPr lang="en-US"/>
                    </a:p>
                  </a:txBody>
                  <a:tcPr/>
                </a:tc>
                <a:tc hMerge="1">
                  <a:txBody>
                    <a:bodyPr/>
                    <a:lstStyle/>
                    <a:p>
                      <a:endParaRPr lang="en-US"/>
                    </a:p>
                  </a:txBody>
                  <a:tcPr/>
                </a:tc>
              </a:tr>
              <a:tr h="685800">
                <a:tc vMerge="1">
                  <a:txBody>
                    <a:bodyPr/>
                    <a:lstStyle/>
                    <a:p>
                      <a:pPr algn="ctr"/>
                      <a:endParaRPr lang="en-US" sz="1600" b="1" dirty="0"/>
                    </a:p>
                  </a:txBody>
                  <a:tcPr anchor="ctr"/>
                </a:tc>
                <a:tc>
                  <a:txBody>
                    <a:bodyPr/>
                    <a:lstStyle/>
                    <a:p>
                      <a:pPr algn="ctr"/>
                      <a:r>
                        <a:rPr lang="en-US" sz="1800" b="1" u="none" dirty="0" smtClean="0"/>
                        <a:t>Hebrew</a:t>
                      </a:r>
                      <a:endParaRPr lang="en-US" sz="1800" b="1" u="none" dirty="0"/>
                    </a:p>
                  </a:txBody>
                  <a:tcPr anchor="ctr"/>
                </a:tc>
                <a:tc gridSpan="4">
                  <a:txBody>
                    <a:bodyPr/>
                    <a:lstStyle/>
                    <a:p>
                      <a:pPr algn="ctr"/>
                      <a:r>
                        <a:rPr lang="en-US" sz="1800" b="1" u="none" dirty="0" smtClean="0"/>
                        <a:t>Aramaic</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b="1" u="none" dirty="0" smtClean="0"/>
                        <a:t>Hebrew</a:t>
                      </a:r>
                    </a:p>
                  </a:txBody>
                  <a:tcPr anchor="ctr"/>
                </a:tc>
                <a:tc hMerge="1">
                  <a:txBody>
                    <a:bodyPr/>
                    <a:lstStyle/>
                    <a:p>
                      <a:endParaRPr lang="en-US"/>
                    </a:p>
                  </a:txBody>
                  <a:tcPr/>
                </a:tc>
                <a:tc hMerge="1">
                  <a:txBody>
                    <a:bodyPr/>
                    <a:lstStyle/>
                    <a:p>
                      <a:endParaRPr lang="en-US"/>
                    </a:p>
                  </a:txBody>
                  <a:tcPr/>
                </a:tc>
              </a:tr>
              <a:tr h="594360">
                <a:tc>
                  <a:txBody>
                    <a:bodyPr/>
                    <a:lstStyle/>
                    <a:p>
                      <a:pPr algn="ctr"/>
                      <a:r>
                        <a:rPr lang="en-US" sz="2000" b="1" dirty="0" smtClean="0"/>
                        <a:t>Time</a:t>
                      </a:r>
                      <a:endParaRPr lang="en-US" sz="1600" b="1" dirty="0" smtClean="0"/>
                    </a:p>
                  </a:txBody>
                  <a:tcPr anchor="ctr"/>
                </a:tc>
                <a:tc gridSpan="8">
                  <a:txBody>
                    <a:bodyPr/>
                    <a:lstStyle/>
                    <a:p>
                      <a:pPr algn="ctr"/>
                      <a:r>
                        <a:rPr lang="en-US" sz="1800" dirty="0" smtClean="0"/>
                        <a:t>Written in </a:t>
                      </a:r>
                      <a:r>
                        <a:rPr lang="en-US" sz="1800" b="1" dirty="0" smtClean="0"/>
                        <a:t>Babylon </a:t>
                      </a:r>
                      <a:r>
                        <a:rPr lang="en-US" sz="1800" b="0" dirty="0" smtClean="0"/>
                        <a:t>or </a:t>
                      </a:r>
                      <a:r>
                        <a:rPr lang="en-US" sz="1800" b="1" dirty="0" smtClean="0"/>
                        <a:t>Persia</a:t>
                      </a:r>
                      <a:r>
                        <a:rPr lang="en-US" sz="1800" b="1" baseline="0" dirty="0" smtClean="0"/>
                        <a:t> </a:t>
                      </a:r>
                      <a:r>
                        <a:rPr lang="en-US" sz="1800" baseline="0" dirty="0" smtClean="0"/>
                        <a:t>around </a:t>
                      </a:r>
                      <a:r>
                        <a:rPr lang="en-US" sz="1800" b="1" baseline="0" dirty="0" smtClean="0"/>
                        <a:t>605 – 536 BC</a:t>
                      </a:r>
                      <a:endParaRPr lang="en-US" sz="18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3" name="Slide Number Placeholder 12"/>
          <p:cNvSpPr>
            <a:spLocks noGrp="1"/>
          </p:cNvSpPr>
          <p:nvPr>
            <p:ph type="sldNum" sz="quarter" idx="12"/>
          </p:nvPr>
        </p:nvSpPr>
        <p:spPr/>
        <p:txBody>
          <a:bodyPr/>
          <a:lstStyle/>
          <a:p>
            <a:fld id="{5762F52A-C960-462B-8236-8A9481EACB9C}" type="slidenum">
              <a:rPr lang="en-US" smtClean="0"/>
              <a:pPr/>
              <a:t>11</a:t>
            </a:fld>
            <a:endParaRPr lang="en-US" dirty="0"/>
          </a:p>
        </p:txBody>
      </p:sp>
      <p:sp>
        <p:nvSpPr>
          <p:cNvPr id="10" name="Rectangle 9"/>
          <p:cNvSpPr/>
          <p:nvPr/>
        </p:nvSpPr>
        <p:spPr>
          <a:xfrm>
            <a:off x="3762867" y="91309"/>
            <a:ext cx="1614545" cy="1200329"/>
          </a:xfrm>
          <a:prstGeom prst="rect">
            <a:avLst/>
          </a:prstGeom>
        </p:spPr>
        <p:txBody>
          <a:bodyPr wrap="none" anchor="ctr">
            <a:spAutoFit/>
          </a:bodyPr>
          <a:lstStyle/>
          <a:p>
            <a:pPr algn="ctr"/>
            <a:r>
              <a:rPr lang="en-US" sz="3600" b="1" dirty="0" smtClean="0"/>
              <a:t>Daniel</a:t>
            </a:r>
          </a:p>
          <a:p>
            <a:pPr algn="ctr"/>
            <a:r>
              <a:rPr lang="en-US" sz="3600" b="1" dirty="0" smtClean="0"/>
              <a:t>Outline</a:t>
            </a:r>
            <a:endParaRPr lang="en-US" sz="3600" dirty="0" smtClean="0"/>
          </a:p>
        </p:txBody>
      </p:sp>
      <p:sp>
        <p:nvSpPr>
          <p:cNvPr id="8"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9"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7" name="Right Arrow 6"/>
          <p:cNvSpPr/>
          <p:nvPr/>
        </p:nvSpPr>
        <p:spPr>
          <a:xfrm rot="18846959">
            <a:off x="996701" y="3018522"/>
            <a:ext cx="613304" cy="404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436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265789" cy="558179"/>
          </a:xfrm>
        </p:spPr>
        <p:txBody>
          <a:bodyPr>
            <a:normAutofit fontScale="90000"/>
          </a:bodyPr>
          <a:lstStyle/>
          <a:p>
            <a:r>
              <a:rPr lang="en-US" b="1" dirty="0" smtClean="0"/>
              <a:t>550 Years of History</a:t>
            </a:r>
            <a:endParaRPr lang="en-US" b="1" dirty="0"/>
          </a:p>
        </p:txBody>
      </p:sp>
      <p:graphicFrame>
        <p:nvGraphicFramePr>
          <p:cNvPr id="8" name="Table 7"/>
          <p:cNvGraphicFramePr>
            <a:graphicFrameLocks noGrp="1"/>
          </p:cNvGraphicFramePr>
          <p:nvPr>
            <p:extLst/>
          </p:nvPr>
        </p:nvGraphicFramePr>
        <p:xfrm>
          <a:off x="4935888" y="2214558"/>
          <a:ext cx="441416" cy="4530344"/>
        </p:xfrm>
        <a:graphic>
          <a:graphicData uri="http://schemas.openxmlformats.org/drawingml/2006/table">
            <a:tbl>
              <a:tblPr/>
              <a:tblGrid>
                <a:gridCol w="441416"/>
              </a:tblGrid>
              <a:tr h="174244">
                <a:tc>
                  <a:txBody>
                    <a:bodyPr/>
                    <a:lstStyle/>
                    <a:p>
                      <a:pPr algn="ctr" fontAlgn="b"/>
                      <a:r>
                        <a:rPr lang="en-US" sz="1000" b="0" i="0" u="none" strike="noStrike" dirty="0">
                          <a:solidFill>
                            <a:srgbClr val="000000"/>
                          </a:solidFill>
                          <a:effectLst/>
                          <a:latin typeface="Calibri" panose="020F0502020204030204" pitchFamily="34" charset="0"/>
                        </a:rPr>
                        <a:t>1020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1000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980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960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940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920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900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880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860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840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820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800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780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760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740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720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700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680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660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640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620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600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580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560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540</a:t>
                      </a: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a:solidFill>
                            <a:srgbClr val="000000"/>
                          </a:solidFill>
                          <a:effectLst/>
                          <a:latin typeface="Calibri" panose="020F0502020204030204" pitchFamily="34" charset="0"/>
                        </a:rPr>
                        <a:t>520</a:t>
                      </a:r>
                    </a:p>
                  </a:txBody>
                  <a:tcPr marL="8712" marR="8712" marT="8712" marB="0" anchor="b">
                    <a:lnL>
                      <a:noFill/>
                    </a:lnL>
                    <a:lnR>
                      <a:noFill/>
                    </a:lnR>
                    <a:lnT>
                      <a:noFill/>
                    </a:lnT>
                    <a:lnB>
                      <a:noFill/>
                    </a:lnB>
                    <a:solidFill>
                      <a:srgbClr val="BDD7EE"/>
                    </a:solidFill>
                  </a:tcPr>
                </a:tc>
              </a:tr>
            </a:tbl>
          </a:graphicData>
        </a:graphic>
      </p:graphicFrame>
      <p:sp>
        <p:nvSpPr>
          <p:cNvPr id="9" name="Right Brace 8"/>
          <p:cNvSpPr/>
          <p:nvPr/>
        </p:nvSpPr>
        <p:spPr>
          <a:xfrm>
            <a:off x="7862978" y="3154714"/>
            <a:ext cx="357188" cy="471488"/>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dirty="0"/>
          </a:p>
        </p:txBody>
      </p:sp>
      <p:sp>
        <p:nvSpPr>
          <p:cNvPr id="10" name="TextBox 9"/>
          <p:cNvSpPr txBox="1"/>
          <p:nvPr/>
        </p:nvSpPr>
        <p:spPr>
          <a:xfrm>
            <a:off x="5537690" y="2286000"/>
            <a:ext cx="551754" cy="352084"/>
          </a:xfrm>
          <a:prstGeom prst="rect">
            <a:avLst/>
          </a:prstGeom>
          <a:noFill/>
        </p:spPr>
        <p:txBody>
          <a:bodyPr wrap="none" rtlCol="0">
            <a:spAutoFit/>
          </a:bodyPr>
          <a:lstStyle/>
          <a:p>
            <a:r>
              <a:rPr lang="en-US" sz="1688" dirty="0"/>
              <a:t>Saul</a:t>
            </a:r>
          </a:p>
        </p:txBody>
      </p:sp>
      <p:sp>
        <p:nvSpPr>
          <p:cNvPr id="11" name="TextBox 10"/>
          <p:cNvSpPr txBox="1"/>
          <p:nvPr/>
        </p:nvSpPr>
        <p:spPr>
          <a:xfrm>
            <a:off x="5925031" y="2549221"/>
            <a:ext cx="679610" cy="352084"/>
          </a:xfrm>
          <a:prstGeom prst="rect">
            <a:avLst/>
          </a:prstGeom>
          <a:noFill/>
        </p:spPr>
        <p:txBody>
          <a:bodyPr wrap="none" rtlCol="0">
            <a:spAutoFit/>
          </a:bodyPr>
          <a:lstStyle/>
          <a:p>
            <a:r>
              <a:rPr lang="en-US" sz="1688" dirty="0"/>
              <a:t>David</a:t>
            </a:r>
          </a:p>
        </p:txBody>
      </p:sp>
      <p:sp>
        <p:nvSpPr>
          <p:cNvPr id="12" name="TextBox 11"/>
          <p:cNvSpPr txBox="1"/>
          <p:nvPr/>
        </p:nvSpPr>
        <p:spPr>
          <a:xfrm>
            <a:off x="6227999" y="2755292"/>
            <a:ext cx="962123" cy="352084"/>
          </a:xfrm>
          <a:prstGeom prst="rect">
            <a:avLst/>
          </a:prstGeom>
          <a:noFill/>
        </p:spPr>
        <p:txBody>
          <a:bodyPr wrap="none" rtlCol="0">
            <a:spAutoFit/>
          </a:bodyPr>
          <a:lstStyle/>
          <a:p>
            <a:r>
              <a:rPr lang="en-US" sz="1688" dirty="0"/>
              <a:t>Solomon</a:t>
            </a:r>
          </a:p>
        </p:txBody>
      </p:sp>
      <p:cxnSp>
        <p:nvCxnSpPr>
          <p:cNvPr id="14" name="Elbow Connector 13"/>
          <p:cNvCxnSpPr>
            <a:stCxn id="12" idx="3"/>
          </p:cNvCxnSpPr>
          <p:nvPr/>
        </p:nvCxnSpPr>
        <p:spPr>
          <a:xfrm>
            <a:off x="7190122" y="2931334"/>
            <a:ext cx="244231" cy="211916"/>
          </a:xfrm>
          <a:prstGeom prst="bentConnector3">
            <a:avLst>
              <a:gd name="adj1" fmla="val 9404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6072188" y="2928416"/>
            <a:ext cx="136670" cy="2148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42141" y="3101540"/>
            <a:ext cx="768159" cy="250966"/>
          </a:xfrm>
          <a:prstGeom prst="rect">
            <a:avLst/>
          </a:prstGeom>
          <a:noFill/>
        </p:spPr>
        <p:txBody>
          <a:bodyPr wrap="none" rtlCol="0">
            <a:spAutoFit/>
          </a:bodyPr>
          <a:lstStyle/>
          <a:p>
            <a:r>
              <a:rPr lang="en-US" sz="1031" dirty="0"/>
              <a:t>Rehoboam</a:t>
            </a:r>
          </a:p>
        </p:txBody>
      </p:sp>
      <p:sp>
        <p:nvSpPr>
          <p:cNvPr id="19" name="TextBox 18"/>
          <p:cNvSpPr txBox="1"/>
          <p:nvPr/>
        </p:nvSpPr>
        <p:spPr>
          <a:xfrm>
            <a:off x="5684600" y="3112303"/>
            <a:ext cx="715260" cy="250966"/>
          </a:xfrm>
          <a:prstGeom prst="rect">
            <a:avLst/>
          </a:prstGeom>
          <a:noFill/>
        </p:spPr>
        <p:txBody>
          <a:bodyPr wrap="none" rtlCol="0">
            <a:spAutoFit/>
          </a:bodyPr>
          <a:lstStyle/>
          <a:p>
            <a:r>
              <a:rPr lang="en-US" sz="1031" dirty="0"/>
              <a:t>Jeroboam</a:t>
            </a:r>
          </a:p>
        </p:txBody>
      </p:sp>
      <p:sp>
        <p:nvSpPr>
          <p:cNvPr id="20" name="TextBox 19"/>
          <p:cNvSpPr txBox="1"/>
          <p:nvPr/>
        </p:nvSpPr>
        <p:spPr>
          <a:xfrm>
            <a:off x="5643563" y="3500437"/>
            <a:ext cx="776175" cy="250966"/>
          </a:xfrm>
          <a:prstGeom prst="rect">
            <a:avLst/>
          </a:prstGeom>
          <a:noFill/>
        </p:spPr>
        <p:txBody>
          <a:bodyPr wrap="none" rtlCol="0">
            <a:spAutoFit/>
          </a:bodyPr>
          <a:lstStyle/>
          <a:p>
            <a:r>
              <a:rPr lang="en-US" sz="1031" dirty="0"/>
              <a:t>Ahab (874)</a:t>
            </a:r>
          </a:p>
        </p:txBody>
      </p:sp>
      <p:sp>
        <p:nvSpPr>
          <p:cNvPr id="21" name="Rectangle 20"/>
          <p:cNvSpPr/>
          <p:nvPr/>
        </p:nvSpPr>
        <p:spPr>
          <a:xfrm>
            <a:off x="4828922" y="3571875"/>
            <a:ext cx="42862"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22" name="TextBox 21"/>
          <p:cNvSpPr txBox="1"/>
          <p:nvPr/>
        </p:nvSpPr>
        <p:spPr>
          <a:xfrm>
            <a:off x="3948731" y="3571875"/>
            <a:ext cx="474810" cy="250966"/>
          </a:xfrm>
          <a:prstGeom prst="rect">
            <a:avLst/>
          </a:prstGeom>
          <a:noFill/>
        </p:spPr>
        <p:txBody>
          <a:bodyPr wrap="none" rtlCol="0">
            <a:spAutoFit/>
          </a:bodyPr>
          <a:lstStyle/>
          <a:p>
            <a:r>
              <a:rPr lang="en-US" sz="1031" dirty="0"/>
              <a:t>Elijah</a:t>
            </a:r>
          </a:p>
        </p:txBody>
      </p:sp>
      <p:sp>
        <p:nvSpPr>
          <p:cNvPr id="23" name="Rectangle 22"/>
          <p:cNvSpPr/>
          <p:nvPr/>
        </p:nvSpPr>
        <p:spPr>
          <a:xfrm>
            <a:off x="4828921" y="3824269"/>
            <a:ext cx="42863" cy="461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24" name="TextBox 23"/>
          <p:cNvSpPr txBox="1"/>
          <p:nvPr/>
        </p:nvSpPr>
        <p:spPr>
          <a:xfrm>
            <a:off x="3912663" y="3932630"/>
            <a:ext cx="494046" cy="250966"/>
          </a:xfrm>
          <a:prstGeom prst="rect">
            <a:avLst/>
          </a:prstGeom>
          <a:noFill/>
        </p:spPr>
        <p:txBody>
          <a:bodyPr wrap="none" rtlCol="0">
            <a:spAutoFit/>
          </a:bodyPr>
          <a:lstStyle/>
          <a:p>
            <a:r>
              <a:rPr lang="en-US" sz="1031" dirty="0"/>
              <a:t>Elisha</a:t>
            </a:r>
          </a:p>
        </p:txBody>
      </p:sp>
      <p:cxnSp>
        <p:nvCxnSpPr>
          <p:cNvPr id="27" name="Straight Arrow Connector 26"/>
          <p:cNvCxnSpPr/>
          <p:nvPr/>
        </p:nvCxnSpPr>
        <p:spPr>
          <a:xfrm>
            <a:off x="4382941" y="4055259"/>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91619" y="3714750"/>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828922" y="4360050"/>
            <a:ext cx="42862" cy="28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30" name="TextBox 29"/>
          <p:cNvSpPr txBox="1"/>
          <p:nvPr/>
        </p:nvSpPr>
        <p:spPr>
          <a:xfrm>
            <a:off x="3914166" y="4317811"/>
            <a:ext cx="497252" cy="250966"/>
          </a:xfrm>
          <a:prstGeom prst="rect">
            <a:avLst/>
          </a:prstGeom>
          <a:noFill/>
        </p:spPr>
        <p:txBody>
          <a:bodyPr wrap="none" rtlCol="0">
            <a:spAutoFit/>
          </a:bodyPr>
          <a:lstStyle/>
          <a:p>
            <a:r>
              <a:rPr lang="en-US" sz="1031" dirty="0"/>
              <a:t>Jonah</a:t>
            </a:r>
          </a:p>
        </p:txBody>
      </p:sp>
      <p:cxnSp>
        <p:nvCxnSpPr>
          <p:cNvPr id="31" name="Straight Arrow Connector 30"/>
          <p:cNvCxnSpPr/>
          <p:nvPr/>
        </p:nvCxnSpPr>
        <p:spPr>
          <a:xfrm>
            <a:off x="4391619" y="4429125"/>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828922" y="4750594"/>
            <a:ext cx="42862" cy="535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33" name="TextBox 32"/>
          <p:cNvSpPr txBox="1"/>
          <p:nvPr/>
        </p:nvSpPr>
        <p:spPr>
          <a:xfrm>
            <a:off x="3921680" y="4895855"/>
            <a:ext cx="497252" cy="250966"/>
          </a:xfrm>
          <a:prstGeom prst="rect">
            <a:avLst/>
          </a:prstGeom>
          <a:noFill/>
        </p:spPr>
        <p:txBody>
          <a:bodyPr wrap="none" rtlCol="0">
            <a:spAutoFit/>
          </a:bodyPr>
          <a:lstStyle/>
          <a:p>
            <a:r>
              <a:rPr lang="en-US" sz="1031" dirty="0"/>
              <a:t>Isaiah</a:t>
            </a:r>
          </a:p>
        </p:txBody>
      </p:sp>
      <p:cxnSp>
        <p:nvCxnSpPr>
          <p:cNvPr id="34" name="Straight Arrow Connector 33"/>
          <p:cNvCxnSpPr/>
          <p:nvPr/>
        </p:nvCxnSpPr>
        <p:spPr>
          <a:xfrm>
            <a:off x="4391619" y="5018484"/>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38103" y="5723930"/>
            <a:ext cx="42862" cy="205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36" name="TextBox 35"/>
          <p:cNvSpPr txBox="1"/>
          <p:nvPr/>
        </p:nvSpPr>
        <p:spPr>
          <a:xfrm>
            <a:off x="3730823" y="5684053"/>
            <a:ext cx="673582" cy="250966"/>
          </a:xfrm>
          <a:prstGeom prst="rect">
            <a:avLst/>
          </a:prstGeom>
          <a:noFill/>
        </p:spPr>
        <p:txBody>
          <a:bodyPr wrap="none" rtlCol="0">
            <a:spAutoFit/>
          </a:bodyPr>
          <a:lstStyle/>
          <a:p>
            <a:r>
              <a:rPr lang="en-US" sz="1031" dirty="0"/>
              <a:t>Jeremiah</a:t>
            </a:r>
          </a:p>
        </p:txBody>
      </p:sp>
      <p:cxnSp>
        <p:nvCxnSpPr>
          <p:cNvPr id="37" name="Straight Arrow Connector 36"/>
          <p:cNvCxnSpPr/>
          <p:nvPr/>
        </p:nvCxnSpPr>
        <p:spPr>
          <a:xfrm>
            <a:off x="4391619" y="5804297"/>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677370" y="4357687"/>
            <a:ext cx="42862" cy="360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39" name="TextBox 38"/>
          <p:cNvSpPr txBox="1"/>
          <p:nvPr/>
        </p:nvSpPr>
        <p:spPr>
          <a:xfrm>
            <a:off x="3936708" y="4538065"/>
            <a:ext cx="487634" cy="250966"/>
          </a:xfrm>
          <a:prstGeom prst="rect">
            <a:avLst/>
          </a:prstGeom>
          <a:noFill/>
        </p:spPr>
        <p:txBody>
          <a:bodyPr wrap="none" rtlCol="0">
            <a:spAutoFit/>
          </a:bodyPr>
          <a:lstStyle/>
          <a:p>
            <a:r>
              <a:rPr lang="en-US" sz="1031" dirty="0"/>
              <a:t>Amos</a:t>
            </a:r>
          </a:p>
        </p:txBody>
      </p:sp>
      <p:cxnSp>
        <p:nvCxnSpPr>
          <p:cNvPr id="43" name="Straight Arrow Connector 42"/>
          <p:cNvCxnSpPr>
            <a:stCxn id="39" idx="3"/>
            <a:endCxn id="38" idx="1"/>
          </p:cNvCxnSpPr>
          <p:nvPr/>
        </p:nvCxnSpPr>
        <p:spPr>
          <a:xfrm flipV="1">
            <a:off x="4424342" y="4538065"/>
            <a:ext cx="253028" cy="12548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621857" y="4791084"/>
            <a:ext cx="1870403" cy="250966"/>
          </a:xfrm>
          <a:prstGeom prst="rect">
            <a:avLst/>
          </a:prstGeom>
          <a:noFill/>
        </p:spPr>
        <p:txBody>
          <a:bodyPr wrap="square" rtlCol="0">
            <a:spAutoFit/>
          </a:bodyPr>
          <a:lstStyle/>
          <a:p>
            <a:pPr algn="ctr"/>
            <a:r>
              <a:rPr lang="en-US" sz="1031" dirty="0"/>
              <a:t>Assyrian Captivity(722)</a:t>
            </a:r>
          </a:p>
        </p:txBody>
      </p:sp>
      <p:cxnSp>
        <p:nvCxnSpPr>
          <p:cNvPr id="50" name="Straight Arrow Connector 49"/>
          <p:cNvCxnSpPr/>
          <p:nvPr/>
        </p:nvCxnSpPr>
        <p:spPr>
          <a:xfrm flipH="1">
            <a:off x="5391744" y="4908668"/>
            <a:ext cx="428625"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705946" y="5929313"/>
            <a:ext cx="4286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53" name="TextBox 52"/>
          <p:cNvSpPr txBox="1"/>
          <p:nvPr/>
        </p:nvSpPr>
        <p:spPr>
          <a:xfrm>
            <a:off x="3797793" y="5867110"/>
            <a:ext cx="710451" cy="250966"/>
          </a:xfrm>
          <a:prstGeom prst="rect">
            <a:avLst/>
          </a:prstGeom>
          <a:noFill/>
        </p:spPr>
        <p:txBody>
          <a:bodyPr wrap="none" rtlCol="0">
            <a:spAutoFit/>
          </a:bodyPr>
          <a:lstStyle/>
          <a:p>
            <a:r>
              <a:rPr lang="en-US" sz="1031" dirty="0"/>
              <a:t>Habakkuk</a:t>
            </a:r>
          </a:p>
        </p:txBody>
      </p:sp>
      <p:cxnSp>
        <p:nvCxnSpPr>
          <p:cNvPr id="54" name="Straight Arrow Connector 53"/>
          <p:cNvCxnSpPr>
            <a:stCxn id="53" idx="3"/>
            <a:endCxn id="52" idx="1"/>
          </p:cNvCxnSpPr>
          <p:nvPr/>
        </p:nvCxnSpPr>
        <p:spPr>
          <a:xfrm flipV="1">
            <a:off x="4508244" y="5965032"/>
            <a:ext cx="197702" cy="27561"/>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612754" y="6005522"/>
            <a:ext cx="2031058" cy="250966"/>
          </a:xfrm>
          <a:prstGeom prst="rect">
            <a:avLst/>
          </a:prstGeom>
          <a:noFill/>
        </p:spPr>
        <p:txBody>
          <a:bodyPr wrap="square" rtlCol="0">
            <a:spAutoFit/>
          </a:bodyPr>
          <a:lstStyle/>
          <a:p>
            <a:pPr algn="ctr"/>
            <a:r>
              <a:rPr lang="en-US" sz="1031" dirty="0"/>
              <a:t>Babylonian Captivity (587)</a:t>
            </a:r>
          </a:p>
        </p:txBody>
      </p:sp>
      <p:cxnSp>
        <p:nvCxnSpPr>
          <p:cNvPr id="58" name="Straight Arrow Connector 57"/>
          <p:cNvCxnSpPr/>
          <p:nvPr/>
        </p:nvCxnSpPr>
        <p:spPr>
          <a:xfrm flipH="1">
            <a:off x="5391744" y="6122362"/>
            <a:ext cx="428625"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Explosion 2 58"/>
          <p:cNvSpPr/>
          <p:nvPr/>
        </p:nvSpPr>
        <p:spPr>
          <a:xfrm>
            <a:off x="5534619" y="5020010"/>
            <a:ext cx="1357313" cy="589359"/>
          </a:xfrm>
          <a:prstGeom prst="irregularSeal2">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8" dirty="0">
                <a:effectLst>
                  <a:outerShdw blurRad="38100" dist="38100" dir="2700000" algn="tl">
                    <a:srgbClr val="000000">
                      <a:alpha val="43137"/>
                    </a:srgbClr>
                  </a:outerShdw>
                </a:effectLst>
              </a:rPr>
              <a:t>10 Lost Tribes</a:t>
            </a:r>
          </a:p>
        </p:txBody>
      </p:sp>
      <p:sp>
        <p:nvSpPr>
          <p:cNvPr id="60" name="Right Brace 59"/>
          <p:cNvSpPr/>
          <p:nvPr/>
        </p:nvSpPr>
        <p:spPr>
          <a:xfrm>
            <a:off x="7862978" y="2286000"/>
            <a:ext cx="357188" cy="85725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dirty="0"/>
          </a:p>
        </p:txBody>
      </p:sp>
      <p:sp>
        <p:nvSpPr>
          <p:cNvPr id="61" name="Right Brace 60"/>
          <p:cNvSpPr/>
          <p:nvPr/>
        </p:nvSpPr>
        <p:spPr>
          <a:xfrm>
            <a:off x="7862978" y="3626203"/>
            <a:ext cx="357188" cy="1282465"/>
          </a:xfrm>
          <a:prstGeom prst="rightBrace">
            <a:avLst>
              <a:gd name="adj1" fmla="val 1333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dirty="0"/>
          </a:p>
        </p:txBody>
      </p:sp>
      <p:sp>
        <p:nvSpPr>
          <p:cNvPr id="62" name="TextBox 61"/>
          <p:cNvSpPr txBox="1"/>
          <p:nvPr/>
        </p:nvSpPr>
        <p:spPr>
          <a:xfrm>
            <a:off x="8291604" y="2591995"/>
            <a:ext cx="774571" cy="250966"/>
          </a:xfrm>
          <a:prstGeom prst="rect">
            <a:avLst/>
          </a:prstGeom>
          <a:noFill/>
        </p:spPr>
        <p:txBody>
          <a:bodyPr wrap="none" rtlCol="0">
            <a:spAutoFit/>
          </a:bodyPr>
          <a:lstStyle/>
          <a:p>
            <a:r>
              <a:rPr lang="en-US" sz="1031" dirty="0"/>
              <a:t>~100 Years</a:t>
            </a:r>
          </a:p>
        </p:txBody>
      </p:sp>
      <p:sp>
        <p:nvSpPr>
          <p:cNvPr id="63" name="TextBox 62"/>
          <p:cNvSpPr txBox="1"/>
          <p:nvPr/>
        </p:nvSpPr>
        <p:spPr>
          <a:xfrm>
            <a:off x="8291604" y="3259336"/>
            <a:ext cx="707245" cy="250966"/>
          </a:xfrm>
          <a:prstGeom prst="rect">
            <a:avLst/>
          </a:prstGeom>
          <a:noFill/>
        </p:spPr>
        <p:txBody>
          <a:bodyPr wrap="none" rtlCol="0">
            <a:spAutoFit/>
          </a:bodyPr>
          <a:lstStyle/>
          <a:p>
            <a:r>
              <a:rPr lang="en-US" sz="1031" dirty="0"/>
              <a:t>~50 Years</a:t>
            </a:r>
          </a:p>
        </p:txBody>
      </p:sp>
      <p:sp>
        <p:nvSpPr>
          <p:cNvPr id="64" name="TextBox 63"/>
          <p:cNvSpPr txBox="1"/>
          <p:nvPr/>
        </p:nvSpPr>
        <p:spPr>
          <a:xfrm>
            <a:off x="8291604" y="4166006"/>
            <a:ext cx="774571" cy="250966"/>
          </a:xfrm>
          <a:prstGeom prst="rect">
            <a:avLst/>
          </a:prstGeom>
          <a:noFill/>
        </p:spPr>
        <p:txBody>
          <a:bodyPr wrap="none" rtlCol="0">
            <a:spAutoFit/>
          </a:bodyPr>
          <a:lstStyle/>
          <a:p>
            <a:r>
              <a:rPr lang="en-US" sz="1031" dirty="0"/>
              <a:t>~150 Years</a:t>
            </a:r>
          </a:p>
        </p:txBody>
      </p:sp>
      <p:sp>
        <p:nvSpPr>
          <p:cNvPr id="65" name="Right Brace 64"/>
          <p:cNvSpPr/>
          <p:nvPr/>
        </p:nvSpPr>
        <p:spPr>
          <a:xfrm>
            <a:off x="7891554" y="4919202"/>
            <a:ext cx="357188" cy="1282465"/>
          </a:xfrm>
          <a:prstGeom prst="rightBrace">
            <a:avLst>
              <a:gd name="adj1" fmla="val 1333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dirty="0"/>
          </a:p>
        </p:txBody>
      </p:sp>
      <p:sp>
        <p:nvSpPr>
          <p:cNvPr id="66" name="TextBox 65"/>
          <p:cNvSpPr txBox="1"/>
          <p:nvPr/>
        </p:nvSpPr>
        <p:spPr>
          <a:xfrm>
            <a:off x="8291604" y="5434022"/>
            <a:ext cx="774571" cy="250966"/>
          </a:xfrm>
          <a:prstGeom prst="rect">
            <a:avLst/>
          </a:prstGeom>
          <a:noFill/>
        </p:spPr>
        <p:txBody>
          <a:bodyPr wrap="none" rtlCol="0">
            <a:spAutoFit/>
          </a:bodyPr>
          <a:lstStyle/>
          <a:p>
            <a:r>
              <a:rPr lang="en-US" sz="1031" dirty="0"/>
              <a:t>~150 Years</a:t>
            </a:r>
          </a:p>
        </p:txBody>
      </p:sp>
      <p:sp>
        <p:nvSpPr>
          <p:cNvPr id="67" name="Rectangle 66"/>
          <p:cNvSpPr/>
          <p:nvPr/>
        </p:nvSpPr>
        <p:spPr>
          <a:xfrm>
            <a:off x="4838104" y="5982891"/>
            <a:ext cx="42862" cy="517922"/>
          </a:xfrm>
          <a:prstGeom prst="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68" name="TextBox 67"/>
          <p:cNvSpPr txBox="1"/>
          <p:nvPr/>
        </p:nvSpPr>
        <p:spPr>
          <a:xfrm>
            <a:off x="3832359" y="6255553"/>
            <a:ext cx="526106" cy="250966"/>
          </a:xfrm>
          <a:prstGeom prst="rect">
            <a:avLst/>
          </a:prstGeom>
          <a:noFill/>
        </p:spPr>
        <p:txBody>
          <a:bodyPr wrap="none" rtlCol="0">
            <a:spAutoFit/>
          </a:bodyPr>
          <a:lstStyle/>
          <a:p>
            <a:r>
              <a:rPr lang="en-US" sz="1031" dirty="0"/>
              <a:t>Daniel</a:t>
            </a:r>
          </a:p>
        </p:txBody>
      </p:sp>
      <p:cxnSp>
        <p:nvCxnSpPr>
          <p:cNvPr id="69" name="Straight Arrow Connector 68"/>
          <p:cNvCxnSpPr/>
          <p:nvPr/>
        </p:nvCxnSpPr>
        <p:spPr>
          <a:xfrm>
            <a:off x="4391619" y="6375797"/>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04926" y="6051353"/>
            <a:ext cx="42862" cy="205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71" name="TextBox 70"/>
          <p:cNvSpPr txBox="1"/>
          <p:nvPr/>
        </p:nvSpPr>
        <p:spPr>
          <a:xfrm>
            <a:off x="3718756" y="6054328"/>
            <a:ext cx="553357" cy="250966"/>
          </a:xfrm>
          <a:prstGeom prst="rect">
            <a:avLst/>
          </a:prstGeom>
          <a:noFill/>
        </p:spPr>
        <p:txBody>
          <a:bodyPr wrap="none" rtlCol="0">
            <a:spAutoFit/>
          </a:bodyPr>
          <a:lstStyle/>
          <a:p>
            <a:r>
              <a:rPr lang="en-US" sz="1031" dirty="0"/>
              <a:t>Ezekiel</a:t>
            </a:r>
          </a:p>
        </p:txBody>
      </p:sp>
      <p:cxnSp>
        <p:nvCxnSpPr>
          <p:cNvPr id="72" name="Straight Arrow Connector 71"/>
          <p:cNvCxnSpPr/>
          <p:nvPr/>
        </p:nvCxnSpPr>
        <p:spPr>
          <a:xfrm>
            <a:off x="4258442" y="6167438"/>
            <a:ext cx="437303"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rot="16200000">
            <a:off x="5303971" y="6370293"/>
            <a:ext cx="724448" cy="250966"/>
          </a:xfrm>
          <a:prstGeom prst="rect">
            <a:avLst/>
          </a:prstGeom>
          <a:solidFill>
            <a:schemeClr val="accent5">
              <a:lumMod val="75000"/>
            </a:schemeClr>
          </a:solidFill>
        </p:spPr>
        <p:txBody>
          <a:bodyPr wrap="square" rtlCol="0">
            <a:spAutoFit/>
          </a:bodyPr>
          <a:lstStyle/>
          <a:p>
            <a:pPr algn="ctr"/>
            <a:r>
              <a:rPr lang="en-US" sz="1031" dirty="0"/>
              <a:t>Exile</a:t>
            </a:r>
          </a:p>
        </p:txBody>
      </p:sp>
      <p:sp>
        <p:nvSpPr>
          <p:cNvPr id="77" name="Rectangle 76"/>
          <p:cNvSpPr/>
          <p:nvPr/>
        </p:nvSpPr>
        <p:spPr>
          <a:xfrm>
            <a:off x="3503242" y="1419615"/>
            <a:ext cx="1031252" cy="1172663"/>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1 Samuel</a:t>
            </a:r>
          </a:p>
        </p:txBody>
      </p:sp>
      <p:sp>
        <p:nvSpPr>
          <p:cNvPr id="78" name="Rectangle 77"/>
          <p:cNvSpPr/>
          <p:nvPr/>
        </p:nvSpPr>
        <p:spPr>
          <a:xfrm>
            <a:off x="3503242" y="2620964"/>
            <a:ext cx="1031252" cy="21348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2 Samuel</a:t>
            </a:r>
          </a:p>
        </p:txBody>
      </p:sp>
      <p:sp>
        <p:nvSpPr>
          <p:cNvPr id="79" name="Rectangle 78"/>
          <p:cNvSpPr/>
          <p:nvPr/>
        </p:nvSpPr>
        <p:spPr>
          <a:xfrm rot="16200000">
            <a:off x="3087751" y="3280601"/>
            <a:ext cx="1040182" cy="20496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1 Kings</a:t>
            </a:r>
          </a:p>
        </p:txBody>
      </p:sp>
      <p:sp>
        <p:nvSpPr>
          <p:cNvPr id="80" name="Rectangle 79"/>
          <p:cNvSpPr/>
          <p:nvPr/>
        </p:nvSpPr>
        <p:spPr>
          <a:xfrm rot="16200000">
            <a:off x="2501178" y="4934478"/>
            <a:ext cx="2213328" cy="20496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2 Kings</a:t>
            </a:r>
          </a:p>
        </p:txBody>
      </p:sp>
      <p:sp>
        <p:nvSpPr>
          <p:cNvPr id="81" name="Rectangle 80"/>
          <p:cNvSpPr/>
          <p:nvPr/>
        </p:nvSpPr>
        <p:spPr>
          <a:xfrm>
            <a:off x="2427766" y="2620964"/>
            <a:ext cx="1031252" cy="213481"/>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1 Chronicles</a:t>
            </a:r>
          </a:p>
        </p:txBody>
      </p:sp>
      <p:sp>
        <p:nvSpPr>
          <p:cNvPr id="82" name="Rectangle 81"/>
          <p:cNvSpPr/>
          <p:nvPr/>
        </p:nvSpPr>
        <p:spPr>
          <a:xfrm rot="16200000">
            <a:off x="1351330" y="4750312"/>
            <a:ext cx="3986610" cy="22876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2 Chronicles</a:t>
            </a:r>
          </a:p>
        </p:txBody>
      </p:sp>
      <p:sp>
        <p:nvSpPr>
          <p:cNvPr id="83" name="TextBox 82"/>
          <p:cNvSpPr txBox="1"/>
          <p:nvPr/>
        </p:nvSpPr>
        <p:spPr>
          <a:xfrm>
            <a:off x="5977740" y="2000250"/>
            <a:ext cx="601447" cy="352084"/>
          </a:xfrm>
          <a:prstGeom prst="rect">
            <a:avLst/>
          </a:prstGeom>
          <a:noFill/>
        </p:spPr>
        <p:txBody>
          <a:bodyPr wrap="none" rtlCol="0">
            <a:spAutoFit/>
          </a:bodyPr>
          <a:lstStyle/>
          <a:p>
            <a:r>
              <a:rPr lang="en-US" sz="1688" dirty="0"/>
              <a:t>Ruth</a:t>
            </a:r>
          </a:p>
        </p:txBody>
      </p:sp>
      <p:sp>
        <p:nvSpPr>
          <p:cNvPr id="84" name="Rectangle 83"/>
          <p:cNvSpPr/>
          <p:nvPr/>
        </p:nvSpPr>
        <p:spPr>
          <a:xfrm>
            <a:off x="2439379" y="1226573"/>
            <a:ext cx="1019639" cy="77367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Judges</a:t>
            </a:r>
          </a:p>
        </p:txBody>
      </p:sp>
      <p:graphicFrame>
        <p:nvGraphicFramePr>
          <p:cNvPr id="88" name="Table 87"/>
          <p:cNvGraphicFramePr>
            <a:graphicFrameLocks noGrp="1"/>
          </p:cNvGraphicFramePr>
          <p:nvPr>
            <p:extLst/>
          </p:nvPr>
        </p:nvGraphicFramePr>
        <p:xfrm>
          <a:off x="4936721" y="1350538"/>
          <a:ext cx="441416" cy="871220"/>
        </p:xfrm>
        <a:graphic>
          <a:graphicData uri="http://schemas.openxmlformats.org/drawingml/2006/table">
            <a:tbl>
              <a:tblPr/>
              <a:tblGrid>
                <a:gridCol w="441416"/>
              </a:tblGrid>
              <a:tr h="174244">
                <a:tc>
                  <a:txBody>
                    <a:bodyPr/>
                    <a:lstStyle/>
                    <a:p>
                      <a:pPr algn="ctr" fontAlgn="b"/>
                      <a:r>
                        <a:rPr lang="en-US" sz="1000" b="0" i="0" u="none" strike="noStrike" dirty="0" smtClean="0">
                          <a:solidFill>
                            <a:srgbClr val="000000"/>
                          </a:solidFill>
                          <a:effectLst/>
                          <a:latin typeface="Calibri" panose="020F0502020204030204" pitchFamily="34" charset="0"/>
                        </a:rPr>
                        <a:t>1120</a:t>
                      </a:r>
                      <a:endParaRPr lang="en-US" sz="1000" b="0" i="0" u="none" strike="noStrike" dirty="0">
                        <a:solidFill>
                          <a:srgbClr val="000000"/>
                        </a:solidFill>
                        <a:effectLst/>
                        <a:latin typeface="Calibri" panose="020F0502020204030204" pitchFamily="34" charset="0"/>
                      </a:endParaRP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smtClean="0">
                          <a:solidFill>
                            <a:srgbClr val="000000"/>
                          </a:solidFill>
                          <a:effectLst/>
                          <a:latin typeface="Calibri" panose="020F0502020204030204" pitchFamily="34" charset="0"/>
                        </a:rPr>
                        <a:t>1100</a:t>
                      </a:r>
                      <a:endParaRPr lang="en-US" sz="1000" b="0" i="0" u="none" strike="noStrike" dirty="0">
                        <a:solidFill>
                          <a:srgbClr val="000000"/>
                        </a:solidFill>
                        <a:effectLst/>
                        <a:latin typeface="Calibri" panose="020F0502020204030204" pitchFamily="34" charset="0"/>
                      </a:endParaRP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smtClean="0">
                          <a:solidFill>
                            <a:srgbClr val="000000"/>
                          </a:solidFill>
                          <a:effectLst/>
                          <a:latin typeface="Calibri" panose="020F0502020204030204" pitchFamily="34" charset="0"/>
                        </a:rPr>
                        <a:t>1080</a:t>
                      </a:r>
                      <a:endParaRPr lang="en-US" sz="1000" b="0" i="0" u="none" strike="noStrike" dirty="0">
                        <a:solidFill>
                          <a:srgbClr val="000000"/>
                        </a:solidFill>
                        <a:effectLst/>
                        <a:latin typeface="Calibri" panose="020F0502020204030204" pitchFamily="34" charset="0"/>
                      </a:endParaRP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smtClean="0">
                          <a:solidFill>
                            <a:srgbClr val="000000"/>
                          </a:solidFill>
                          <a:effectLst/>
                          <a:latin typeface="Calibri" panose="020F0502020204030204" pitchFamily="34" charset="0"/>
                        </a:rPr>
                        <a:t>1060</a:t>
                      </a:r>
                      <a:endParaRPr lang="en-US" sz="1000" b="0" i="0" u="none" strike="noStrike" dirty="0">
                        <a:solidFill>
                          <a:srgbClr val="000000"/>
                        </a:solidFill>
                        <a:effectLst/>
                        <a:latin typeface="Calibri" panose="020F0502020204030204" pitchFamily="34" charset="0"/>
                      </a:endParaRPr>
                    </a:p>
                  </a:txBody>
                  <a:tcPr marL="8712" marR="8712" marT="8712" marB="0" anchor="b">
                    <a:lnL>
                      <a:noFill/>
                    </a:lnL>
                    <a:lnR>
                      <a:noFill/>
                    </a:lnR>
                    <a:lnT>
                      <a:noFill/>
                    </a:lnT>
                    <a:lnB>
                      <a:noFill/>
                    </a:lnB>
                    <a:solidFill>
                      <a:srgbClr val="BDD7EE"/>
                    </a:solidFill>
                  </a:tcPr>
                </a:tc>
              </a:tr>
              <a:tr h="174244">
                <a:tc>
                  <a:txBody>
                    <a:bodyPr/>
                    <a:lstStyle/>
                    <a:p>
                      <a:pPr algn="ctr" fontAlgn="b"/>
                      <a:r>
                        <a:rPr lang="en-US" sz="1000" b="0" i="0" u="none" strike="noStrike" dirty="0" smtClean="0">
                          <a:solidFill>
                            <a:srgbClr val="000000"/>
                          </a:solidFill>
                          <a:effectLst/>
                          <a:latin typeface="Calibri" panose="020F0502020204030204" pitchFamily="34" charset="0"/>
                        </a:rPr>
                        <a:t>1040</a:t>
                      </a:r>
                      <a:endParaRPr lang="en-US" sz="1000" b="0" i="0" u="none" strike="noStrike" dirty="0">
                        <a:solidFill>
                          <a:srgbClr val="000000"/>
                        </a:solidFill>
                        <a:effectLst/>
                        <a:latin typeface="Calibri" panose="020F0502020204030204" pitchFamily="34" charset="0"/>
                      </a:endParaRPr>
                    </a:p>
                  </a:txBody>
                  <a:tcPr marL="8712" marR="8712" marT="8712" marB="0" anchor="b">
                    <a:lnL>
                      <a:noFill/>
                    </a:lnL>
                    <a:lnR>
                      <a:noFill/>
                    </a:lnR>
                    <a:lnT>
                      <a:noFill/>
                    </a:lnT>
                    <a:lnB>
                      <a:noFill/>
                    </a:lnB>
                    <a:solidFill>
                      <a:srgbClr val="BDD7EE"/>
                    </a:solidFill>
                  </a:tcPr>
                </a:tc>
              </a:tr>
            </a:tbl>
          </a:graphicData>
        </a:graphic>
      </p:graphicFrame>
      <p:sp>
        <p:nvSpPr>
          <p:cNvPr id="89" name="Right Brace 88"/>
          <p:cNvSpPr/>
          <p:nvPr/>
        </p:nvSpPr>
        <p:spPr>
          <a:xfrm>
            <a:off x="7861354" y="1416212"/>
            <a:ext cx="357188" cy="85725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88" dirty="0"/>
          </a:p>
        </p:txBody>
      </p:sp>
      <p:sp>
        <p:nvSpPr>
          <p:cNvPr id="90" name="TextBox 89"/>
          <p:cNvSpPr txBox="1"/>
          <p:nvPr/>
        </p:nvSpPr>
        <p:spPr>
          <a:xfrm>
            <a:off x="8291604" y="1728107"/>
            <a:ext cx="774571" cy="250966"/>
          </a:xfrm>
          <a:prstGeom prst="rect">
            <a:avLst/>
          </a:prstGeom>
          <a:noFill/>
        </p:spPr>
        <p:txBody>
          <a:bodyPr wrap="none" rtlCol="0">
            <a:spAutoFit/>
          </a:bodyPr>
          <a:lstStyle/>
          <a:p>
            <a:r>
              <a:rPr lang="en-US" sz="1031" dirty="0"/>
              <a:t>~100 Years</a:t>
            </a:r>
          </a:p>
        </p:txBody>
      </p:sp>
      <p:sp>
        <p:nvSpPr>
          <p:cNvPr id="91" name="TextBox 90"/>
          <p:cNvSpPr txBox="1"/>
          <p:nvPr/>
        </p:nvSpPr>
        <p:spPr>
          <a:xfrm>
            <a:off x="6518623" y="1654001"/>
            <a:ext cx="873957" cy="352084"/>
          </a:xfrm>
          <a:prstGeom prst="rect">
            <a:avLst/>
          </a:prstGeom>
          <a:noFill/>
        </p:spPr>
        <p:txBody>
          <a:bodyPr wrap="none" rtlCol="0">
            <a:spAutoFit/>
          </a:bodyPr>
          <a:lstStyle/>
          <a:p>
            <a:r>
              <a:rPr lang="en-US" sz="1688" dirty="0"/>
              <a:t>Samson</a:t>
            </a:r>
          </a:p>
        </p:txBody>
      </p:sp>
      <p:sp>
        <p:nvSpPr>
          <p:cNvPr id="98" name="Rectangle 97"/>
          <p:cNvSpPr/>
          <p:nvPr/>
        </p:nvSpPr>
        <p:spPr>
          <a:xfrm>
            <a:off x="3492434" y="857251"/>
            <a:ext cx="1042148" cy="30014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schemeClr val="tx1"/>
                </a:solidFill>
              </a:rPr>
              <a:t>Joshua</a:t>
            </a:r>
          </a:p>
        </p:txBody>
      </p:sp>
      <p:sp>
        <p:nvSpPr>
          <p:cNvPr id="73" name="Slide Number Placeholder 12"/>
          <p:cNvSpPr>
            <a:spLocks noGrp="1"/>
          </p:cNvSpPr>
          <p:nvPr>
            <p:ph type="sldNum" sz="quarter" idx="12"/>
          </p:nvPr>
        </p:nvSpPr>
        <p:spPr>
          <a:xfrm>
            <a:off x="8305800" y="6518275"/>
            <a:ext cx="685800" cy="365125"/>
          </a:xfrm>
        </p:spPr>
        <p:txBody>
          <a:bodyPr/>
          <a:lstStyle/>
          <a:p>
            <a:r>
              <a:rPr lang="en-US" dirty="0" smtClean="0"/>
              <a:t>12</a:t>
            </a:r>
            <a:endParaRPr lang="en-US" dirty="0"/>
          </a:p>
        </p:txBody>
      </p:sp>
      <p:sp>
        <p:nvSpPr>
          <p:cNvPr id="75"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Tree>
    <p:extLst>
      <p:ext uri="{BB962C8B-B14F-4D97-AF65-F5344CB8AC3E}">
        <p14:creationId xmlns:p14="http://schemas.microsoft.com/office/powerpoint/2010/main" val="348237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62F52A-C960-462B-8236-8A9481EACB9C}" type="slidenum">
              <a:rPr lang="en-US" smtClean="0"/>
              <a:pPr/>
              <a:t>13</a:t>
            </a:fld>
            <a:endParaRPr lang="en-US" dirty="0"/>
          </a:p>
        </p:txBody>
      </p:sp>
      <p:grpSp>
        <p:nvGrpSpPr>
          <p:cNvPr id="8" name="Group 7"/>
          <p:cNvGrpSpPr/>
          <p:nvPr/>
        </p:nvGrpSpPr>
        <p:grpSpPr>
          <a:xfrm>
            <a:off x="117886" y="208648"/>
            <a:ext cx="8839200" cy="6296479"/>
            <a:chOff x="-1933575" y="1371600"/>
            <a:chExt cx="13012831" cy="9269506"/>
          </a:xfrm>
        </p:grpSpPr>
        <p:pic>
          <p:nvPicPr>
            <p:cNvPr id="6" name="Picture 5"/>
            <p:cNvPicPr>
              <a:picLocks noChangeAspect="1"/>
            </p:cNvPicPr>
            <p:nvPr/>
          </p:nvPicPr>
          <p:blipFill rotWithShape="1">
            <a:blip r:embed="rId2"/>
            <a:srcRect t="20652" b="9783"/>
            <a:stretch/>
          </p:blipFill>
          <p:spPr>
            <a:xfrm>
              <a:off x="-1933575" y="1371600"/>
              <a:ext cx="13011150" cy="4876800"/>
            </a:xfrm>
            <a:prstGeom prst="rect">
              <a:avLst/>
            </a:prstGeom>
          </p:spPr>
        </p:pic>
        <p:pic>
          <p:nvPicPr>
            <p:cNvPr id="7" name="Picture 6"/>
            <p:cNvPicPr>
              <a:picLocks noChangeAspect="1"/>
            </p:cNvPicPr>
            <p:nvPr/>
          </p:nvPicPr>
          <p:blipFill rotWithShape="1">
            <a:blip r:embed="rId3"/>
            <a:srcRect t="21740" b="15217"/>
            <a:stretch/>
          </p:blipFill>
          <p:spPr>
            <a:xfrm>
              <a:off x="-1931894" y="6221506"/>
              <a:ext cx="13011150" cy="4419600"/>
            </a:xfrm>
            <a:prstGeom prst="rect">
              <a:avLst/>
            </a:prstGeom>
          </p:spPr>
        </p:pic>
      </p:grpSp>
      <p:sp>
        <p:nvSpPr>
          <p:cNvPr id="9"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10"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Tree>
    <p:extLst>
      <p:ext uri="{BB962C8B-B14F-4D97-AF65-F5344CB8AC3E}">
        <p14:creationId xmlns:p14="http://schemas.microsoft.com/office/powerpoint/2010/main" val="334528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10011" y="169712"/>
            <a:ext cx="2301720" cy="769441"/>
          </a:xfrm>
          <a:prstGeom prst="rect">
            <a:avLst/>
          </a:prstGeom>
        </p:spPr>
        <p:txBody>
          <a:bodyPr wrap="none">
            <a:spAutoFit/>
          </a:bodyPr>
          <a:lstStyle/>
          <a:p>
            <a:pPr algn="ctr"/>
            <a:r>
              <a:rPr lang="en-US" sz="2400" b="1" dirty="0" smtClean="0"/>
              <a:t>Nebuchadnezzar</a:t>
            </a:r>
            <a:endParaRPr lang="en-US" sz="2000" b="1" dirty="0" smtClean="0"/>
          </a:p>
          <a:p>
            <a:pPr algn="ctr"/>
            <a:r>
              <a:rPr lang="en-US" sz="2000" b="1" dirty="0" smtClean="0"/>
              <a:t>605 BC to 562 BC</a:t>
            </a:r>
            <a:endParaRPr lang="en-US" sz="2000" dirty="0"/>
          </a:p>
        </p:txBody>
      </p:sp>
      <p:sp>
        <p:nvSpPr>
          <p:cNvPr id="5" name="Left-Right Arrow 4"/>
          <p:cNvSpPr/>
          <p:nvPr/>
        </p:nvSpPr>
        <p:spPr>
          <a:xfrm rot="2187974">
            <a:off x="-634164" y="3193702"/>
            <a:ext cx="10248113" cy="470597"/>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Brace 7"/>
          <p:cNvSpPr/>
          <p:nvPr/>
        </p:nvSpPr>
        <p:spPr>
          <a:xfrm rot="18449366">
            <a:off x="2107638" y="-337231"/>
            <a:ext cx="419100" cy="34401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rot="18353001">
            <a:off x="4473401" y="1927413"/>
            <a:ext cx="419100" cy="2438400"/>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rot="18361339">
            <a:off x="6917624" y="3100996"/>
            <a:ext cx="419100" cy="3619359"/>
          </a:xfrm>
          <a:prstGeom prst="rightBrace">
            <a:avLst>
              <a:gd name="adj1" fmla="val 8333"/>
              <a:gd name="adj2" fmla="val 48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Down Arrow 14"/>
          <p:cNvSpPr/>
          <p:nvPr/>
        </p:nvSpPr>
        <p:spPr>
          <a:xfrm rot="13150947">
            <a:off x="5120946" y="4259941"/>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694985" y="2200876"/>
            <a:ext cx="2197205" cy="769441"/>
          </a:xfrm>
          <a:prstGeom prst="rect">
            <a:avLst/>
          </a:prstGeom>
        </p:spPr>
        <p:txBody>
          <a:bodyPr wrap="none">
            <a:spAutoFit/>
          </a:bodyPr>
          <a:lstStyle/>
          <a:p>
            <a:pPr algn="ctr"/>
            <a:r>
              <a:rPr lang="en-US" sz="2400" b="1" dirty="0" smtClean="0"/>
              <a:t>Belshazzar</a:t>
            </a:r>
            <a:r>
              <a:rPr lang="en-US" sz="2000" b="1" dirty="0" smtClean="0"/>
              <a:t>, et.al.</a:t>
            </a:r>
          </a:p>
          <a:p>
            <a:pPr algn="ctr"/>
            <a:r>
              <a:rPr lang="en-US" sz="2000" b="1" dirty="0" smtClean="0"/>
              <a:t>561 BC to 539 BC</a:t>
            </a:r>
            <a:endParaRPr lang="en-US" sz="2000" dirty="0"/>
          </a:p>
        </p:txBody>
      </p:sp>
      <p:sp>
        <p:nvSpPr>
          <p:cNvPr id="19" name="Rectangle 18"/>
          <p:cNvSpPr/>
          <p:nvPr/>
        </p:nvSpPr>
        <p:spPr>
          <a:xfrm>
            <a:off x="6934200" y="3901861"/>
            <a:ext cx="1981633" cy="769441"/>
          </a:xfrm>
          <a:prstGeom prst="rect">
            <a:avLst/>
          </a:prstGeom>
        </p:spPr>
        <p:txBody>
          <a:bodyPr wrap="none">
            <a:spAutoFit/>
          </a:bodyPr>
          <a:lstStyle/>
          <a:p>
            <a:pPr algn="ctr"/>
            <a:r>
              <a:rPr lang="en-US" sz="2400" b="1" dirty="0" smtClean="0"/>
              <a:t>Cyrus / Darius</a:t>
            </a:r>
          </a:p>
          <a:p>
            <a:pPr algn="ctr"/>
            <a:r>
              <a:rPr lang="en-US" sz="2000" b="1" dirty="0" smtClean="0"/>
              <a:t>539 BC &amp; on</a:t>
            </a:r>
            <a:endParaRPr lang="en-US" sz="2000" dirty="0"/>
          </a:p>
        </p:txBody>
      </p:sp>
      <p:sp>
        <p:nvSpPr>
          <p:cNvPr id="25" name="TextBox 24"/>
          <p:cNvSpPr txBox="1"/>
          <p:nvPr/>
        </p:nvSpPr>
        <p:spPr>
          <a:xfrm>
            <a:off x="4572001" y="236232"/>
            <a:ext cx="4191000" cy="1477328"/>
          </a:xfrm>
          <a:prstGeom prst="rect">
            <a:avLst/>
          </a:prstGeom>
          <a:noFill/>
        </p:spPr>
        <p:txBody>
          <a:bodyPr wrap="square" rtlCol="0">
            <a:spAutoFit/>
          </a:bodyPr>
          <a:lstStyle/>
          <a:p>
            <a:pPr algn="r">
              <a:lnSpc>
                <a:spcPct val="150000"/>
              </a:lnSpc>
            </a:pPr>
            <a:r>
              <a:rPr lang="en-US" sz="2000" dirty="0" smtClean="0"/>
              <a:t>1</a:t>
            </a:r>
            <a:r>
              <a:rPr lang="en-US" sz="2000" baseline="30000" dirty="0" smtClean="0"/>
              <a:t>st</a:t>
            </a:r>
            <a:r>
              <a:rPr lang="en-US" sz="2000" dirty="0" smtClean="0"/>
              <a:t> Invasion 605 BC = King Jehoiakim</a:t>
            </a:r>
          </a:p>
          <a:p>
            <a:pPr algn="r">
              <a:lnSpc>
                <a:spcPct val="150000"/>
              </a:lnSpc>
            </a:pPr>
            <a:r>
              <a:rPr lang="en-US" sz="2000" dirty="0" smtClean="0"/>
              <a:t>2</a:t>
            </a:r>
            <a:r>
              <a:rPr lang="en-US" sz="2000" baseline="30000" dirty="0" smtClean="0"/>
              <a:t>nd</a:t>
            </a:r>
            <a:r>
              <a:rPr lang="en-US" sz="2000" dirty="0" smtClean="0"/>
              <a:t> Invasion 597 BC = King Jehoiachin</a:t>
            </a:r>
          </a:p>
          <a:p>
            <a:pPr algn="r">
              <a:lnSpc>
                <a:spcPct val="150000"/>
              </a:lnSpc>
            </a:pPr>
            <a:r>
              <a:rPr lang="en-US" sz="2000" dirty="0" smtClean="0"/>
              <a:t>3</a:t>
            </a:r>
            <a:r>
              <a:rPr lang="en-US" sz="2000" baseline="30000" dirty="0" smtClean="0"/>
              <a:t>rd</a:t>
            </a:r>
            <a:r>
              <a:rPr lang="en-US" sz="2000" dirty="0" smtClean="0"/>
              <a:t> Invasion 586 BC = King Zedekiah</a:t>
            </a:r>
            <a:endParaRPr lang="en-US" sz="2000" dirty="0"/>
          </a:p>
        </p:txBody>
      </p:sp>
      <p:sp>
        <p:nvSpPr>
          <p:cNvPr id="26" name="Rectangle 25"/>
          <p:cNvSpPr/>
          <p:nvPr/>
        </p:nvSpPr>
        <p:spPr>
          <a:xfrm>
            <a:off x="3505200" y="4853226"/>
            <a:ext cx="1514389" cy="861774"/>
          </a:xfrm>
          <a:prstGeom prst="rect">
            <a:avLst/>
          </a:prstGeom>
        </p:spPr>
        <p:txBody>
          <a:bodyPr wrap="none">
            <a:spAutoFit/>
          </a:bodyPr>
          <a:lstStyle/>
          <a:p>
            <a:pPr algn="ctr"/>
            <a:r>
              <a:rPr lang="en-US" b="1" dirty="0" smtClean="0"/>
              <a:t>Hand Writing </a:t>
            </a:r>
          </a:p>
          <a:p>
            <a:pPr algn="ctr"/>
            <a:r>
              <a:rPr lang="en-US" b="1" dirty="0" smtClean="0"/>
              <a:t>On The Wall</a:t>
            </a:r>
          </a:p>
          <a:p>
            <a:pPr algn="ctr"/>
            <a:r>
              <a:rPr lang="en-US" sz="1400" b="1" dirty="0" smtClean="0"/>
              <a:t>Chapter 5</a:t>
            </a:r>
            <a:endParaRPr lang="en-US" sz="1400" dirty="0"/>
          </a:p>
        </p:txBody>
      </p:sp>
      <p:sp>
        <p:nvSpPr>
          <p:cNvPr id="28" name="Down Arrow 27"/>
          <p:cNvSpPr/>
          <p:nvPr/>
        </p:nvSpPr>
        <p:spPr>
          <a:xfrm rot="13150947">
            <a:off x="356093" y="681838"/>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13150947">
            <a:off x="2207169" y="2067289"/>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41760" y="921183"/>
            <a:ext cx="904735" cy="861774"/>
          </a:xfrm>
          <a:prstGeom prst="rect">
            <a:avLst/>
          </a:prstGeom>
        </p:spPr>
        <p:txBody>
          <a:bodyPr wrap="none">
            <a:spAutoFit/>
          </a:bodyPr>
          <a:lstStyle/>
          <a:p>
            <a:pPr algn="ctr"/>
            <a:r>
              <a:rPr lang="en-US" b="1" dirty="0" smtClean="0"/>
              <a:t>1</a:t>
            </a:r>
            <a:r>
              <a:rPr lang="en-US" b="1" baseline="30000" dirty="0" smtClean="0"/>
              <a:t>st</a:t>
            </a:r>
            <a:r>
              <a:rPr lang="en-US" b="1" dirty="0" smtClean="0"/>
              <a:t> </a:t>
            </a:r>
          </a:p>
          <a:p>
            <a:pPr algn="ctr"/>
            <a:r>
              <a:rPr lang="en-US" b="1" dirty="0" smtClean="0"/>
              <a:t>Dream</a:t>
            </a:r>
          </a:p>
          <a:p>
            <a:pPr algn="ctr"/>
            <a:r>
              <a:rPr lang="en-US" sz="1400" b="1" dirty="0" smtClean="0"/>
              <a:t>Chapter 2</a:t>
            </a:r>
            <a:endParaRPr lang="en-US" sz="1400" dirty="0"/>
          </a:p>
        </p:txBody>
      </p:sp>
      <p:sp>
        <p:nvSpPr>
          <p:cNvPr id="31" name="Rectangle 30"/>
          <p:cNvSpPr/>
          <p:nvPr/>
        </p:nvSpPr>
        <p:spPr>
          <a:xfrm>
            <a:off x="1295400" y="2514600"/>
            <a:ext cx="904735" cy="861774"/>
          </a:xfrm>
          <a:prstGeom prst="rect">
            <a:avLst/>
          </a:prstGeom>
        </p:spPr>
        <p:txBody>
          <a:bodyPr wrap="none">
            <a:spAutoFit/>
          </a:bodyPr>
          <a:lstStyle/>
          <a:p>
            <a:pPr algn="ctr"/>
            <a:r>
              <a:rPr lang="en-US" b="1" dirty="0" smtClean="0"/>
              <a:t>2</a:t>
            </a:r>
            <a:r>
              <a:rPr lang="en-US" b="1" baseline="30000" dirty="0" smtClean="0"/>
              <a:t>nd</a:t>
            </a:r>
            <a:r>
              <a:rPr lang="en-US" b="1" dirty="0" smtClean="0"/>
              <a:t> </a:t>
            </a:r>
          </a:p>
          <a:p>
            <a:pPr algn="ctr"/>
            <a:r>
              <a:rPr lang="en-US" b="1" dirty="0" smtClean="0"/>
              <a:t>Dream</a:t>
            </a:r>
          </a:p>
          <a:p>
            <a:pPr algn="ctr"/>
            <a:r>
              <a:rPr lang="en-US" sz="1400" b="1" dirty="0" smtClean="0"/>
              <a:t>Chapter 4</a:t>
            </a:r>
            <a:endParaRPr lang="en-US" sz="1400" dirty="0"/>
          </a:p>
        </p:txBody>
      </p:sp>
      <p:sp>
        <p:nvSpPr>
          <p:cNvPr id="32" name="Down Arrow 31"/>
          <p:cNvSpPr/>
          <p:nvPr/>
        </p:nvSpPr>
        <p:spPr>
          <a:xfrm rot="13150947">
            <a:off x="1255610" y="1345877"/>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93945" y="1939048"/>
            <a:ext cx="1511055" cy="584775"/>
          </a:xfrm>
          <a:prstGeom prst="rect">
            <a:avLst/>
          </a:prstGeom>
        </p:spPr>
        <p:txBody>
          <a:bodyPr wrap="none">
            <a:spAutoFit/>
          </a:bodyPr>
          <a:lstStyle/>
          <a:p>
            <a:pPr algn="ctr"/>
            <a:r>
              <a:rPr lang="en-US" b="1" dirty="0" smtClean="0"/>
              <a:t>Golden Image</a:t>
            </a:r>
          </a:p>
          <a:p>
            <a:pPr algn="ctr"/>
            <a:r>
              <a:rPr lang="en-US" sz="1400" b="1" dirty="0" smtClean="0"/>
              <a:t>Chapter 3</a:t>
            </a:r>
            <a:endParaRPr lang="en-US" sz="1400" dirty="0"/>
          </a:p>
        </p:txBody>
      </p:sp>
      <p:sp>
        <p:nvSpPr>
          <p:cNvPr id="35" name="Down Arrow 34"/>
          <p:cNvSpPr/>
          <p:nvPr/>
        </p:nvSpPr>
        <p:spPr>
          <a:xfrm rot="13150947">
            <a:off x="6452092" y="5297030"/>
            <a:ext cx="84293" cy="56566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270414" y="5632934"/>
            <a:ext cx="1160767" cy="584775"/>
          </a:xfrm>
          <a:prstGeom prst="rect">
            <a:avLst/>
          </a:prstGeom>
        </p:spPr>
        <p:txBody>
          <a:bodyPr wrap="none">
            <a:spAutoFit/>
          </a:bodyPr>
          <a:lstStyle/>
          <a:p>
            <a:pPr algn="ctr"/>
            <a:r>
              <a:rPr lang="en-US" b="1" dirty="0" smtClean="0"/>
              <a:t>Lion’s Den</a:t>
            </a:r>
          </a:p>
          <a:p>
            <a:pPr algn="ctr"/>
            <a:r>
              <a:rPr lang="en-US" sz="1400" b="1" dirty="0" smtClean="0"/>
              <a:t>Chapter 6</a:t>
            </a:r>
            <a:endParaRPr lang="en-US" sz="1400" dirty="0"/>
          </a:p>
        </p:txBody>
      </p:sp>
      <p:sp>
        <p:nvSpPr>
          <p:cNvPr id="37" name="Rectangle 36"/>
          <p:cNvSpPr/>
          <p:nvPr/>
        </p:nvSpPr>
        <p:spPr>
          <a:xfrm>
            <a:off x="1828800" y="3352800"/>
            <a:ext cx="1446230" cy="861774"/>
          </a:xfrm>
          <a:prstGeom prst="rect">
            <a:avLst/>
          </a:prstGeom>
        </p:spPr>
        <p:txBody>
          <a:bodyPr wrap="none">
            <a:spAutoFit/>
          </a:bodyPr>
          <a:lstStyle/>
          <a:p>
            <a:pPr algn="ctr"/>
            <a:r>
              <a:rPr lang="en-US" b="1" dirty="0" smtClean="0"/>
              <a:t>Vision of the </a:t>
            </a:r>
          </a:p>
          <a:p>
            <a:pPr algn="ctr"/>
            <a:r>
              <a:rPr lang="en-US" b="1" dirty="0" smtClean="0"/>
              <a:t>Four Beasts</a:t>
            </a:r>
          </a:p>
          <a:p>
            <a:pPr algn="ctr"/>
            <a:r>
              <a:rPr lang="en-US" sz="1400" b="1" dirty="0" smtClean="0"/>
              <a:t>Chapter 7</a:t>
            </a:r>
            <a:endParaRPr lang="en-US" sz="1400" dirty="0"/>
          </a:p>
        </p:txBody>
      </p:sp>
      <p:sp>
        <p:nvSpPr>
          <p:cNvPr id="38" name="Down Arrow 37"/>
          <p:cNvSpPr/>
          <p:nvPr/>
        </p:nvSpPr>
        <p:spPr>
          <a:xfrm rot="13150947">
            <a:off x="3444244" y="2976504"/>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3125770" y="3962400"/>
            <a:ext cx="1446230" cy="861774"/>
          </a:xfrm>
          <a:prstGeom prst="rect">
            <a:avLst/>
          </a:prstGeom>
        </p:spPr>
        <p:txBody>
          <a:bodyPr wrap="none">
            <a:spAutoFit/>
          </a:bodyPr>
          <a:lstStyle/>
          <a:p>
            <a:pPr algn="ctr"/>
            <a:r>
              <a:rPr lang="en-US" b="1" dirty="0" smtClean="0"/>
              <a:t>Vision of the </a:t>
            </a:r>
          </a:p>
          <a:p>
            <a:pPr algn="ctr"/>
            <a:r>
              <a:rPr lang="en-US" b="1" dirty="0" smtClean="0"/>
              <a:t>Ram &amp; Goat</a:t>
            </a:r>
          </a:p>
          <a:p>
            <a:pPr algn="ctr"/>
            <a:r>
              <a:rPr lang="en-US" sz="1400" b="1" dirty="0" smtClean="0"/>
              <a:t>Chapter 8</a:t>
            </a:r>
            <a:endParaRPr lang="en-US" sz="1400" dirty="0"/>
          </a:p>
        </p:txBody>
      </p:sp>
      <p:sp>
        <p:nvSpPr>
          <p:cNvPr id="40" name="Rectangle 39"/>
          <p:cNvSpPr/>
          <p:nvPr/>
        </p:nvSpPr>
        <p:spPr>
          <a:xfrm>
            <a:off x="3612852" y="6016508"/>
            <a:ext cx="3324949" cy="861774"/>
          </a:xfrm>
          <a:prstGeom prst="rect">
            <a:avLst/>
          </a:prstGeom>
        </p:spPr>
        <p:txBody>
          <a:bodyPr wrap="none">
            <a:spAutoFit/>
          </a:bodyPr>
          <a:lstStyle/>
          <a:p>
            <a:pPr algn="ctr"/>
            <a:r>
              <a:rPr lang="en-US" b="1" dirty="0" smtClean="0"/>
              <a:t>Vision of a Man</a:t>
            </a:r>
          </a:p>
          <a:p>
            <a:pPr algn="ctr"/>
            <a:r>
              <a:rPr lang="en-US" b="1" dirty="0" smtClean="0"/>
              <a:t>Kings of the South and the North</a:t>
            </a:r>
          </a:p>
          <a:p>
            <a:pPr algn="ctr"/>
            <a:r>
              <a:rPr lang="en-US" sz="1400" b="1" dirty="0" smtClean="0"/>
              <a:t>Chapters 10 &amp; 11</a:t>
            </a:r>
            <a:endParaRPr lang="en-US" sz="1400" dirty="0"/>
          </a:p>
        </p:txBody>
      </p:sp>
      <p:sp>
        <p:nvSpPr>
          <p:cNvPr id="42" name="Down Arrow 41"/>
          <p:cNvSpPr/>
          <p:nvPr/>
        </p:nvSpPr>
        <p:spPr>
          <a:xfrm rot="13150947">
            <a:off x="4041654" y="3439261"/>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rot="13150947">
            <a:off x="7202816" y="5859341"/>
            <a:ext cx="65800" cy="79473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4" y="3541145"/>
            <a:ext cx="1964354" cy="2935855"/>
          </a:xfrm>
          <a:prstGeom prst="rect">
            <a:avLst/>
          </a:prstGeom>
        </p:spPr>
      </p:pic>
      <p:sp>
        <p:nvSpPr>
          <p:cNvPr id="41" name="Down Arrow 40"/>
          <p:cNvSpPr/>
          <p:nvPr/>
        </p:nvSpPr>
        <p:spPr>
          <a:xfrm rot="13150947">
            <a:off x="5751441" y="4690828"/>
            <a:ext cx="84293" cy="565666"/>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284362" y="5229749"/>
            <a:ext cx="1178529" cy="584775"/>
          </a:xfrm>
          <a:prstGeom prst="rect">
            <a:avLst/>
          </a:prstGeom>
        </p:spPr>
        <p:txBody>
          <a:bodyPr wrap="none">
            <a:spAutoFit/>
          </a:bodyPr>
          <a:lstStyle/>
          <a:p>
            <a:pPr algn="ctr"/>
            <a:r>
              <a:rPr lang="en-US" b="1" dirty="0" smtClean="0"/>
              <a:t>70 Weeks</a:t>
            </a:r>
          </a:p>
          <a:p>
            <a:pPr algn="ctr"/>
            <a:r>
              <a:rPr lang="en-US" sz="1400" b="1" dirty="0" smtClean="0"/>
              <a:t>Chapter 9</a:t>
            </a:r>
            <a:endParaRPr lang="en-US" sz="1400" dirty="0"/>
          </a:p>
        </p:txBody>
      </p:sp>
      <p:sp>
        <p:nvSpPr>
          <p:cNvPr id="2" name="TextBox 1"/>
          <p:cNvSpPr txBox="1"/>
          <p:nvPr/>
        </p:nvSpPr>
        <p:spPr>
          <a:xfrm rot="18686167">
            <a:off x="2942659" y="3005247"/>
            <a:ext cx="827599" cy="307777"/>
          </a:xfrm>
          <a:prstGeom prst="rect">
            <a:avLst/>
          </a:prstGeom>
          <a:noFill/>
        </p:spPr>
        <p:txBody>
          <a:bodyPr wrap="none" rtlCol="0">
            <a:spAutoFit/>
          </a:bodyPr>
          <a:lstStyle/>
          <a:p>
            <a:r>
              <a:rPr lang="en-US" sz="1400" b="1" dirty="0" smtClean="0"/>
              <a:t>553 B.C</a:t>
            </a:r>
            <a:r>
              <a:rPr lang="en-US" sz="1400" b="1" dirty="0"/>
              <a:t>.</a:t>
            </a:r>
            <a:r>
              <a:rPr lang="en-US" sz="1400" dirty="0"/>
              <a:t> </a:t>
            </a:r>
          </a:p>
        </p:txBody>
      </p:sp>
      <p:sp>
        <p:nvSpPr>
          <p:cNvPr id="34" name="TextBox 33"/>
          <p:cNvSpPr txBox="1"/>
          <p:nvPr/>
        </p:nvSpPr>
        <p:spPr>
          <a:xfrm rot="18686167">
            <a:off x="-100784" y="704483"/>
            <a:ext cx="827599" cy="307777"/>
          </a:xfrm>
          <a:prstGeom prst="rect">
            <a:avLst/>
          </a:prstGeom>
          <a:noFill/>
        </p:spPr>
        <p:txBody>
          <a:bodyPr wrap="none" rtlCol="0">
            <a:spAutoFit/>
          </a:bodyPr>
          <a:lstStyle/>
          <a:p>
            <a:r>
              <a:rPr lang="en-US" sz="1400" b="1" dirty="0" smtClean="0"/>
              <a:t>602 </a:t>
            </a:r>
            <a:r>
              <a:rPr lang="en-US" sz="1400" b="1" dirty="0"/>
              <a:t>B.C.</a:t>
            </a:r>
            <a:r>
              <a:rPr lang="en-US" sz="1400" dirty="0"/>
              <a:t> </a:t>
            </a:r>
          </a:p>
        </p:txBody>
      </p:sp>
      <p:sp>
        <p:nvSpPr>
          <p:cNvPr id="45" name="TextBox 44"/>
          <p:cNvSpPr txBox="1"/>
          <p:nvPr/>
        </p:nvSpPr>
        <p:spPr>
          <a:xfrm rot="18686167">
            <a:off x="3550861" y="3409228"/>
            <a:ext cx="827599" cy="307777"/>
          </a:xfrm>
          <a:prstGeom prst="rect">
            <a:avLst/>
          </a:prstGeom>
          <a:noFill/>
        </p:spPr>
        <p:txBody>
          <a:bodyPr wrap="none" rtlCol="0">
            <a:spAutoFit/>
          </a:bodyPr>
          <a:lstStyle/>
          <a:p>
            <a:r>
              <a:rPr lang="en-US" sz="1400" b="1" dirty="0" smtClean="0"/>
              <a:t>551 B.C</a:t>
            </a:r>
            <a:r>
              <a:rPr lang="en-US" sz="1400" b="1" dirty="0"/>
              <a:t>.</a:t>
            </a:r>
            <a:r>
              <a:rPr lang="en-US" sz="1400" dirty="0"/>
              <a:t> </a:t>
            </a:r>
          </a:p>
        </p:txBody>
      </p:sp>
      <p:sp>
        <p:nvSpPr>
          <p:cNvPr id="46" name="TextBox 45"/>
          <p:cNvSpPr txBox="1"/>
          <p:nvPr/>
        </p:nvSpPr>
        <p:spPr>
          <a:xfrm rot="18686167">
            <a:off x="4678696" y="4234647"/>
            <a:ext cx="827599" cy="307777"/>
          </a:xfrm>
          <a:prstGeom prst="rect">
            <a:avLst/>
          </a:prstGeom>
          <a:noFill/>
        </p:spPr>
        <p:txBody>
          <a:bodyPr wrap="none" rtlCol="0">
            <a:spAutoFit/>
          </a:bodyPr>
          <a:lstStyle/>
          <a:p>
            <a:r>
              <a:rPr lang="en-US" sz="1400" b="1" dirty="0" smtClean="0"/>
              <a:t>539 B.C</a:t>
            </a:r>
            <a:r>
              <a:rPr lang="en-US" sz="1400" b="1" dirty="0"/>
              <a:t>.</a:t>
            </a:r>
            <a:r>
              <a:rPr lang="en-US" sz="1400" dirty="0"/>
              <a:t> </a:t>
            </a:r>
          </a:p>
        </p:txBody>
      </p:sp>
      <p:sp>
        <p:nvSpPr>
          <p:cNvPr id="47" name="TextBox 46"/>
          <p:cNvSpPr txBox="1"/>
          <p:nvPr/>
        </p:nvSpPr>
        <p:spPr>
          <a:xfrm rot="18686167">
            <a:off x="6992360" y="6221632"/>
            <a:ext cx="827599" cy="307777"/>
          </a:xfrm>
          <a:prstGeom prst="rect">
            <a:avLst/>
          </a:prstGeom>
          <a:noFill/>
        </p:spPr>
        <p:txBody>
          <a:bodyPr wrap="none" rtlCol="0">
            <a:spAutoFit/>
          </a:bodyPr>
          <a:lstStyle/>
          <a:p>
            <a:r>
              <a:rPr lang="en-US" sz="1400" b="1" dirty="0" smtClean="0"/>
              <a:t>536 B.C</a:t>
            </a:r>
            <a:r>
              <a:rPr lang="en-US" sz="1400" b="1" dirty="0"/>
              <a:t>.</a:t>
            </a:r>
            <a:r>
              <a:rPr lang="en-US" sz="1400" dirty="0"/>
              <a:t> </a:t>
            </a:r>
          </a:p>
        </p:txBody>
      </p:sp>
      <p:sp>
        <p:nvSpPr>
          <p:cNvPr id="48" name="TextBox 47"/>
          <p:cNvSpPr txBox="1"/>
          <p:nvPr/>
        </p:nvSpPr>
        <p:spPr>
          <a:xfrm rot="18686167">
            <a:off x="4946010" y="4929543"/>
            <a:ext cx="1178656" cy="307777"/>
          </a:xfrm>
          <a:prstGeom prst="rect">
            <a:avLst/>
          </a:prstGeom>
          <a:noFill/>
        </p:spPr>
        <p:txBody>
          <a:bodyPr wrap="none" rtlCol="0">
            <a:spAutoFit/>
          </a:bodyPr>
          <a:lstStyle/>
          <a:p>
            <a:r>
              <a:rPr lang="en-US" sz="1400" b="1" dirty="0" smtClean="0"/>
              <a:t>539/538 B.C</a:t>
            </a:r>
            <a:r>
              <a:rPr lang="en-US" sz="1400" b="1" dirty="0"/>
              <a:t>.</a:t>
            </a:r>
            <a:r>
              <a:rPr lang="en-US" sz="1400" dirty="0"/>
              <a:t> </a:t>
            </a:r>
          </a:p>
        </p:txBody>
      </p:sp>
      <p:sp>
        <p:nvSpPr>
          <p:cNvPr id="49" name="Slide Number Placeholder 11"/>
          <p:cNvSpPr>
            <a:spLocks noGrp="1"/>
          </p:cNvSpPr>
          <p:nvPr>
            <p:ph type="sldNum" sz="quarter" idx="12"/>
          </p:nvPr>
        </p:nvSpPr>
        <p:spPr>
          <a:xfrm>
            <a:off x="8305800" y="6518275"/>
            <a:ext cx="685800" cy="365125"/>
          </a:xfrm>
        </p:spPr>
        <p:txBody>
          <a:bodyPr/>
          <a:lstStyle/>
          <a:p>
            <a:r>
              <a:rPr lang="en-US" dirty="0" smtClean="0"/>
              <a:t>14</a:t>
            </a:r>
            <a:endParaRPr lang="en-US" dirty="0"/>
          </a:p>
        </p:txBody>
      </p:sp>
      <p:sp>
        <p:nvSpPr>
          <p:cNvPr id="51"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Tree>
    <p:extLst>
      <p:ext uri="{BB962C8B-B14F-4D97-AF65-F5344CB8AC3E}">
        <p14:creationId xmlns:p14="http://schemas.microsoft.com/office/powerpoint/2010/main" val="4263419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24000"/>
            <a:ext cx="7678056" cy="4708981"/>
          </a:xfrm>
          <a:prstGeom prst="rect">
            <a:avLst/>
          </a:prstGeom>
        </p:spPr>
        <p:txBody>
          <a:bodyPr wrap="square">
            <a:spAutoFit/>
          </a:bodyPr>
          <a:lstStyle/>
          <a:p>
            <a:pPr>
              <a:lnSpc>
                <a:spcPts val="2400"/>
              </a:lnSpc>
            </a:pPr>
            <a:r>
              <a:rPr lang="en-US" baseline="30000" dirty="0"/>
              <a:t>1 </a:t>
            </a:r>
            <a:r>
              <a:rPr lang="en-US" dirty="0"/>
              <a:t>In the third year of the reign of Jehoiakim king of Judah, Nebuchadnezzar king of Babylon came to Jerusalem and besieged it. </a:t>
            </a:r>
            <a:r>
              <a:rPr lang="en-US" baseline="30000" dirty="0"/>
              <a:t>2 </a:t>
            </a:r>
            <a:r>
              <a:rPr lang="en-US" dirty="0"/>
              <a:t>And the Lord gave Jehoiakim king of Judah into his hand, with some of the vessels of the house of God. And he brought them to the land of Shinar, to the house of his god, and placed the vessels in the treasury of his god. </a:t>
            </a:r>
            <a:r>
              <a:rPr lang="en-US" baseline="30000" dirty="0"/>
              <a:t>3 </a:t>
            </a:r>
            <a:r>
              <a:rPr lang="en-US" dirty="0"/>
              <a:t>Then the king commanded Ashpenaz, his chief eunuch, to bring some of the people of Israel, both of the royal </a:t>
            </a:r>
            <a:r>
              <a:rPr lang="en-US" dirty="0" smtClean="0"/>
              <a:t>family </a:t>
            </a:r>
            <a:r>
              <a:rPr lang="en-US" dirty="0"/>
              <a:t>and of the nobility, </a:t>
            </a:r>
            <a:r>
              <a:rPr lang="en-US" baseline="30000" dirty="0"/>
              <a:t>4 </a:t>
            </a:r>
            <a:r>
              <a:rPr lang="en-US" dirty="0"/>
              <a:t>youths without blemish, of good appearance and skillful in all wisdom, endowed with knowledge, understanding learning, and competent to stand in the king's palace, and to teach them the literature and language of the Chaldeans. </a:t>
            </a:r>
            <a:r>
              <a:rPr lang="en-US" baseline="30000" dirty="0"/>
              <a:t>5 </a:t>
            </a:r>
            <a:r>
              <a:rPr lang="en-US" dirty="0"/>
              <a:t>The king assigned them a daily portion of the food that the king ate, and of the wine that he drank. They were to be educated for three years, and at the end of that time they were to stand before the king. </a:t>
            </a:r>
            <a:r>
              <a:rPr lang="en-US" baseline="30000" dirty="0"/>
              <a:t>6 </a:t>
            </a:r>
            <a:r>
              <a:rPr lang="en-US" dirty="0"/>
              <a:t>Among these were Daniel, Hananiah, Mishael, and Azariah of the tribe of Judah. </a:t>
            </a:r>
            <a:r>
              <a:rPr lang="en-US" baseline="30000" dirty="0"/>
              <a:t>7 </a:t>
            </a:r>
            <a:r>
              <a:rPr lang="en-US" dirty="0"/>
              <a:t>And the chief of the eunuchs gave them names: Daniel he called Belteshazzar, Hananiah he called Shadrach, Mishael he called Meshach, and Azariah he called Abednego.</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3"/>
              </a:rPr>
              <a:t>Daniel 1:1-7</a:t>
            </a:r>
            <a:r>
              <a:rPr lang="en-US" sz="3600" dirty="0" smtClean="0"/>
              <a:t> </a:t>
            </a:r>
            <a:r>
              <a:rPr lang="en-US" sz="3200" dirty="0" smtClean="0"/>
              <a:t>(ESV)</a:t>
            </a:r>
          </a:p>
          <a:p>
            <a:pPr algn="ctr"/>
            <a:r>
              <a:rPr lang="en-US" sz="3200" b="1" dirty="0"/>
              <a:t>Daniel Taken to Babylon</a:t>
            </a:r>
            <a:endParaRPr lang="en-US" sz="3200" b="1" dirty="0" smtClean="0"/>
          </a:p>
        </p:txBody>
      </p:sp>
      <p:sp>
        <p:nvSpPr>
          <p:cNvPr id="12" name="Slide Number Placeholder 11"/>
          <p:cNvSpPr>
            <a:spLocks noGrp="1"/>
          </p:cNvSpPr>
          <p:nvPr>
            <p:ph type="sldNum" sz="quarter" idx="12"/>
          </p:nvPr>
        </p:nvSpPr>
        <p:spPr/>
        <p:txBody>
          <a:bodyPr/>
          <a:lstStyle/>
          <a:p>
            <a:fld id="{5762F52A-C960-462B-8236-8A9481EACB9C}" type="slidenum">
              <a:rPr lang="en-US" smtClean="0"/>
              <a:pPr/>
              <a:t>15</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172599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524000"/>
            <a:ext cx="7449456" cy="5000728"/>
          </a:xfrm>
          <a:prstGeom prst="rect">
            <a:avLst/>
          </a:prstGeom>
        </p:spPr>
        <p:txBody>
          <a:bodyPr wrap="square">
            <a:spAutoFit/>
          </a:bodyPr>
          <a:lstStyle/>
          <a:p>
            <a:pPr>
              <a:lnSpc>
                <a:spcPts val="2400"/>
              </a:lnSpc>
            </a:pPr>
            <a:r>
              <a:rPr lang="en-US" baseline="30000" dirty="0" smtClean="0"/>
              <a:t>8</a:t>
            </a:r>
            <a:r>
              <a:rPr lang="en-US" baseline="30000" dirty="0"/>
              <a:t> </a:t>
            </a:r>
            <a:r>
              <a:rPr lang="en-US" dirty="0"/>
              <a:t>But Daniel resolved that he would not defile himself with the king's food, or with the wine that he drank. Therefore he asked the chief of the eunuchs to allow him not to defile himself. </a:t>
            </a:r>
            <a:r>
              <a:rPr lang="en-US" baseline="30000" dirty="0"/>
              <a:t>9 </a:t>
            </a:r>
            <a:r>
              <a:rPr lang="en-US" dirty="0"/>
              <a:t>And God gave Daniel favor and compassion in the sight of the chief of the eunuchs, </a:t>
            </a:r>
            <a:r>
              <a:rPr lang="en-US" baseline="30000" dirty="0"/>
              <a:t>10 </a:t>
            </a:r>
            <a:r>
              <a:rPr lang="en-US" dirty="0"/>
              <a:t>and the chief of the eunuchs said to Daniel, “I fear my lord the king, who assigned your food and your drink; for why should he see that you were in worse condition than the youths who are of your own age? So you would endanger my head with the king.” </a:t>
            </a:r>
            <a:r>
              <a:rPr lang="en-US" baseline="30000" dirty="0"/>
              <a:t>11 </a:t>
            </a:r>
            <a:r>
              <a:rPr lang="en-US" dirty="0"/>
              <a:t>Then Daniel said to the steward whom the chief of the eunuchs had assigned over Daniel, Hananiah, Mishael, and Azariah, </a:t>
            </a:r>
            <a:r>
              <a:rPr lang="en-US" baseline="30000" dirty="0"/>
              <a:t>12 </a:t>
            </a:r>
            <a:r>
              <a:rPr lang="en-US" dirty="0"/>
              <a:t>“Test your servants for ten days; let us be given vegetables to eat and water to drink. </a:t>
            </a:r>
            <a:r>
              <a:rPr lang="en-US" baseline="30000" dirty="0"/>
              <a:t>13 </a:t>
            </a:r>
            <a:r>
              <a:rPr lang="en-US" dirty="0"/>
              <a:t>Then let our appearance and the appearance of the youths who eat the king's food be observed by you, and deal with your servants according to what you see.” </a:t>
            </a:r>
            <a:r>
              <a:rPr lang="en-US" baseline="30000" dirty="0"/>
              <a:t>14 </a:t>
            </a:r>
            <a:r>
              <a:rPr lang="en-US" dirty="0"/>
              <a:t>So he listened to them in this matter, and tested them for ten days. </a:t>
            </a:r>
            <a:r>
              <a:rPr lang="en-US" baseline="30000" dirty="0"/>
              <a:t>15 </a:t>
            </a:r>
            <a:r>
              <a:rPr lang="en-US" dirty="0"/>
              <a:t>At the end of ten days it was seen that they were better in appearance and fatter in flesh than all the youths who ate the king's food. </a:t>
            </a:r>
            <a:r>
              <a:rPr lang="en-US" baseline="30000" dirty="0"/>
              <a:t>16 </a:t>
            </a:r>
            <a:r>
              <a:rPr lang="en-US" dirty="0"/>
              <a:t>So the steward took away their food and the wine they were to drink, and gave them vegetables</a:t>
            </a:r>
            <a:r>
              <a:rPr lang="en-US" dirty="0" smtClean="0"/>
              <a:t>.</a:t>
            </a:r>
            <a:r>
              <a:rPr lang="en-US" dirty="0"/>
              <a:t> </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3"/>
              </a:rPr>
              <a:t>Daniel 1:8-16</a:t>
            </a:r>
            <a:r>
              <a:rPr lang="en-US" sz="3600" dirty="0" smtClean="0"/>
              <a:t> </a:t>
            </a:r>
            <a:r>
              <a:rPr lang="en-US" sz="3200" dirty="0" smtClean="0"/>
              <a:t>(ESV)</a:t>
            </a:r>
          </a:p>
          <a:p>
            <a:pPr algn="ctr"/>
            <a:r>
              <a:rPr lang="en-US" sz="3200" b="1" dirty="0"/>
              <a:t>Daniel's Faithfulness</a:t>
            </a:r>
            <a:endParaRPr lang="en-US" sz="3200" b="1" dirty="0" smtClean="0"/>
          </a:p>
        </p:txBody>
      </p:sp>
      <p:sp>
        <p:nvSpPr>
          <p:cNvPr id="12" name="Slide Number Placeholder 11"/>
          <p:cNvSpPr>
            <a:spLocks noGrp="1"/>
          </p:cNvSpPr>
          <p:nvPr>
            <p:ph type="sldNum" sz="quarter" idx="12"/>
          </p:nvPr>
        </p:nvSpPr>
        <p:spPr/>
        <p:txBody>
          <a:bodyPr/>
          <a:lstStyle/>
          <a:p>
            <a:fld id="{5762F52A-C960-462B-8236-8A9481EACB9C}" type="slidenum">
              <a:rPr lang="en-US" smtClean="0"/>
              <a:pPr/>
              <a:t>16</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1606543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2544" y="1447800"/>
            <a:ext cx="7373256" cy="5170646"/>
          </a:xfrm>
          <a:prstGeom prst="rect">
            <a:avLst/>
          </a:prstGeom>
        </p:spPr>
        <p:txBody>
          <a:bodyPr wrap="square">
            <a:spAutoFit/>
          </a:bodyPr>
          <a:lstStyle/>
          <a:p>
            <a:pPr>
              <a:lnSpc>
                <a:spcPct val="150000"/>
              </a:lnSpc>
            </a:pPr>
            <a:r>
              <a:rPr lang="en-US" sz="2000" baseline="30000" dirty="0"/>
              <a:t>17 </a:t>
            </a:r>
            <a:r>
              <a:rPr lang="en-US" sz="2000" dirty="0"/>
              <a:t>As for these four youths, God gave them learning and skill in all literature and wisdom, and Daniel had understanding in all visions and dreams. </a:t>
            </a:r>
            <a:r>
              <a:rPr lang="en-US" sz="2000" baseline="30000" dirty="0"/>
              <a:t>18 </a:t>
            </a:r>
            <a:r>
              <a:rPr lang="en-US" sz="2000" dirty="0"/>
              <a:t>At the end of the time, when the king had commanded that they should be brought in, the chief of the eunuchs brought them in before Nebuchadnezzar. </a:t>
            </a:r>
            <a:r>
              <a:rPr lang="en-US" sz="2000" baseline="30000" dirty="0"/>
              <a:t>19 </a:t>
            </a:r>
            <a:r>
              <a:rPr lang="en-US" sz="2000" dirty="0"/>
              <a:t>And the king spoke with them, and among all of them none was found like Daniel, Hananiah, Mishael, and Azariah. Therefore they stood before the king. </a:t>
            </a:r>
            <a:r>
              <a:rPr lang="en-US" sz="2000" dirty="0" smtClean="0"/>
              <a:t>        </a:t>
            </a:r>
            <a:r>
              <a:rPr lang="en-US" sz="2000" baseline="30000" dirty="0" smtClean="0"/>
              <a:t>20</a:t>
            </a:r>
            <a:r>
              <a:rPr lang="en-US" sz="2000" baseline="30000" dirty="0"/>
              <a:t> </a:t>
            </a:r>
            <a:r>
              <a:rPr lang="en-US" sz="2000" dirty="0"/>
              <a:t>And in every matter of wisdom and understanding about which the king inquired of them, he found them ten times better than all the magicians and enchanters that were in all his kingdom. </a:t>
            </a:r>
            <a:r>
              <a:rPr lang="en-US" sz="2000" baseline="30000" dirty="0"/>
              <a:t>21 </a:t>
            </a:r>
            <a:r>
              <a:rPr lang="en-US" sz="2000" dirty="0"/>
              <a:t>And Daniel was there until the first year of King Cyrus</a:t>
            </a:r>
            <a:r>
              <a:rPr lang="en-US" sz="2000" dirty="0" smtClean="0"/>
              <a:t>.</a:t>
            </a:r>
            <a:r>
              <a:rPr lang="en-US" sz="2000" dirty="0"/>
              <a:t> </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3"/>
              </a:rPr>
              <a:t>Daniel 1:17-21</a:t>
            </a:r>
            <a:r>
              <a:rPr lang="en-US" sz="3600" dirty="0" smtClean="0"/>
              <a:t> </a:t>
            </a:r>
            <a:r>
              <a:rPr lang="en-US" sz="3200" dirty="0" smtClean="0"/>
              <a:t>(ESV)</a:t>
            </a:r>
          </a:p>
          <a:p>
            <a:pPr algn="ctr"/>
            <a:r>
              <a:rPr lang="en-US" sz="3200" b="1" dirty="0"/>
              <a:t>Daniel's </a:t>
            </a:r>
            <a:r>
              <a:rPr lang="en-US" sz="3200" b="1" dirty="0" smtClean="0"/>
              <a:t>Reputation</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17</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58821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21227088"/>
              </p:ext>
            </p:extLst>
          </p:nvPr>
        </p:nvGraphicFramePr>
        <p:xfrm>
          <a:off x="304800" y="1600200"/>
          <a:ext cx="8534400" cy="3479800"/>
        </p:xfrm>
        <a:graphic>
          <a:graphicData uri="http://schemas.openxmlformats.org/drawingml/2006/table">
            <a:tbl>
              <a:tblPr firstRow="1" bandRow="1">
                <a:tableStyleId>{5C22544A-7EE6-4342-B048-85BDC9FD1C3A}</a:tableStyleId>
              </a:tblPr>
              <a:tblGrid>
                <a:gridCol w="1659467"/>
                <a:gridCol w="2449689"/>
                <a:gridCol w="1896533"/>
                <a:gridCol w="2528711"/>
              </a:tblGrid>
              <a:tr h="370840">
                <a:tc>
                  <a:txBody>
                    <a:bodyPr/>
                    <a:lstStyle/>
                    <a:p>
                      <a:pPr algn="ctr"/>
                      <a:r>
                        <a:rPr lang="en-US" dirty="0" smtClean="0"/>
                        <a:t>Hebrew</a:t>
                      </a:r>
                      <a:r>
                        <a:rPr lang="en-US" baseline="0" dirty="0" smtClean="0"/>
                        <a:t> Name</a:t>
                      </a:r>
                      <a:endParaRPr lang="en-US" dirty="0"/>
                    </a:p>
                  </a:txBody>
                  <a:tcPr/>
                </a:tc>
                <a:tc>
                  <a:txBody>
                    <a:bodyPr/>
                    <a:lstStyle/>
                    <a:p>
                      <a:pPr algn="ctr"/>
                      <a:r>
                        <a:rPr lang="en-US" dirty="0" smtClean="0"/>
                        <a:t>Hebrew Meaning</a:t>
                      </a:r>
                      <a:endParaRPr lang="en-US" dirty="0"/>
                    </a:p>
                  </a:txBody>
                  <a:tcPr/>
                </a:tc>
                <a:tc>
                  <a:txBody>
                    <a:bodyPr/>
                    <a:lstStyle/>
                    <a:p>
                      <a:pPr algn="ctr"/>
                      <a:r>
                        <a:rPr lang="en-US" dirty="0" smtClean="0"/>
                        <a:t>Babylonian</a:t>
                      </a:r>
                      <a:r>
                        <a:rPr lang="en-US" baseline="0" dirty="0" smtClean="0"/>
                        <a:t> Name</a:t>
                      </a:r>
                      <a:endParaRPr lang="en-US" dirty="0"/>
                    </a:p>
                  </a:txBody>
                  <a:tcPr/>
                </a:tc>
                <a:tc>
                  <a:txBody>
                    <a:bodyPr/>
                    <a:lstStyle/>
                    <a:p>
                      <a:pPr algn="ctr"/>
                      <a:r>
                        <a:rPr lang="en-US" dirty="0" smtClean="0"/>
                        <a:t>Babylonian Meaning</a:t>
                      </a:r>
                      <a:endParaRPr lang="en-US" dirty="0"/>
                    </a:p>
                  </a:txBody>
                  <a:tcPr/>
                </a:tc>
              </a:tr>
              <a:tr h="370840">
                <a:tc>
                  <a:txBody>
                    <a:bodyPr/>
                    <a:lstStyle/>
                    <a:p>
                      <a:pPr algn="r"/>
                      <a:r>
                        <a:rPr lang="en-US" sz="2000" dirty="0" smtClean="0"/>
                        <a:t>Daniel -</a:t>
                      </a:r>
                      <a:endParaRPr lang="en-US" sz="2000" dirty="0"/>
                    </a:p>
                  </a:txBody>
                  <a:tcPr/>
                </a:tc>
                <a:tc>
                  <a:txBody>
                    <a:bodyPr/>
                    <a:lstStyle/>
                    <a:p>
                      <a:r>
                        <a:rPr lang="en-US" sz="2000" dirty="0" smtClean="0"/>
                        <a:t>God is my judge</a:t>
                      </a:r>
                      <a:endParaRPr lang="en-US" sz="2000" dirty="0"/>
                    </a:p>
                  </a:txBody>
                  <a:tcPr/>
                </a:tc>
                <a:tc>
                  <a:txBody>
                    <a:bodyPr/>
                    <a:lstStyle/>
                    <a:p>
                      <a:pPr algn="r"/>
                      <a:r>
                        <a:rPr lang="en-US" sz="2000" dirty="0" smtClean="0"/>
                        <a:t>Belteshazzar - </a:t>
                      </a:r>
                      <a:endParaRPr lang="en-US" sz="20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2000" dirty="0" smtClean="0"/>
                        <a:t>Bel protect his life</a:t>
                      </a:r>
                    </a:p>
                    <a:p>
                      <a:endParaRPr lang="en-US" sz="2000" dirty="0"/>
                    </a:p>
                  </a:txBody>
                  <a:tcPr/>
                </a:tc>
              </a:tr>
              <a:tr h="370840">
                <a:tc>
                  <a:txBody>
                    <a:bodyPr/>
                    <a:lstStyle/>
                    <a:p>
                      <a:pPr algn="r"/>
                      <a:r>
                        <a:rPr lang="en-US" sz="2000" dirty="0" smtClean="0"/>
                        <a:t>Hananiah -</a:t>
                      </a:r>
                      <a:endParaRPr lang="en-US" sz="2000" dirty="0"/>
                    </a:p>
                  </a:txBody>
                  <a:tcPr/>
                </a:tc>
                <a:tc>
                  <a:txBody>
                    <a:bodyPr/>
                    <a:lstStyle/>
                    <a:p>
                      <a:r>
                        <a:rPr lang="en-US" sz="2000" dirty="0" smtClean="0"/>
                        <a:t>The Lord shows grace</a:t>
                      </a:r>
                      <a:endParaRPr lang="en-US" sz="2000" dirty="0"/>
                    </a:p>
                  </a:txBody>
                  <a:tcPr/>
                </a:tc>
                <a:tc>
                  <a:txBody>
                    <a:bodyPr/>
                    <a:lstStyle/>
                    <a:p>
                      <a:pPr algn="r"/>
                      <a:r>
                        <a:rPr lang="en-US" sz="2000" kern="1200" dirty="0" smtClean="0">
                          <a:solidFill>
                            <a:schemeClr val="dk1"/>
                          </a:solidFill>
                          <a:effectLst/>
                          <a:latin typeface="+mn-lt"/>
                          <a:ea typeface="+mn-ea"/>
                          <a:cs typeface="+mn-cs"/>
                        </a:rPr>
                        <a:t>Shadrach - </a:t>
                      </a:r>
                      <a:endParaRPr lang="en-US" sz="2000" dirty="0"/>
                    </a:p>
                  </a:txBody>
                  <a:tcPr/>
                </a:tc>
                <a:tc>
                  <a:txBody>
                    <a:bodyPr/>
                    <a:lstStyle/>
                    <a:p>
                      <a:r>
                        <a:rPr lang="en-US" sz="2000" kern="1200" dirty="0" smtClean="0">
                          <a:solidFill>
                            <a:schemeClr val="dk1"/>
                          </a:solidFill>
                          <a:effectLst/>
                          <a:latin typeface="+mn-lt"/>
                          <a:ea typeface="+mn-ea"/>
                          <a:cs typeface="+mn-cs"/>
                        </a:rPr>
                        <a:t>Command of Aku </a:t>
                      </a:r>
                    </a:p>
                    <a:p>
                      <a:r>
                        <a:rPr lang="en-US" sz="2000" kern="1200" dirty="0" smtClean="0">
                          <a:solidFill>
                            <a:schemeClr val="dk1"/>
                          </a:solidFill>
                          <a:effectLst/>
                          <a:latin typeface="+mn-lt"/>
                          <a:ea typeface="+mn-ea"/>
                          <a:cs typeface="+mn-cs"/>
                        </a:rPr>
                        <a:t>(the</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moon-god)</a:t>
                      </a:r>
                    </a:p>
                    <a:p>
                      <a:endParaRPr lang="en-US" sz="2000" dirty="0"/>
                    </a:p>
                  </a:txBody>
                  <a:tcPr/>
                </a:tc>
              </a:tr>
              <a:tr h="370840">
                <a:tc>
                  <a:txBody>
                    <a:bodyPr/>
                    <a:lstStyle/>
                    <a:p>
                      <a:pPr algn="r"/>
                      <a:r>
                        <a:rPr lang="en-US" sz="2000" dirty="0" smtClean="0"/>
                        <a:t>Mishael -</a:t>
                      </a:r>
                      <a:endParaRPr lang="en-US" sz="2000" dirty="0"/>
                    </a:p>
                  </a:txBody>
                  <a:tcPr/>
                </a:tc>
                <a:tc>
                  <a:txBody>
                    <a:bodyPr/>
                    <a:lstStyle/>
                    <a:p>
                      <a:r>
                        <a:rPr lang="en-US" sz="2000" dirty="0" smtClean="0"/>
                        <a:t>Who is like God?</a:t>
                      </a:r>
                      <a:endParaRPr lang="en-US" sz="2000" dirty="0"/>
                    </a:p>
                  </a:txBody>
                  <a:tcPr/>
                </a:tc>
                <a:tc>
                  <a:txBody>
                    <a:bodyPr/>
                    <a:lstStyle/>
                    <a:p>
                      <a:pPr algn="r"/>
                      <a:r>
                        <a:rPr lang="en-US" sz="2000" dirty="0" smtClean="0"/>
                        <a:t>Meshach - </a:t>
                      </a:r>
                      <a:endParaRPr lang="en-US" sz="20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2000" dirty="0" smtClean="0"/>
                        <a:t>Who is as Aku is?</a:t>
                      </a:r>
                    </a:p>
                    <a:p>
                      <a:endParaRPr lang="en-US" sz="2000" dirty="0"/>
                    </a:p>
                  </a:txBody>
                  <a:tcPr/>
                </a:tc>
              </a:tr>
              <a:tr h="370840">
                <a:tc>
                  <a:txBody>
                    <a:bodyPr/>
                    <a:lstStyle/>
                    <a:p>
                      <a:pPr algn="r"/>
                      <a:r>
                        <a:rPr lang="en-US" sz="2000" dirty="0" smtClean="0"/>
                        <a:t>Azariah -</a:t>
                      </a:r>
                      <a:endParaRPr lang="en-US" sz="2000" dirty="0"/>
                    </a:p>
                  </a:txBody>
                  <a:tcPr/>
                </a:tc>
                <a:tc>
                  <a:txBody>
                    <a:bodyPr/>
                    <a:lstStyle/>
                    <a:p>
                      <a:r>
                        <a:rPr lang="en-US" sz="2000" dirty="0" smtClean="0"/>
                        <a:t>The Lord is my help</a:t>
                      </a:r>
                      <a:endParaRPr lang="en-US" sz="2000" dirty="0"/>
                    </a:p>
                  </a:txBody>
                  <a:tcPr/>
                </a:tc>
                <a:tc>
                  <a:txBody>
                    <a:bodyPr/>
                    <a:lstStyle/>
                    <a:p>
                      <a:pPr algn="r"/>
                      <a:r>
                        <a:rPr lang="en-US" sz="2000" dirty="0" smtClean="0"/>
                        <a:t>Abednego - </a:t>
                      </a:r>
                      <a:endParaRPr lang="en-US" sz="20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2000" dirty="0" smtClean="0"/>
                        <a:t>Servant of Nebo</a:t>
                      </a:r>
                    </a:p>
                    <a:p>
                      <a:endParaRPr lang="en-US" sz="2000" dirty="0"/>
                    </a:p>
                  </a:txBody>
                  <a:tcPr/>
                </a:tc>
              </a:tr>
            </a:tbl>
          </a:graphicData>
        </a:graphic>
      </p:graphicFrame>
      <p:sp>
        <p:nvSpPr>
          <p:cNvPr id="6" name="TextBox 5"/>
          <p:cNvSpPr txBox="1"/>
          <p:nvPr/>
        </p:nvSpPr>
        <p:spPr>
          <a:xfrm>
            <a:off x="584321" y="5496580"/>
            <a:ext cx="7975646" cy="523220"/>
          </a:xfrm>
          <a:prstGeom prst="rect">
            <a:avLst/>
          </a:prstGeom>
          <a:noFill/>
        </p:spPr>
        <p:txBody>
          <a:bodyPr wrap="none" rtlCol="0">
            <a:spAutoFit/>
          </a:bodyPr>
          <a:lstStyle/>
          <a:p>
            <a:pPr algn="ctr"/>
            <a:r>
              <a:rPr lang="en-US" sz="2800" dirty="0" smtClean="0"/>
              <a:t>Why did the Babylonians change these men’s names?</a:t>
            </a:r>
            <a:endParaRPr lang="en-US" sz="2800" dirty="0"/>
          </a:p>
        </p:txBody>
      </p:sp>
      <p:sp>
        <p:nvSpPr>
          <p:cNvPr id="9" name="Rectangle 8"/>
          <p:cNvSpPr/>
          <p:nvPr/>
        </p:nvSpPr>
        <p:spPr>
          <a:xfrm>
            <a:off x="2263878" y="340387"/>
            <a:ext cx="4641294" cy="707886"/>
          </a:xfrm>
          <a:prstGeom prst="rect">
            <a:avLst/>
          </a:prstGeom>
        </p:spPr>
        <p:txBody>
          <a:bodyPr wrap="square" anchor="ctr">
            <a:spAutoFit/>
          </a:bodyPr>
          <a:lstStyle/>
          <a:p>
            <a:pPr algn="ctr"/>
            <a:r>
              <a:rPr lang="en-US" sz="4000" b="1" dirty="0" smtClean="0"/>
              <a:t>Dedicated Remnant</a:t>
            </a:r>
          </a:p>
        </p:txBody>
      </p:sp>
      <p:sp>
        <p:nvSpPr>
          <p:cNvPr id="10"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11"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
        <p:nvSpPr>
          <p:cNvPr id="12" name="Slide Number Placeholder 12"/>
          <p:cNvSpPr>
            <a:spLocks noGrp="1"/>
          </p:cNvSpPr>
          <p:nvPr>
            <p:ph type="sldNum" sz="quarter" idx="12"/>
          </p:nvPr>
        </p:nvSpPr>
        <p:spPr>
          <a:xfrm>
            <a:off x="8305800" y="6518275"/>
            <a:ext cx="685800" cy="365125"/>
          </a:xfrm>
        </p:spPr>
        <p:txBody>
          <a:bodyPr/>
          <a:lstStyle/>
          <a:p>
            <a:r>
              <a:rPr lang="en-US" dirty="0" smtClean="0"/>
              <a:t>18</a:t>
            </a:r>
            <a:endParaRPr lang="en-US" dirty="0"/>
          </a:p>
        </p:txBody>
      </p:sp>
    </p:spTree>
    <p:extLst>
      <p:ext uri="{BB962C8B-B14F-4D97-AF65-F5344CB8AC3E}">
        <p14:creationId xmlns:p14="http://schemas.microsoft.com/office/powerpoint/2010/main" val="259187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9744" y="1763792"/>
            <a:ext cx="6763656" cy="4001095"/>
          </a:xfrm>
          <a:prstGeom prst="rect">
            <a:avLst/>
          </a:prstGeom>
        </p:spPr>
        <p:txBody>
          <a:bodyPr wrap="square">
            <a:spAutoFit/>
          </a:bodyPr>
          <a:lstStyle/>
          <a:p>
            <a:pPr marL="406400" indent="-406400">
              <a:spcBef>
                <a:spcPts val="1200"/>
              </a:spcBef>
            </a:pPr>
            <a:r>
              <a:rPr lang="en-US" sz="2800" dirty="0" smtClean="0"/>
              <a:t>1. God </a:t>
            </a:r>
            <a:r>
              <a:rPr lang="en-US" sz="2800" dirty="0"/>
              <a:t>gave Nebuchadnezzar victory </a:t>
            </a:r>
            <a:r>
              <a:rPr lang="en-US" sz="2800" dirty="0" smtClean="0"/>
              <a:t>             (</a:t>
            </a:r>
            <a:r>
              <a:rPr lang="en-US" sz="2800" dirty="0" smtClean="0">
                <a:hlinkClick r:id="rId3"/>
              </a:rPr>
              <a:t>Daniel </a:t>
            </a:r>
            <a:r>
              <a:rPr lang="en-US" sz="2800" dirty="0">
                <a:hlinkClick r:id="rId3"/>
              </a:rPr>
              <a:t>1:1-2</a:t>
            </a:r>
            <a:r>
              <a:rPr lang="en-US" sz="2800" dirty="0"/>
              <a:t>)</a:t>
            </a:r>
          </a:p>
          <a:p>
            <a:pPr marL="406400" indent="-406400">
              <a:spcBef>
                <a:spcPts val="1200"/>
              </a:spcBef>
            </a:pPr>
            <a:r>
              <a:rPr lang="en-US" sz="2800" dirty="0"/>
              <a:t>2. God gave favor to Daniel and his friends </a:t>
            </a:r>
            <a:r>
              <a:rPr lang="en-US" sz="2800" dirty="0" smtClean="0"/>
              <a:t>     (</a:t>
            </a:r>
            <a:r>
              <a:rPr lang="en-US" sz="2800" dirty="0" smtClean="0">
                <a:hlinkClick r:id="rId4"/>
              </a:rPr>
              <a:t>Daniel </a:t>
            </a:r>
            <a:r>
              <a:rPr lang="en-US" sz="2800" dirty="0">
                <a:hlinkClick r:id="rId4"/>
              </a:rPr>
              <a:t>1:3-16</a:t>
            </a:r>
            <a:r>
              <a:rPr lang="en-US" sz="2800" dirty="0"/>
              <a:t>)</a:t>
            </a:r>
          </a:p>
          <a:p>
            <a:pPr marL="406400" indent="-406400">
              <a:spcBef>
                <a:spcPts val="1200"/>
              </a:spcBef>
            </a:pPr>
            <a:r>
              <a:rPr lang="en-US" sz="2800" dirty="0"/>
              <a:t>3. God gave ability and success to Daniel and his friends (</a:t>
            </a:r>
            <a:r>
              <a:rPr lang="en-US" sz="2800" dirty="0" smtClean="0">
                <a:hlinkClick r:id="rId5"/>
              </a:rPr>
              <a:t>Daniel </a:t>
            </a:r>
            <a:r>
              <a:rPr lang="en-US" sz="2800" dirty="0">
                <a:hlinkClick r:id="rId5"/>
              </a:rPr>
              <a:t>1:17-20</a:t>
            </a:r>
            <a:r>
              <a:rPr lang="en-US" sz="2800" dirty="0"/>
              <a:t>)</a:t>
            </a:r>
          </a:p>
          <a:p>
            <a:pPr marL="406400" indent="-406400">
              <a:spcBef>
                <a:spcPts val="1200"/>
              </a:spcBef>
            </a:pPr>
            <a:r>
              <a:rPr lang="en-US" sz="2800" dirty="0"/>
              <a:t>4. God gave Daniel a long life and ministry </a:t>
            </a:r>
            <a:r>
              <a:rPr lang="en-US" sz="2800" dirty="0" smtClean="0"/>
              <a:t>     (</a:t>
            </a:r>
            <a:r>
              <a:rPr lang="en-US" sz="2800" dirty="0" smtClean="0">
                <a:hlinkClick r:id="rId6"/>
              </a:rPr>
              <a:t>Daniel </a:t>
            </a:r>
            <a:r>
              <a:rPr lang="en-US" sz="2800" dirty="0">
                <a:hlinkClick r:id="rId6"/>
              </a:rPr>
              <a:t>1:21</a:t>
            </a:r>
            <a:r>
              <a:rPr lang="en-US" sz="2800" dirty="0"/>
              <a:t>)</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7"/>
              </a:rPr>
              <a:t>Daniel 1:1-7</a:t>
            </a:r>
            <a:r>
              <a:rPr lang="en-US" sz="3600" dirty="0" smtClean="0"/>
              <a:t> </a:t>
            </a:r>
            <a:r>
              <a:rPr lang="en-US" sz="3200" dirty="0" smtClean="0"/>
              <a:t>(ESV)</a:t>
            </a:r>
          </a:p>
          <a:p>
            <a:pPr algn="ctr"/>
            <a:r>
              <a:rPr lang="en-US" sz="3200" b="1" dirty="0" smtClean="0"/>
              <a:t>Observation</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19</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365132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5525" y="352425"/>
            <a:ext cx="4535922" cy="646331"/>
          </a:xfrm>
          <a:prstGeom prst="rect">
            <a:avLst/>
          </a:prstGeom>
        </p:spPr>
        <p:txBody>
          <a:bodyPr wrap="none" anchor="ctr">
            <a:spAutoFit/>
          </a:bodyPr>
          <a:lstStyle/>
          <a:p>
            <a:pPr algn="ctr"/>
            <a:r>
              <a:rPr lang="en-US" sz="3600" b="1" dirty="0" smtClean="0"/>
              <a:t>2015 – 2016 Overview </a:t>
            </a:r>
          </a:p>
        </p:txBody>
      </p:sp>
      <p:sp>
        <p:nvSpPr>
          <p:cNvPr id="6" name="TextBox 5"/>
          <p:cNvSpPr txBox="1"/>
          <p:nvPr/>
        </p:nvSpPr>
        <p:spPr>
          <a:xfrm>
            <a:off x="1841500" y="1616075"/>
            <a:ext cx="5991225" cy="4570482"/>
          </a:xfrm>
          <a:prstGeom prst="rect">
            <a:avLst/>
          </a:prstGeom>
          <a:noFill/>
        </p:spPr>
        <p:txBody>
          <a:bodyPr wrap="square" rtlCol="0">
            <a:spAutoFit/>
          </a:bodyPr>
          <a:lstStyle/>
          <a:p>
            <a:pPr>
              <a:spcAft>
                <a:spcPts val="600"/>
              </a:spcAft>
            </a:pPr>
            <a:r>
              <a:rPr lang="en-US" sz="3200" b="1" dirty="0" smtClean="0"/>
              <a:t>1 John</a:t>
            </a:r>
            <a:r>
              <a:rPr lang="en-US" sz="3200" dirty="0" smtClean="0"/>
              <a:t> </a:t>
            </a:r>
            <a:r>
              <a:rPr lang="en-US" sz="3200" dirty="0"/>
              <a:t>	</a:t>
            </a:r>
            <a:r>
              <a:rPr lang="en-US" sz="3200" dirty="0" smtClean="0"/>
              <a:t>“Fellowship Barometer” </a:t>
            </a:r>
          </a:p>
          <a:p>
            <a:pPr>
              <a:spcAft>
                <a:spcPts val="600"/>
              </a:spcAft>
            </a:pPr>
            <a:endParaRPr lang="en-US" sz="3200" b="1" dirty="0" smtClean="0"/>
          </a:p>
          <a:p>
            <a:pPr>
              <a:spcAft>
                <a:spcPts val="600"/>
              </a:spcAft>
            </a:pPr>
            <a:r>
              <a:rPr lang="en-US" sz="3200" b="1" dirty="0" smtClean="0"/>
              <a:t>2 Peter</a:t>
            </a:r>
            <a:r>
              <a:rPr lang="en-US" sz="3200" dirty="0" smtClean="0"/>
              <a:t> </a:t>
            </a:r>
            <a:r>
              <a:rPr lang="en-US" sz="3200" dirty="0"/>
              <a:t>	</a:t>
            </a:r>
            <a:r>
              <a:rPr lang="en-US" sz="3200" dirty="0" smtClean="0"/>
              <a:t>“Poison in the Pew” </a:t>
            </a:r>
          </a:p>
          <a:p>
            <a:pPr>
              <a:spcAft>
                <a:spcPts val="600"/>
              </a:spcAft>
            </a:pPr>
            <a:r>
              <a:rPr lang="en-US" sz="3200" b="1" dirty="0" smtClean="0"/>
              <a:t>2 John</a:t>
            </a:r>
            <a:r>
              <a:rPr lang="en-US" sz="3200" dirty="0" smtClean="0"/>
              <a:t> </a:t>
            </a:r>
            <a:r>
              <a:rPr lang="en-US" sz="3200" dirty="0"/>
              <a:t>	</a:t>
            </a:r>
            <a:r>
              <a:rPr lang="en-US" sz="3200" dirty="0" smtClean="0"/>
              <a:t>“Bolt the Door” </a:t>
            </a:r>
          </a:p>
          <a:p>
            <a:pPr>
              <a:spcAft>
                <a:spcPts val="600"/>
              </a:spcAft>
            </a:pPr>
            <a:r>
              <a:rPr lang="en-US" sz="3200" b="1" dirty="0" smtClean="0"/>
              <a:t>3 John</a:t>
            </a:r>
            <a:r>
              <a:rPr lang="en-US" sz="3200" dirty="0" smtClean="0"/>
              <a:t> </a:t>
            </a:r>
            <a:r>
              <a:rPr lang="en-US" sz="3200" dirty="0"/>
              <a:t>	</a:t>
            </a:r>
            <a:r>
              <a:rPr lang="en-US" sz="3200" dirty="0" smtClean="0"/>
              <a:t>“Open the Door” </a:t>
            </a:r>
          </a:p>
          <a:p>
            <a:pPr>
              <a:spcAft>
                <a:spcPts val="600"/>
              </a:spcAft>
            </a:pPr>
            <a:r>
              <a:rPr lang="en-US" sz="3200" b="1" dirty="0" smtClean="0"/>
              <a:t>Jude</a:t>
            </a:r>
            <a:r>
              <a:rPr lang="en-US" sz="3200" dirty="0" smtClean="0"/>
              <a:t> </a:t>
            </a:r>
            <a:r>
              <a:rPr lang="en-US" sz="3200" dirty="0"/>
              <a:t>	</a:t>
            </a:r>
            <a:r>
              <a:rPr lang="en-US" sz="3200" dirty="0" smtClean="0"/>
              <a:t>	“Fight for the Faith” </a:t>
            </a:r>
          </a:p>
          <a:p>
            <a:pPr>
              <a:spcAft>
                <a:spcPts val="600"/>
              </a:spcAft>
            </a:pPr>
            <a:endParaRPr lang="en-US" sz="3200" dirty="0" smtClean="0"/>
          </a:p>
          <a:p>
            <a:pPr>
              <a:spcAft>
                <a:spcPts val="600"/>
              </a:spcAft>
            </a:pPr>
            <a:r>
              <a:rPr lang="en-US" sz="3200" b="1" dirty="0" smtClean="0"/>
              <a:t>Daniel</a:t>
            </a:r>
            <a:r>
              <a:rPr lang="en-US" sz="3200" dirty="0" smtClean="0"/>
              <a:t> </a:t>
            </a:r>
            <a:r>
              <a:rPr lang="en-US" sz="3200" dirty="0"/>
              <a:t>	</a:t>
            </a:r>
            <a:r>
              <a:rPr lang="en-US" sz="3200" dirty="0" smtClean="0"/>
              <a:t>“Dreams”</a:t>
            </a:r>
          </a:p>
        </p:txBody>
      </p:sp>
      <p:sp>
        <p:nvSpPr>
          <p:cNvPr id="7" name="Slide Number Placeholder 9"/>
          <p:cNvSpPr>
            <a:spLocks noGrp="1"/>
          </p:cNvSpPr>
          <p:nvPr>
            <p:ph type="sldNum" sz="quarter" idx="12"/>
          </p:nvPr>
        </p:nvSpPr>
        <p:spPr>
          <a:xfrm>
            <a:off x="8305800" y="6518275"/>
            <a:ext cx="685800" cy="365125"/>
          </a:xfrm>
        </p:spPr>
        <p:txBody>
          <a:bodyPr/>
          <a:lstStyle/>
          <a:p>
            <a:fld id="{5762F52A-C960-462B-8236-8A9481EACB9C}" type="slidenum">
              <a:rPr lang="en-US" smtClean="0"/>
              <a:pPr/>
              <a:t>2</a:t>
            </a:fld>
            <a:endParaRPr lang="en-US" dirty="0"/>
          </a:p>
        </p:txBody>
      </p:sp>
      <p:sp>
        <p:nvSpPr>
          <p:cNvPr id="11"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2"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13" name="Right Arrow 12"/>
          <p:cNvSpPr/>
          <p:nvPr/>
        </p:nvSpPr>
        <p:spPr>
          <a:xfrm>
            <a:off x="1141148" y="5678426"/>
            <a:ext cx="613304" cy="404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49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32744" y="1617302"/>
            <a:ext cx="4096656" cy="2062103"/>
          </a:xfrm>
          <a:prstGeom prst="rect">
            <a:avLst/>
          </a:prstGeom>
        </p:spPr>
        <p:txBody>
          <a:bodyPr wrap="square">
            <a:spAutoFit/>
          </a:bodyPr>
          <a:lstStyle/>
          <a:p>
            <a:pPr marL="457200" indent="-457200">
              <a:lnSpc>
                <a:spcPct val="200000"/>
              </a:lnSpc>
              <a:buFont typeface="Arial" panose="020B0604020202020204" pitchFamily="34" charset="0"/>
              <a:buChar char="•"/>
            </a:pPr>
            <a:r>
              <a:rPr lang="en-US" sz="3200" dirty="0" smtClean="0"/>
              <a:t>What was the gift?</a:t>
            </a:r>
          </a:p>
          <a:p>
            <a:pPr marL="457200" indent="-457200">
              <a:lnSpc>
                <a:spcPct val="200000"/>
              </a:lnSpc>
              <a:buFont typeface="Arial" panose="020B0604020202020204" pitchFamily="34" charset="0"/>
              <a:buChar char="•"/>
            </a:pPr>
            <a:r>
              <a:rPr lang="en-US" sz="3200" dirty="0" smtClean="0"/>
              <a:t>Why was it given?</a:t>
            </a:r>
            <a:endParaRPr lang="en-US" sz="3200" dirty="0"/>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3"/>
              </a:rPr>
              <a:t>Daniel 1:1-2</a:t>
            </a:r>
            <a:r>
              <a:rPr lang="en-US" sz="3600" dirty="0" smtClean="0"/>
              <a:t> </a:t>
            </a:r>
            <a:r>
              <a:rPr lang="en-US" sz="3200" dirty="0" smtClean="0"/>
              <a:t>(ESV)</a:t>
            </a:r>
          </a:p>
          <a:p>
            <a:pPr algn="ctr"/>
            <a:r>
              <a:rPr lang="en-US" sz="3200" b="1" dirty="0" smtClean="0"/>
              <a:t>God’s Gift to the King</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20</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2" name="TextBox 1"/>
          <p:cNvSpPr txBox="1"/>
          <p:nvPr/>
        </p:nvSpPr>
        <p:spPr>
          <a:xfrm>
            <a:off x="504372" y="4357914"/>
            <a:ext cx="8153400" cy="1384995"/>
          </a:xfrm>
          <a:prstGeom prst="rect">
            <a:avLst/>
          </a:prstGeom>
          <a:noFill/>
        </p:spPr>
        <p:txBody>
          <a:bodyPr wrap="square" rtlCol="0">
            <a:spAutoFit/>
          </a:bodyPr>
          <a:lstStyle/>
          <a:p>
            <a:r>
              <a:rPr lang="en-US" sz="2800" dirty="0"/>
              <a:t>When He isn't permitted to rule, He will overrule, but His will shall ultimately be done and His name glorified. </a:t>
            </a:r>
            <a:endParaRPr lang="en-US" sz="2800" dirty="0" smtClean="0"/>
          </a:p>
          <a:p>
            <a:pPr algn="ctr"/>
            <a:r>
              <a:rPr lang="en-US" sz="2800" dirty="0" smtClean="0"/>
              <a:t>					- Wiersbe</a:t>
            </a:r>
            <a:endParaRPr lang="en-US" sz="2800" dirty="0"/>
          </a:p>
        </p:txBody>
      </p:sp>
    </p:spTree>
    <p:extLst>
      <p:ext uri="{BB962C8B-B14F-4D97-AF65-F5344CB8AC3E}">
        <p14:creationId xmlns:p14="http://schemas.microsoft.com/office/powerpoint/2010/main" val="1403383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447800"/>
            <a:ext cx="7068456" cy="4616648"/>
          </a:xfrm>
          <a:prstGeom prst="rect">
            <a:avLst/>
          </a:prstGeom>
        </p:spPr>
        <p:txBody>
          <a:bodyPr wrap="square">
            <a:spAutoFit/>
          </a:bodyPr>
          <a:lstStyle/>
          <a:p>
            <a:pPr algn="ctr">
              <a:lnSpc>
                <a:spcPct val="150000"/>
              </a:lnSpc>
            </a:pPr>
            <a:r>
              <a:rPr lang="en-US" sz="3600" dirty="0" smtClean="0">
                <a:hlinkClick r:id="rId3"/>
              </a:rPr>
              <a:t>1 Kings 18:21</a:t>
            </a:r>
            <a:endParaRPr lang="en-US" sz="3200" dirty="0" smtClean="0"/>
          </a:p>
          <a:p>
            <a:pPr>
              <a:lnSpc>
                <a:spcPct val="150000"/>
              </a:lnSpc>
            </a:pPr>
            <a:r>
              <a:rPr lang="en-US" sz="3200" dirty="0" smtClean="0"/>
              <a:t>Elijah </a:t>
            </a:r>
            <a:r>
              <a:rPr lang="en-US" sz="3200" dirty="0"/>
              <a:t>went before the people and said, “How long will you waver between two opinions? </a:t>
            </a:r>
            <a:r>
              <a:rPr lang="en-US" sz="3200" dirty="0" smtClean="0"/>
              <a:t> If </a:t>
            </a:r>
            <a:r>
              <a:rPr lang="en-US" sz="3200" dirty="0"/>
              <a:t>the LORD is God, follow him; but if Baal is God, follow him</a:t>
            </a:r>
            <a:r>
              <a:rPr lang="en-US" sz="3200" dirty="0" smtClean="0"/>
              <a:t>.”  But </a:t>
            </a:r>
            <a:r>
              <a:rPr lang="en-US" sz="3200" dirty="0"/>
              <a:t>the people said nothing.</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4"/>
              </a:rPr>
              <a:t>Daniel 1:1-2</a:t>
            </a:r>
            <a:r>
              <a:rPr lang="en-US" sz="3600" dirty="0" smtClean="0"/>
              <a:t> </a:t>
            </a:r>
            <a:r>
              <a:rPr lang="en-US" sz="3200" dirty="0" smtClean="0"/>
              <a:t>(ESV)</a:t>
            </a:r>
          </a:p>
          <a:p>
            <a:pPr algn="ctr"/>
            <a:r>
              <a:rPr lang="en-US" sz="3200" b="1" dirty="0"/>
              <a:t>Interpretation</a:t>
            </a:r>
            <a:endParaRPr lang="en-US" sz="3200" b="1" dirty="0" smtClean="0"/>
          </a:p>
        </p:txBody>
      </p:sp>
      <p:sp>
        <p:nvSpPr>
          <p:cNvPr id="12" name="Slide Number Placeholder 11"/>
          <p:cNvSpPr>
            <a:spLocks noGrp="1"/>
          </p:cNvSpPr>
          <p:nvPr>
            <p:ph type="sldNum" sz="quarter" idx="12"/>
          </p:nvPr>
        </p:nvSpPr>
        <p:spPr/>
        <p:txBody>
          <a:bodyPr/>
          <a:lstStyle/>
          <a:p>
            <a:fld id="{5762F52A-C960-462B-8236-8A9481EACB9C}" type="slidenum">
              <a:rPr lang="en-US" smtClean="0"/>
              <a:pPr/>
              <a:t>21</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326217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37344" y="1617302"/>
            <a:ext cx="7144656" cy="4196020"/>
          </a:xfrm>
          <a:prstGeom prst="rect">
            <a:avLst/>
          </a:prstGeom>
        </p:spPr>
        <p:txBody>
          <a:bodyPr wrap="square">
            <a:spAutoFit/>
          </a:bodyPr>
          <a:lstStyle/>
          <a:p>
            <a:pPr marL="457200" indent="-457200">
              <a:lnSpc>
                <a:spcPts val="4000"/>
              </a:lnSpc>
              <a:buFont typeface="Arial" panose="020B0604020202020204" pitchFamily="34" charset="0"/>
              <a:buChar char="•"/>
            </a:pPr>
            <a:r>
              <a:rPr lang="en-US" sz="2800" dirty="0" smtClean="0"/>
              <a:t>A Dedicated Remnant </a:t>
            </a:r>
            <a:endParaRPr lang="en-US" sz="2800" dirty="0"/>
          </a:p>
          <a:p>
            <a:pPr marL="457200" indent="-457200">
              <a:lnSpc>
                <a:spcPts val="4000"/>
              </a:lnSpc>
              <a:buFont typeface="Arial" panose="020B0604020202020204" pitchFamily="34" charset="0"/>
              <a:buChar char="•"/>
            </a:pPr>
            <a:r>
              <a:rPr lang="en-US" sz="2800" dirty="0" smtClean="0"/>
              <a:t>A Difficult Trial</a:t>
            </a:r>
          </a:p>
          <a:p>
            <a:pPr marL="457200" indent="-457200">
              <a:lnSpc>
                <a:spcPts val="4000"/>
              </a:lnSpc>
              <a:buFont typeface="Arial" panose="020B0604020202020204" pitchFamily="34" charset="0"/>
              <a:buChar char="•"/>
            </a:pPr>
            <a:r>
              <a:rPr lang="en-US" sz="2800" dirty="0" smtClean="0"/>
              <a:t>A Discerning Test</a:t>
            </a:r>
            <a:endParaRPr lang="en-US" sz="2800" dirty="0"/>
          </a:p>
          <a:p>
            <a:pPr marL="457200" indent="-457200">
              <a:lnSpc>
                <a:spcPts val="4000"/>
              </a:lnSpc>
              <a:buFont typeface="Arial" panose="020B0604020202020204" pitchFamily="34" charset="0"/>
              <a:buChar char="•"/>
            </a:pPr>
            <a:endParaRPr lang="en-US" sz="2800" dirty="0"/>
          </a:p>
          <a:p>
            <a:pPr marL="457200" indent="-457200">
              <a:lnSpc>
                <a:spcPts val="4000"/>
              </a:lnSpc>
              <a:buFont typeface="Arial" panose="020B0604020202020204" pitchFamily="34" charset="0"/>
              <a:buChar char="•"/>
            </a:pPr>
            <a:r>
              <a:rPr lang="en-US" sz="2800" dirty="0" smtClean="0"/>
              <a:t>Stay ____</a:t>
            </a:r>
          </a:p>
          <a:p>
            <a:pPr marL="457200" indent="-457200">
              <a:lnSpc>
                <a:spcPts val="4000"/>
              </a:lnSpc>
              <a:buFont typeface="Arial" panose="020B0604020202020204" pitchFamily="34" charset="0"/>
              <a:buChar char="•"/>
            </a:pPr>
            <a:r>
              <a:rPr lang="en-US" sz="2800" dirty="0" smtClean="0"/>
              <a:t>Be gracious toward_________</a:t>
            </a:r>
          </a:p>
          <a:p>
            <a:pPr marL="457200" indent="-457200">
              <a:lnSpc>
                <a:spcPts val="4000"/>
              </a:lnSpc>
              <a:buFont typeface="Arial" panose="020B0604020202020204" pitchFamily="34" charset="0"/>
              <a:buChar char="•"/>
            </a:pPr>
            <a:r>
              <a:rPr lang="en-US" sz="2800" dirty="0" smtClean="0"/>
              <a:t>Do your job, ________</a:t>
            </a:r>
          </a:p>
          <a:p>
            <a:pPr marL="457200" indent="-457200">
              <a:lnSpc>
                <a:spcPts val="4000"/>
              </a:lnSpc>
              <a:buFont typeface="Arial" panose="020B0604020202020204" pitchFamily="34" charset="0"/>
              <a:buChar char="•"/>
            </a:pPr>
            <a:r>
              <a:rPr lang="en-US" sz="2800" dirty="0" smtClean="0"/>
              <a:t>Consider your personal pronouns (__, __, __)</a:t>
            </a:r>
          </a:p>
        </p:txBody>
      </p:sp>
      <p:sp>
        <p:nvSpPr>
          <p:cNvPr id="8" name="Rectangle 7"/>
          <p:cNvSpPr/>
          <p:nvPr/>
        </p:nvSpPr>
        <p:spPr>
          <a:xfrm>
            <a:off x="1904999" y="124943"/>
            <a:ext cx="5334001" cy="1138773"/>
          </a:xfrm>
          <a:prstGeom prst="rect">
            <a:avLst/>
          </a:prstGeom>
        </p:spPr>
        <p:txBody>
          <a:bodyPr wrap="square" anchor="ctr">
            <a:spAutoFit/>
          </a:bodyPr>
          <a:lstStyle/>
          <a:p>
            <a:pPr algn="ctr"/>
            <a:r>
              <a:rPr lang="en-US" sz="3600" dirty="0" smtClean="0">
                <a:hlinkClick r:id="rId3"/>
              </a:rPr>
              <a:t>Daniel 1:3-16</a:t>
            </a:r>
            <a:r>
              <a:rPr lang="en-US" sz="3600" dirty="0" smtClean="0"/>
              <a:t> </a:t>
            </a:r>
            <a:r>
              <a:rPr lang="en-US" sz="3200" dirty="0" smtClean="0"/>
              <a:t>(ESV)</a:t>
            </a:r>
          </a:p>
          <a:p>
            <a:pPr algn="ctr"/>
            <a:r>
              <a:rPr lang="en-US" sz="3200" b="1" dirty="0" smtClean="0"/>
              <a:t>God’s Favor to Daniel, et al</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22</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19659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89744" y="1617302"/>
            <a:ext cx="6839856" cy="3323987"/>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smtClean="0"/>
              <a:t>God’s special blessing</a:t>
            </a:r>
          </a:p>
          <a:p>
            <a:pPr marL="457200" indent="-457200">
              <a:lnSpc>
                <a:spcPct val="150000"/>
              </a:lnSpc>
              <a:buFont typeface="Arial" panose="020B0604020202020204" pitchFamily="34" charset="0"/>
              <a:buChar char="•"/>
            </a:pPr>
            <a:r>
              <a:rPr lang="en-US" sz="2800" dirty="0" smtClean="0"/>
              <a:t>The King’s Examination</a:t>
            </a:r>
          </a:p>
          <a:p>
            <a:pPr>
              <a:lnSpc>
                <a:spcPct val="150000"/>
              </a:lnSpc>
            </a:pPr>
            <a:endParaRPr lang="en-US" sz="2800" dirty="0" smtClean="0"/>
          </a:p>
          <a:p>
            <a:pPr marL="457200" indent="-457200">
              <a:lnSpc>
                <a:spcPct val="150000"/>
              </a:lnSpc>
              <a:buFont typeface="Arial" panose="020B0604020202020204" pitchFamily="34" charset="0"/>
              <a:buChar char="•"/>
            </a:pPr>
            <a:r>
              <a:rPr lang="en-US" sz="2800" dirty="0" smtClean="0"/>
              <a:t>Understand the prevailing worldviews for the right purpose (Moses, Peter, Paul)</a:t>
            </a:r>
            <a:endParaRPr lang="en-US" sz="2800" dirty="0"/>
          </a:p>
        </p:txBody>
      </p:sp>
      <p:sp>
        <p:nvSpPr>
          <p:cNvPr id="8" name="Rectangle 7"/>
          <p:cNvSpPr/>
          <p:nvPr/>
        </p:nvSpPr>
        <p:spPr>
          <a:xfrm>
            <a:off x="1828800" y="124943"/>
            <a:ext cx="5334001" cy="1138773"/>
          </a:xfrm>
          <a:prstGeom prst="rect">
            <a:avLst/>
          </a:prstGeom>
        </p:spPr>
        <p:txBody>
          <a:bodyPr wrap="square" anchor="ctr">
            <a:spAutoFit/>
          </a:bodyPr>
          <a:lstStyle/>
          <a:p>
            <a:pPr algn="ctr"/>
            <a:r>
              <a:rPr lang="en-US" sz="3600" dirty="0" smtClean="0">
                <a:hlinkClick r:id="rId3"/>
              </a:rPr>
              <a:t>Daniel 1:17-20</a:t>
            </a:r>
            <a:r>
              <a:rPr lang="en-US" sz="3600" dirty="0" smtClean="0"/>
              <a:t> </a:t>
            </a:r>
            <a:r>
              <a:rPr lang="en-US" sz="3200" dirty="0" smtClean="0"/>
              <a:t>(ESV)</a:t>
            </a:r>
          </a:p>
          <a:p>
            <a:pPr algn="ctr"/>
            <a:r>
              <a:rPr lang="en-US" sz="3200" b="1" dirty="0" smtClean="0"/>
              <a:t>God Gave Ability and Success</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23</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1367998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33486" y="1617302"/>
            <a:ext cx="3106056" cy="4708981"/>
          </a:xfrm>
          <a:prstGeom prst="rect">
            <a:avLst/>
          </a:prstGeom>
        </p:spPr>
        <p:txBody>
          <a:bodyPr wrap="square">
            <a:spAutoFit/>
          </a:bodyPr>
          <a:lstStyle/>
          <a:p>
            <a:pPr>
              <a:lnSpc>
                <a:spcPts val="4000"/>
              </a:lnSpc>
            </a:pPr>
            <a:r>
              <a:rPr lang="en-US" sz="2800" dirty="0" smtClean="0"/>
              <a:t>620 BC</a:t>
            </a:r>
          </a:p>
          <a:p>
            <a:pPr>
              <a:lnSpc>
                <a:spcPts val="4000"/>
              </a:lnSpc>
            </a:pPr>
            <a:endParaRPr lang="en-US" sz="2800" dirty="0" smtClean="0"/>
          </a:p>
          <a:p>
            <a:pPr>
              <a:lnSpc>
                <a:spcPts val="4000"/>
              </a:lnSpc>
            </a:pPr>
            <a:r>
              <a:rPr lang="en-US" sz="2800" dirty="0" smtClean="0"/>
              <a:t>605 BC  Captivity</a:t>
            </a:r>
          </a:p>
          <a:p>
            <a:pPr>
              <a:lnSpc>
                <a:spcPts val="4000"/>
              </a:lnSpc>
            </a:pPr>
            <a:endParaRPr lang="en-US" sz="2800" dirty="0" smtClean="0"/>
          </a:p>
          <a:p>
            <a:pPr>
              <a:lnSpc>
                <a:spcPts val="4000"/>
              </a:lnSpc>
            </a:pPr>
            <a:endParaRPr lang="en-US" sz="2800" dirty="0"/>
          </a:p>
          <a:p>
            <a:pPr>
              <a:lnSpc>
                <a:spcPts val="4000"/>
              </a:lnSpc>
            </a:pPr>
            <a:endParaRPr lang="en-US" sz="2800" dirty="0"/>
          </a:p>
          <a:p>
            <a:pPr>
              <a:lnSpc>
                <a:spcPts val="4000"/>
              </a:lnSpc>
            </a:pPr>
            <a:r>
              <a:rPr lang="en-US" sz="2800" dirty="0" smtClean="0"/>
              <a:t>539 BC  King Cyrus</a:t>
            </a:r>
          </a:p>
          <a:p>
            <a:pPr>
              <a:lnSpc>
                <a:spcPts val="4000"/>
              </a:lnSpc>
            </a:pPr>
            <a:r>
              <a:rPr lang="en-US" sz="2800" dirty="0" smtClean="0"/>
              <a:t>537 BC  4</a:t>
            </a:r>
            <a:r>
              <a:rPr lang="en-US" sz="2800" baseline="30000" dirty="0" smtClean="0"/>
              <a:t>th</a:t>
            </a:r>
            <a:r>
              <a:rPr lang="en-US" sz="2800" dirty="0" smtClean="0"/>
              <a:t> Vision</a:t>
            </a:r>
          </a:p>
          <a:p>
            <a:pPr>
              <a:lnSpc>
                <a:spcPts val="4000"/>
              </a:lnSpc>
            </a:pPr>
            <a:endParaRPr lang="en-US" sz="2800" dirty="0"/>
          </a:p>
        </p:txBody>
      </p:sp>
      <p:sp>
        <p:nvSpPr>
          <p:cNvPr id="8" name="Rectangle 7"/>
          <p:cNvSpPr/>
          <p:nvPr/>
        </p:nvSpPr>
        <p:spPr>
          <a:xfrm>
            <a:off x="1611083" y="119742"/>
            <a:ext cx="5715001" cy="1015663"/>
          </a:xfrm>
          <a:prstGeom prst="rect">
            <a:avLst/>
          </a:prstGeom>
        </p:spPr>
        <p:txBody>
          <a:bodyPr wrap="square" anchor="ctr">
            <a:spAutoFit/>
          </a:bodyPr>
          <a:lstStyle/>
          <a:p>
            <a:pPr algn="ctr"/>
            <a:r>
              <a:rPr lang="en-US" sz="3600" dirty="0" smtClean="0">
                <a:hlinkClick r:id="rId3"/>
              </a:rPr>
              <a:t>Daniel 1:17-21</a:t>
            </a:r>
            <a:r>
              <a:rPr lang="en-US" sz="3600" dirty="0" smtClean="0"/>
              <a:t> </a:t>
            </a:r>
            <a:r>
              <a:rPr lang="en-US" sz="3200" dirty="0" smtClean="0"/>
              <a:t>(ESV)</a:t>
            </a:r>
          </a:p>
          <a:p>
            <a:pPr algn="ctr"/>
            <a:r>
              <a:rPr lang="en-US" sz="2400" b="1" dirty="0" smtClean="0"/>
              <a:t>God Gave Daniel a Long Life &amp; Ministry</a:t>
            </a:r>
          </a:p>
        </p:txBody>
      </p:sp>
      <p:sp>
        <p:nvSpPr>
          <p:cNvPr id="12" name="Slide Number Placeholder 11"/>
          <p:cNvSpPr>
            <a:spLocks noGrp="1"/>
          </p:cNvSpPr>
          <p:nvPr>
            <p:ph type="sldNum" sz="quarter" idx="12"/>
          </p:nvPr>
        </p:nvSpPr>
        <p:spPr/>
        <p:txBody>
          <a:bodyPr/>
          <a:lstStyle/>
          <a:p>
            <a:fld id="{5762F52A-C960-462B-8236-8A9481EACB9C}" type="slidenum">
              <a:rPr lang="en-US" smtClean="0"/>
              <a:pPr/>
              <a:t>24</a:t>
            </a:fld>
            <a:endParaRPr lang="en-US" dirty="0"/>
          </a:p>
        </p:txBody>
      </p:sp>
      <p:sp>
        <p:nvSpPr>
          <p:cNvPr id="9"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0"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grpSp>
        <p:nvGrpSpPr>
          <p:cNvPr id="5" name="Group 4"/>
          <p:cNvGrpSpPr/>
          <p:nvPr/>
        </p:nvGrpSpPr>
        <p:grpSpPr>
          <a:xfrm>
            <a:off x="3352800" y="2231134"/>
            <a:ext cx="76200" cy="381000"/>
            <a:chOff x="1752600" y="2209800"/>
            <a:chExt cx="76200" cy="381000"/>
          </a:xfrm>
        </p:grpSpPr>
        <p:sp>
          <p:nvSpPr>
            <p:cNvPr id="2" name="Oval 1"/>
            <p:cNvSpPr/>
            <p:nvPr/>
          </p:nvSpPr>
          <p:spPr>
            <a:xfrm>
              <a:off x="1752600" y="22098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752600" y="23622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752600" y="25146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Left Brace 2"/>
          <p:cNvSpPr/>
          <p:nvPr/>
        </p:nvSpPr>
        <p:spPr>
          <a:xfrm>
            <a:off x="2710542" y="1905000"/>
            <a:ext cx="246100" cy="3581400"/>
          </a:xfrm>
          <a:prstGeom prst="leftBrace">
            <a:avLst>
              <a:gd name="adj1" fmla="val 70569"/>
              <a:gd name="adj2" fmla="val 496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p:cNvSpPr txBox="1"/>
          <p:nvPr/>
        </p:nvSpPr>
        <p:spPr>
          <a:xfrm>
            <a:off x="685800" y="3276600"/>
            <a:ext cx="1937454" cy="707886"/>
          </a:xfrm>
          <a:prstGeom prst="rect">
            <a:avLst/>
          </a:prstGeom>
          <a:noFill/>
        </p:spPr>
        <p:txBody>
          <a:bodyPr wrap="none" rtlCol="0">
            <a:spAutoFit/>
          </a:bodyPr>
          <a:lstStyle/>
          <a:p>
            <a:pPr algn="r"/>
            <a:r>
              <a:rPr lang="en-US" sz="4000" b="1" dirty="0" smtClean="0"/>
              <a:t>83 Years</a:t>
            </a:r>
            <a:endParaRPr lang="en-US" sz="4000" b="1" dirty="0"/>
          </a:p>
        </p:txBody>
      </p:sp>
      <p:grpSp>
        <p:nvGrpSpPr>
          <p:cNvPr id="14" name="Group 13"/>
          <p:cNvGrpSpPr/>
          <p:nvPr/>
        </p:nvGrpSpPr>
        <p:grpSpPr>
          <a:xfrm>
            <a:off x="3352800" y="3733800"/>
            <a:ext cx="76200" cy="381000"/>
            <a:chOff x="1752600" y="2209800"/>
            <a:chExt cx="76200" cy="381000"/>
          </a:xfrm>
        </p:grpSpPr>
        <p:sp>
          <p:nvSpPr>
            <p:cNvPr id="15" name="Oval 14"/>
            <p:cNvSpPr/>
            <p:nvPr/>
          </p:nvSpPr>
          <p:spPr>
            <a:xfrm>
              <a:off x="1752600" y="22098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752600" y="23622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752600" y="25146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8891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3372"/>
            <a:ext cx="8229600" cy="1143000"/>
          </a:xfrm>
        </p:spPr>
        <p:txBody>
          <a:bodyPr/>
          <a:lstStyle/>
          <a:p>
            <a:r>
              <a:rPr lang="en-US" b="1" dirty="0" smtClean="0"/>
              <a:t>Fear Not!</a:t>
            </a:r>
            <a:endParaRPr lang="en-US" b="1" dirty="0"/>
          </a:p>
        </p:txBody>
      </p:sp>
      <p:sp>
        <p:nvSpPr>
          <p:cNvPr id="6" name="Content Placeholder 5"/>
          <p:cNvSpPr>
            <a:spLocks noGrp="1"/>
          </p:cNvSpPr>
          <p:nvPr>
            <p:ph idx="1"/>
          </p:nvPr>
        </p:nvSpPr>
        <p:spPr>
          <a:xfrm>
            <a:off x="928914" y="1616074"/>
            <a:ext cx="7529286" cy="4708526"/>
          </a:xfrm>
        </p:spPr>
        <p:txBody>
          <a:bodyPr>
            <a:noAutofit/>
          </a:bodyPr>
          <a:lstStyle/>
          <a:p>
            <a:pPr marL="0" indent="0" algn="just">
              <a:buNone/>
            </a:pPr>
            <a:r>
              <a:rPr lang="en-US" sz="2200" dirty="0"/>
              <a:t>Has the enemy destroyed the Holy City and the holy temple and taken God's people captive? Fear not, for there is still a godly remnant that worships the true God and serves Him. Does the enemy attempt to defile that godly remnant? Fear not, for the Lord will work on their behalf and keep them separated to Himself. Are godly believers needed in places of authority? Fear not, for the Lord will see to it that they are prepared and appointed. Does the Lord desire to communicate His prophetic truth to His people? Fear not, for He will keep His servants alive and alert until their work is done. Are you in a place of responsibility and wondering how long you can hold out? Fear not, for the same God who called you and equipped you is able to make you "continue" until you complete the tasks that He has assigned you</a:t>
            </a:r>
            <a:r>
              <a:rPr lang="en-US" sz="2200" dirty="0" smtClean="0"/>
              <a:t>. - Wiersbe</a:t>
            </a:r>
            <a:endParaRPr lang="en-US" sz="2200" dirty="0"/>
          </a:p>
        </p:txBody>
      </p:sp>
      <p:sp>
        <p:nvSpPr>
          <p:cNvPr id="7"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8"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
        <p:nvSpPr>
          <p:cNvPr id="9" name="Slide Number Placeholder 12"/>
          <p:cNvSpPr>
            <a:spLocks noGrp="1"/>
          </p:cNvSpPr>
          <p:nvPr>
            <p:ph type="sldNum" sz="quarter" idx="12"/>
          </p:nvPr>
        </p:nvSpPr>
        <p:spPr>
          <a:xfrm>
            <a:off x="8305800" y="6518275"/>
            <a:ext cx="685800" cy="365125"/>
          </a:xfrm>
        </p:spPr>
        <p:txBody>
          <a:bodyPr/>
          <a:lstStyle/>
          <a:p>
            <a:r>
              <a:rPr lang="en-US" dirty="0" smtClean="0"/>
              <a:t>25</a:t>
            </a:r>
            <a:endParaRPr lang="en-US" dirty="0"/>
          </a:p>
        </p:txBody>
      </p:sp>
    </p:spTree>
    <p:extLst>
      <p:ext uri="{BB962C8B-B14F-4D97-AF65-F5344CB8AC3E}">
        <p14:creationId xmlns:p14="http://schemas.microsoft.com/office/powerpoint/2010/main" val="186738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4715"/>
            <a:ext cx="8382000" cy="4941715"/>
          </a:xfrm>
        </p:spPr>
        <p:txBody>
          <a:bodyPr>
            <a:normAutofit lnSpcReduction="10000"/>
          </a:bodyPr>
          <a:lstStyle/>
          <a:p>
            <a:pPr marL="347663" indent="-347663">
              <a:buFont typeface="+mj-lt"/>
              <a:buAutoNum type="arabicPeriod"/>
            </a:pPr>
            <a:r>
              <a:rPr lang="en-US" sz="2400" dirty="0" smtClean="0"/>
              <a:t>What surprises you about Daniel’s response to the Babylonian official in </a:t>
            </a:r>
            <a:r>
              <a:rPr lang="en-US" sz="2400" dirty="0" smtClean="0">
                <a:hlinkClick r:id="rId2"/>
              </a:rPr>
              <a:t>Daniel 1:8</a:t>
            </a:r>
            <a:r>
              <a:rPr lang="en-US" sz="2400" dirty="0" smtClean="0"/>
              <a:t> and </a:t>
            </a:r>
            <a:r>
              <a:rPr lang="en-US" sz="2400" dirty="0">
                <a:hlinkClick r:id="rId3"/>
              </a:rPr>
              <a:t>Daniel 1:12-14</a:t>
            </a:r>
            <a:r>
              <a:rPr lang="en-US" sz="2400" dirty="0" smtClean="0"/>
              <a:t>?  How does God use Daniel’s polite defiance to glorify Himself?  What are other examples that show how God uses our personal choices to further His Kingdom? (Q#4)</a:t>
            </a:r>
          </a:p>
          <a:p>
            <a:pPr marL="347663" indent="-347663">
              <a:buFont typeface="+mj-lt"/>
              <a:buAutoNum type="arabicPeriod"/>
            </a:pPr>
            <a:r>
              <a:rPr lang="en-US" sz="2400" dirty="0" smtClean="0"/>
              <a:t>How can you tell that Daniel and his friends were part of the “faithful remnant”?  What role does confidence in God play in those who are faithful?  Give some examples. (Q#6)</a:t>
            </a:r>
          </a:p>
          <a:p>
            <a:pPr marL="347663" indent="-347663">
              <a:buFont typeface="+mj-lt"/>
              <a:buAutoNum type="arabicPeriod"/>
            </a:pPr>
            <a:r>
              <a:rPr lang="en-US" sz="2400" dirty="0" smtClean="0"/>
              <a:t>Review </a:t>
            </a:r>
            <a:r>
              <a:rPr lang="en-US" sz="2400" dirty="0" smtClean="0">
                <a:hlinkClick r:id="rId4"/>
              </a:rPr>
              <a:t>Romans 12:1-2</a:t>
            </a:r>
            <a:r>
              <a:rPr lang="en-US" sz="2400" dirty="0" smtClean="0"/>
              <a:t>.  Since it’s unlikely everyone conformed, how did Daniel decide this was an appropriate time to chose not to conform?  How does this mesh with the requirement to submit to authorities in </a:t>
            </a:r>
            <a:r>
              <a:rPr lang="en-US" sz="2400" dirty="0" smtClean="0">
                <a:hlinkClick r:id="rId5"/>
              </a:rPr>
              <a:t>Romans 13:1-7</a:t>
            </a:r>
            <a:r>
              <a:rPr lang="en-US" sz="2400" dirty="0" smtClean="0"/>
              <a:t>? (Q#7)</a:t>
            </a:r>
          </a:p>
          <a:p>
            <a:pPr marL="347663" indent="-347663">
              <a:buFont typeface="+mj-lt"/>
              <a:buAutoNum type="arabicPeriod"/>
            </a:pPr>
            <a:r>
              <a:rPr lang="en-US" sz="2400" dirty="0" smtClean="0"/>
              <a:t>Consider the example of Frank Wolf as a modern day Daniel.  Does that description fit?  </a:t>
            </a:r>
            <a:endParaRPr lang="en-US" sz="2400" dirty="0"/>
          </a:p>
        </p:txBody>
      </p:sp>
      <p:sp>
        <p:nvSpPr>
          <p:cNvPr id="7" name="TextBox 6"/>
          <p:cNvSpPr txBox="1"/>
          <p:nvPr/>
        </p:nvSpPr>
        <p:spPr>
          <a:xfrm>
            <a:off x="3962400" y="6157686"/>
            <a:ext cx="5289718" cy="276999"/>
          </a:xfrm>
          <a:prstGeom prst="rect">
            <a:avLst/>
          </a:prstGeom>
          <a:noFill/>
        </p:spPr>
        <p:txBody>
          <a:bodyPr wrap="none" rtlCol="0">
            <a:spAutoFit/>
          </a:bodyPr>
          <a:lstStyle/>
          <a:p>
            <a:r>
              <a:rPr lang="en-US" sz="1200" dirty="0">
                <a:hlinkClick r:id="rId6"/>
              </a:rPr>
              <a:t>http://www.worldmag.com/2014/11/the_light_of_the_sun_in_a_dark_basement</a:t>
            </a:r>
            <a:endParaRPr lang="en-US" sz="1200" dirty="0"/>
          </a:p>
        </p:txBody>
      </p:sp>
      <p:sp>
        <p:nvSpPr>
          <p:cNvPr id="8"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9"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
        <p:nvSpPr>
          <p:cNvPr id="10" name="Slide Number Placeholder 12"/>
          <p:cNvSpPr>
            <a:spLocks noGrp="1"/>
          </p:cNvSpPr>
          <p:nvPr>
            <p:ph type="sldNum" sz="quarter" idx="12"/>
          </p:nvPr>
        </p:nvSpPr>
        <p:spPr>
          <a:xfrm>
            <a:off x="8305800" y="6518275"/>
            <a:ext cx="685800" cy="365125"/>
          </a:xfrm>
        </p:spPr>
        <p:txBody>
          <a:bodyPr/>
          <a:lstStyle/>
          <a:p>
            <a:r>
              <a:rPr lang="en-US" dirty="0" smtClean="0"/>
              <a:t>26</a:t>
            </a:r>
            <a:endParaRPr lang="en-US" dirty="0"/>
          </a:p>
        </p:txBody>
      </p:sp>
      <p:sp>
        <p:nvSpPr>
          <p:cNvPr id="11" name="Rectangle 10"/>
          <p:cNvSpPr/>
          <p:nvPr/>
        </p:nvSpPr>
        <p:spPr>
          <a:xfrm>
            <a:off x="1904999" y="124943"/>
            <a:ext cx="5334001" cy="1138773"/>
          </a:xfrm>
          <a:prstGeom prst="rect">
            <a:avLst/>
          </a:prstGeom>
        </p:spPr>
        <p:txBody>
          <a:bodyPr wrap="square" anchor="ctr">
            <a:spAutoFit/>
          </a:bodyPr>
          <a:lstStyle/>
          <a:p>
            <a:pPr algn="ctr"/>
            <a:r>
              <a:rPr lang="en-US" sz="3600" dirty="0" smtClean="0">
                <a:hlinkClick r:id="rId7"/>
              </a:rPr>
              <a:t>Daniel </a:t>
            </a:r>
            <a:r>
              <a:rPr lang="en-US" sz="3600" dirty="0" smtClean="0">
                <a:hlinkClick r:id="rId7"/>
              </a:rPr>
              <a:t>1</a:t>
            </a:r>
            <a:endParaRPr lang="en-US" sz="3200" dirty="0" smtClean="0"/>
          </a:p>
          <a:p>
            <a:pPr algn="ctr"/>
            <a:r>
              <a:rPr lang="en-US" sz="3200" b="1" dirty="0" smtClean="0"/>
              <a:t>Application</a:t>
            </a:r>
            <a:endParaRPr lang="en-US" sz="3200" b="1" dirty="0" smtClean="0"/>
          </a:p>
        </p:txBody>
      </p:sp>
    </p:spTree>
    <p:extLst>
      <p:ext uri="{BB962C8B-B14F-4D97-AF65-F5344CB8AC3E}">
        <p14:creationId xmlns:p14="http://schemas.microsoft.com/office/powerpoint/2010/main" val="135647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11906" y="309611"/>
            <a:ext cx="5022294" cy="769441"/>
          </a:xfrm>
          <a:prstGeom prst="rect">
            <a:avLst/>
          </a:prstGeom>
        </p:spPr>
        <p:txBody>
          <a:bodyPr wrap="square" anchor="ctr">
            <a:spAutoFit/>
          </a:bodyPr>
          <a:lstStyle/>
          <a:p>
            <a:pPr algn="ctr"/>
            <a:r>
              <a:rPr lang="en-US" sz="4400" b="1" dirty="0" smtClean="0"/>
              <a:t>Closing</a:t>
            </a:r>
            <a:endParaRPr lang="en-US" sz="3200" b="1" dirty="0" smtClean="0"/>
          </a:p>
        </p:txBody>
      </p:sp>
      <p:sp>
        <p:nvSpPr>
          <p:cNvPr id="13" name="Rectangle 12"/>
          <p:cNvSpPr/>
          <p:nvPr/>
        </p:nvSpPr>
        <p:spPr>
          <a:xfrm>
            <a:off x="2756646" y="1613647"/>
            <a:ext cx="3644154" cy="3796553"/>
          </a:xfrm>
          <a:prstGeom prst="rect">
            <a:avLst/>
          </a:prstGeom>
        </p:spPr>
        <p:txBody>
          <a:bodyPr wrap="square">
            <a:spAutoFit/>
          </a:bodyPr>
          <a:lstStyle/>
          <a:p>
            <a:pPr marL="514350" lvl="0" indent="-514350">
              <a:lnSpc>
                <a:spcPct val="200000"/>
              </a:lnSpc>
              <a:buFont typeface="Arial" panose="020B0604020202020204" pitchFamily="34" charset="0"/>
              <a:buChar char="•"/>
            </a:pPr>
            <a:r>
              <a:rPr lang="en-US" sz="4000" dirty="0" smtClean="0"/>
              <a:t>Questions? </a:t>
            </a:r>
          </a:p>
          <a:p>
            <a:pPr marL="514350" lvl="0" indent="-514350">
              <a:lnSpc>
                <a:spcPct val="200000"/>
              </a:lnSpc>
              <a:buFont typeface="Arial" panose="020B0604020202020204" pitchFamily="34" charset="0"/>
              <a:buChar char="•"/>
            </a:pPr>
            <a:r>
              <a:rPr lang="en-US" sz="4000" dirty="0" smtClean="0"/>
              <a:t>Comments? </a:t>
            </a:r>
          </a:p>
          <a:p>
            <a:pPr marL="514350" lvl="0" indent="-514350">
              <a:lnSpc>
                <a:spcPct val="200000"/>
              </a:lnSpc>
              <a:buFont typeface="Arial" panose="020B0604020202020204" pitchFamily="34" charset="0"/>
              <a:buChar char="•"/>
            </a:pPr>
            <a:r>
              <a:rPr lang="en-US" sz="4000" dirty="0" smtClean="0"/>
              <a:t>Closing Prayer </a:t>
            </a:r>
            <a:endParaRPr lang="en-US" sz="4000"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27</a:t>
            </a:fld>
            <a:endParaRPr lang="en-US" dirty="0"/>
          </a:p>
        </p:txBody>
      </p:sp>
      <p:sp>
        <p:nvSpPr>
          <p:cNvPr id="7"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8"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639818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1911906" y="309611"/>
            <a:ext cx="5022294" cy="769441"/>
          </a:xfrm>
          <a:prstGeom prst="rect">
            <a:avLst/>
          </a:prstGeom>
        </p:spPr>
        <p:txBody>
          <a:bodyPr wrap="square" anchor="ctr">
            <a:spAutoFit/>
          </a:bodyPr>
          <a:lstStyle/>
          <a:p>
            <a:pPr algn="ctr"/>
            <a:r>
              <a:rPr lang="en-US" sz="4400" b="1" dirty="0" smtClean="0"/>
              <a:t>Closing</a:t>
            </a:r>
            <a:endParaRPr lang="en-US" sz="3200" b="1" dirty="0" smtClean="0"/>
          </a:p>
        </p:txBody>
      </p:sp>
      <p:sp>
        <p:nvSpPr>
          <p:cNvPr id="13" name="Rectangle 12"/>
          <p:cNvSpPr/>
          <p:nvPr/>
        </p:nvSpPr>
        <p:spPr>
          <a:xfrm>
            <a:off x="2756646" y="1613647"/>
            <a:ext cx="3644154" cy="3796553"/>
          </a:xfrm>
          <a:prstGeom prst="rect">
            <a:avLst/>
          </a:prstGeom>
        </p:spPr>
        <p:txBody>
          <a:bodyPr wrap="square">
            <a:spAutoFit/>
          </a:bodyPr>
          <a:lstStyle/>
          <a:p>
            <a:pPr marL="514350" lvl="0" indent="-514350">
              <a:lnSpc>
                <a:spcPct val="200000"/>
              </a:lnSpc>
              <a:buFont typeface="Arial" panose="020B0604020202020204" pitchFamily="34" charset="0"/>
              <a:buChar char="•"/>
            </a:pPr>
            <a:r>
              <a:rPr lang="en-US" sz="4000" dirty="0" smtClean="0"/>
              <a:t>Questions? </a:t>
            </a:r>
          </a:p>
          <a:p>
            <a:pPr marL="514350" lvl="0" indent="-514350">
              <a:lnSpc>
                <a:spcPct val="200000"/>
              </a:lnSpc>
              <a:buFont typeface="Arial" panose="020B0604020202020204" pitchFamily="34" charset="0"/>
              <a:buChar char="•"/>
            </a:pPr>
            <a:r>
              <a:rPr lang="en-US" sz="4000" dirty="0" smtClean="0"/>
              <a:t>Comments? </a:t>
            </a:r>
          </a:p>
          <a:p>
            <a:pPr marL="514350" lvl="0" indent="-514350">
              <a:lnSpc>
                <a:spcPct val="200000"/>
              </a:lnSpc>
              <a:buFont typeface="Arial" panose="020B0604020202020204" pitchFamily="34" charset="0"/>
              <a:buChar char="•"/>
            </a:pPr>
            <a:r>
              <a:rPr lang="en-US" sz="4000" dirty="0" smtClean="0"/>
              <a:t>Closing Prayer </a:t>
            </a:r>
            <a:endParaRPr lang="en-US" sz="4000" dirty="0"/>
          </a:p>
        </p:txBody>
      </p:sp>
      <p:sp>
        <p:nvSpPr>
          <p:cNvPr id="6" name="Slide Number Placeholder 5"/>
          <p:cNvSpPr>
            <a:spLocks noGrp="1"/>
          </p:cNvSpPr>
          <p:nvPr>
            <p:ph type="sldNum" sz="quarter" idx="12"/>
          </p:nvPr>
        </p:nvSpPr>
        <p:spPr/>
        <p:txBody>
          <a:bodyPr/>
          <a:lstStyle/>
          <a:p>
            <a:fld id="{5762F52A-C960-462B-8236-8A9481EACB9C}" type="slidenum">
              <a:rPr lang="en-US" smtClean="0"/>
              <a:pPr/>
              <a:t>28</a:t>
            </a:fld>
            <a:endParaRPr lang="en-US" dirty="0"/>
          </a:p>
        </p:txBody>
      </p:sp>
      <p:sp>
        <p:nvSpPr>
          <p:cNvPr id="2" name="Date Placeholder 1"/>
          <p:cNvSpPr>
            <a:spLocks noGrp="1"/>
          </p:cNvSpPr>
          <p:nvPr>
            <p:ph type="dt" sz="half" idx="10"/>
          </p:nvPr>
        </p:nvSpPr>
        <p:spPr/>
        <p:txBody>
          <a:bodyPr/>
          <a:lstStyle/>
          <a:p>
            <a:r>
              <a:rPr lang="en-US" dirty="0" smtClean="0"/>
              <a:t>February 23, 2016</a:t>
            </a:r>
            <a:endParaRPr lang="en-US" dirty="0"/>
          </a:p>
        </p:txBody>
      </p:sp>
      <p:sp>
        <p:nvSpPr>
          <p:cNvPr id="3" name="Footer Placeholder 2"/>
          <p:cNvSpPr>
            <a:spLocks noGrp="1"/>
          </p:cNvSpPr>
          <p:nvPr>
            <p:ph type="ftr" sz="quarter" idx="11"/>
          </p:nvPr>
        </p:nvSpPr>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75100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2667000"/>
            <a:ext cx="3962401" cy="2514600"/>
          </a:xfrm>
        </p:spPr>
        <p:txBody>
          <a:bodyPr>
            <a:normAutofit/>
          </a:bodyPr>
          <a:lstStyle/>
          <a:p>
            <a:r>
              <a:rPr lang="en-US" dirty="0" smtClean="0"/>
              <a:t>What Does </a:t>
            </a:r>
            <a:br>
              <a:rPr lang="en-US" dirty="0" smtClean="0"/>
            </a:br>
            <a:r>
              <a:rPr lang="en-US" dirty="0" smtClean="0"/>
              <a:t>Daniel </a:t>
            </a:r>
            <a:br>
              <a:rPr lang="en-US" dirty="0" smtClean="0"/>
            </a:br>
            <a:r>
              <a:rPr lang="en-US" dirty="0" smtClean="0"/>
              <a:t>Mean To You?</a:t>
            </a:r>
            <a:endParaRPr lang="en-US" dirty="0"/>
          </a:p>
        </p:txBody>
      </p:sp>
      <p:sp>
        <p:nvSpPr>
          <p:cNvPr id="3" name="Content Placeholder 2"/>
          <p:cNvSpPr>
            <a:spLocks noGrp="1"/>
          </p:cNvSpPr>
          <p:nvPr>
            <p:ph idx="1"/>
          </p:nvPr>
        </p:nvSpPr>
        <p:spPr>
          <a:xfrm>
            <a:off x="381000" y="1676400"/>
            <a:ext cx="8610600" cy="4114800"/>
          </a:xfrm>
        </p:spPr>
        <p:txBody>
          <a:bodyPr>
            <a:noAutofit/>
          </a:bodyPr>
          <a:lstStyle/>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232F9C4C-281A-4A54-BB8E-EB914E682992}" type="slidenum">
              <a:rPr lang="en-US" smtClean="0"/>
              <a:pPr/>
              <a:t>29</a:t>
            </a:fld>
            <a:endParaRPr lang="en-US" dirty="0"/>
          </a:p>
        </p:txBody>
      </p:sp>
      <p:cxnSp>
        <p:nvCxnSpPr>
          <p:cNvPr id="7" name="Straight Connector 6"/>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9" y="76200"/>
            <a:ext cx="5096256" cy="6705600"/>
          </a:xfrm>
          <a:prstGeom prst="rect">
            <a:avLst/>
          </a:prstGeom>
        </p:spPr>
      </p:pic>
    </p:spTree>
    <p:extLst>
      <p:ext uri="{BB962C8B-B14F-4D97-AF65-F5344CB8AC3E}">
        <p14:creationId xmlns:p14="http://schemas.microsoft.com/office/powerpoint/2010/main" val="2734744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301754" cy="4247317"/>
          </a:xfrm>
          <a:prstGeom prst="rect">
            <a:avLst/>
          </a:prstGeom>
        </p:spPr>
        <p:txBody>
          <a:bodyPr wrap="square">
            <a:spAutoFit/>
          </a:bodyPr>
          <a:lstStyle/>
          <a:p>
            <a:pPr>
              <a:spcAft>
                <a:spcPts val="600"/>
              </a:spcAft>
            </a:pPr>
            <a:r>
              <a:rPr lang="en-US" sz="3200" b="1" dirty="0" smtClean="0"/>
              <a:t>Daniel 1:17 </a:t>
            </a:r>
            <a:r>
              <a:rPr lang="en-US" sz="2800" b="1" dirty="0" smtClean="0"/>
              <a:t>(ESV)</a:t>
            </a:r>
            <a:endParaRPr lang="en-US" sz="3600" b="1" dirty="0">
              <a:solidFill>
                <a:srgbClr val="000000"/>
              </a:solidFill>
            </a:endParaRPr>
          </a:p>
          <a:p>
            <a:pPr>
              <a:lnSpc>
                <a:spcPct val="150000"/>
              </a:lnSpc>
              <a:spcAft>
                <a:spcPts val="600"/>
              </a:spcAft>
            </a:pPr>
            <a:r>
              <a:rPr lang="en-US" sz="3200" dirty="0"/>
              <a:t>As for these four youths, </a:t>
            </a:r>
            <a:r>
              <a:rPr lang="en-US" sz="3200" dirty="0" smtClean="0"/>
              <a:t>God </a:t>
            </a:r>
            <a:r>
              <a:rPr lang="en-US" sz="3200" dirty="0"/>
              <a:t>gave them learning and skill in all literature and wisdom, and Daniel had understanding in all visions and dreams.</a:t>
            </a:r>
            <a:endParaRPr lang="en-US" sz="3200" dirty="0" smtClean="0"/>
          </a:p>
          <a:p>
            <a:pPr algn="r">
              <a:spcAft>
                <a:spcPts val="600"/>
              </a:spcAft>
            </a:pPr>
            <a:r>
              <a:rPr lang="en-US" sz="3600" b="1" dirty="0"/>
              <a:t>Daniel </a:t>
            </a:r>
            <a:r>
              <a:rPr lang="en-US" sz="3600" b="1" dirty="0" smtClean="0"/>
              <a:t>1:17 </a:t>
            </a:r>
            <a:r>
              <a:rPr lang="en-US" sz="3200" b="1" dirty="0"/>
              <a:t>(ESV)</a:t>
            </a:r>
            <a:endParaRPr lang="en-US" sz="4000" b="1" dirty="0">
              <a:solidFill>
                <a:srgbClr val="000000"/>
              </a:solidFill>
            </a:endParaRPr>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Memory Verse</a:t>
            </a:r>
            <a:endParaRPr lang="en-US" sz="3200" b="1" dirty="0" smtClean="0"/>
          </a:p>
        </p:txBody>
      </p:sp>
      <p:sp>
        <p:nvSpPr>
          <p:cNvPr id="11" name="Slide Number Placeholder 10"/>
          <p:cNvSpPr>
            <a:spLocks noGrp="1"/>
          </p:cNvSpPr>
          <p:nvPr>
            <p:ph type="sldNum" sz="quarter" idx="12"/>
          </p:nvPr>
        </p:nvSpPr>
        <p:spPr/>
        <p:txBody>
          <a:bodyPr/>
          <a:lstStyle/>
          <a:p>
            <a:fld id="{5762F52A-C960-462B-8236-8A9481EACB9C}" type="slidenum">
              <a:rPr lang="en-US" smtClean="0"/>
              <a:pPr/>
              <a:t>3</a:t>
            </a:fld>
            <a:endParaRPr lang="en-US" dirty="0"/>
          </a:p>
        </p:txBody>
      </p:sp>
      <p:sp>
        <p:nvSpPr>
          <p:cNvPr id="8"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9"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3401013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72"/>
            <a:ext cx="8229600" cy="1143000"/>
          </a:xfrm>
        </p:spPr>
        <p:txBody>
          <a:bodyPr>
            <a:normAutofit fontScale="90000"/>
          </a:bodyPr>
          <a:lstStyle/>
          <a:p>
            <a:r>
              <a:rPr lang="en-US" dirty="0" smtClean="0"/>
              <a:t>What Does Daniel </a:t>
            </a:r>
            <a:br>
              <a:rPr lang="en-US" dirty="0" smtClean="0"/>
            </a:br>
            <a:r>
              <a:rPr lang="en-US" dirty="0" smtClean="0"/>
              <a:t>Mean To You?</a:t>
            </a:r>
            <a:endParaRPr lang="en-US" dirty="0"/>
          </a:p>
        </p:txBody>
      </p:sp>
      <p:sp>
        <p:nvSpPr>
          <p:cNvPr id="3" name="Content Placeholder 2"/>
          <p:cNvSpPr>
            <a:spLocks noGrp="1"/>
          </p:cNvSpPr>
          <p:nvPr>
            <p:ph idx="1"/>
          </p:nvPr>
        </p:nvSpPr>
        <p:spPr>
          <a:xfrm>
            <a:off x="381000" y="1676400"/>
            <a:ext cx="8610600" cy="4114800"/>
          </a:xfrm>
        </p:spPr>
        <p:txBody>
          <a:bodyPr>
            <a:noAutofit/>
          </a:bodyPr>
          <a:lstStyle/>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232F9C4C-281A-4A54-BB8E-EB914E682992}" type="slidenum">
              <a:rPr lang="en-US" smtClean="0"/>
              <a:pPr/>
              <a:t>30</a:t>
            </a:fld>
            <a:endParaRPr lang="en-US" dirty="0"/>
          </a:p>
        </p:txBody>
      </p:sp>
      <p:cxnSp>
        <p:nvCxnSpPr>
          <p:cNvPr id="7" name="Straight Connector 6"/>
          <p:cNvCxnSpPr/>
          <p:nvPr/>
        </p:nvCxnSpPr>
        <p:spPr>
          <a:xfrm>
            <a:off x="457200" y="14478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00200"/>
            <a:ext cx="3886200" cy="5113421"/>
          </a:xfrm>
          <a:prstGeom prst="rect">
            <a:avLst/>
          </a:prstGeom>
        </p:spPr>
      </p:pic>
      <p:sp>
        <p:nvSpPr>
          <p:cNvPr id="10"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Tree>
    <p:extLst>
      <p:ext uri="{BB962C8B-B14F-4D97-AF65-F5344CB8AC3E}">
        <p14:creationId xmlns:p14="http://schemas.microsoft.com/office/powerpoint/2010/main" val="833666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927100" y="1462088"/>
            <a:ext cx="77597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199313" algn="r"/>
              </a:tabLst>
              <a:defRPr>
                <a:solidFill>
                  <a:schemeClr val="tx1"/>
                </a:solidFill>
                <a:latin typeface="Calibri" panose="020F0502020204030204" pitchFamily="34" charset="0"/>
              </a:defRPr>
            </a:lvl1pPr>
            <a:lvl2pPr marL="742950" indent="-285750">
              <a:tabLst>
                <a:tab pos="7199313" algn="r"/>
              </a:tabLst>
              <a:defRPr>
                <a:solidFill>
                  <a:schemeClr val="tx1"/>
                </a:solidFill>
                <a:latin typeface="Calibri" panose="020F0502020204030204" pitchFamily="34" charset="0"/>
              </a:defRPr>
            </a:lvl2pPr>
            <a:lvl3pPr marL="1143000" indent="-228600">
              <a:tabLst>
                <a:tab pos="7199313" algn="r"/>
              </a:tabLst>
              <a:defRPr>
                <a:solidFill>
                  <a:schemeClr val="tx1"/>
                </a:solidFill>
                <a:latin typeface="Calibri" panose="020F0502020204030204" pitchFamily="34" charset="0"/>
              </a:defRPr>
            </a:lvl3pPr>
            <a:lvl4pPr marL="1600200" indent="-228600">
              <a:tabLst>
                <a:tab pos="7199313" algn="r"/>
              </a:tabLst>
              <a:defRPr>
                <a:solidFill>
                  <a:schemeClr val="tx1"/>
                </a:solidFill>
                <a:latin typeface="Calibri" panose="020F0502020204030204" pitchFamily="34" charset="0"/>
              </a:defRPr>
            </a:lvl4pPr>
            <a:lvl5pPr marL="2057400" indent="-228600">
              <a:tabLst>
                <a:tab pos="7199313" algn="r"/>
              </a:tabLst>
              <a:defRPr>
                <a:solidFill>
                  <a:schemeClr val="tx1"/>
                </a:solidFill>
                <a:latin typeface="Calibri" panose="020F0502020204030204" pitchFamily="34" charset="0"/>
              </a:defRPr>
            </a:lvl5pPr>
            <a:lvl6pPr marL="2514600" indent="-228600" defTabSz="912813" fontAlgn="base">
              <a:spcBef>
                <a:spcPct val="0"/>
              </a:spcBef>
              <a:spcAft>
                <a:spcPct val="0"/>
              </a:spcAft>
              <a:tabLst>
                <a:tab pos="7199313" algn="r"/>
              </a:tabLst>
              <a:defRPr>
                <a:solidFill>
                  <a:schemeClr val="tx1"/>
                </a:solidFill>
                <a:latin typeface="Calibri" panose="020F0502020204030204" pitchFamily="34" charset="0"/>
              </a:defRPr>
            </a:lvl6pPr>
            <a:lvl7pPr marL="2971800" indent="-228600" defTabSz="912813" fontAlgn="base">
              <a:spcBef>
                <a:spcPct val="0"/>
              </a:spcBef>
              <a:spcAft>
                <a:spcPct val="0"/>
              </a:spcAft>
              <a:tabLst>
                <a:tab pos="7199313" algn="r"/>
              </a:tabLst>
              <a:defRPr>
                <a:solidFill>
                  <a:schemeClr val="tx1"/>
                </a:solidFill>
                <a:latin typeface="Calibri" panose="020F0502020204030204" pitchFamily="34" charset="0"/>
              </a:defRPr>
            </a:lvl7pPr>
            <a:lvl8pPr marL="3429000" indent="-228600" defTabSz="912813" fontAlgn="base">
              <a:spcBef>
                <a:spcPct val="0"/>
              </a:spcBef>
              <a:spcAft>
                <a:spcPct val="0"/>
              </a:spcAft>
              <a:tabLst>
                <a:tab pos="7199313" algn="r"/>
              </a:tabLst>
              <a:defRPr>
                <a:solidFill>
                  <a:schemeClr val="tx1"/>
                </a:solidFill>
                <a:latin typeface="Calibri" panose="020F0502020204030204" pitchFamily="34" charset="0"/>
              </a:defRPr>
            </a:lvl8pPr>
            <a:lvl9pPr marL="3886200" indent="-228600" defTabSz="912813" fontAlgn="base">
              <a:spcBef>
                <a:spcPct val="0"/>
              </a:spcBef>
              <a:spcAft>
                <a:spcPct val="0"/>
              </a:spcAft>
              <a:tabLst>
                <a:tab pos="7199313" algn="r"/>
              </a:tabLst>
              <a:defRPr>
                <a:solidFill>
                  <a:schemeClr val="tx1"/>
                </a:solidFill>
                <a:latin typeface="Calibri" panose="020F0502020204030204" pitchFamily="34" charset="0"/>
              </a:defRPr>
            </a:lvl9pPr>
          </a:lstStyle>
          <a:p>
            <a:pPr eaLnBrk="1" hangingPunct="1">
              <a:lnSpc>
                <a:spcPct val="150000"/>
              </a:lnSpc>
              <a:spcAft>
                <a:spcPts val="0"/>
              </a:spcAft>
              <a:defRPr/>
            </a:pPr>
            <a:r>
              <a:rPr lang="en-US" altLang="en-US" sz="4000" b="1" dirty="0" smtClean="0"/>
              <a:t>Review: </a:t>
            </a:r>
          </a:p>
          <a:p>
            <a:pPr indent="465138" eaLnBrk="1" hangingPunct="1">
              <a:lnSpc>
                <a:spcPct val="150000"/>
              </a:lnSpc>
              <a:spcAft>
                <a:spcPts val="0"/>
              </a:spcAft>
              <a:defRPr/>
            </a:pPr>
            <a:r>
              <a:rPr lang="en-US" altLang="en-US" sz="4000" b="1" dirty="0" smtClean="0">
                <a:hlinkClick r:id="rId3"/>
              </a:rPr>
              <a:t>2 Peter</a:t>
            </a:r>
            <a:r>
              <a:rPr lang="en-US" altLang="en-US" sz="4000" dirty="0" smtClean="0"/>
              <a:t>	“Poison in the Pew” </a:t>
            </a:r>
          </a:p>
          <a:p>
            <a:pPr indent="465138" eaLnBrk="1" hangingPunct="1">
              <a:lnSpc>
                <a:spcPct val="150000"/>
              </a:lnSpc>
              <a:spcAft>
                <a:spcPts val="0"/>
              </a:spcAft>
              <a:defRPr/>
            </a:pPr>
            <a:r>
              <a:rPr lang="en-US" altLang="en-US" sz="4000" b="1" dirty="0" smtClean="0">
                <a:hlinkClick r:id="rId4"/>
              </a:rPr>
              <a:t>2 John</a:t>
            </a:r>
            <a:r>
              <a:rPr lang="en-US" altLang="en-US" sz="4000" dirty="0" smtClean="0"/>
              <a:t>	“Bolt the Door” </a:t>
            </a:r>
          </a:p>
          <a:p>
            <a:pPr indent="465138" eaLnBrk="1" hangingPunct="1">
              <a:lnSpc>
                <a:spcPct val="150000"/>
              </a:lnSpc>
              <a:spcAft>
                <a:spcPts val="0"/>
              </a:spcAft>
              <a:defRPr/>
            </a:pPr>
            <a:r>
              <a:rPr lang="en-US" altLang="en-US" sz="4000" b="1" dirty="0" smtClean="0">
                <a:hlinkClick r:id="rId5"/>
              </a:rPr>
              <a:t>3 John</a:t>
            </a:r>
            <a:r>
              <a:rPr lang="en-US" altLang="en-US" sz="4000" dirty="0" smtClean="0"/>
              <a:t>	“Open the Door” </a:t>
            </a:r>
          </a:p>
          <a:p>
            <a:pPr indent="465138" eaLnBrk="1" hangingPunct="1">
              <a:lnSpc>
                <a:spcPct val="150000"/>
              </a:lnSpc>
              <a:spcAft>
                <a:spcPts val="0"/>
              </a:spcAft>
              <a:defRPr/>
            </a:pPr>
            <a:r>
              <a:rPr lang="en-US" altLang="en-US" sz="4000" b="1" dirty="0" smtClean="0">
                <a:hlinkClick r:id="rId6"/>
              </a:rPr>
              <a:t>Jude</a:t>
            </a:r>
            <a:r>
              <a:rPr lang="en-US" altLang="en-US" sz="4000" dirty="0" smtClean="0">
                <a:hlinkClick r:id="rId6"/>
              </a:rPr>
              <a:t> </a:t>
            </a:r>
            <a:r>
              <a:rPr lang="en-US" altLang="en-US" sz="4000" dirty="0" smtClean="0"/>
              <a:t>	“Fight for the Faith” </a:t>
            </a:r>
            <a:endParaRPr lang="en-US" altLang="en-US" sz="4000" dirty="0"/>
          </a:p>
        </p:txBody>
      </p:sp>
      <p:sp>
        <p:nvSpPr>
          <p:cNvPr id="18435" name="Rectangle 11"/>
          <p:cNvSpPr>
            <a:spLocks noChangeArrowheads="1"/>
          </p:cNvSpPr>
          <p:nvPr/>
        </p:nvSpPr>
        <p:spPr bwMode="auto">
          <a:xfrm>
            <a:off x="2263775" y="339725"/>
            <a:ext cx="464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b="1" dirty="0" smtClean="0"/>
              <a:t>Last Week</a:t>
            </a:r>
            <a:endParaRPr lang="en-US" altLang="en-US" sz="3200" b="1" dirty="0"/>
          </a:p>
        </p:txBody>
      </p:sp>
      <p:sp>
        <p:nvSpPr>
          <p:cNvPr id="184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8254F4-3909-4777-A6EB-9341740A6011}" type="slidenum">
              <a:rPr lang="en-US" altLang="en-US" smtClean="0"/>
              <a:pPr/>
              <a:t>4</a:t>
            </a:fld>
            <a:endParaRPr lang="en-US" altLang="en-US" dirty="0" smtClean="0"/>
          </a:p>
        </p:txBody>
      </p:sp>
      <p:sp>
        <p:nvSpPr>
          <p:cNvPr id="7"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8"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1184872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3753" y="116541"/>
            <a:ext cx="8229600" cy="1143000"/>
          </a:xfrm>
        </p:spPr>
        <p:txBody>
          <a:bodyPr/>
          <a:lstStyle/>
          <a:p>
            <a:r>
              <a:rPr lang="en-US" sz="4000" b="1" dirty="0" smtClean="0"/>
              <a:t>Resources</a:t>
            </a:r>
            <a:endParaRPr lang="en-US" b="1" dirty="0"/>
          </a:p>
        </p:txBody>
      </p:sp>
      <p:pic>
        <p:nvPicPr>
          <p:cNvPr id="10" name="Picture 9"/>
          <p:cNvPicPr>
            <a:picLocks noChangeAspect="1"/>
          </p:cNvPicPr>
          <p:nvPr/>
        </p:nvPicPr>
        <p:blipFill rotWithShape="1">
          <a:blip r:embed="rId2"/>
          <a:srcRect l="12917" t="38462" r="72083" b="20769"/>
          <a:stretch/>
        </p:blipFill>
        <p:spPr>
          <a:xfrm>
            <a:off x="7281684" y="4071797"/>
            <a:ext cx="1374930" cy="2024203"/>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1295400" y="5836403"/>
            <a:ext cx="2499146" cy="369332"/>
          </a:xfrm>
          <a:prstGeom prst="rect">
            <a:avLst/>
          </a:prstGeom>
          <a:noFill/>
        </p:spPr>
        <p:txBody>
          <a:bodyPr wrap="none" rtlCol="0">
            <a:spAutoFit/>
          </a:bodyPr>
          <a:lstStyle/>
          <a:p>
            <a:r>
              <a:rPr lang="en-US" dirty="0" smtClean="0"/>
              <a:t>MOB Reference Material</a:t>
            </a:r>
            <a:endParaRPr lang="en-US" dirty="0"/>
          </a:p>
        </p:txBody>
      </p:sp>
      <p:sp>
        <p:nvSpPr>
          <p:cNvPr id="13" name="TextBox 12"/>
          <p:cNvSpPr txBox="1"/>
          <p:nvPr/>
        </p:nvSpPr>
        <p:spPr>
          <a:xfrm>
            <a:off x="5734508" y="2531325"/>
            <a:ext cx="2213619" cy="369332"/>
          </a:xfrm>
          <a:prstGeom prst="rect">
            <a:avLst/>
          </a:prstGeom>
          <a:noFill/>
        </p:spPr>
        <p:txBody>
          <a:bodyPr wrap="none" rtlCol="0">
            <a:spAutoFit/>
          </a:bodyPr>
          <a:lstStyle/>
          <a:p>
            <a:r>
              <a:rPr lang="en-US" dirty="0" smtClean="0"/>
              <a:t>Supporting Reference</a:t>
            </a:r>
            <a:endParaRPr lang="en-US" dirty="0"/>
          </a:p>
        </p:txBody>
      </p:sp>
      <p:sp>
        <p:nvSpPr>
          <p:cNvPr id="6" name="TextBox 5"/>
          <p:cNvSpPr txBox="1"/>
          <p:nvPr/>
        </p:nvSpPr>
        <p:spPr>
          <a:xfrm>
            <a:off x="5715000" y="1453540"/>
            <a:ext cx="2504212" cy="261610"/>
          </a:xfrm>
          <a:prstGeom prst="rect">
            <a:avLst/>
          </a:prstGeom>
          <a:noFill/>
        </p:spPr>
        <p:txBody>
          <a:bodyPr wrap="none" rtlCol="0">
            <a:spAutoFit/>
          </a:bodyPr>
          <a:lstStyle/>
          <a:p>
            <a:r>
              <a:rPr lang="en-US" sz="1100" dirty="0">
                <a:hlinkClick r:id="rId3"/>
              </a:rPr>
              <a:t>http://</a:t>
            </a:r>
            <a:r>
              <a:rPr lang="en-US" sz="1100" dirty="0" smtClean="0">
                <a:hlinkClick r:id="rId3"/>
              </a:rPr>
              <a:t>www.ibcmob.net/resources.html</a:t>
            </a:r>
            <a:r>
              <a:rPr lang="en-US" sz="1100" dirty="0" smtClean="0"/>
              <a:t> </a:t>
            </a:r>
            <a:endParaRPr lang="en-US" sz="1100" dirty="0"/>
          </a:p>
        </p:txBody>
      </p:sp>
      <p:sp>
        <p:nvSpPr>
          <p:cNvPr id="14" name="TextBox 13"/>
          <p:cNvSpPr txBox="1"/>
          <p:nvPr/>
        </p:nvSpPr>
        <p:spPr>
          <a:xfrm>
            <a:off x="5715000" y="1729572"/>
            <a:ext cx="1981633" cy="261610"/>
          </a:xfrm>
          <a:prstGeom prst="rect">
            <a:avLst/>
          </a:prstGeom>
          <a:noFill/>
        </p:spPr>
        <p:txBody>
          <a:bodyPr wrap="none" rtlCol="0">
            <a:spAutoFit/>
          </a:bodyPr>
          <a:lstStyle/>
          <a:p>
            <a:r>
              <a:rPr lang="en-US" sz="1100" dirty="0">
                <a:hlinkClick r:id="rId4"/>
              </a:rPr>
              <a:t>http://</a:t>
            </a:r>
            <a:r>
              <a:rPr lang="en-US" sz="1100" dirty="0" smtClean="0">
                <a:hlinkClick r:id="rId4"/>
              </a:rPr>
              <a:t>www.preceptaustin.org</a:t>
            </a:r>
            <a:r>
              <a:rPr lang="en-US" sz="1100" dirty="0" smtClean="0"/>
              <a:t> </a:t>
            </a:r>
            <a:endParaRPr lang="en-US" sz="1100" dirty="0"/>
          </a:p>
        </p:txBody>
      </p:sp>
      <p:sp>
        <p:nvSpPr>
          <p:cNvPr id="15" name="TextBox 14"/>
          <p:cNvSpPr txBox="1"/>
          <p:nvPr/>
        </p:nvSpPr>
        <p:spPr>
          <a:xfrm>
            <a:off x="5715000" y="2005604"/>
            <a:ext cx="3161443" cy="261610"/>
          </a:xfrm>
          <a:prstGeom prst="rect">
            <a:avLst/>
          </a:prstGeom>
          <a:noFill/>
        </p:spPr>
        <p:txBody>
          <a:bodyPr wrap="none" rtlCol="0">
            <a:spAutoFit/>
          </a:bodyPr>
          <a:lstStyle/>
          <a:p>
            <a:r>
              <a:rPr lang="en-US" sz="1100" dirty="0">
                <a:hlinkClick r:id="rId5"/>
              </a:rPr>
              <a:t>http://</a:t>
            </a:r>
            <a:r>
              <a:rPr lang="en-US" sz="1100" dirty="0" smtClean="0">
                <a:hlinkClick r:id="rId5"/>
              </a:rPr>
              <a:t>biblehub.com</a:t>
            </a:r>
            <a:r>
              <a:rPr lang="en-US" sz="1100" dirty="0" smtClean="0"/>
              <a:t> (includes Strong’s Definitions)*</a:t>
            </a:r>
            <a:endParaRPr lang="en-US" sz="1100" dirty="0"/>
          </a:p>
        </p:txBody>
      </p:sp>
      <p:sp>
        <p:nvSpPr>
          <p:cNvPr id="16" name="TextBox 15"/>
          <p:cNvSpPr txBox="1"/>
          <p:nvPr/>
        </p:nvSpPr>
        <p:spPr>
          <a:xfrm>
            <a:off x="5715000" y="2281635"/>
            <a:ext cx="1649811" cy="261610"/>
          </a:xfrm>
          <a:prstGeom prst="rect">
            <a:avLst/>
          </a:prstGeom>
          <a:noFill/>
        </p:spPr>
        <p:txBody>
          <a:bodyPr wrap="none" rtlCol="0">
            <a:spAutoFit/>
          </a:bodyPr>
          <a:lstStyle/>
          <a:p>
            <a:r>
              <a:rPr lang="en-US" sz="1100" dirty="0">
                <a:hlinkClick r:id="rId6"/>
              </a:rPr>
              <a:t>http://</a:t>
            </a:r>
            <a:r>
              <a:rPr lang="en-US" sz="1100" dirty="0" smtClean="0">
                <a:hlinkClick r:id="rId6"/>
              </a:rPr>
              <a:t>biblegateway.com</a:t>
            </a:r>
            <a:r>
              <a:rPr lang="en-US" sz="1100" dirty="0" smtClean="0"/>
              <a:t> </a:t>
            </a:r>
            <a:endParaRPr lang="en-US" sz="1100" dirty="0"/>
          </a:p>
        </p:txBody>
      </p:sp>
      <p:sp>
        <p:nvSpPr>
          <p:cNvPr id="17" name="TextBox 16"/>
          <p:cNvSpPr txBox="1"/>
          <p:nvPr/>
        </p:nvSpPr>
        <p:spPr>
          <a:xfrm>
            <a:off x="5568992" y="6204996"/>
            <a:ext cx="3425938" cy="253916"/>
          </a:xfrm>
          <a:prstGeom prst="rect">
            <a:avLst/>
          </a:prstGeom>
          <a:noFill/>
        </p:spPr>
        <p:txBody>
          <a:bodyPr wrap="none" rtlCol="0">
            <a:spAutoFit/>
          </a:bodyPr>
          <a:lstStyle/>
          <a:p>
            <a:r>
              <a:rPr lang="en-US" sz="1050" dirty="0" smtClean="0"/>
              <a:t>* References included in presentation for Greek Definitions</a:t>
            </a:r>
            <a:endParaRPr lang="en-US" sz="105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634" y="1715150"/>
            <a:ext cx="2632247" cy="2951307"/>
          </a:xfrm>
          <a:prstGeom prst="rect">
            <a:avLst/>
          </a:prstGeom>
          <a:effectLst>
            <a:outerShdw blurRad="50800" dist="38100" dir="2700000" algn="tl" rotWithShape="0">
              <a:prstClr val="black">
                <a:alpha val="40000"/>
              </a:prstClr>
            </a:outerShdw>
          </a:effectLst>
        </p:spPr>
      </p:pic>
      <p:sp>
        <p:nvSpPr>
          <p:cNvPr id="23" name="Slide Number Placeholder 7"/>
          <p:cNvSpPr>
            <a:spLocks noGrp="1"/>
          </p:cNvSpPr>
          <p:nvPr>
            <p:ph type="sldNum" sz="quarter" idx="12"/>
          </p:nvPr>
        </p:nvSpPr>
        <p:spPr>
          <a:xfrm>
            <a:off x="8305800" y="6518275"/>
            <a:ext cx="685800" cy="365125"/>
          </a:xfrm>
        </p:spPr>
        <p:txBody>
          <a:bodyPr/>
          <a:lstStyle/>
          <a:p>
            <a:r>
              <a:rPr lang="en-US" dirty="0" smtClean="0"/>
              <a:t>5</a:t>
            </a:r>
            <a:endParaRPr lang="en-US" dirty="0"/>
          </a:p>
        </p:txBody>
      </p:sp>
      <p:pic>
        <p:nvPicPr>
          <p:cNvPr id="8" name="Picture 7"/>
          <p:cNvPicPr>
            <a:picLocks noChangeAspect="1"/>
          </p:cNvPicPr>
          <p:nvPr/>
        </p:nvPicPr>
        <p:blipFill rotWithShape="1">
          <a:blip r:embed="rId8"/>
          <a:srcRect l="29502" t="14836" r="41215" b="2747"/>
          <a:stretch/>
        </p:blipFill>
        <p:spPr>
          <a:xfrm>
            <a:off x="2631766" y="2509206"/>
            <a:ext cx="2168834" cy="325325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9"/>
          <a:srcRect l="28916" t="14835" r="40631" b="1648"/>
          <a:stretch/>
        </p:blipFill>
        <p:spPr>
          <a:xfrm>
            <a:off x="7180944" y="3962400"/>
            <a:ext cx="1371781" cy="2004911"/>
          </a:xfrm>
          <a:prstGeom prst="rect">
            <a:avLst/>
          </a:prstGeom>
        </p:spPr>
      </p:pic>
      <p:pic>
        <p:nvPicPr>
          <p:cNvPr id="12" name="Picture 11"/>
          <p:cNvPicPr>
            <a:picLocks noChangeAspect="1"/>
          </p:cNvPicPr>
          <p:nvPr/>
        </p:nvPicPr>
        <p:blipFill rotWithShape="1">
          <a:blip r:embed="rId10"/>
          <a:srcRect l="47657" t="24725" r="27746" b="4945"/>
          <a:stretch/>
        </p:blipFill>
        <p:spPr>
          <a:xfrm>
            <a:off x="5638800" y="2971800"/>
            <a:ext cx="1642884" cy="2503443"/>
          </a:xfrm>
          <a:prstGeom prst="rect">
            <a:avLst/>
          </a:prstGeom>
          <a:ln w="12700">
            <a:solidFill>
              <a:schemeClr val="tx1"/>
            </a:solidFill>
          </a:ln>
        </p:spPr>
      </p:pic>
      <p:sp>
        <p:nvSpPr>
          <p:cNvPr id="18"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9"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Tree>
    <p:extLst>
      <p:ext uri="{BB962C8B-B14F-4D97-AF65-F5344CB8AC3E}">
        <p14:creationId xmlns:p14="http://schemas.microsoft.com/office/powerpoint/2010/main" val="290401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7846" y="1613647"/>
            <a:ext cx="7758954" cy="3046988"/>
          </a:xfrm>
          <a:prstGeom prst="rect">
            <a:avLst/>
          </a:prstGeom>
        </p:spPr>
        <p:txBody>
          <a:bodyPr wrap="square">
            <a:spAutoFit/>
          </a:bodyPr>
          <a:lstStyle/>
          <a:p>
            <a:pPr>
              <a:tabLst>
                <a:tab pos="7199313" algn="r"/>
              </a:tabLst>
            </a:pPr>
            <a:endParaRPr lang="en-US" sz="3200" dirty="0" smtClean="0"/>
          </a:p>
          <a:p>
            <a:pPr>
              <a:tabLst>
                <a:tab pos="7199313" algn="r"/>
              </a:tabLst>
            </a:pPr>
            <a:r>
              <a:rPr lang="en-US" sz="3200" b="1" dirty="0"/>
              <a:t>Daniel Taken to </a:t>
            </a:r>
            <a:r>
              <a:rPr lang="en-US" sz="3200" b="1" dirty="0" smtClean="0"/>
              <a:t>Babylon</a:t>
            </a:r>
            <a:r>
              <a:rPr lang="en-US" sz="3200" dirty="0"/>
              <a:t>	</a:t>
            </a:r>
            <a:r>
              <a:rPr lang="en-US" sz="3200" dirty="0" smtClean="0">
                <a:hlinkClick r:id="rId3"/>
              </a:rPr>
              <a:t>Daniel 1:1-7</a:t>
            </a:r>
            <a:endParaRPr lang="en-US" sz="3200" dirty="0" smtClean="0"/>
          </a:p>
          <a:p>
            <a:pPr>
              <a:tabLst>
                <a:tab pos="7199313" algn="r"/>
              </a:tabLst>
            </a:pPr>
            <a:endParaRPr lang="en-US" sz="3200" dirty="0" smtClean="0"/>
          </a:p>
          <a:p>
            <a:pPr>
              <a:tabLst>
                <a:tab pos="7199313" algn="r"/>
              </a:tabLst>
            </a:pPr>
            <a:r>
              <a:rPr lang="en-US" sz="3200" b="1" dirty="0"/>
              <a:t>Daniel's </a:t>
            </a:r>
            <a:r>
              <a:rPr lang="en-US" sz="3200" b="1" dirty="0" smtClean="0"/>
              <a:t>Faithfulness</a:t>
            </a:r>
            <a:r>
              <a:rPr lang="en-US" sz="3200" dirty="0"/>
              <a:t>	</a:t>
            </a:r>
            <a:r>
              <a:rPr lang="en-US" sz="3200" dirty="0">
                <a:hlinkClick r:id="rId4"/>
              </a:rPr>
              <a:t>Daniel </a:t>
            </a:r>
            <a:r>
              <a:rPr lang="en-US" sz="3200" dirty="0" smtClean="0">
                <a:hlinkClick r:id="rId4"/>
              </a:rPr>
              <a:t>1:8-16</a:t>
            </a:r>
            <a:endParaRPr lang="en-US" sz="3200" dirty="0"/>
          </a:p>
          <a:p>
            <a:pPr>
              <a:tabLst>
                <a:tab pos="7199313" algn="r"/>
              </a:tabLst>
            </a:pPr>
            <a:endParaRPr lang="en-US" sz="3200" dirty="0" smtClean="0"/>
          </a:p>
          <a:p>
            <a:pPr>
              <a:tabLst>
                <a:tab pos="7199313" algn="r"/>
              </a:tabLst>
            </a:pPr>
            <a:r>
              <a:rPr lang="en-US" sz="3200" b="1" dirty="0"/>
              <a:t>Daniel's </a:t>
            </a:r>
            <a:r>
              <a:rPr lang="en-US" sz="3200" b="1" dirty="0" smtClean="0"/>
              <a:t>Reputation</a:t>
            </a:r>
            <a:r>
              <a:rPr lang="en-US" sz="3200" dirty="0"/>
              <a:t>	</a:t>
            </a:r>
            <a:r>
              <a:rPr lang="en-US" sz="3200" dirty="0">
                <a:hlinkClick r:id="rId5"/>
              </a:rPr>
              <a:t>Daniel </a:t>
            </a:r>
            <a:r>
              <a:rPr lang="en-US" sz="3200" dirty="0" smtClean="0">
                <a:hlinkClick r:id="rId5"/>
              </a:rPr>
              <a:t>1:17-21</a:t>
            </a:r>
            <a:endParaRPr lang="en-US" sz="3200" dirty="0" smtClean="0"/>
          </a:p>
        </p:txBody>
      </p:sp>
      <p:sp>
        <p:nvSpPr>
          <p:cNvPr id="12" name="Rectangle 11"/>
          <p:cNvSpPr/>
          <p:nvPr/>
        </p:nvSpPr>
        <p:spPr>
          <a:xfrm>
            <a:off x="2263878" y="340387"/>
            <a:ext cx="4641294" cy="707886"/>
          </a:xfrm>
          <a:prstGeom prst="rect">
            <a:avLst/>
          </a:prstGeom>
        </p:spPr>
        <p:txBody>
          <a:bodyPr wrap="square" anchor="ctr">
            <a:spAutoFit/>
          </a:bodyPr>
          <a:lstStyle/>
          <a:p>
            <a:pPr algn="ctr"/>
            <a:r>
              <a:rPr lang="en-US" sz="4000" b="1" dirty="0" smtClean="0"/>
              <a:t>This Week</a:t>
            </a:r>
            <a:endParaRPr lang="en-US" sz="3200" b="1" dirty="0" smtClean="0"/>
          </a:p>
        </p:txBody>
      </p:sp>
      <p:sp>
        <p:nvSpPr>
          <p:cNvPr id="11" name="Slide Number Placeholder 10"/>
          <p:cNvSpPr>
            <a:spLocks noGrp="1"/>
          </p:cNvSpPr>
          <p:nvPr>
            <p:ph type="sldNum" sz="quarter" idx="12"/>
          </p:nvPr>
        </p:nvSpPr>
        <p:spPr/>
        <p:txBody>
          <a:bodyPr/>
          <a:lstStyle/>
          <a:p>
            <a:fld id="{5762F52A-C960-462B-8236-8A9481EACB9C}" type="slidenum">
              <a:rPr lang="en-US" smtClean="0"/>
              <a:pPr/>
              <a:t>6</a:t>
            </a:fld>
            <a:endParaRPr lang="en-US" dirty="0"/>
          </a:p>
        </p:txBody>
      </p:sp>
      <p:sp>
        <p:nvSpPr>
          <p:cNvPr id="10"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3"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3" name="TextBox 2"/>
          <p:cNvSpPr txBox="1"/>
          <p:nvPr/>
        </p:nvSpPr>
        <p:spPr>
          <a:xfrm>
            <a:off x="275772" y="4985663"/>
            <a:ext cx="8610600" cy="1569660"/>
          </a:xfrm>
          <a:prstGeom prst="rect">
            <a:avLst/>
          </a:prstGeom>
          <a:noFill/>
        </p:spPr>
        <p:txBody>
          <a:bodyPr wrap="square" rtlCol="0">
            <a:spAutoFit/>
          </a:bodyPr>
          <a:lstStyle/>
          <a:p>
            <a:pPr algn="ctr"/>
            <a:r>
              <a:rPr lang="en-US" sz="2400" dirty="0"/>
              <a:t>The first chapter of Daniel's book gives ample evidence of the sovereign hand of God in the affairs of both nations and individuals</a:t>
            </a:r>
            <a:r>
              <a:rPr lang="en-US" sz="2400" dirty="0" smtClean="0"/>
              <a:t>.</a:t>
            </a:r>
          </a:p>
          <a:p>
            <a:pPr algn="ctr"/>
            <a:r>
              <a:rPr lang="en-US" sz="2400" dirty="0" smtClean="0"/>
              <a:t>						- Wiersbe</a:t>
            </a:r>
            <a:endParaRPr lang="en-US" sz="2400" dirty="0"/>
          </a:p>
          <a:p>
            <a:pPr algn="ctr"/>
            <a:endParaRPr lang="en-US" sz="2400" dirty="0"/>
          </a:p>
        </p:txBody>
      </p:sp>
    </p:spTree>
    <p:extLst>
      <p:ext uri="{BB962C8B-B14F-4D97-AF65-F5344CB8AC3E}">
        <p14:creationId xmlns:p14="http://schemas.microsoft.com/office/powerpoint/2010/main" val="173947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6329" y="1981200"/>
            <a:ext cx="7540847" cy="2215991"/>
          </a:xfrm>
          <a:prstGeom prst="rect">
            <a:avLst/>
          </a:prstGeom>
          <a:noFill/>
        </p:spPr>
        <p:txBody>
          <a:bodyPr wrap="none" rtlCol="0">
            <a:spAutoFit/>
          </a:bodyPr>
          <a:lstStyle/>
          <a:p>
            <a:r>
              <a:rPr lang="en-US" sz="13800" dirty="0" smtClean="0">
                <a:latin typeface="Baskerville Old Face" panose="02020602080505020303" pitchFamily="18" charset="0"/>
              </a:rPr>
              <a:t>N</a:t>
            </a:r>
            <a:r>
              <a:rPr lang="en-US" sz="9600" dirty="0" smtClean="0">
                <a:solidFill>
                  <a:schemeClr val="tx1">
                    <a:lumMod val="65000"/>
                    <a:lumOff val="35000"/>
                  </a:schemeClr>
                </a:solidFill>
                <a:latin typeface="Baskerville Old Face" panose="02020602080505020303" pitchFamily="18" charset="0"/>
              </a:rPr>
              <a:t>o</a:t>
            </a:r>
            <a:r>
              <a:rPr lang="en-US" sz="13800" dirty="0" smtClean="0">
                <a:latin typeface="Baskerville Old Face" panose="02020602080505020303" pitchFamily="18" charset="0"/>
              </a:rPr>
              <a:t>L</a:t>
            </a:r>
            <a:r>
              <a:rPr lang="en-US" sz="9600" dirty="0" smtClean="0">
                <a:solidFill>
                  <a:schemeClr val="tx1">
                    <a:lumMod val="65000"/>
                    <a:lumOff val="35000"/>
                  </a:schemeClr>
                </a:solidFill>
                <a:latin typeface="Baskerville Old Face" panose="02020602080505020303" pitchFamily="18" charset="0"/>
              </a:rPr>
              <a:t>i</a:t>
            </a:r>
            <a:r>
              <a:rPr lang="en-US" sz="13800" dirty="0" smtClean="0">
                <a:latin typeface="Baskerville Old Face" panose="02020602080505020303" pitchFamily="18" charset="0"/>
              </a:rPr>
              <a:t>GH</a:t>
            </a:r>
            <a:r>
              <a:rPr lang="en-US" sz="9600" dirty="0" smtClean="0">
                <a:solidFill>
                  <a:schemeClr val="tx1">
                    <a:lumMod val="65000"/>
                    <a:lumOff val="35000"/>
                  </a:schemeClr>
                </a:solidFill>
                <a:latin typeface="Baskerville Old Face" panose="02020602080505020303" pitchFamily="18" charset="0"/>
              </a:rPr>
              <a:t>t</a:t>
            </a:r>
            <a:r>
              <a:rPr lang="en-US" sz="13800" dirty="0" smtClean="0">
                <a:latin typeface="Baskerville Old Face" panose="02020602080505020303" pitchFamily="18" charset="0"/>
              </a:rPr>
              <a:t>S</a:t>
            </a:r>
            <a:endParaRPr lang="en-US" sz="13800" dirty="0">
              <a:latin typeface="Baskerville Old Face" panose="02020602080505020303" pitchFamily="18" charset="0"/>
            </a:endParaRPr>
          </a:p>
        </p:txBody>
      </p:sp>
      <p:sp>
        <p:nvSpPr>
          <p:cNvPr id="8" name="TextBox 7"/>
          <p:cNvSpPr txBox="1"/>
          <p:nvPr/>
        </p:nvSpPr>
        <p:spPr>
          <a:xfrm>
            <a:off x="3048000" y="4954716"/>
            <a:ext cx="1225015" cy="646331"/>
          </a:xfrm>
          <a:prstGeom prst="rect">
            <a:avLst/>
          </a:prstGeom>
          <a:noFill/>
        </p:spPr>
        <p:txBody>
          <a:bodyPr wrap="none" rtlCol="0">
            <a:spAutoFit/>
          </a:bodyPr>
          <a:lstStyle/>
          <a:p>
            <a:r>
              <a:rPr lang="en-US" sz="3600" b="1" dirty="0" smtClean="0"/>
              <a:t>Good</a:t>
            </a:r>
            <a:endParaRPr lang="en-US" sz="3600" b="1" dirty="0"/>
          </a:p>
        </p:txBody>
      </p:sp>
      <p:pic>
        <p:nvPicPr>
          <p:cNvPr id="10" name="Picture 9"/>
          <p:cNvPicPr>
            <a:picLocks noChangeAspect="1"/>
          </p:cNvPicPr>
          <p:nvPr/>
        </p:nvPicPr>
        <p:blipFill>
          <a:blip r:embed="rId2"/>
          <a:stretch>
            <a:fillRect/>
          </a:stretch>
        </p:blipFill>
        <p:spPr>
          <a:xfrm>
            <a:off x="2078915" y="4394481"/>
            <a:ext cx="3924300" cy="963251"/>
          </a:xfrm>
          <a:prstGeom prst="rect">
            <a:avLst/>
          </a:prstGeom>
        </p:spPr>
      </p:pic>
      <p:grpSp>
        <p:nvGrpSpPr>
          <p:cNvPr id="15" name="Group 14"/>
          <p:cNvGrpSpPr/>
          <p:nvPr/>
        </p:nvGrpSpPr>
        <p:grpSpPr>
          <a:xfrm>
            <a:off x="4098080" y="5031560"/>
            <a:ext cx="854920" cy="1165867"/>
            <a:chOff x="5040108" y="4985700"/>
            <a:chExt cx="854920" cy="1165867"/>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0000" t="60000" r="30000" b="22000"/>
            <a:stretch/>
          </p:blipFill>
          <p:spPr>
            <a:xfrm>
              <a:off x="5040108" y="5715000"/>
              <a:ext cx="854920" cy="38471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6000" t="18000" r="32000" b="40000"/>
            <a:stretch/>
          </p:blipFill>
          <p:spPr>
            <a:xfrm>
              <a:off x="5434775" y="4985700"/>
              <a:ext cx="382014" cy="729300"/>
            </a:xfrm>
            <a:prstGeom prst="rect">
              <a:avLst/>
            </a:prstGeom>
          </p:spPr>
        </p:pic>
        <p:sp>
          <p:nvSpPr>
            <p:cNvPr id="12" name="TextBox 11"/>
            <p:cNvSpPr txBox="1"/>
            <p:nvPr/>
          </p:nvSpPr>
          <p:spPr>
            <a:xfrm>
              <a:off x="5320519" y="5782235"/>
              <a:ext cx="449162"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½  </a:t>
              </a:r>
              <a:endParaRPr lang="en-US" b="1" dirty="0">
                <a:solidFill>
                  <a:schemeClr val="bg1"/>
                </a:solidFill>
                <a:effectLst>
                  <a:outerShdw blurRad="38100" dist="38100" dir="2700000" algn="tl">
                    <a:srgbClr val="000000">
                      <a:alpha val="43137"/>
                    </a:srgbClr>
                  </a:outerShdw>
                </a:effectLst>
              </a:endParaRPr>
            </a:p>
          </p:txBody>
        </p:sp>
      </p:grpSp>
      <p:sp>
        <p:nvSpPr>
          <p:cNvPr id="11" name="TextBox 10"/>
          <p:cNvSpPr txBox="1"/>
          <p:nvPr/>
        </p:nvSpPr>
        <p:spPr>
          <a:xfrm>
            <a:off x="4095642" y="4941269"/>
            <a:ext cx="599844" cy="646331"/>
          </a:xfrm>
          <a:prstGeom prst="rect">
            <a:avLst/>
          </a:prstGeom>
          <a:noFill/>
        </p:spPr>
        <p:txBody>
          <a:bodyPr wrap="none" rtlCol="0">
            <a:spAutoFit/>
          </a:bodyPr>
          <a:lstStyle/>
          <a:p>
            <a:r>
              <a:rPr lang="en-US" sz="3600" b="1" dirty="0" smtClean="0">
                <a:solidFill>
                  <a:srgbClr val="002060"/>
                </a:solidFill>
              </a:rPr>
              <a:t>@</a:t>
            </a:r>
            <a:endParaRPr lang="en-US" sz="3600" b="1" dirty="0">
              <a:solidFill>
                <a:srgbClr val="002060"/>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996" y="5277881"/>
            <a:ext cx="1124120" cy="741919"/>
          </a:xfrm>
          <a:prstGeom prst="rect">
            <a:avLst/>
          </a:prstGeom>
        </p:spPr>
      </p:pic>
      <p:sp>
        <p:nvSpPr>
          <p:cNvPr id="18" name="Rectangle 17"/>
          <p:cNvSpPr/>
          <p:nvPr/>
        </p:nvSpPr>
        <p:spPr>
          <a:xfrm>
            <a:off x="2514600" y="4197191"/>
            <a:ext cx="4419600" cy="2361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9"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23" name="Slide Number Placeholder 12"/>
          <p:cNvSpPr>
            <a:spLocks noGrp="1"/>
          </p:cNvSpPr>
          <p:nvPr>
            <p:ph type="sldNum" sz="quarter" idx="12"/>
          </p:nvPr>
        </p:nvSpPr>
        <p:spPr>
          <a:xfrm>
            <a:off x="8305800" y="6518275"/>
            <a:ext cx="685800" cy="365125"/>
          </a:xfrm>
        </p:spPr>
        <p:txBody>
          <a:bodyPr/>
          <a:lstStyle/>
          <a:p>
            <a:r>
              <a:rPr lang="en-US" dirty="0" smtClean="0"/>
              <a:t>7</a:t>
            </a:r>
            <a:endParaRPr lang="en-US" dirty="0"/>
          </a:p>
        </p:txBody>
      </p:sp>
    </p:spTree>
    <p:extLst>
      <p:ext uri="{BB962C8B-B14F-4D97-AF65-F5344CB8AC3E}">
        <p14:creationId xmlns:p14="http://schemas.microsoft.com/office/powerpoint/2010/main" val="361624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3372"/>
            <a:ext cx="8229600" cy="1143000"/>
          </a:xfrm>
        </p:spPr>
        <p:txBody>
          <a:bodyPr>
            <a:normAutofit/>
          </a:bodyPr>
          <a:lstStyle/>
          <a:p>
            <a:r>
              <a:rPr lang="en-US" sz="3600" b="1" dirty="0" smtClean="0"/>
              <a:t>Scripture Interpretation</a:t>
            </a:r>
            <a:endParaRPr lang="en-US" sz="3600" b="1" dirty="0"/>
          </a:p>
        </p:txBody>
      </p:sp>
      <p:sp>
        <p:nvSpPr>
          <p:cNvPr id="6" name="Content Placeholder 5"/>
          <p:cNvSpPr>
            <a:spLocks noGrp="1"/>
          </p:cNvSpPr>
          <p:nvPr>
            <p:ph idx="1"/>
          </p:nvPr>
        </p:nvSpPr>
        <p:spPr>
          <a:xfrm>
            <a:off x="457200" y="1600201"/>
            <a:ext cx="8610600" cy="4525963"/>
          </a:xfrm>
        </p:spPr>
        <p:txBody>
          <a:bodyPr>
            <a:noAutofit/>
          </a:bodyPr>
          <a:lstStyle/>
          <a:p>
            <a:pPr lvl="0">
              <a:spcBef>
                <a:spcPts val="0"/>
              </a:spcBef>
            </a:pPr>
            <a:r>
              <a:rPr lang="en-US" sz="3600" b="1" dirty="0">
                <a:latin typeface="Baskerville Old Face" panose="02020602080505020303" pitchFamily="18" charset="0"/>
              </a:rPr>
              <a:t>N</a:t>
            </a:r>
            <a:r>
              <a:rPr lang="en-US" sz="2400" b="1" dirty="0">
                <a:latin typeface="Baskerville Old Face" panose="02020602080505020303" pitchFamily="18" charset="0"/>
              </a:rPr>
              <a:t>o</a:t>
            </a:r>
            <a:r>
              <a:rPr lang="en-US" sz="2400" b="1" dirty="0">
                <a:solidFill>
                  <a:schemeClr val="tx1">
                    <a:lumMod val="65000"/>
                    <a:lumOff val="35000"/>
                  </a:schemeClr>
                </a:solidFill>
                <a:latin typeface="Baskerville Old Face" panose="02020602080505020303" pitchFamily="18" charset="0"/>
              </a:rPr>
              <a:t>rmal</a:t>
            </a:r>
            <a:r>
              <a:rPr lang="en-US" sz="2400" dirty="0"/>
              <a:t> </a:t>
            </a:r>
            <a:r>
              <a:rPr lang="en-US" sz="2400" i="1" dirty="0"/>
              <a:t>- understanding the words of Scripture in their common usage unless otherwise indicated by the context.</a:t>
            </a:r>
            <a:endParaRPr lang="en-US" sz="2400" dirty="0"/>
          </a:p>
          <a:p>
            <a:pPr lvl="0">
              <a:spcBef>
                <a:spcPts val="0"/>
              </a:spcBef>
            </a:pPr>
            <a:r>
              <a:rPr lang="en-US" sz="3600" b="1" dirty="0">
                <a:latin typeface="Baskerville Old Face" panose="02020602080505020303" pitchFamily="18" charset="0"/>
              </a:rPr>
              <a:t>L</a:t>
            </a:r>
            <a:r>
              <a:rPr lang="en-US" sz="2400" b="1" dirty="0">
                <a:solidFill>
                  <a:schemeClr val="tx1">
                    <a:lumMod val="65000"/>
                    <a:lumOff val="35000"/>
                  </a:schemeClr>
                </a:solidFill>
                <a:latin typeface="Baskerville Old Face" panose="02020602080505020303" pitchFamily="18" charset="0"/>
              </a:rPr>
              <a:t>iteral</a:t>
            </a:r>
            <a:r>
              <a:rPr lang="en-US" sz="2400" dirty="0"/>
              <a:t> </a:t>
            </a:r>
            <a:r>
              <a:rPr lang="en-US" sz="2400" i="1" dirty="0"/>
              <a:t>- understanding the meaning of Scripture in its ordinary sense unless the context requires a figurative interpretation.</a:t>
            </a:r>
            <a:endParaRPr lang="en-US" sz="2400" dirty="0"/>
          </a:p>
          <a:p>
            <a:pPr lvl="0">
              <a:spcBef>
                <a:spcPts val="0"/>
              </a:spcBef>
            </a:pPr>
            <a:r>
              <a:rPr lang="en-US" sz="3600" b="1" dirty="0">
                <a:latin typeface="Baskerville Old Face" panose="02020602080505020303" pitchFamily="18" charset="0"/>
              </a:rPr>
              <a:t>G</a:t>
            </a:r>
            <a:r>
              <a:rPr lang="en-US" sz="2400" b="1" dirty="0">
                <a:solidFill>
                  <a:schemeClr val="tx1">
                    <a:lumMod val="65000"/>
                    <a:lumOff val="35000"/>
                  </a:schemeClr>
                </a:solidFill>
                <a:latin typeface="Baskerville Old Face" panose="02020602080505020303" pitchFamily="18" charset="0"/>
              </a:rPr>
              <a:t>rammatical</a:t>
            </a:r>
            <a:r>
              <a:rPr lang="en-US" sz="2400" dirty="0"/>
              <a:t> - </a:t>
            </a:r>
            <a:r>
              <a:rPr lang="en-US" sz="2400" i="1" dirty="0"/>
              <a:t>using the recognized rules of grammar to interpret the text.</a:t>
            </a:r>
            <a:endParaRPr lang="en-US" sz="2400" dirty="0"/>
          </a:p>
          <a:p>
            <a:pPr lvl="0">
              <a:spcBef>
                <a:spcPts val="0"/>
              </a:spcBef>
            </a:pPr>
            <a:r>
              <a:rPr lang="en-US" sz="3600" b="1" dirty="0">
                <a:latin typeface="Baskerville Old Face" panose="02020602080505020303" pitchFamily="18" charset="0"/>
              </a:rPr>
              <a:t>H</a:t>
            </a:r>
            <a:r>
              <a:rPr lang="en-US" sz="2400" b="1" dirty="0">
                <a:solidFill>
                  <a:schemeClr val="tx1">
                    <a:lumMod val="65000"/>
                    <a:lumOff val="35000"/>
                  </a:schemeClr>
                </a:solidFill>
                <a:latin typeface="Baskerville Old Face" panose="02020602080505020303" pitchFamily="18" charset="0"/>
              </a:rPr>
              <a:t>is</a:t>
            </a:r>
            <a:r>
              <a:rPr lang="en-US" sz="2400" b="1" dirty="0">
                <a:latin typeface="Baskerville Old Face" panose="02020602080505020303" pitchFamily="18" charset="0"/>
              </a:rPr>
              <a:t>t</a:t>
            </a:r>
            <a:r>
              <a:rPr lang="en-US" sz="2400" b="1" dirty="0">
                <a:solidFill>
                  <a:schemeClr val="tx1">
                    <a:lumMod val="65000"/>
                    <a:lumOff val="35000"/>
                  </a:schemeClr>
                </a:solidFill>
                <a:latin typeface="Baskerville Old Face" panose="02020602080505020303" pitchFamily="18" charset="0"/>
              </a:rPr>
              <a:t>orical</a:t>
            </a:r>
            <a:r>
              <a:rPr lang="en-US" sz="2400" dirty="0"/>
              <a:t> </a:t>
            </a:r>
            <a:r>
              <a:rPr lang="en-US" sz="2400" i="1" dirty="0"/>
              <a:t>- understanding the words of Scripture in the context of the times in which they were written.</a:t>
            </a:r>
            <a:endParaRPr lang="en-US" sz="2400" dirty="0"/>
          </a:p>
          <a:p>
            <a:pPr lvl="0">
              <a:spcBef>
                <a:spcPts val="0"/>
              </a:spcBef>
            </a:pPr>
            <a:r>
              <a:rPr lang="en-US" sz="4000" b="1" dirty="0">
                <a:latin typeface="Baskerville Old Face" panose="02020602080505020303" pitchFamily="18" charset="0"/>
              </a:rPr>
              <a:t>S</a:t>
            </a:r>
            <a:r>
              <a:rPr lang="en-US" sz="2400" b="1" dirty="0">
                <a:solidFill>
                  <a:schemeClr val="tx1">
                    <a:lumMod val="65000"/>
                    <a:lumOff val="35000"/>
                  </a:schemeClr>
                </a:solidFill>
                <a:latin typeface="Baskerville Old Face" panose="02020602080505020303" pitchFamily="18" charset="0"/>
              </a:rPr>
              <a:t>ystematic</a:t>
            </a:r>
            <a:r>
              <a:rPr lang="en-US" sz="2400" dirty="0"/>
              <a:t> - </a:t>
            </a:r>
            <a:r>
              <a:rPr lang="en-US" sz="2400" i="1" dirty="0"/>
              <a:t>categorizing and comparing the teaching of the Scriptures with the whole of Scripture in view</a:t>
            </a:r>
            <a:r>
              <a:rPr lang="en-US" sz="2400" i="1" dirty="0" smtClean="0"/>
              <a:t>.</a:t>
            </a:r>
            <a:endParaRPr lang="en-US" sz="2400" dirty="0"/>
          </a:p>
        </p:txBody>
      </p:sp>
      <p:sp>
        <p:nvSpPr>
          <p:cNvPr id="7" name="TextBox 6"/>
          <p:cNvSpPr txBox="1"/>
          <p:nvPr/>
        </p:nvSpPr>
        <p:spPr>
          <a:xfrm>
            <a:off x="6096000" y="6291942"/>
            <a:ext cx="2770374" cy="276999"/>
          </a:xfrm>
          <a:prstGeom prst="rect">
            <a:avLst/>
          </a:prstGeom>
          <a:noFill/>
        </p:spPr>
        <p:txBody>
          <a:bodyPr wrap="none" rtlCol="0">
            <a:spAutoFit/>
          </a:bodyPr>
          <a:lstStyle/>
          <a:p>
            <a:r>
              <a:rPr lang="en-US" sz="1200" u="sng" dirty="0">
                <a:hlinkClick r:id="rId3"/>
              </a:rPr>
              <a:t>http://</a:t>
            </a:r>
            <a:r>
              <a:rPr lang="en-US" sz="1200" u="sng" dirty="0" smtClean="0">
                <a:hlinkClick r:id="rId3"/>
              </a:rPr>
              <a:t>immanuelbible.net/discover/teach</a:t>
            </a:r>
            <a:endParaRPr lang="en-US" sz="1200" dirty="0"/>
          </a:p>
        </p:txBody>
      </p:sp>
      <p:sp>
        <p:nvSpPr>
          <p:cNvPr id="12" name="Date Placeholder 1"/>
          <p:cNvSpPr>
            <a:spLocks noGrp="1"/>
          </p:cNvSpPr>
          <p:nvPr>
            <p:ph type="dt" sz="half" idx="10"/>
          </p:nvPr>
        </p:nvSpPr>
        <p:spPr>
          <a:xfrm>
            <a:off x="76200" y="6519727"/>
            <a:ext cx="1447800" cy="365125"/>
          </a:xfrm>
        </p:spPr>
        <p:txBody>
          <a:bodyPr/>
          <a:lstStyle/>
          <a:p>
            <a:r>
              <a:rPr lang="en-US" dirty="0" smtClean="0"/>
              <a:t>February 23, 2016</a:t>
            </a:r>
            <a:endParaRPr lang="en-US" dirty="0"/>
          </a:p>
        </p:txBody>
      </p:sp>
      <p:sp>
        <p:nvSpPr>
          <p:cNvPr id="14" name="Footer Placeholder 2"/>
          <p:cNvSpPr>
            <a:spLocks noGrp="1"/>
          </p:cNvSpPr>
          <p:nvPr>
            <p:ph type="ftr" sz="quarter" idx="11"/>
          </p:nvPr>
        </p:nvSpPr>
        <p:spPr>
          <a:xfrm>
            <a:off x="2087880" y="6515373"/>
            <a:ext cx="4953000" cy="365125"/>
          </a:xfrm>
        </p:spPr>
        <p:txBody>
          <a:bodyPr/>
          <a:lstStyle/>
          <a:p>
            <a:r>
              <a:rPr lang="fr-FR" dirty="0" smtClean="0"/>
              <a:t>Lesson 1 - Introduction &amp; Daniel 1</a:t>
            </a:r>
            <a:endParaRPr lang="en-US" dirty="0"/>
          </a:p>
        </p:txBody>
      </p:sp>
      <p:sp>
        <p:nvSpPr>
          <p:cNvPr id="15" name="Slide Number Placeholder 12"/>
          <p:cNvSpPr>
            <a:spLocks noGrp="1"/>
          </p:cNvSpPr>
          <p:nvPr>
            <p:ph type="sldNum" sz="quarter" idx="12"/>
          </p:nvPr>
        </p:nvSpPr>
        <p:spPr>
          <a:xfrm>
            <a:off x="8305800" y="6518275"/>
            <a:ext cx="685800" cy="365125"/>
          </a:xfrm>
        </p:spPr>
        <p:txBody>
          <a:bodyPr/>
          <a:lstStyle/>
          <a:p>
            <a:r>
              <a:rPr lang="en-US" dirty="0" smtClean="0"/>
              <a:t>8</a:t>
            </a:r>
            <a:endParaRPr lang="en-US" dirty="0"/>
          </a:p>
        </p:txBody>
      </p:sp>
    </p:spTree>
    <p:extLst>
      <p:ext uri="{BB962C8B-B14F-4D97-AF65-F5344CB8AC3E}">
        <p14:creationId xmlns:p14="http://schemas.microsoft.com/office/powerpoint/2010/main" val="3272255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28914" y="1614715"/>
            <a:ext cx="7696200" cy="4525963"/>
          </a:xfrm>
        </p:spPr>
        <p:txBody>
          <a:bodyPr>
            <a:normAutofit fontScale="85000" lnSpcReduction="10000"/>
          </a:bodyPr>
          <a:lstStyle/>
          <a:p>
            <a:pPr marL="352425" indent="-352425"/>
            <a:r>
              <a:rPr lang="en-US" dirty="0"/>
              <a:t>Daniel wrote the book</a:t>
            </a:r>
          </a:p>
          <a:p>
            <a:pPr marL="352425" indent="-352425"/>
            <a:r>
              <a:rPr lang="en-US" dirty="0"/>
              <a:t>The first part prepares for the second and the second reflects back to the first</a:t>
            </a:r>
          </a:p>
          <a:p>
            <a:pPr marL="617601" lvl="2" indent="-352425"/>
            <a:r>
              <a:rPr lang="en-US" sz="2800" dirty="0"/>
              <a:t>Chapters 1 to 6 are historical narrative</a:t>
            </a:r>
            <a:endParaRPr lang="en-US" dirty="0"/>
          </a:p>
          <a:p>
            <a:pPr marL="638175" lvl="1" indent="-357188">
              <a:buFont typeface="Arial" panose="020B0604020202020204" pitchFamily="34" charset="0"/>
              <a:buChar char="•"/>
            </a:pPr>
            <a:r>
              <a:rPr lang="en-US" dirty="0"/>
              <a:t>Chapters 7 to 12 are prophecy or apocalyptic</a:t>
            </a:r>
          </a:p>
          <a:p>
            <a:pPr marL="352425" indent="-352425"/>
            <a:r>
              <a:rPr lang="en-US" dirty="0"/>
              <a:t>Written in Aramaic </a:t>
            </a:r>
            <a:r>
              <a:rPr lang="en-US" dirty="0" smtClean="0"/>
              <a:t>(</a:t>
            </a:r>
            <a:r>
              <a:rPr lang="en-US" dirty="0" smtClean="0">
                <a:hlinkClick r:id="rId2"/>
              </a:rPr>
              <a:t>Daniel 2:4b-7:28</a:t>
            </a:r>
            <a:r>
              <a:rPr lang="en-US" dirty="0" smtClean="0"/>
              <a:t>) </a:t>
            </a:r>
            <a:r>
              <a:rPr lang="en-US" dirty="0"/>
              <a:t>and </a:t>
            </a:r>
            <a:r>
              <a:rPr lang="en-US" dirty="0" smtClean="0"/>
              <a:t>Hebrew (</a:t>
            </a:r>
            <a:r>
              <a:rPr lang="en-US" dirty="0" smtClean="0">
                <a:hlinkClick r:id="rId3"/>
              </a:rPr>
              <a:t>Daniel 1:1-2:4a</a:t>
            </a:r>
            <a:r>
              <a:rPr lang="en-US" dirty="0" smtClean="0"/>
              <a:t> </a:t>
            </a:r>
            <a:r>
              <a:rPr lang="en-US" dirty="0"/>
              <a:t>&amp; </a:t>
            </a:r>
            <a:r>
              <a:rPr lang="en-US" dirty="0" smtClean="0">
                <a:hlinkClick r:id="rId4"/>
              </a:rPr>
              <a:t>Daniel 8:1-12:13</a:t>
            </a:r>
            <a:r>
              <a:rPr lang="en-US" dirty="0" smtClean="0"/>
              <a:t>)</a:t>
            </a:r>
            <a:endParaRPr lang="en-US" dirty="0"/>
          </a:p>
          <a:p>
            <a:pPr marL="404813" indent="-404813"/>
            <a:r>
              <a:rPr lang="en-US" dirty="0"/>
              <a:t>First Objections</a:t>
            </a:r>
            <a:r>
              <a:rPr lang="en-US" dirty="0" smtClean="0"/>
              <a:t>… </a:t>
            </a:r>
            <a:r>
              <a:rPr lang="en-US" dirty="0" smtClean="0">
                <a:hlinkClick r:id="rId5"/>
              </a:rPr>
              <a:t>Porphyry</a:t>
            </a:r>
            <a:r>
              <a:rPr lang="en-US" dirty="0" smtClean="0"/>
              <a:t> </a:t>
            </a:r>
            <a:r>
              <a:rPr lang="en-US" dirty="0"/>
              <a:t>born in 232 A.D</a:t>
            </a:r>
            <a:r>
              <a:rPr lang="en-US" dirty="0" smtClean="0"/>
              <a:t>…      was </a:t>
            </a:r>
            <a:r>
              <a:rPr lang="en-US" dirty="0"/>
              <a:t>a pagan…wrote a number of anti-Christian </a:t>
            </a:r>
            <a:r>
              <a:rPr lang="en-US" dirty="0" smtClean="0"/>
              <a:t>books.  Is </a:t>
            </a:r>
            <a:r>
              <a:rPr lang="en-US" dirty="0"/>
              <a:t>not considered a serious detractor</a:t>
            </a:r>
            <a:r>
              <a:rPr lang="en-US" dirty="0" smtClean="0"/>
              <a:t>…     His </a:t>
            </a:r>
            <a:r>
              <a:rPr lang="en-US" dirty="0"/>
              <a:t>Premise: Prophecy does not exist.</a:t>
            </a:r>
          </a:p>
          <a:p>
            <a:endParaRPr lang="en-US" dirty="0"/>
          </a:p>
        </p:txBody>
      </p:sp>
      <p:sp>
        <p:nvSpPr>
          <p:cNvPr id="8" name="Rectangle 7"/>
          <p:cNvSpPr/>
          <p:nvPr/>
        </p:nvSpPr>
        <p:spPr>
          <a:xfrm>
            <a:off x="2263878" y="340387"/>
            <a:ext cx="4641294" cy="707886"/>
          </a:xfrm>
          <a:prstGeom prst="rect">
            <a:avLst/>
          </a:prstGeom>
        </p:spPr>
        <p:txBody>
          <a:bodyPr wrap="square" anchor="ctr">
            <a:spAutoFit/>
          </a:bodyPr>
          <a:lstStyle/>
          <a:p>
            <a:pPr algn="ctr"/>
            <a:r>
              <a:rPr lang="en-US" sz="4000" b="1" dirty="0" smtClean="0"/>
              <a:t>Background</a:t>
            </a:r>
          </a:p>
        </p:txBody>
      </p:sp>
      <p:sp>
        <p:nvSpPr>
          <p:cNvPr id="9" name="Slide Number Placeholder 12"/>
          <p:cNvSpPr>
            <a:spLocks noGrp="1"/>
          </p:cNvSpPr>
          <p:nvPr>
            <p:ph type="sldNum" sz="quarter" idx="12"/>
          </p:nvPr>
        </p:nvSpPr>
        <p:spPr>
          <a:xfrm>
            <a:off x="8305800" y="6518275"/>
            <a:ext cx="685800" cy="365125"/>
          </a:xfrm>
        </p:spPr>
        <p:txBody>
          <a:bodyPr/>
          <a:lstStyle/>
          <a:p>
            <a:r>
              <a:rPr lang="en-US" dirty="0" smtClean="0"/>
              <a:t>9</a:t>
            </a:r>
            <a:endParaRPr lang="en-US" dirty="0"/>
          </a:p>
        </p:txBody>
      </p:sp>
      <p:sp>
        <p:nvSpPr>
          <p:cNvPr id="10" name="Footer Placeholder 2"/>
          <p:cNvSpPr>
            <a:spLocks noGrp="1"/>
          </p:cNvSpPr>
          <p:nvPr>
            <p:ph type="ftr" sz="quarter" idx="11"/>
          </p:nvPr>
        </p:nvSpPr>
        <p:spPr bwMode="auto">
          <a:xfrm>
            <a:off x="2087563" y="6515100"/>
            <a:ext cx="4953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fr-FR" altLang="en-US" dirty="0" smtClean="0"/>
              <a:t>Lesson 1 - Introduction &amp; Daniel 1</a:t>
            </a:r>
            <a:endParaRPr lang="en-US" altLang="en-US" dirty="0" smtClean="0"/>
          </a:p>
        </p:txBody>
      </p:sp>
      <p:sp>
        <p:nvSpPr>
          <p:cNvPr id="11" name="Date Placeholder 1"/>
          <p:cNvSpPr>
            <a:spLocks noGrp="1"/>
          </p:cNvSpPr>
          <p:nvPr>
            <p:ph type="dt" sz="quarter" idx="10"/>
          </p:nvPr>
        </p:nvSpPr>
        <p:spPr bwMode="auto">
          <a:xfrm>
            <a:off x="76200" y="6519863"/>
            <a:ext cx="1447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r>
              <a:rPr lang="en-US" altLang="en-US" dirty="0" smtClean="0"/>
              <a:t>February 23, 2016</a:t>
            </a:r>
          </a:p>
        </p:txBody>
      </p:sp>
    </p:spTree>
    <p:extLst>
      <p:ext uri="{BB962C8B-B14F-4D97-AF65-F5344CB8AC3E}">
        <p14:creationId xmlns:p14="http://schemas.microsoft.com/office/powerpoint/2010/main" val="21334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6646</TotalTime>
  <Words>1910</Words>
  <Application>Microsoft Office PowerPoint</Application>
  <PresentationFormat>Letter Paper (8.5x11 in)</PresentationFormat>
  <Paragraphs>426</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Baskerville Old Face</vt:lpstr>
      <vt:lpstr>Calibri</vt:lpstr>
      <vt:lpstr>Office Theme</vt:lpstr>
      <vt:lpstr>PowerPoint Presentation</vt:lpstr>
      <vt:lpstr>PowerPoint Presentation</vt:lpstr>
      <vt:lpstr>PowerPoint Presentation</vt:lpstr>
      <vt:lpstr>PowerPoint Presentation</vt:lpstr>
      <vt:lpstr>Resources</vt:lpstr>
      <vt:lpstr>PowerPoint Presentation</vt:lpstr>
      <vt:lpstr>PowerPoint Presentation</vt:lpstr>
      <vt:lpstr>Scripture Interpretation</vt:lpstr>
      <vt:lpstr>PowerPoint Presentation</vt:lpstr>
      <vt:lpstr>PowerPoint Presentation</vt:lpstr>
      <vt:lpstr>PowerPoint Presentation</vt:lpstr>
      <vt:lpstr>550 Years of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Fear Not!</vt:lpstr>
      <vt:lpstr>PowerPoint Presentation</vt:lpstr>
      <vt:lpstr>PowerPoint Presentation</vt:lpstr>
      <vt:lpstr>PowerPoint Presentation</vt:lpstr>
      <vt:lpstr>What Does  Daniel  Mean To You?</vt:lpstr>
      <vt:lpstr>What Does Daniel  Mean To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Logan, Paul</cp:lastModifiedBy>
  <cp:revision>552</cp:revision>
  <cp:lastPrinted>2015-11-05T13:06:44Z</cp:lastPrinted>
  <dcterms:created xsi:type="dcterms:W3CDTF">2012-01-22T12:15:41Z</dcterms:created>
  <dcterms:modified xsi:type="dcterms:W3CDTF">2016-02-21T01:38:08Z</dcterms:modified>
</cp:coreProperties>
</file>