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599" r:id="rId2"/>
    <p:sldId id="614" r:id="rId3"/>
    <p:sldId id="308" r:id="rId4"/>
    <p:sldId id="266" r:id="rId5"/>
    <p:sldId id="530" r:id="rId6"/>
    <p:sldId id="580" r:id="rId7"/>
    <p:sldId id="510" r:id="rId8"/>
    <p:sldId id="582" r:id="rId9"/>
    <p:sldId id="583" r:id="rId10"/>
    <p:sldId id="586" r:id="rId11"/>
    <p:sldId id="587" r:id="rId12"/>
    <p:sldId id="429" r:id="rId13"/>
    <p:sldId id="512" r:id="rId14"/>
    <p:sldId id="588" r:id="rId15"/>
    <p:sldId id="589" r:id="rId16"/>
    <p:sldId id="600" r:id="rId17"/>
    <p:sldId id="601" r:id="rId18"/>
    <p:sldId id="602" r:id="rId19"/>
    <p:sldId id="603" r:id="rId20"/>
    <p:sldId id="604" r:id="rId21"/>
    <p:sldId id="605" r:id="rId22"/>
    <p:sldId id="606" r:id="rId23"/>
    <p:sldId id="607" r:id="rId24"/>
    <p:sldId id="615" r:id="rId25"/>
    <p:sldId id="609" r:id="rId26"/>
    <p:sldId id="611" r:id="rId27"/>
    <p:sldId id="612" r:id="rId28"/>
    <p:sldId id="293" r:id="rId29"/>
  </p:sldIdLst>
  <p:sldSz cx="9144000" cy="6858000" type="letter"/>
  <p:notesSz cx="6985000" cy="9283700"/>
  <p:defaultTextStyle>
    <a:defPPr>
      <a:defRPr lang="en-US"/>
    </a:defPPr>
    <a:lvl1pPr marL="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00" autoAdjust="0"/>
    <p:restoredTop sz="99140" autoAdjust="0"/>
  </p:normalViewPr>
  <p:slideViewPr>
    <p:cSldViewPr>
      <p:cViewPr varScale="1">
        <p:scale>
          <a:sx n="71" d="100"/>
          <a:sy n="71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602" y="-91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3264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06ED6-219B-43DC-810C-C25DBE02FC02}" type="datetimeFigureOut">
              <a:rPr lang="en-US" smtClean="0"/>
              <a:pPr/>
              <a:t>3/10/2015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CA1EB-B427-4E05-97C7-BF0A56AD72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550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CA1EB-B427-4E05-97C7-BF0A56AD723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2333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CA1EB-B427-4E05-97C7-BF0A56AD723F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876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CA1EB-B427-4E05-97C7-BF0A56AD723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057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CA1EB-B427-4E05-97C7-BF0A56AD723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858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CA1EB-B427-4E05-97C7-BF0A56AD723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130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CA1EB-B427-4E05-97C7-BF0A56AD723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504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CA1EB-B427-4E05-97C7-BF0A56AD723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578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CA1EB-B427-4E05-97C7-BF0A56AD723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951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CA1EB-B427-4E05-97C7-BF0A56AD723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84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CA1EB-B427-4E05-97C7-BF0A56AD723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4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11828" y="6518275"/>
            <a:ext cx="685800" cy="365125"/>
          </a:xfrm>
        </p:spPr>
        <p:txBody>
          <a:bodyPr/>
          <a:lstStyle>
            <a:lvl1pPr algn="r">
              <a:defRPr/>
            </a:lvl1pPr>
          </a:lstStyle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8956" y="6506028"/>
            <a:ext cx="1567764" cy="365125"/>
          </a:xfrm>
        </p:spPr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07812" y="6515081"/>
            <a:ext cx="6324600" cy="365125"/>
          </a:xfrm>
        </p:spPr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8956" y="6506028"/>
            <a:ext cx="1567764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March 10,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07812" y="6515081"/>
            <a:ext cx="6324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2935" y="6519382"/>
            <a:ext cx="6858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2050" y="76199"/>
            <a:ext cx="1726750" cy="130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MOB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10400" y="113557"/>
            <a:ext cx="2018956" cy="1276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29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91429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91429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91429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91429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manuelbible.net/component/content/article/8-adults/adults/458-marquis-laughli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ibcmob.net/" TargetMode="External"/><Relationship Id="rId4" Type="http://schemas.openxmlformats.org/officeDocument/2006/relationships/hyperlink" Target="http://www.immanuelbible.net/care/workshops-seminars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John%2010:1-42%20(ESV)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John%2010:1-42%20(ESV)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Matthew+23:16,24&amp;version=ESV" TargetMode="External"/><Relationship Id="rId2" Type="http://schemas.openxmlformats.org/officeDocument/2006/relationships/hyperlink" Target="https://www.biblegateway.com/passage/?search=John+9:40-41&amp;version=ESV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biblegateway.com/passage/?search=Matthew+23:15&amp;version=ESV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John+8:12&amp;version=ESV" TargetMode="External"/><Relationship Id="rId2" Type="http://schemas.openxmlformats.org/officeDocument/2006/relationships/hyperlink" Target="https://www.biblegateway.com/passage/?search=John+6:35,41,48,51&amp;version=ESV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biblegateway.com/passage/?search=John+10:11,14&amp;version=ESV" TargetMode="External"/><Relationship Id="rId4" Type="http://schemas.openxmlformats.org/officeDocument/2006/relationships/hyperlink" Target="https://www.biblegateway.com/passage/?search=John+10:7,9&amp;version=ESV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John+20:30-31&amp;version=ESV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iblegateway.com/passage/?search=john+18:1+-+21:25&amp;version=ESV" TargetMode="External"/><Relationship Id="rId3" Type="http://schemas.openxmlformats.org/officeDocument/2006/relationships/hyperlink" Target="https://www.biblegateway.com/passage/?search=john+1&amp;version=ESV" TargetMode="External"/><Relationship Id="rId7" Type="http://schemas.openxmlformats.org/officeDocument/2006/relationships/hyperlink" Target="https://www.biblegateway.com/passage/?search=john+13:1+-+17:26&amp;version=ESV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biblegateway.com/passage/?search=john+5:1+-+12:50&amp;version=ESV" TargetMode="External"/><Relationship Id="rId5" Type="http://schemas.openxmlformats.org/officeDocument/2006/relationships/hyperlink" Target="https://www.biblegateway.com/passage/?search=john+1:19+-+4:54&amp;version=ESV" TargetMode="External"/><Relationship Id="rId4" Type="http://schemas.openxmlformats.org/officeDocument/2006/relationships/hyperlink" Target="https://www.biblegateway.com/passage/?search=john+1:1-18&amp;version=ESV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John+9:1-41&amp;version=ESV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John+10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John+1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IMg5OPwAx2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John+1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John%2010:1-42%20(ESV)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5047" y="1614714"/>
            <a:ext cx="714935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/>
              <a:t>Welcome to the MOB!</a:t>
            </a:r>
          </a:p>
          <a:p>
            <a:pPr marL="457200" indent="-457200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hlinkClick r:id="rId3"/>
              </a:rPr>
              <a:t>The Gospel of John presented by Marquis Laughlin, March 28, 6 PM</a:t>
            </a:r>
            <a:endParaRPr lang="en-US" sz="3200" dirty="0" smtClean="0"/>
          </a:p>
          <a:p>
            <a:pPr marL="457200" indent="-457200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CPREP Couples Commo Workshop begins April 9, 2015, </a:t>
            </a:r>
            <a:r>
              <a:rPr lang="en-US" sz="3200" dirty="0" smtClean="0">
                <a:hlinkClick r:id="rId4"/>
              </a:rPr>
              <a:t>More Info Online</a:t>
            </a:r>
            <a:endParaRPr lang="en-US" sz="3200" dirty="0"/>
          </a:p>
          <a:p>
            <a:pPr marL="457200" indent="-457200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Website:  </a:t>
            </a:r>
            <a:r>
              <a:rPr lang="en-US" sz="3200" dirty="0" smtClean="0">
                <a:hlinkClick r:id="rId5"/>
              </a:rPr>
              <a:t>www.ibcmob.net</a:t>
            </a:r>
            <a:r>
              <a:rPr lang="en-US" sz="3200" dirty="0" smtClean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2565301" y="311873"/>
            <a:ext cx="4020204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400" b="1" dirty="0" smtClean="0"/>
              <a:t>Announcements</a:t>
            </a:r>
            <a:endParaRPr lang="en-US" sz="3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686" y="6506028"/>
            <a:ext cx="1447800" cy="365125"/>
          </a:xfrm>
        </p:spPr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87880" y="6516188"/>
            <a:ext cx="4953000" cy="365125"/>
          </a:xfrm>
        </p:spPr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45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2544" y="1604081"/>
            <a:ext cx="78304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aseline="30000" dirty="0"/>
              <a:t>31 </a:t>
            </a:r>
            <a:r>
              <a:rPr lang="en-US" sz="2400" dirty="0"/>
              <a:t>The Jews picked up stones again to stone him. </a:t>
            </a:r>
            <a:r>
              <a:rPr lang="en-US" sz="2400" baseline="30000" dirty="0"/>
              <a:t>32 </a:t>
            </a:r>
            <a:r>
              <a:rPr lang="en-US" sz="2400" dirty="0"/>
              <a:t>Jesus answered them, “I have shown you many good works from the Father; for which of them are you going to stone me?” </a:t>
            </a:r>
            <a:r>
              <a:rPr lang="en-US" sz="2400" baseline="30000" dirty="0"/>
              <a:t>33 </a:t>
            </a:r>
            <a:r>
              <a:rPr lang="en-US" sz="2400" dirty="0"/>
              <a:t>The Jews answered him, “It is not for a good work that we are going to stone you but for blasphemy, because you, being a man, make yourself God.” </a:t>
            </a:r>
            <a:r>
              <a:rPr lang="en-US" sz="2400" baseline="30000" dirty="0"/>
              <a:t>34 </a:t>
            </a:r>
            <a:r>
              <a:rPr lang="en-US" sz="2400" dirty="0"/>
              <a:t>Jesus answered them, “Is it not written in your Law, ‘I said, you are gods’? </a:t>
            </a:r>
            <a:r>
              <a:rPr lang="en-US" sz="2400" baseline="30000" dirty="0"/>
              <a:t>35 </a:t>
            </a:r>
            <a:r>
              <a:rPr lang="en-US" sz="2400" dirty="0"/>
              <a:t>If he called them gods to whom the word of God came—and Scripture cannot be broken— </a:t>
            </a:r>
            <a:r>
              <a:rPr lang="en-US" sz="2400" baseline="30000" dirty="0"/>
              <a:t>36 </a:t>
            </a:r>
            <a:r>
              <a:rPr lang="en-US" sz="2400" dirty="0"/>
              <a:t>do you say of him whom the Father consecrated and sent into the world, ‘You are blaspheming,’ because I said, ‘I am the Son of God’? </a:t>
            </a:r>
          </a:p>
        </p:txBody>
      </p:sp>
      <p:sp>
        <p:nvSpPr>
          <p:cNvPr id="8" name="Rectangle 7"/>
          <p:cNvSpPr/>
          <p:nvPr/>
        </p:nvSpPr>
        <p:spPr>
          <a:xfrm>
            <a:off x="1904999" y="94165"/>
            <a:ext cx="5334001" cy="120032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4000" dirty="0">
                <a:hlinkClick r:id="rId3"/>
              </a:rPr>
              <a:t>John </a:t>
            </a:r>
            <a:r>
              <a:rPr lang="en-US" sz="4000" dirty="0" smtClean="0">
                <a:hlinkClick r:id="rId3"/>
              </a:rPr>
              <a:t>10:1-42</a:t>
            </a:r>
            <a:r>
              <a:rPr lang="en-US" sz="3200" dirty="0" smtClean="0">
                <a:hlinkClick r:id="rId3"/>
              </a:rPr>
              <a:t> </a:t>
            </a:r>
            <a:r>
              <a:rPr lang="en-US" sz="3200" dirty="0" smtClean="0"/>
              <a:t>(ESV)</a:t>
            </a:r>
            <a:endParaRPr lang="en-US" sz="4000" dirty="0"/>
          </a:p>
          <a:p>
            <a:pPr algn="ctr"/>
            <a:r>
              <a:rPr lang="en-US" sz="3200" dirty="0" smtClean="0"/>
              <a:t>I and the Father are One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87880" y="6516188"/>
            <a:ext cx="4953000" cy="365125"/>
          </a:xfrm>
        </p:spPr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61686" y="6506028"/>
            <a:ext cx="1447800" cy="365125"/>
          </a:xfrm>
        </p:spPr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04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2544" y="1604081"/>
            <a:ext cx="78304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aseline="30000" dirty="0" smtClean="0"/>
              <a:t>37 </a:t>
            </a:r>
            <a:r>
              <a:rPr lang="en-US" sz="2400" dirty="0" smtClean="0"/>
              <a:t>If I am not doing the works of my Father, then do not believe me; </a:t>
            </a:r>
            <a:r>
              <a:rPr lang="en-US" sz="2400" baseline="30000" dirty="0" smtClean="0"/>
              <a:t>38 </a:t>
            </a:r>
            <a:r>
              <a:rPr lang="en-US" sz="2400" dirty="0" smtClean="0"/>
              <a:t>but if I do them, even though you do not believe me, believe the works, that you may know and understand that the Father is in me and I am in the Father.” </a:t>
            </a:r>
            <a:r>
              <a:rPr lang="en-US" sz="2400" baseline="30000" dirty="0" smtClean="0"/>
              <a:t>39 </a:t>
            </a:r>
            <a:r>
              <a:rPr lang="en-US" sz="2400" dirty="0" smtClean="0"/>
              <a:t>Again they sought to arrest him, but he escaped from their hands. </a:t>
            </a:r>
          </a:p>
          <a:p>
            <a:r>
              <a:rPr lang="en-US" sz="2400" baseline="30000" dirty="0"/>
              <a:t>40 </a:t>
            </a:r>
            <a:r>
              <a:rPr lang="en-US" sz="2400" dirty="0"/>
              <a:t>He went away again across the Jordan to the place where John had been baptizing at first, and there he remained. </a:t>
            </a:r>
            <a:r>
              <a:rPr lang="en-US" sz="2400" baseline="30000" dirty="0"/>
              <a:t>41 </a:t>
            </a:r>
            <a:r>
              <a:rPr lang="en-US" sz="2400" dirty="0"/>
              <a:t>And many came to him. And they said, “John did no sign, but everything that John said about this man was true.” </a:t>
            </a:r>
            <a:r>
              <a:rPr lang="en-US" sz="2400" baseline="30000" dirty="0"/>
              <a:t>42 </a:t>
            </a:r>
            <a:r>
              <a:rPr lang="en-US" sz="2400" dirty="0"/>
              <a:t>And many believed in him there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904999" y="94165"/>
            <a:ext cx="5334001" cy="120032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4000" dirty="0">
                <a:hlinkClick r:id="rId3"/>
              </a:rPr>
              <a:t>John </a:t>
            </a:r>
            <a:r>
              <a:rPr lang="en-US" sz="4000" dirty="0" smtClean="0">
                <a:hlinkClick r:id="rId3"/>
              </a:rPr>
              <a:t>10:1-42</a:t>
            </a:r>
            <a:r>
              <a:rPr lang="en-US" sz="3200" dirty="0" smtClean="0">
                <a:hlinkClick r:id="rId3"/>
              </a:rPr>
              <a:t> </a:t>
            </a:r>
            <a:r>
              <a:rPr lang="en-US" sz="3200" dirty="0" smtClean="0"/>
              <a:t>(ESV)</a:t>
            </a:r>
            <a:endParaRPr lang="en-US" sz="4000" dirty="0"/>
          </a:p>
          <a:p>
            <a:pPr algn="ctr"/>
            <a:r>
              <a:rPr lang="en-US" sz="3200" dirty="0" smtClean="0"/>
              <a:t>I and the Father are One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87880" y="6516188"/>
            <a:ext cx="4953000" cy="365125"/>
          </a:xfrm>
        </p:spPr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61686" y="6506028"/>
            <a:ext cx="1447800" cy="365125"/>
          </a:xfrm>
        </p:spPr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52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-14514"/>
            <a:ext cx="4488698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524172" y="2458760"/>
            <a:ext cx="2667000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3600" dirty="0" smtClean="0"/>
              <a:t>Where are Jesus and His disciples at the start of this Scripture passage?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61686" y="6506028"/>
            <a:ext cx="1447800" cy="365125"/>
          </a:xfrm>
        </p:spPr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02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-14514"/>
            <a:ext cx="4488698" cy="68580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10800000">
            <a:off x="4419600" y="4343400"/>
            <a:ext cx="2104571" cy="282388"/>
          </a:xfrm>
          <a:prstGeom prst="rightArrow">
            <a:avLst/>
          </a:prstGeom>
          <a:solidFill>
            <a:srgbClr val="FF0000"/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629400" y="4158342"/>
            <a:ext cx="2514600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3600" dirty="0" smtClean="0"/>
              <a:t>Jerusalem</a:t>
            </a:r>
          </a:p>
        </p:txBody>
      </p:sp>
      <p:sp>
        <p:nvSpPr>
          <p:cNvPr id="12" name="Oval 11"/>
          <p:cNvSpPr/>
          <p:nvPr/>
        </p:nvSpPr>
        <p:spPr>
          <a:xfrm>
            <a:off x="4312895" y="4441257"/>
            <a:ext cx="73025" cy="7620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1686" y="6506028"/>
            <a:ext cx="1447800" cy="365125"/>
          </a:xfrm>
        </p:spPr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97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-14514"/>
            <a:ext cx="4488698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524172" y="2458760"/>
            <a:ext cx="2667000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3600" dirty="0" smtClean="0"/>
              <a:t>Where are Jesus and His disciples at the end of this Scripture passage?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61686" y="6506028"/>
            <a:ext cx="1447800" cy="365125"/>
          </a:xfrm>
        </p:spPr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46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561700" y="6492875"/>
            <a:ext cx="6019800" cy="365125"/>
          </a:xfrm>
        </p:spPr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10"/>
          </p:nvPr>
        </p:nvSpPr>
        <p:spPr>
          <a:xfrm>
            <a:off x="47324" y="6492875"/>
            <a:ext cx="1857675" cy="365125"/>
          </a:xfrm>
        </p:spPr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-14514"/>
            <a:ext cx="4488698" cy="68580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10800000">
            <a:off x="5801442" y="4265858"/>
            <a:ext cx="830328" cy="304800"/>
          </a:xfrm>
          <a:prstGeom prst="rightArrow">
            <a:avLst/>
          </a:prstGeom>
          <a:solidFill>
            <a:srgbClr val="FF0000"/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24172" y="3624942"/>
            <a:ext cx="2667000" cy="2123658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r>
              <a:rPr lang="en-US" sz="4400" dirty="0" smtClean="0"/>
              <a:t>Bethany </a:t>
            </a:r>
          </a:p>
          <a:p>
            <a:r>
              <a:rPr lang="en-US" sz="4400" dirty="0" smtClean="0"/>
              <a:t>across </a:t>
            </a:r>
            <a:r>
              <a:rPr lang="en-US" sz="4400" dirty="0"/>
              <a:t>the </a:t>
            </a:r>
            <a:r>
              <a:rPr lang="en-US" sz="4400" dirty="0" smtClean="0"/>
              <a:t>Jordan</a:t>
            </a:r>
            <a:endParaRPr lang="en-US" sz="3600" b="1" dirty="0"/>
          </a:p>
        </p:txBody>
      </p:sp>
      <p:sp>
        <p:nvSpPr>
          <p:cNvPr id="8" name="Oval 7"/>
          <p:cNvSpPr/>
          <p:nvPr/>
        </p:nvSpPr>
        <p:spPr>
          <a:xfrm>
            <a:off x="5255419" y="4395782"/>
            <a:ext cx="73025" cy="7620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84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76400" y="90845"/>
            <a:ext cx="5791200" cy="120032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3600" b="1" dirty="0">
                <a:latin typeface="+mj-lt"/>
              </a:rPr>
              <a:t>Main Things </a:t>
            </a:r>
            <a:endParaRPr lang="en-US" sz="3600" b="1" dirty="0" smtClean="0">
              <a:latin typeface="+mj-lt"/>
            </a:endParaRPr>
          </a:p>
          <a:p>
            <a:pPr algn="ctr"/>
            <a:r>
              <a:rPr lang="en-US" sz="3600" b="1" dirty="0" smtClean="0">
                <a:latin typeface="+mj-lt"/>
              </a:rPr>
              <a:t>I </a:t>
            </a:r>
            <a:r>
              <a:rPr lang="en-US" sz="3600" b="1" dirty="0">
                <a:latin typeface="+mj-lt"/>
              </a:rPr>
              <a:t>Want to Talk About</a:t>
            </a:r>
          </a:p>
        </p:txBody>
      </p:sp>
      <p:sp>
        <p:nvSpPr>
          <p:cNvPr id="6" name="Rectangle 5"/>
          <p:cNvSpPr/>
          <p:nvPr/>
        </p:nvSpPr>
        <p:spPr>
          <a:xfrm>
            <a:off x="898358" y="1447800"/>
            <a:ext cx="7924800" cy="4998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“link” and natural flow from chapter 9 to chapter </a:t>
            </a:r>
            <a:r>
              <a:rPr lang="en-US" sz="2400" dirty="0" smtClean="0"/>
              <a:t>10</a:t>
            </a:r>
            <a:endParaRPr lang="en-US" sz="2400" dirty="0"/>
          </a:p>
          <a:p>
            <a:pPr marL="285750" lvl="0" indent="-285750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contrast between the “Good Shepherd” and the “false shepherds” of Israel, who lead the people </a:t>
            </a:r>
            <a:r>
              <a:rPr lang="en-US" sz="2400" dirty="0" smtClean="0"/>
              <a:t>astray</a:t>
            </a:r>
            <a:endParaRPr lang="en-US" sz="2400" dirty="0"/>
          </a:p>
          <a:p>
            <a:pPr marL="285750" lvl="0" indent="-285750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 general characterization of “sheep” and their desperate need for a “good shepherd</a:t>
            </a:r>
            <a:r>
              <a:rPr lang="en-US" sz="2400" dirty="0" smtClean="0"/>
              <a:t>”</a:t>
            </a:r>
            <a:endParaRPr lang="en-US" sz="2400" dirty="0"/>
          </a:p>
          <a:p>
            <a:pPr marL="285750" lvl="0" indent="-285750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four “I AM” statements of Christ (covered so far</a:t>
            </a:r>
            <a:r>
              <a:rPr lang="en-US" sz="2400" dirty="0" smtClean="0"/>
              <a:t>) - as </a:t>
            </a:r>
            <a:r>
              <a:rPr lang="en-US" sz="2400" dirty="0"/>
              <a:t>claims for His “Deity</a:t>
            </a:r>
            <a:r>
              <a:rPr lang="en-US" sz="2400" dirty="0" smtClean="0"/>
              <a:t>”</a:t>
            </a:r>
            <a:endParaRPr lang="en-US" sz="2400" dirty="0"/>
          </a:p>
          <a:p>
            <a:pPr marL="285750" lvl="0" indent="-285750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“exclusivity” of the way of salvation, as indicated by the “Door” reference in John 10:9-10, and related </a:t>
            </a:r>
            <a:r>
              <a:rPr lang="en-US" sz="2400" dirty="0" smtClean="0"/>
              <a:t>Scripture</a:t>
            </a:r>
            <a:endParaRPr lang="en-US" sz="2400" dirty="0"/>
          </a:p>
          <a:p>
            <a:pPr marL="285750" lvl="0" indent="-285750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“Security of the </a:t>
            </a:r>
            <a:r>
              <a:rPr lang="en-US" sz="2400" dirty="0" smtClean="0"/>
              <a:t>believer” - as </a:t>
            </a:r>
            <a:r>
              <a:rPr lang="en-US" sz="2400" dirty="0"/>
              <a:t>established in John 10:27, and other references</a:t>
            </a:r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>
          <a:xfrm>
            <a:off x="61686" y="6506028"/>
            <a:ext cx="1447800" cy="365125"/>
          </a:xfrm>
        </p:spPr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87880" y="6516188"/>
            <a:ext cx="4953000" cy="365125"/>
          </a:xfrm>
        </p:spPr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1828" y="6518275"/>
            <a:ext cx="685800" cy="365125"/>
          </a:xfrm>
        </p:spPr>
        <p:txBody>
          <a:bodyPr/>
          <a:lstStyle/>
          <a:p>
            <a:fld id="{5762F52A-C960-462B-8236-8A9481EACB9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605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81200" y="0"/>
            <a:ext cx="514470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T</a:t>
            </a:r>
            <a:r>
              <a:rPr lang="en-US" sz="3200" b="1" dirty="0" smtClean="0"/>
              <a:t>he Excommunication </a:t>
            </a:r>
          </a:p>
          <a:p>
            <a:pPr algn="ctr"/>
            <a:r>
              <a:rPr lang="en-US" sz="3200" b="1" dirty="0" smtClean="0"/>
              <a:t>of </a:t>
            </a:r>
            <a:r>
              <a:rPr lang="en-US" sz="3200" b="1" dirty="0"/>
              <a:t>the Blind Man from the </a:t>
            </a:r>
            <a:r>
              <a:rPr lang="en-US" sz="3200" b="1" dirty="0" smtClean="0"/>
              <a:t>Synagogue, </a:t>
            </a:r>
            <a:r>
              <a:rPr lang="en-US" sz="3200" b="1" dirty="0" err="1" smtClean="0"/>
              <a:t>Kostenberger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923648" y="1752600"/>
            <a:ext cx="7315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 </a:t>
            </a:r>
            <a:r>
              <a:rPr lang="en-US" sz="2400" dirty="0" smtClean="0"/>
              <a:t>“</a:t>
            </a:r>
            <a:r>
              <a:rPr lang="en-US" sz="2400" dirty="0"/>
              <a:t>Jesus saw in this provocative act an arrogant assertion of usurped authority that called for further comment.  For the Pharisees were not only blind themselves </a:t>
            </a:r>
            <a:r>
              <a:rPr lang="en-US" sz="2400" dirty="0" smtClean="0"/>
              <a:t>(</a:t>
            </a:r>
            <a:r>
              <a:rPr lang="en-US" sz="2400" dirty="0" smtClean="0">
                <a:hlinkClick r:id="rId2"/>
              </a:rPr>
              <a:t>John 9:40-41</a:t>
            </a:r>
            <a:r>
              <a:rPr lang="en-US" sz="2400" dirty="0"/>
              <a:t>); they were “blind guides” (cf. </a:t>
            </a:r>
            <a:r>
              <a:rPr lang="en-US" sz="2400" dirty="0" smtClean="0">
                <a:hlinkClick r:id="rId3"/>
              </a:rPr>
              <a:t>Matthew 23:16,24</a:t>
            </a:r>
            <a:r>
              <a:rPr lang="en-US" sz="2400" dirty="0"/>
              <a:t>), leading astray those entrusted to their care.  They were the ones who spared no effort to win even a single proselyte, only to make him (in Jesus’ terms) </a:t>
            </a:r>
            <a:r>
              <a:rPr lang="en-US" sz="2400" dirty="0" smtClean="0"/>
              <a:t>‘twice </a:t>
            </a:r>
            <a:r>
              <a:rPr lang="en-US" sz="2400" dirty="0"/>
              <a:t>as much a child of </a:t>
            </a:r>
            <a:r>
              <a:rPr lang="en-US" sz="2400" dirty="0" smtClean="0"/>
              <a:t>hell’ </a:t>
            </a:r>
            <a:r>
              <a:rPr lang="en-US" sz="2400" dirty="0"/>
              <a:t>as they </a:t>
            </a:r>
            <a:r>
              <a:rPr lang="en-US" sz="2400" dirty="0" smtClean="0"/>
              <a:t>were.” </a:t>
            </a:r>
            <a:r>
              <a:rPr lang="en-US" sz="2400" dirty="0"/>
              <a:t>(</a:t>
            </a:r>
            <a:r>
              <a:rPr lang="en-US" sz="2400" dirty="0" smtClean="0">
                <a:hlinkClick r:id="rId4"/>
              </a:rPr>
              <a:t>Matthew </a:t>
            </a:r>
            <a:r>
              <a:rPr lang="en-US" sz="2400" dirty="0">
                <a:hlinkClick r:id="rId4"/>
              </a:rPr>
              <a:t>23:15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>
          <a:xfrm>
            <a:off x="61686" y="6506028"/>
            <a:ext cx="1447800" cy="365125"/>
          </a:xfrm>
        </p:spPr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87880" y="6516188"/>
            <a:ext cx="4953000" cy="365125"/>
          </a:xfrm>
        </p:spPr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1828" y="6518275"/>
            <a:ext cx="685800" cy="365125"/>
          </a:xfrm>
        </p:spPr>
        <p:txBody>
          <a:bodyPr/>
          <a:lstStyle/>
          <a:p>
            <a:fld id="{5762F52A-C960-462B-8236-8A9481EACB9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87506" y="1434353"/>
            <a:ext cx="739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 </a:t>
            </a:r>
            <a:r>
              <a:rPr lang="en-US" sz="3200" b="1" dirty="0" smtClean="0"/>
              <a:t>So</a:t>
            </a:r>
            <a:r>
              <a:rPr lang="en-US" sz="3200" b="1" dirty="0"/>
              <a:t>, What Do You Know About “Sheep</a:t>
            </a:r>
            <a:r>
              <a:rPr lang="en-US" sz="3200" b="1" dirty="0" smtClean="0"/>
              <a:t>”?</a:t>
            </a:r>
            <a:endParaRPr lang="en-US" sz="3200" b="1" dirty="0"/>
          </a:p>
        </p:txBody>
      </p:sp>
      <p:sp>
        <p:nvSpPr>
          <p:cNvPr id="3" name="Date Placeholder 4"/>
          <p:cNvSpPr>
            <a:spLocks noGrp="1"/>
          </p:cNvSpPr>
          <p:nvPr>
            <p:ph type="dt" sz="half" idx="10"/>
          </p:nvPr>
        </p:nvSpPr>
        <p:spPr>
          <a:xfrm>
            <a:off x="61686" y="6506028"/>
            <a:ext cx="1447800" cy="365125"/>
          </a:xfrm>
        </p:spPr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87880" y="6516188"/>
            <a:ext cx="4953000" cy="365125"/>
          </a:xfrm>
        </p:spPr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1828" y="6518275"/>
            <a:ext cx="685800" cy="365125"/>
          </a:xfrm>
        </p:spPr>
        <p:txBody>
          <a:bodyPr/>
          <a:lstStyle/>
          <a:p>
            <a:fld id="{5762F52A-C960-462B-8236-8A9481EACB9C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1028" name="Picture 4" descr="http://img.timeinc.net/time/2009/50_asian_experiences/50_asian_experiences_shee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376" y="2084294"/>
            <a:ext cx="6802855" cy="4434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0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447800"/>
            <a:ext cx="8001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Of </a:t>
            </a:r>
            <a:r>
              <a:rPr lang="en-US" sz="2200" dirty="0"/>
              <a:t>all domesticated animals, the most helpless!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Spend their entire day grazing, wandering from place to place, never looking up—often getting lost!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Unlike most animals, have no “homing instinct” to find their way back to the sheepfold—even if in plain sight!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By nature, followers!  If the “lead sheep” were to step off a cliff, the others would follow!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Easily susceptible to injuries—and easily slaughtered!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Will drown if falling into moving water—and won’t drink from any stream or lake unless water is perfectly calm!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Totally dependent on the shepherd—who is provider, guide, protector, and constant companion.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Middle Eastern shepherds were said to develop such a close bond with their sheep that the sheep would recognize their voices and follow them to pasture—and back to sheepfold at night!</a:t>
            </a:r>
          </a:p>
        </p:txBody>
      </p:sp>
      <p:sp>
        <p:nvSpPr>
          <p:cNvPr id="6" name="Rectangle 5"/>
          <p:cNvSpPr/>
          <p:nvPr/>
        </p:nvSpPr>
        <p:spPr>
          <a:xfrm>
            <a:off x="2275114" y="288668"/>
            <a:ext cx="4572000" cy="769441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/>
            <a:r>
              <a:rPr lang="en-US" sz="4400" b="1" dirty="0"/>
              <a:t>About Sheep</a:t>
            </a:r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>
          <a:xfrm>
            <a:off x="61686" y="6506028"/>
            <a:ext cx="1447800" cy="365125"/>
          </a:xfrm>
        </p:spPr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87880" y="6516188"/>
            <a:ext cx="4953000" cy="365125"/>
          </a:xfrm>
        </p:spPr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1828" y="6518275"/>
            <a:ext cx="685800" cy="365125"/>
          </a:xfrm>
        </p:spPr>
        <p:txBody>
          <a:bodyPr/>
          <a:lstStyle/>
          <a:p>
            <a:fld id="{5762F52A-C960-462B-8236-8A9481EACB9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81632" y="1370474"/>
            <a:ext cx="6614886" cy="5106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5500"/>
              </a:lnSpc>
              <a:spcAft>
                <a:spcPts val="1200"/>
              </a:spcAft>
            </a:pPr>
            <a:r>
              <a:rPr lang="en-US" sz="4000" b="1" u="sng" dirty="0"/>
              <a:t>John </a:t>
            </a:r>
            <a:r>
              <a:rPr lang="en-US" sz="4000" b="1" u="sng" dirty="0" smtClean="0"/>
              <a:t>10:27-28</a:t>
            </a:r>
            <a:r>
              <a:rPr lang="en-US" sz="4000" b="1" dirty="0" smtClean="0"/>
              <a:t> </a:t>
            </a:r>
            <a:r>
              <a:rPr lang="en-US" sz="3600" dirty="0" smtClean="0"/>
              <a:t>(ESV)</a:t>
            </a:r>
            <a:endParaRPr lang="en-US" sz="4000" dirty="0" smtClean="0"/>
          </a:p>
          <a:p>
            <a:pPr>
              <a:lnSpc>
                <a:spcPct val="150000"/>
              </a:lnSpc>
            </a:pPr>
            <a:r>
              <a:rPr lang="en-US" sz="3600" baseline="30000" dirty="0" smtClean="0"/>
              <a:t>27</a:t>
            </a:r>
            <a:r>
              <a:rPr lang="en-US" sz="3600" baseline="30000" dirty="0"/>
              <a:t> </a:t>
            </a:r>
            <a:r>
              <a:rPr lang="en-US" sz="3600" dirty="0"/>
              <a:t>My sheep hear my voice, and </a:t>
            </a:r>
            <a:endParaRPr lang="en-US" sz="3600" dirty="0" smtClean="0"/>
          </a:p>
          <a:p>
            <a:pPr>
              <a:lnSpc>
                <a:spcPct val="150000"/>
              </a:lnSpc>
            </a:pPr>
            <a:r>
              <a:rPr lang="en-US" sz="3600" dirty="0" smtClean="0"/>
              <a:t>I </a:t>
            </a:r>
            <a:r>
              <a:rPr lang="en-US" sz="3600" dirty="0"/>
              <a:t>know them, and they follow me. </a:t>
            </a:r>
            <a:endParaRPr lang="en-US" sz="3600" dirty="0" smtClean="0"/>
          </a:p>
          <a:p>
            <a:pPr>
              <a:lnSpc>
                <a:spcPct val="150000"/>
              </a:lnSpc>
            </a:pPr>
            <a:r>
              <a:rPr lang="en-US" sz="3600" baseline="30000" dirty="0" smtClean="0"/>
              <a:t>28</a:t>
            </a:r>
            <a:r>
              <a:rPr lang="en-US" sz="3600" baseline="30000" dirty="0"/>
              <a:t> </a:t>
            </a:r>
            <a:r>
              <a:rPr lang="en-US" sz="3600" dirty="0"/>
              <a:t>I give them eternal life, and they will never perish, and no one will snatch them out of my hand.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71914" y="309609"/>
            <a:ext cx="5022294" cy="76944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4400" b="1" dirty="0" smtClean="0"/>
              <a:t>Memory Verse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87880" y="6516188"/>
            <a:ext cx="4953000" cy="365125"/>
          </a:xfrm>
        </p:spPr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1686" y="6506028"/>
            <a:ext cx="1447800" cy="365125"/>
          </a:xfrm>
        </p:spPr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32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38189" y="1613647"/>
            <a:ext cx="6280423" cy="3709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When </a:t>
            </a:r>
            <a:r>
              <a:rPr lang="en-US" sz="3200" dirty="0"/>
              <a:t>Jesus went </a:t>
            </a:r>
            <a:r>
              <a:rPr lang="en-US" sz="3200" dirty="0" smtClean="0"/>
              <a:t>ashore</a:t>
            </a:r>
            <a:r>
              <a:rPr lang="en-US" sz="3200" dirty="0"/>
              <a:t>, He saw a large crowd, and He felt compassion for them because they were like </a:t>
            </a:r>
            <a:r>
              <a:rPr lang="en-US" sz="3200" u="sng" dirty="0"/>
              <a:t>sheep without a shepherd</a:t>
            </a:r>
            <a:r>
              <a:rPr lang="en-US" sz="3200" dirty="0"/>
              <a:t>; and </a:t>
            </a:r>
            <a:r>
              <a:rPr lang="en-US" sz="3200" dirty="0" smtClean="0"/>
              <a:t>He </a:t>
            </a:r>
            <a:r>
              <a:rPr lang="en-US" sz="3200" dirty="0"/>
              <a:t>began to teach them many things.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8106" y="332892"/>
            <a:ext cx="366799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000" b="1" dirty="0"/>
              <a:t>Mark </a:t>
            </a:r>
            <a:r>
              <a:rPr lang="en-US" sz="4000" b="1" dirty="0" smtClean="0"/>
              <a:t>6:34 </a:t>
            </a:r>
            <a:r>
              <a:rPr lang="en-US" sz="3200" b="1" dirty="0" smtClean="0"/>
              <a:t>(NASB)</a:t>
            </a:r>
            <a:endParaRPr lang="en-US" sz="4000" b="1" dirty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>
          <a:xfrm>
            <a:off x="61686" y="6506028"/>
            <a:ext cx="1447800" cy="365125"/>
          </a:xfrm>
        </p:spPr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87880" y="6516188"/>
            <a:ext cx="4953000" cy="365125"/>
          </a:xfrm>
        </p:spPr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1828" y="6518275"/>
            <a:ext cx="685800" cy="365125"/>
          </a:xfrm>
        </p:spPr>
        <p:txBody>
          <a:bodyPr/>
          <a:lstStyle/>
          <a:p>
            <a:fld id="{5762F52A-C960-462B-8236-8A9481EACB9C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3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74693" y="1619875"/>
            <a:ext cx="6234954" cy="4580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000"/>
              </a:lnSpc>
            </a:pPr>
            <a:r>
              <a:rPr lang="en-US" sz="3200" baseline="30000" dirty="0"/>
              <a:t>3 </a:t>
            </a:r>
            <a:r>
              <a:rPr lang="en-US" sz="3200" dirty="0"/>
              <a:t>Know that the </a:t>
            </a:r>
            <a:r>
              <a:rPr lang="en-US" sz="3200" cap="small" dirty="0"/>
              <a:t>Lord</a:t>
            </a:r>
            <a:r>
              <a:rPr lang="en-US" sz="3200" dirty="0"/>
              <a:t> </a:t>
            </a:r>
            <a:r>
              <a:rPr lang="en-US" sz="3200" dirty="0" smtClean="0"/>
              <a:t>Himself </a:t>
            </a:r>
            <a:r>
              <a:rPr lang="en-US" sz="3200" dirty="0"/>
              <a:t>is God;</a:t>
            </a:r>
            <a:br>
              <a:rPr lang="en-US" sz="3200" dirty="0"/>
            </a:br>
            <a:r>
              <a:rPr lang="en-US" sz="3200" dirty="0" smtClean="0"/>
              <a:t>	It </a:t>
            </a:r>
            <a:r>
              <a:rPr lang="en-US" sz="3200" dirty="0"/>
              <a:t>is He who has made us, </a:t>
            </a:r>
            <a:endParaRPr lang="en-US" sz="3200" dirty="0" smtClean="0"/>
          </a:p>
          <a:p>
            <a:pPr>
              <a:lnSpc>
                <a:spcPts val="5000"/>
              </a:lnSpc>
            </a:pPr>
            <a:r>
              <a:rPr lang="en-US" sz="3200" dirty="0"/>
              <a:t>	</a:t>
            </a:r>
            <a:r>
              <a:rPr lang="en-US" sz="3200" dirty="0" smtClean="0"/>
              <a:t>and not </a:t>
            </a:r>
            <a:r>
              <a:rPr lang="en-US" sz="3200" dirty="0"/>
              <a:t>we ourselves;</a:t>
            </a:r>
            <a:br>
              <a:rPr lang="en-US" sz="3200" dirty="0"/>
            </a:br>
            <a:r>
              <a:rPr lang="en-US" sz="3200" dirty="0" smtClean="0"/>
              <a:t>	</a:t>
            </a:r>
            <a:r>
              <a:rPr lang="en-US" sz="3200" i="1" dirty="0" smtClean="0"/>
              <a:t>We </a:t>
            </a:r>
            <a:r>
              <a:rPr lang="en-US" sz="3200" i="1" dirty="0"/>
              <a:t>are</a:t>
            </a:r>
            <a:r>
              <a:rPr lang="en-US" sz="3200" dirty="0"/>
              <a:t> His people </a:t>
            </a:r>
            <a:endParaRPr lang="en-US" sz="3200" dirty="0" smtClean="0"/>
          </a:p>
          <a:p>
            <a:pPr>
              <a:lnSpc>
                <a:spcPts val="5000"/>
              </a:lnSpc>
            </a:pPr>
            <a:r>
              <a:rPr lang="en-US" sz="3200" dirty="0"/>
              <a:t>	</a:t>
            </a:r>
            <a:r>
              <a:rPr lang="en-US" sz="3200" dirty="0" smtClean="0"/>
              <a:t>and </a:t>
            </a:r>
            <a:r>
              <a:rPr lang="en-US" sz="3200" dirty="0"/>
              <a:t>the </a:t>
            </a:r>
            <a:r>
              <a:rPr lang="en-US" sz="3200" u="sng" dirty="0"/>
              <a:t>sheep</a:t>
            </a:r>
            <a:r>
              <a:rPr lang="en-US" sz="3200" dirty="0"/>
              <a:t> of His pasture.</a:t>
            </a:r>
          </a:p>
          <a:p>
            <a:pPr>
              <a:lnSpc>
                <a:spcPts val="5000"/>
              </a:lnSpc>
            </a:pPr>
            <a:r>
              <a:rPr lang="en-US" sz="3200" baseline="30000" dirty="0"/>
              <a:t>4 </a:t>
            </a:r>
            <a:r>
              <a:rPr lang="en-US" sz="3200" dirty="0"/>
              <a:t>Enter His </a:t>
            </a:r>
            <a:r>
              <a:rPr lang="en-US" sz="3200" u="sng" dirty="0"/>
              <a:t>gates</a:t>
            </a:r>
            <a:r>
              <a:rPr lang="en-US" sz="3200" dirty="0"/>
              <a:t> with </a:t>
            </a:r>
            <a:r>
              <a:rPr lang="en-US" sz="3200" dirty="0" smtClean="0"/>
              <a:t>thanksgiving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	</a:t>
            </a:r>
            <a:r>
              <a:rPr lang="en-US" sz="3200" i="1" dirty="0" smtClean="0"/>
              <a:t>And</a:t>
            </a:r>
            <a:r>
              <a:rPr lang="en-US" sz="3200" dirty="0" smtClean="0"/>
              <a:t> </a:t>
            </a:r>
            <a:r>
              <a:rPr lang="en-US" sz="3200" dirty="0"/>
              <a:t>His courts with praise</a:t>
            </a:r>
            <a:r>
              <a:rPr lang="en-US" sz="3200" dirty="0" smtClean="0"/>
              <a:t>. 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2382757" y="363669"/>
            <a:ext cx="4400435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/>
              <a:t>Psalm </a:t>
            </a:r>
            <a:r>
              <a:rPr lang="en-US" sz="3600" b="1" dirty="0" smtClean="0"/>
              <a:t>100:3-4a </a:t>
            </a:r>
            <a:r>
              <a:rPr lang="en-US" sz="2800" b="1" dirty="0" smtClean="0"/>
              <a:t>(NASB)</a:t>
            </a:r>
            <a:endParaRPr lang="en-US" sz="3600" b="1" dirty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>
          <a:xfrm>
            <a:off x="61686" y="6506028"/>
            <a:ext cx="1447800" cy="365125"/>
          </a:xfrm>
        </p:spPr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87880" y="6516188"/>
            <a:ext cx="4953000" cy="365125"/>
          </a:xfrm>
        </p:spPr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1828" y="6518275"/>
            <a:ext cx="685800" cy="365125"/>
          </a:xfrm>
        </p:spPr>
        <p:txBody>
          <a:bodyPr/>
          <a:lstStyle/>
          <a:p>
            <a:fld id="{5762F52A-C960-462B-8236-8A9481EACB9C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31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09800" y="350224"/>
            <a:ext cx="4572000" cy="646331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/>
            <a:r>
              <a:rPr lang="en-US" sz="3600" b="1" dirty="0"/>
              <a:t>Jeremiah </a:t>
            </a:r>
            <a:r>
              <a:rPr lang="en-US" sz="3600" b="1" dirty="0" smtClean="0"/>
              <a:t>23:1-4 </a:t>
            </a:r>
            <a:r>
              <a:rPr lang="en-US" sz="2800" b="1" dirty="0" smtClean="0"/>
              <a:t>(NASB)</a:t>
            </a:r>
            <a:endParaRPr lang="en-US" sz="3600" b="1" dirty="0"/>
          </a:p>
        </p:txBody>
      </p:sp>
      <p:sp>
        <p:nvSpPr>
          <p:cNvPr id="6" name="Rectangle 5"/>
          <p:cNvSpPr/>
          <p:nvPr/>
        </p:nvSpPr>
        <p:spPr>
          <a:xfrm>
            <a:off x="762000" y="1481594"/>
            <a:ext cx="7924800" cy="4995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US" sz="2400" baseline="30000" dirty="0"/>
              <a:t>1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“</a:t>
            </a:r>
            <a:r>
              <a:rPr lang="en-US" sz="2400" u="sng" dirty="0" smtClean="0"/>
              <a:t>Woe </a:t>
            </a:r>
            <a:r>
              <a:rPr lang="en-US" sz="2400" u="sng" dirty="0"/>
              <a:t>to the shepherds</a:t>
            </a:r>
            <a:r>
              <a:rPr lang="en-US" sz="2400" dirty="0"/>
              <a:t> who are destroying and scattering </a:t>
            </a:r>
            <a:r>
              <a:rPr lang="en-US" sz="2400" u="sng" dirty="0"/>
              <a:t>the sheep of My pasture</a:t>
            </a:r>
            <a:r>
              <a:rPr lang="en-US" sz="2400" dirty="0"/>
              <a:t>!” declares the </a:t>
            </a:r>
            <a:r>
              <a:rPr lang="en-US" sz="2400" cap="small" dirty="0"/>
              <a:t>Lord</a:t>
            </a:r>
            <a:r>
              <a:rPr lang="en-US" sz="2400" dirty="0"/>
              <a:t>. </a:t>
            </a:r>
            <a:r>
              <a:rPr lang="en-US" sz="2400" baseline="30000" dirty="0"/>
              <a:t>2 </a:t>
            </a:r>
            <a:r>
              <a:rPr lang="en-US" sz="2400" dirty="0"/>
              <a:t>Therefore thus says the </a:t>
            </a:r>
            <a:r>
              <a:rPr lang="en-US" sz="2400" cap="small" dirty="0"/>
              <a:t>Lord</a:t>
            </a:r>
            <a:r>
              <a:rPr lang="en-US" sz="2400" dirty="0"/>
              <a:t> God of Israel concerning the shepherds who </a:t>
            </a:r>
            <a:r>
              <a:rPr lang="en-US" sz="2400" dirty="0" smtClean="0"/>
              <a:t>are tending </a:t>
            </a:r>
            <a:r>
              <a:rPr lang="en-US" sz="2400" dirty="0"/>
              <a:t>My people: “You have scattered My flock and driven them away, and have not attended to them; behold, I am about to attend to you for the evil of your deeds,” declares the </a:t>
            </a:r>
            <a:r>
              <a:rPr lang="en-US" sz="2400" cap="small" dirty="0"/>
              <a:t>Lord</a:t>
            </a:r>
            <a:r>
              <a:rPr lang="en-US" sz="2400" dirty="0"/>
              <a:t>. </a:t>
            </a:r>
            <a:r>
              <a:rPr lang="en-US" sz="2400" baseline="30000" dirty="0"/>
              <a:t>3 </a:t>
            </a:r>
            <a:r>
              <a:rPr lang="en-US" sz="2400" dirty="0"/>
              <a:t>“Then I Myself will gather the remnant of My flock out of all the countries where I have driven them and bring them back to their pasture, and they will be fruitful and multiply. </a:t>
            </a:r>
            <a:r>
              <a:rPr lang="en-US" sz="2400" baseline="30000" dirty="0"/>
              <a:t>4 </a:t>
            </a:r>
            <a:r>
              <a:rPr lang="en-US" sz="2400" dirty="0"/>
              <a:t>I will also raise up shepherds over them and they will </a:t>
            </a:r>
            <a:r>
              <a:rPr lang="en-US" sz="2400" dirty="0" smtClean="0"/>
              <a:t>tend </a:t>
            </a:r>
            <a:r>
              <a:rPr lang="en-US" sz="2400" dirty="0"/>
              <a:t>them; and they will not be afraid any longer, nor be terrified, nor will any be missing,” declares the </a:t>
            </a:r>
            <a:r>
              <a:rPr lang="en-US" sz="2400" cap="small" dirty="0"/>
              <a:t>Lord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>
          <a:xfrm>
            <a:off x="61686" y="6506028"/>
            <a:ext cx="1447800" cy="365125"/>
          </a:xfrm>
        </p:spPr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87880" y="6516188"/>
            <a:ext cx="4953000" cy="365125"/>
          </a:xfrm>
        </p:spPr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1828" y="6518275"/>
            <a:ext cx="685800" cy="365125"/>
          </a:xfrm>
        </p:spPr>
        <p:txBody>
          <a:bodyPr/>
          <a:lstStyle/>
          <a:p>
            <a:fld id="{5762F52A-C960-462B-8236-8A9481EACB9C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31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33600" y="381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b="1" dirty="0"/>
              <a:t>Psalm 23 </a:t>
            </a:r>
            <a:r>
              <a:rPr lang="en-US" sz="2800" b="1" dirty="0" smtClean="0"/>
              <a:t>(KJV</a:t>
            </a:r>
            <a:r>
              <a:rPr lang="en-US" sz="2800" b="1" dirty="0"/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932688" y="1636776"/>
            <a:ext cx="7315200" cy="458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US" sz="2400" dirty="0" smtClean="0"/>
              <a:t>“</a:t>
            </a:r>
            <a:r>
              <a:rPr lang="en-US" sz="2400" dirty="0"/>
              <a:t>The Lord is my </a:t>
            </a:r>
            <a:r>
              <a:rPr lang="en-US" sz="2400" u="sng" dirty="0"/>
              <a:t>shepherd</a:t>
            </a:r>
            <a:r>
              <a:rPr lang="en-US" sz="2400" dirty="0"/>
              <a:t>, I shall not want!  He makes me to lie down in green pastures; He </a:t>
            </a:r>
            <a:r>
              <a:rPr lang="en-US" sz="2400" dirty="0" err="1"/>
              <a:t>leadeth</a:t>
            </a:r>
            <a:r>
              <a:rPr lang="en-US" sz="2400" dirty="0"/>
              <a:t> me beside the still waters.  He </a:t>
            </a:r>
            <a:r>
              <a:rPr lang="en-US" sz="2400" dirty="0" err="1"/>
              <a:t>restoreth</a:t>
            </a:r>
            <a:r>
              <a:rPr lang="en-US" sz="2400" dirty="0"/>
              <a:t> my soul; He </a:t>
            </a:r>
            <a:r>
              <a:rPr lang="en-US" sz="2400" dirty="0" err="1"/>
              <a:t>leadeth</a:t>
            </a:r>
            <a:r>
              <a:rPr lang="en-US" sz="2400" dirty="0"/>
              <a:t> me in the paths of righteousness, for His name’s sake!  Yea though I walk through the valley of the shadow of death, I will fear no evil, for Thou art with me; Thy rod and Thy staff they comfort me!  Thou </a:t>
            </a:r>
            <a:r>
              <a:rPr lang="en-US" sz="2400" dirty="0" err="1"/>
              <a:t>prepareth</a:t>
            </a:r>
            <a:r>
              <a:rPr lang="en-US" sz="2400" dirty="0"/>
              <a:t> a table before me in the presence of mine enemies; Thou </a:t>
            </a:r>
            <a:r>
              <a:rPr lang="en-US" sz="2400" dirty="0" err="1"/>
              <a:t>anointeth</a:t>
            </a:r>
            <a:r>
              <a:rPr lang="en-US" sz="2400" dirty="0"/>
              <a:t> my head with oil; My cup </a:t>
            </a:r>
            <a:r>
              <a:rPr lang="en-US" sz="2400" dirty="0" err="1"/>
              <a:t>runneth</a:t>
            </a:r>
            <a:r>
              <a:rPr lang="en-US" sz="2400" dirty="0"/>
              <a:t> over!  Surely goodness and mercy will follow me all the days of my life, and I will dwell in the house of the Lord forever!”</a:t>
            </a:r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>
          <a:xfrm>
            <a:off x="61686" y="6506028"/>
            <a:ext cx="1447800" cy="365125"/>
          </a:xfrm>
        </p:spPr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87880" y="6516188"/>
            <a:ext cx="4953000" cy="365125"/>
          </a:xfrm>
        </p:spPr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1828" y="6518275"/>
            <a:ext cx="685800" cy="365125"/>
          </a:xfrm>
        </p:spPr>
        <p:txBody>
          <a:bodyPr/>
          <a:lstStyle/>
          <a:p>
            <a:fld id="{5762F52A-C960-462B-8236-8A9481EACB9C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31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39923" y="112776"/>
            <a:ext cx="444698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“</a:t>
            </a:r>
            <a:r>
              <a:rPr lang="en-US" sz="3600" b="1" dirty="0"/>
              <a:t>I </a:t>
            </a:r>
            <a:r>
              <a:rPr lang="en-US" sz="3600" b="1" dirty="0" smtClean="0"/>
              <a:t>AM” </a:t>
            </a:r>
            <a:r>
              <a:rPr lang="en-US" sz="3600" b="1" dirty="0"/>
              <a:t>Statements in </a:t>
            </a:r>
            <a:endParaRPr lang="en-US" sz="3600" b="1" dirty="0" smtClean="0"/>
          </a:p>
          <a:p>
            <a:r>
              <a:rPr lang="en-US" sz="3600" b="1" dirty="0" smtClean="0"/>
              <a:t>John’s Gospel - So </a:t>
            </a:r>
            <a:r>
              <a:rPr lang="en-US" sz="3600" b="1" dirty="0"/>
              <a:t>Far!</a:t>
            </a:r>
          </a:p>
        </p:txBody>
      </p:sp>
      <p:sp>
        <p:nvSpPr>
          <p:cNvPr id="3" name="Date Placeholder 4"/>
          <p:cNvSpPr>
            <a:spLocks noGrp="1"/>
          </p:cNvSpPr>
          <p:nvPr>
            <p:ph type="dt" sz="half" idx="10"/>
          </p:nvPr>
        </p:nvSpPr>
        <p:spPr>
          <a:xfrm>
            <a:off x="61686" y="6506028"/>
            <a:ext cx="1447800" cy="365125"/>
          </a:xfrm>
        </p:spPr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87880" y="6516188"/>
            <a:ext cx="4953000" cy="365125"/>
          </a:xfrm>
        </p:spPr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1828" y="6518275"/>
            <a:ext cx="685800" cy="365125"/>
          </a:xfrm>
        </p:spPr>
        <p:txBody>
          <a:bodyPr/>
          <a:lstStyle/>
          <a:p>
            <a:fld id="{5762F52A-C960-462B-8236-8A9481EACB9C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32688" y="1618488"/>
            <a:ext cx="79827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 smtClean="0"/>
              <a:t>“</a:t>
            </a:r>
            <a:r>
              <a:rPr lang="en-US" sz="3200" dirty="0"/>
              <a:t>I </a:t>
            </a:r>
            <a:r>
              <a:rPr lang="en-US" sz="3200" dirty="0" smtClean="0"/>
              <a:t>AM the </a:t>
            </a:r>
            <a:r>
              <a:rPr lang="en-US" sz="3200" dirty="0"/>
              <a:t>Bread of </a:t>
            </a:r>
            <a:r>
              <a:rPr lang="en-US" sz="3200" dirty="0" smtClean="0"/>
              <a:t>Life” </a:t>
            </a:r>
            <a:r>
              <a:rPr lang="en-US" sz="3200" dirty="0"/>
              <a:t>(</a:t>
            </a:r>
            <a:r>
              <a:rPr lang="en-US" sz="3200" dirty="0">
                <a:hlinkClick r:id="rId2"/>
              </a:rPr>
              <a:t>John </a:t>
            </a:r>
            <a:r>
              <a:rPr lang="en-US" sz="3200" dirty="0" smtClean="0">
                <a:hlinkClick r:id="rId2"/>
              </a:rPr>
              <a:t>6:35,41,48,51</a:t>
            </a:r>
            <a:r>
              <a:rPr lang="en-US" sz="3200" dirty="0" smtClean="0"/>
              <a:t>)</a:t>
            </a:r>
            <a:endParaRPr lang="en-US" sz="3200" dirty="0"/>
          </a:p>
          <a:p>
            <a:pPr lvl="0">
              <a:lnSpc>
                <a:spcPct val="200000"/>
              </a:lnSpc>
            </a:pPr>
            <a:r>
              <a:rPr lang="en-US" sz="3200" dirty="0"/>
              <a:t>“I AM the Light of the </a:t>
            </a:r>
            <a:r>
              <a:rPr lang="en-US" sz="3200" dirty="0" smtClean="0"/>
              <a:t>World” </a:t>
            </a:r>
            <a:r>
              <a:rPr lang="en-US" sz="3200" dirty="0"/>
              <a:t>(</a:t>
            </a:r>
            <a:r>
              <a:rPr lang="en-US" sz="3200" dirty="0">
                <a:hlinkClick r:id="rId3"/>
              </a:rPr>
              <a:t>John 8:12</a:t>
            </a:r>
            <a:r>
              <a:rPr lang="en-US" sz="3200" dirty="0" smtClean="0"/>
              <a:t>)</a:t>
            </a:r>
            <a:endParaRPr lang="en-US" sz="3200" dirty="0"/>
          </a:p>
          <a:p>
            <a:pPr lvl="0">
              <a:lnSpc>
                <a:spcPct val="200000"/>
              </a:lnSpc>
            </a:pPr>
            <a:r>
              <a:rPr lang="en-US" sz="3200" dirty="0"/>
              <a:t>“I AM the Door of the sheep” (</a:t>
            </a:r>
            <a:r>
              <a:rPr lang="en-US" sz="3200" dirty="0">
                <a:hlinkClick r:id="rId4"/>
              </a:rPr>
              <a:t>John </a:t>
            </a:r>
            <a:r>
              <a:rPr lang="en-US" sz="3200" dirty="0" smtClean="0">
                <a:hlinkClick r:id="rId4"/>
              </a:rPr>
              <a:t>10:7,9</a:t>
            </a:r>
            <a:r>
              <a:rPr lang="en-US" sz="3200" dirty="0" smtClean="0"/>
              <a:t>)</a:t>
            </a:r>
            <a:endParaRPr lang="en-US" sz="3200" dirty="0"/>
          </a:p>
          <a:p>
            <a:pPr lvl="0">
              <a:lnSpc>
                <a:spcPct val="200000"/>
              </a:lnSpc>
            </a:pPr>
            <a:r>
              <a:rPr lang="en-US" sz="3200" dirty="0"/>
              <a:t>“ I AM t</a:t>
            </a:r>
            <a:r>
              <a:rPr lang="en-US" sz="3200" dirty="0" smtClean="0"/>
              <a:t>he </a:t>
            </a:r>
            <a:r>
              <a:rPr lang="en-US" sz="3200" dirty="0"/>
              <a:t>Good Shepherd” (</a:t>
            </a:r>
            <a:r>
              <a:rPr lang="en-US" sz="3200" dirty="0">
                <a:hlinkClick r:id="rId5"/>
              </a:rPr>
              <a:t>John </a:t>
            </a:r>
            <a:r>
              <a:rPr lang="en-US" sz="3200" dirty="0" smtClean="0">
                <a:hlinkClick r:id="rId5"/>
              </a:rPr>
              <a:t>10:11,14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436487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405825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000" b="1" dirty="0" smtClean="0"/>
              <a:t>John 10:27-28 </a:t>
            </a:r>
            <a:r>
              <a:rPr lang="en-US" sz="3200" b="1" dirty="0" smtClean="0"/>
              <a:t>(NASB)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932688" y="1630740"/>
            <a:ext cx="7296912" cy="4161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“</a:t>
            </a:r>
            <a:r>
              <a:rPr lang="en-US" sz="3600" dirty="0"/>
              <a:t>My sheep hear My voice, and I know them, and they follow Me; and I give eternal life to them, and they will never perish; and no man will snatch them out of My hand!”</a:t>
            </a:r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>
          <a:xfrm>
            <a:off x="61686" y="6506028"/>
            <a:ext cx="1447800" cy="365125"/>
          </a:xfrm>
        </p:spPr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87880" y="6516188"/>
            <a:ext cx="4953000" cy="365125"/>
          </a:xfrm>
        </p:spPr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1828" y="6518275"/>
            <a:ext cx="685800" cy="365125"/>
          </a:xfrm>
        </p:spPr>
        <p:txBody>
          <a:bodyPr/>
          <a:lstStyle/>
          <a:p>
            <a:fld id="{5762F52A-C960-462B-8236-8A9481EACB9C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31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44624" y="326136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1</a:t>
            </a:r>
            <a:r>
              <a:rPr lang="en-US" sz="4000" b="1" dirty="0" smtClean="0"/>
              <a:t> </a:t>
            </a:r>
            <a:r>
              <a:rPr lang="en-US" sz="4000" b="1" dirty="0"/>
              <a:t>John </a:t>
            </a:r>
            <a:r>
              <a:rPr lang="en-US" sz="4000" b="1" dirty="0" smtClean="0"/>
              <a:t>5:11-13 </a:t>
            </a:r>
            <a:r>
              <a:rPr lang="en-US" sz="3200" b="1" dirty="0" smtClean="0"/>
              <a:t>(NASB)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926592" y="1636776"/>
            <a:ext cx="74852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“</a:t>
            </a:r>
            <a:r>
              <a:rPr lang="en-US" sz="3200" dirty="0"/>
              <a:t>And the testimony is this, that God has given us eternal life, and this life is in His Son.  He who has the Son has the life; he who does not have the Son of God does not have the life.  These things I have written to you who believe in the name of the Son of God, </a:t>
            </a:r>
            <a:r>
              <a:rPr lang="en-US" sz="3200" u="sng" dirty="0"/>
              <a:t>so that you may know</a:t>
            </a:r>
            <a:r>
              <a:rPr lang="en-US" sz="3200" dirty="0"/>
              <a:t> that you have eternal life!”</a:t>
            </a:r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>
          <a:xfrm>
            <a:off x="61686" y="6506028"/>
            <a:ext cx="1447800" cy="365125"/>
          </a:xfrm>
        </p:spPr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87880" y="6516188"/>
            <a:ext cx="4953000" cy="365125"/>
          </a:xfrm>
        </p:spPr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1828" y="6518275"/>
            <a:ext cx="685800" cy="365125"/>
          </a:xfrm>
        </p:spPr>
        <p:txBody>
          <a:bodyPr/>
          <a:lstStyle/>
          <a:p>
            <a:fld id="{5762F52A-C960-462B-8236-8A9481EACB9C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31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1624548"/>
            <a:ext cx="79248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Have </a:t>
            </a:r>
            <a:r>
              <a:rPr lang="en-US" sz="2400" dirty="0"/>
              <a:t>you personally entered </a:t>
            </a:r>
            <a:r>
              <a:rPr lang="en-US" sz="2400" dirty="0" smtClean="0"/>
              <a:t>through the </a:t>
            </a:r>
            <a:r>
              <a:rPr lang="en-US" sz="2400" dirty="0"/>
              <a:t>“</a:t>
            </a:r>
            <a:r>
              <a:rPr lang="en-US" sz="2400" dirty="0" smtClean="0"/>
              <a:t>Door” </a:t>
            </a:r>
            <a:r>
              <a:rPr lang="en-US" sz="2400" dirty="0"/>
              <a:t>and are you in the “fold</a:t>
            </a:r>
            <a:r>
              <a:rPr lang="en-US" sz="2400" dirty="0" smtClean="0"/>
              <a:t>” of the Good Shepherd? </a:t>
            </a:r>
            <a:endParaRPr lang="en-US" sz="2400" dirty="0"/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What verses in the Bible would you turn </a:t>
            </a:r>
            <a:r>
              <a:rPr lang="en-US" sz="2400" dirty="0" smtClean="0"/>
              <a:t>to </a:t>
            </a:r>
            <a:r>
              <a:rPr lang="en-US" sz="2400" dirty="0"/>
              <a:t>or </a:t>
            </a:r>
            <a:r>
              <a:rPr lang="en-US" sz="2400" dirty="0" smtClean="0"/>
              <a:t>recite </a:t>
            </a:r>
            <a:r>
              <a:rPr lang="en-US" sz="2400" dirty="0"/>
              <a:t>if </a:t>
            </a:r>
            <a:r>
              <a:rPr lang="en-US" sz="2400" dirty="0" smtClean="0"/>
              <a:t>you or </a:t>
            </a:r>
            <a:r>
              <a:rPr lang="en-US" sz="2400" dirty="0"/>
              <a:t>another </a:t>
            </a:r>
            <a:r>
              <a:rPr lang="en-US" sz="2400" dirty="0" smtClean="0"/>
              <a:t>person were </a:t>
            </a:r>
            <a:r>
              <a:rPr lang="en-US" sz="2400" dirty="0"/>
              <a:t>seeking “</a:t>
            </a:r>
            <a:r>
              <a:rPr lang="en-US" sz="2400" u="sng" dirty="0"/>
              <a:t>assurance</a:t>
            </a:r>
            <a:r>
              <a:rPr lang="en-US" sz="2400" dirty="0"/>
              <a:t> for salvation”?</a:t>
            </a:r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How do you deal with the “exclusivity factor” associated with Jesus’ message concerning how a person can be saved and have eternal life?  </a:t>
            </a:r>
            <a:endParaRPr lang="en-US" sz="2400" dirty="0" smtClean="0"/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And </a:t>
            </a:r>
            <a:r>
              <a:rPr lang="en-US" sz="2400" dirty="0"/>
              <a:t>how does </a:t>
            </a:r>
            <a:r>
              <a:rPr lang="en-US" sz="2400" dirty="0" smtClean="0"/>
              <a:t>this </a:t>
            </a:r>
            <a:r>
              <a:rPr lang="en-US" sz="2400" dirty="0"/>
              <a:t>“exclusivity” </a:t>
            </a:r>
            <a:r>
              <a:rPr lang="en-US" sz="2400" dirty="0" smtClean="0"/>
              <a:t>affect </a:t>
            </a:r>
            <a:r>
              <a:rPr lang="en-US" sz="2400" dirty="0"/>
              <a:t>the way you think about and approach others on </a:t>
            </a:r>
            <a:r>
              <a:rPr lang="en-US" sz="2400" dirty="0" smtClean="0"/>
              <a:t>the subject of salvation, particularly </a:t>
            </a:r>
            <a:r>
              <a:rPr lang="en-US" sz="2400" dirty="0"/>
              <a:t>with others who have doubts or skepticism about the Christian faith or </a:t>
            </a:r>
            <a:r>
              <a:rPr lang="en-US" sz="2400" dirty="0" smtClean="0"/>
              <a:t>their relationship </a:t>
            </a:r>
            <a:r>
              <a:rPr lang="en-US" sz="2400" dirty="0"/>
              <a:t>with </a:t>
            </a:r>
            <a:r>
              <a:rPr lang="en-US" sz="2400" dirty="0" smtClean="0"/>
              <a:t>God?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057400" y="79248"/>
            <a:ext cx="48483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/>
              <a:t>Questions for </a:t>
            </a:r>
            <a:endParaRPr lang="en-US" sz="3600" b="1" dirty="0" smtClean="0"/>
          </a:p>
          <a:p>
            <a:pPr algn="ctr"/>
            <a:r>
              <a:rPr lang="en-US" sz="3600" b="1" dirty="0" smtClean="0"/>
              <a:t>Reflection </a:t>
            </a:r>
            <a:r>
              <a:rPr lang="en-US" sz="3600" b="1" dirty="0"/>
              <a:t>&amp; Application</a:t>
            </a:r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>
          <a:xfrm>
            <a:off x="61686" y="6506028"/>
            <a:ext cx="1447800" cy="365125"/>
          </a:xfrm>
        </p:spPr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87880" y="6516188"/>
            <a:ext cx="4953000" cy="365125"/>
          </a:xfrm>
        </p:spPr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1828" y="6518275"/>
            <a:ext cx="685800" cy="365125"/>
          </a:xfrm>
        </p:spPr>
        <p:txBody>
          <a:bodyPr/>
          <a:lstStyle/>
          <a:p>
            <a:fld id="{5762F52A-C960-462B-8236-8A9481EACB9C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5484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911906" y="309611"/>
            <a:ext cx="5022294" cy="76944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4400" b="1" dirty="0" smtClean="0"/>
              <a:t>Closing</a:t>
            </a:r>
            <a:endParaRPr lang="en-US" sz="3200" b="1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2756646" y="1613647"/>
            <a:ext cx="3644154" cy="3796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4000" dirty="0" smtClean="0"/>
              <a:t>Questions? </a:t>
            </a:r>
          </a:p>
          <a:p>
            <a:pPr marL="514350" lvl="0" indent="-5143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4000" dirty="0" smtClean="0"/>
              <a:t>Comments? </a:t>
            </a:r>
          </a:p>
          <a:p>
            <a:pPr marL="514350" lvl="0" indent="-5143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4000" dirty="0" smtClean="0"/>
              <a:t>Closing Prayer 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87880" y="6516188"/>
            <a:ext cx="4953000" cy="365125"/>
          </a:xfrm>
        </p:spPr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61686" y="6506028"/>
            <a:ext cx="1447800" cy="365125"/>
          </a:xfrm>
        </p:spPr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40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28915" y="1447800"/>
            <a:ext cx="72244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John 20:30-31</a:t>
            </a:r>
            <a:r>
              <a:rPr lang="en-US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/>
              <a:t>(</a:t>
            </a:r>
            <a:r>
              <a:rPr lang="en-US" sz="3200" dirty="0"/>
              <a:t>ESV)</a:t>
            </a:r>
            <a:endParaRPr lang="en-US" sz="32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Now Jesus did many other signs in the presence of the disciples, which are not written in this book; </a:t>
            </a:r>
            <a:r>
              <a:rPr lang="en-US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but these are written so that you may believe that Jesus is the Christ, the Son of God, and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by believing you may have life in his name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7887" y="308430"/>
            <a:ext cx="36651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John’s Purpose</a:t>
            </a:r>
            <a:endParaRPr lang="en-US" sz="4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07812" y="6515081"/>
            <a:ext cx="6324600" cy="365125"/>
          </a:xfrm>
        </p:spPr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61686" y="6506028"/>
            <a:ext cx="1447800" cy="365125"/>
          </a:xfrm>
        </p:spPr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28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910763" y="0"/>
            <a:ext cx="330590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hlinkClick r:id="rId3"/>
              </a:rPr>
              <a:t>The Gospel </a:t>
            </a:r>
          </a:p>
          <a:p>
            <a:pPr algn="ctr"/>
            <a:r>
              <a:rPr lang="en-US" sz="3200" b="1" dirty="0" smtClean="0">
                <a:hlinkClick r:id="rId3"/>
              </a:rPr>
              <a:t>According to John</a:t>
            </a:r>
            <a:endParaRPr lang="en-US" sz="3200" b="1" dirty="0" smtClean="0"/>
          </a:p>
          <a:p>
            <a:pPr algn="ctr"/>
            <a:r>
              <a:rPr lang="en-US" sz="3200" b="1" dirty="0" smtClean="0"/>
              <a:t>Outline</a:t>
            </a:r>
            <a:endParaRPr lang="en-US" sz="32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491676"/>
              </p:ext>
            </p:extLst>
          </p:nvPr>
        </p:nvGraphicFramePr>
        <p:xfrm>
          <a:off x="360680" y="1600200"/>
          <a:ext cx="8326119" cy="484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5010"/>
                <a:gridCol w="1241932"/>
                <a:gridCol w="1319553"/>
                <a:gridCol w="1379225"/>
                <a:gridCol w="1524000"/>
                <a:gridCol w="1676399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Focus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Incarnation of the </a:t>
                      </a:r>
                    </a:p>
                    <a:p>
                      <a:pPr algn="ctr"/>
                      <a:r>
                        <a:rPr lang="en-US" sz="1600" b="1" dirty="0" smtClean="0"/>
                        <a:t>Son of God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Presentation of the </a:t>
                      </a:r>
                    </a:p>
                    <a:p>
                      <a:pPr algn="ctr"/>
                      <a:r>
                        <a:rPr lang="en-US" sz="1600" b="1" dirty="0" smtClean="0"/>
                        <a:t>Son</a:t>
                      </a:r>
                      <a:r>
                        <a:rPr lang="en-US" sz="1600" b="1" baseline="0" dirty="0" smtClean="0"/>
                        <a:t> of God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Opposition</a:t>
                      </a:r>
                      <a:r>
                        <a:rPr lang="en-US" sz="1600" b="1" baseline="0" dirty="0" smtClean="0"/>
                        <a:t> to</a:t>
                      </a:r>
                      <a:r>
                        <a:rPr lang="en-US" sz="1600" b="1" dirty="0" smtClean="0"/>
                        <a:t> the </a:t>
                      </a:r>
                    </a:p>
                    <a:p>
                      <a:pPr algn="ctr"/>
                      <a:r>
                        <a:rPr lang="en-US" sz="1600" b="1" dirty="0" smtClean="0"/>
                        <a:t>Son</a:t>
                      </a:r>
                      <a:r>
                        <a:rPr lang="en-US" sz="1600" b="1" baseline="0" dirty="0" smtClean="0"/>
                        <a:t> of God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Preparation of the Disciples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Crucifixion</a:t>
                      </a:r>
                      <a:r>
                        <a:rPr lang="en-US" sz="1600" b="1" baseline="0" dirty="0" smtClean="0"/>
                        <a:t> and Resurrection of the Son of God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Reference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hlinkClick r:id="rId4"/>
                        </a:rPr>
                        <a:t>1:1-18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hlinkClick r:id="rId5"/>
                        </a:rPr>
                        <a:t>1:19-4:54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hlinkClick r:id="rId6"/>
                        </a:rPr>
                        <a:t>5:1-12:50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hlinkClick r:id="rId7"/>
                        </a:rPr>
                        <a:t>13:1-17:26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hlinkClick r:id="rId8"/>
                        </a:rPr>
                        <a:t>18:1-21:25</a:t>
                      </a:r>
                      <a:endParaRPr lang="en-US" sz="2000" dirty="0"/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Division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Introduction to Christ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Revelation </a:t>
                      </a:r>
                    </a:p>
                    <a:p>
                      <a:pPr algn="ctr"/>
                      <a:r>
                        <a:rPr lang="en-US" sz="1600" dirty="0" smtClean="0"/>
                        <a:t>of Christ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Rejection </a:t>
                      </a:r>
                    </a:p>
                    <a:p>
                      <a:pPr algn="ctr"/>
                      <a:r>
                        <a:rPr lang="en-US" sz="1600" dirty="0" smtClean="0"/>
                        <a:t>of Christ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Revelation</a:t>
                      </a:r>
                    </a:p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of Christ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Rejection </a:t>
                      </a:r>
                    </a:p>
                    <a:p>
                      <a:pPr algn="ctr"/>
                      <a:r>
                        <a:rPr lang="en-US" sz="1600" dirty="0" smtClean="0"/>
                        <a:t>of Christ</a:t>
                      </a:r>
                      <a:endParaRPr lang="en-US" sz="1600" dirty="0"/>
                    </a:p>
                  </a:txBody>
                  <a:tcPr anchor="ctr"/>
                </a:tc>
              </a:tr>
              <a:tr h="9144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Topic</a:t>
                      </a:r>
                      <a:endParaRPr lang="en-US" sz="1600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Seven Signs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Upper Room Discourse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Supreme Sign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94360">
                <a:tc v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That you might </a:t>
                      </a:r>
                      <a:r>
                        <a:rPr lang="en-US" sz="2000" b="1" u="sng" dirty="0" smtClean="0"/>
                        <a:t>believe</a:t>
                      </a:r>
                      <a:endParaRPr lang="en-US" sz="2000" b="1" u="sng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That you might </a:t>
                      </a:r>
                      <a:r>
                        <a:rPr lang="en-US" sz="2000" b="1" u="sng" dirty="0" smtClean="0"/>
                        <a:t>have life</a:t>
                      </a:r>
                      <a:endParaRPr lang="en-US" sz="2000" b="1" u="sng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Time</a:t>
                      </a:r>
                      <a:endParaRPr lang="en-US" sz="1600" b="1" dirty="0" smtClean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 Few Years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 Few Hours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 Few Weeks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Right Arrow 1"/>
          <p:cNvSpPr/>
          <p:nvPr/>
        </p:nvSpPr>
        <p:spPr>
          <a:xfrm rot="18846959">
            <a:off x="4440215" y="3170922"/>
            <a:ext cx="613304" cy="40412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087880" y="6516188"/>
            <a:ext cx="4953000" cy="365125"/>
          </a:xfrm>
        </p:spPr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>
            <a:off x="61686" y="6506028"/>
            <a:ext cx="1447800" cy="365125"/>
          </a:xfrm>
        </p:spPr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25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7846" y="1613647"/>
            <a:ext cx="730175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315200" algn="r"/>
              </a:tabLst>
            </a:pPr>
            <a:endParaRPr lang="en-US" sz="3600" b="1" dirty="0" smtClean="0"/>
          </a:p>
          <a:p>
            <a:pPr>
              <a:tabLst>
                <a:tab pos="7546975" algn="r"/>
              </a:tabLst>
            </a:pPr>
            <a:r>
              <a:rPr lang="en-US" sz="3600" b="1" dirty="0" smtClean="0">
                <a:hlinkClick r:id="rId2"/>
              </a:rPr>
              <a:t>John 9:1-41</a:t>
            </a:r>
            <a:r>
              <a:rPr lang="en-US" sz="3600" b="1" dirty="0" smtClean="0"/>
              <a:t>	</a:t>
            </a:r>
          </a:p>
          <a:p>
            <a:pPr>
              <a:tabLst>
                <a:tab pos="7546975" algn="r"/>
              </a:tabLst>
            </a:pPr>
            <a:r>
              <a:rPr lang="en-US" sz="3600" b="1" dirty="0"/>
              <a:t>	</a:t>
            </a:r>
            <a:r>
              <a:rPr lang="en-US" sz="3600" b="1" dirty="0" smtClean="0"/>
              <a:t>Jesus heals a man born blind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63878" y="309610"/>
            <a:ext cx="4641294" cy="76944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4400" b="1" dirty="0" smtClean="0"/>
              <a:t>Last Week</a:t>
            </a:r>
            <a:endParaRPr lang="en-US" sz="36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87880" y="6516188"/>
            <a:ext cx="4953000" cy="365125"/>
          </a:xfrm>
        </p:spPr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1686" y="6506028"/>
            <a:ext cx="1447800" cy="365125"/>
          </a:xfrm>
        </p:spPr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84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7846" y="1613647"/>
            <a:ext cx="730175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546975" algn="r"/>
              </a:tabLst>
            </a:pPr>
            <a:endParaRPr lang="en-US" sz="3600" b="1" dirty="0" smtClean="0"/>
          </a:p>
          <a:p>
            <a:pPr>
              <a:tabLst>
                <a:tab pos="7546975" algn="r"/>
              </a:tabLst>
            </a:pPr>
            <a:r>
              <a:rPr lang="en-US" sz="3600" b="1" dirty="0" smtClean="0">
                <a:hlinkClick r:id="rId2"/>
              </a:rPr>
              <a:t>John 10:1-42</a:t>
            </a:r>
            <a:r>
              <a:rPr lang="en-US" sz="3600" b="1" dirty="0" smtClean="0"/>
              <a:t>	I AM The Door</a:t>
            </a:r>
          </a:p>
          <a:p>
            <a:pPr>
              <a:tabLst>
                <a:tab pos="7546975" algn="r"/>
              </a:tabLst>
            </a:pPr>
            <a:endParaRPr lang="en-US" sz="3600" b="1" dirty="0" smtClean="0"/>
          </a:p>
          <a:p>
            <a:pPr>
              <a:tabLst>
                <a:tab pos="7546975" algn="r"/>
              </a:tabLst>
            </a:pPr>
            <a:r>
              <a:rPr lang="en-US" sz="3600" b="1" dirty="0"/>
              <a:t>	</a:t>
            </a:r>
            <a:r>
              <a:rPr lang="en-US" sz="3600" b="1" dirty="0" smtClean="0"/>
              <a:t>I AM The Good Shepherd</a:t>
            </a:r>
          </a:p>
          <a:p>
            <a:pPr>
              <a:tabLst>
                <a:tab pos="7546975" algn="r"/>
              </a:tabLst>
            </a:pPr>
            <a:endParaRPr lang="en-US" sz="3600" b="1" dirty="0" smtClean="0"/>
          </a:p>
          <a:p>
            <a:pPr>
              <a:tabLst>
                <a:tab pos="7546975" algn="r"/>
              </a:tabLst>
            </a:pPr>
            <a:r>
              <a:rPr lang="en-US" sz="3600" b="1" dirty="0" smtClean="0"/>
              <a:t>	I and the Father are One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63878" y="309610"/>
            <a:ext cx="4641294" cy="76944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4400" b="1" dirty="0" smtClean="0"/>
              <a:t>This Week</a:t>
            </a:r>
            <a:endParaRPr lang="en-US" sz="36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87880" y="6516188"/>
            <a:ext cx="4953000" cy="365125"/>
          </a:xfrm>
        </p:spPr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1686" y="6506028"/>
            <a:ext cx="1447800" cy="365125"/>
          </a:xfrm>
        </p:spPr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15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04999" y="94165"/>
            <a:ext cx="5334001" cy="169277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4000" dirty="0">
                <a:hlinkClick r:id="rId3"/>
              </a:rPr>
              <a:t>John </a:t>
            </a:r>
            <a:r>
              <a:rPr lang="en-US" sz="4000" dirty="0" smtClean="0">
                <a:hlinkClick r:id="rId3"/>
              </a:rPr>
              <a:t>10:1-18</a:t>
            </a:r>
            <a:r>
              <a:rPr lang="en-US" sz="4000" dirty="0" smtClean="0"/>
              <a:t> </a:t>
            </a:r>
            <a:r>
              <a:rPr lang="en-US" sz="3200" dirty="0" smtClean="0"/>
              <a:t>(ESV)</a:t>
            </a:r>
            <a:endParaRPr lang="en-US" sz="4000" dirty="0"/>
          </a:p>
          <a:p>
            <a:pPr algn="ctr"/>
            <a:r>
              <a:rPr lang="en-US" sz="3200" dirty="0"/>
              <a:t>I AM The </a:t>
            </a:r>
            <a:r>
              <a:rPr lang="en-US" sz="3200" dirty="0" smtClean="0"/>
              <a:t>Door</a:t>
            </a:r>
            <a:endParaRPr lang="en-US" sz="3200" dirty="0"/>
          </a:p>
          <a:p>
            <a:pPr algn="ctr"/>
            <a:r>
              <a:rPr lang="en-US" sz="3200" dirty="0" smtClean="0"/>
              <a:t>I AM The Good Shepherd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87880" y="6516188"/>
            <a:ext cx="4953000" cy="365125"/>
          </a:xfrm>
        </p:spPr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61686" y="6506028"/>
            <a:ext cx="1447800" cy="365125"/>
          </a:xfrm>
        </p:spPr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85800" y="3173070"/>
            <a:ext cx="777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u="sng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</a:t>
            </a:r>
            <a:r>
              <a:rPr lang="en-US" sz="2800" u="sng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www.youtube.com/watch?v=IMg5OPwAx28</a:t>
            </a:r>
            <a:endParaRPr lang="en-US" sz="2800" u="sng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9973" y="4360188"/>
            <a:ext cx="64091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/>
              <a:t>Please follow along in your Bible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6505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2544" y="1616781"/>
            <a:ext cx="78304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aseline="30000" dirty="0"/>
              <a:t>19 </a:t>
            </a:r>
            <a:r>
              <a:rPr lang="en-US" sz="2400" dirty="0"/>
              <a:t>There was again a division among the Jews because of these words. </a:t>
            </a:r>
            <a:r>
              <a:rPr lang="en-US" sz="2400" baseline="30000" dirty="0"/>
              <a:t>20 </a:t>
            </a:r>
            <a:r>
              <a:rPr lang="en-US" sz="2400" dirty="0"/>
              <a:t>Many of them said, “He has a demon, and is insane; why listen to him?” </a:t>
            </a:r>
            <a:r>
              <a:rPr lang="en-US" sz="2400" baseline="30000" dirty="0"/>
              <a:t>21 </a:t>
            </a:r>
            <a:r>
              <a:rPr lang="en-US" sz="2400" dirty="0"/>
              <a:t>Others said, “These are not the words of one who is oppressed by a demon. Can a demon open the eyes of the blind</a:t>
            </a:r>
            <a:r>
              <a:rPr lang="en-US" sz="2400" dirty="0" smtClean="0"/>
              <a:t>?”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904999" y="94165"/>
            <a:ext cx="5334001" cy="120032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4000" dirty="0" smtClean="0">
                <a:hlinkClick r:id="rId3"/>
              </a:rPr>
              <a:t>John 10:1-42</a:t>
            </a:r>
            <a:r>
              <a:rPr lang="en-US" sz="3200" dirty="0" smtClean="0"/>
              <a:t> (ESV)</a:t>
            </a:r>
            <a:endParaRPr lang="en-US" sz="4000" dirty="0" smtClean="0"/>
          </a:p>
          <a:p>
            <a:pPr algn="ctr"/>
            <a:r>
              <a:rPr lang="en-US" sz="3200" dirty="0" smtClean="0"/>
              <a:t>I AM The Good Shepherd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87880" y="6516188"/>
            <a:ext cx="4953000" cy="365125"/>
          </a:xfrm>
        </p:spPr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61686" y="6506028"/>
            <a:ext cx="1447800" cy="365125"/>
          </a:xfrm>
        </p:spPr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2544" y="1604081"/>
            <a:ext cx="79066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aseline="30000" dirty="0"/>
              <a:t>22 </a:t>
            </a:r>
            <a:r>
              <a:rPr lang="en-US" sz="2400" dirty="0"/>
              <a:t>At that time the Feast of Dedication took place at Jerusalem. It was winter, </a:t>
            </a:r>
            <a:r>
              <a:rPr lang="en-US" sz="2400" baseline="30000" dirty="0"/>
              <a:t>23 </a:t>
            </a:r>
            <a:r>
              <a:rPr lang="en-US" sz="2400" dirty="0"/>
              <a:t>and Jesus was walking in the temple, in the colonnade of Solomon. </a:t>
            </a:r>
            <a:r>
              <a:rPr lang="en-US" sz="2400" baseline="30000" dirty="0"/>
              <a:t>24 </a:t>
            </a:r>
            <a:r>
              <a:rPr lang="en-US" sz="2400" dirty="0"/>
              <a:t>So the Jews gathered around him and said to him, “How long will you keep us in suspense? If you are the Christ, tell us plainly.” </a:t>
            </a:r>
            <a:r>
              <a:rPr lang="en-US" sz="2400" baseline="30000" dirty="0"/>
              <a:t>25 </a:t>
            </a:r>
            <a:r>
              <a:rPr lang="en-US" sz="2400" dirty="0"/>
              <a:t>Jesus answered them, “I told you, and you do not believe. The works that I do in my Father's name bear witness about me, </a:t>
            </a:r>
            <a:r>
              <a:rPr lang="en-US" sz="2400" baseline="30000" dirty="0"/>
              <a:t>26 </a:t>
            </a:r>
            <a:r>
              <a:rPr lang="en-US" sz="2400" dirty="0"/>
              <a:t>but you do not believe because you are not among my sheep. </a:t>
            </a:r>
            <a:r>
              <a:rPr lang="en-US" sz="2400" baseline="30000" dirty="0"/>
              <a:t>27 </a:t>
            </a:r>
            <a:r>
              <a:rPr lang="en-US" sz="2400" dirty="0"/>
              <a:t>My sheep hear my voice, and I know them, and they follow me. </a:t>
            </a:r>
            <a:r>
              <a:rPr lang="en-US" sz="2400" baseline="30000" dirty="0"/>
              <a:t>28 </a:t>
            </a:r>
            <a:r>
              <a:rPr lang="en-US" sz="2400" dirty="0"/>
              <a:t>I give them eternal life, and they will never perish, and no one will snatch them out of my hand. </a:t>
            </a:r>
            <a:r>
              <a:rPr lang="en-US" sz="2400" baseline="30000" dirty="0"/>
              <a:t>29 </a:t>
            </a:r>
            <a:r>
              <a:rPr lang="en-US" sz="2400" dirty="0"/>
              <a:t>My Father, who has given them to </a:t>
            </a:r>
            <a:r>
              <a:rPr lang="en-US" sz="2400" dirty="0" smtClean="0"/>
              <a:t>me,</a:t>
            </a:r>
            <a:r>
              <a:rPr lang="en-US" sz="2400" baseline="30000" dirty="0" smtClean="0"/>
              <a:t>]</a:t>
            </a:r>
            <a:r>
              <a:rPr lang="en-US" sz="2400" dirty="0" smtClean="0"/>
              <a:t> </a:t>
            </a:r>
            <a:r>
              <a:rPr lang="en-US" sz="2400" dirty="0"/>
              <a:t>is greater than all, and no one is able to snatch them out of the Father's hand. </a:t>
            </a:r>
            <a:r>
              <a:rPr lang="en-US" sz="2400" baseline="30000" dirty="0"/>
              <a:t>30 </a:t>
            </a:r>
            <a:r>
              <a:rPr lang="en-US" sz="2400" dirty="0"/>
              <a:t>I and the Father are one.”</a:t>
            </a:r>
          </a:p>
        </p:txBody>
      </p:sp>
      <p:sp>
        <p:nvSpPr>
          <p:cNvPr id="8" name="Rectangle 7"/>
          <p:cNvSpPr/>
          <p:nvPr/>
        </p:nvSpPr>
        <p:spPr>
          <a:xfrm>
            <a:off x="1904999" y="94165"/>
            <a:ext cx="5334001" cy="120032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4000" dirty="0">
                <a:hlinkClick r:id="rId3"/>
              </a:rPr>
              <a:t>John </a:t>
            </a:r>
            <a:r>
              <a:rPr lang="en-US" sz="4000" dirty="0" smtClean="0">
                <a:hlinkClick r:id="rId3"/>
              </a:rPr>
              <a:t>10:1-42</a:t>
            </a:r>
            <a:r>
              <a:rPr lang="en-US" sz="3200" dirty="0" smtClean="0">
                <a:hlinkClick r:id="rId3"/>
              </a:rPr>
              <a:t> </a:t>
            </a:r>
            <a:r>
              <a:rPr lang="en-US" sz="3200" dirty="0" smtClean="0"/>
              <a:t>(ESV)</a:t>
            </a:r>
            <a:endParaRPr lang="en-US" sz="4000" dirty="0"/>
          </a:p>
          <a:p>
            <a:pPr algn="ctr"/>
            <a:r>
              <a:rPr lang="en-US" sz="3200" dirty="0" smtClean="0"/>
              <a:t>I and the Father are One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87880" y="6516188"/>
            <a:ext cx="4953000" cy="365125"/>
          </a:xfrm>
        </p:spPr>
        <p:txBody>
          <a:bodyPr/>
          <a:lstStyle/>
          <a:p>
            <a:r>
              <a:rPr lang="en-US" smtClean="0"/>
              <a:t>Lesson 21 - John 10:1-42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61686" y="6506028"/>
            <a:ext cx="1447800" cy="365125"/>
          </a:xfrm>
        </p:spPr>
        <p:txBody>
          <a:bodyPr/>
          <a:lstStyle/>
          <a:p>
            <a:r>
              <a:rPr lang="en-US" smtClean="0"/>
              <a:t>March 10,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99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13104</TotalTime>
  <Words>1333</Words>
  <Application>Microsoft Office PowerPoint</Application>
  <PresentationFormat>Letter Paper (8.5x11 in)</PresentationFormat>
  <Paragraphs>228</Paragraphs>
  <Slides>28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R. Logan</dc:creator>
  <cp:lastModifiedBy>IT</cp:lastModifiedBy>
  <cp:revision>551</cp:revision>
  <cp:lastPrinted>2014-10-04T03:47:23Z</cp:lastPrinted>
  <dcterms:created xsi:type="dcterms:W3CDTF">2012-01-22T12:15:41Z</dcterms:created>
  <dcterms:modified xsi:type="dcterms:W3CDTF">2015-03-10T19:34:32Z</dcterms:modified>
</cp:coreProperties>
</file>