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65" r:id="rId2"/>
    <p:sldId id="564" r:id="rId3"/>
    <p:sldId id="308" r:id="rId4"/>
    <p:sldId id="266" r:id="rId5"/>
    <p:sldId id="567" r:id="rId6"/>
    <p:sldId id="587" r:id="rId7"/>
    <p:sldId id="510" r:id="rId8"/>
    <p:sldId id="596" r:id="rId9"/>
    <p:sldId id="592" r:id="rId10"/>
    <p:sldId id="593" r:id="rId11"/>
    <p:sldId id="597" r:id="rId12"/>
    <p:sldId id="594" r:id="rId13"/>
    <p:sldId id="598" r:id="rId14"/>
    <p:sldId id="595" r:id="rId15"/>
    <p:sldId id="429" r:id="rId16"/>
    <p:sldId id="512" r:id="rId17"/>
    <p:sldId id="569" r:id="rId18"/>
    <p:sldId id="599" r:id="rId19"/>
    <p:sldId id="570" r:id="rId20"/>
    <p:sldId id="293" r:id="rId21"/>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p:scale>
          <a:sx n="66" d="100"/>
          <a:sy n="66" d="100"/>
        </p:scale>
        <p:origin x="1446" y="17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4/7/2015</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dirty="0"/>
          </a:p>
        </p:txBody>
      </p:sp>
    </p:spTree>
    <p:extLst>
      <p:ext uri="{BB962C8B-B14F-4D97-AF65-F5344CB8AC3E}">
        <p14:creationId xmlns:p14="http://schemas.microsoft.com/office/powerpoint/2010/main" val="1662352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13</a:t>
            </a:fld>
            <a:endParaRPr lang="en-US" dirty="0"/>
          </a:p>
        </p:txBody>
      </p:sp>
    </p:spTree>
    <p:extLst>
      <p:ext uri="{BB962C8B-B14F-4D97-AF65-F5344CB8AC3E}">
        <p14:creationId xmlns:p14="http://schemas.microsoft.com/office/powerpoint/2010/main" val="427916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14</a:t>
            </a:fld>
            <a:endParaRPr lang="en-US" dirty="0"/>
          </a:p>
        </p:txBody>
      </p:sp>
    </p:spTree>
    <p:extLst>
      <p:ext uri="{BB962C8B-B14F-4D97-AF65-F5344CB8AC3E}">
        <p14:creationId xmlns:p14="http://schemas.microsoft.com/office/powerpoint/2010/main" val="3119660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16</a:t>
            </a:fld>
            <a:endParaRPr lang="en-US" dirty="0"/>
          </a:p>
        </p:txBody>
      </p:sp>
    </p:spTree>
    <p:extLst>
      <p:ext uri="{BB962C8B-B14F-4D97-AF65-F5344CB8AC3E}">
        <p14:creationId xmlns:p14="http://schemas.microsoft.com/office/powerpoint/2010/main" val="36914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20</a:t>
            </a:fld>
            <a:endParaRPr lang="en-US" dirty="0"/>
          </a:p>
        </p:txBody>
      </p:sp>
    </p:spTree>
    <p:extLst>
      <p:ext uri="{BB962C8B-B14F-4D97-AF65-F5344CB8AC3E}">
        <p14:creationId xmlns:p14="http://schemas.microsoft.com/office/powerpoint/2010/main" val="187487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a:t>
            </a:fld>
            <a:endParaRPr lang="en-US" dirty="0"/>
          </a:p>
        </p:txBody>
      </p:sp>
    </p:spTree>
    <p:extLst>
      <p:ext uri="{BB962C8B-B14F-4D97-AF65-F5344CB8AC3E}">
        <p14:creationId xmlns:p14="http://schemas.microsoft.com/office/powerpoint/2010/main" val="192106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82085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136213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48443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217469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3396792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11</a:t>
            </a:fld>
            <a:endParaRPr lang="en-US" dirty="0"/>
          </a:p>
        </p:txBody>
      </p:sp>
    </p:spTree>
    <p:extLst>
      <p:ext uri="{BB962C8B-B14F-4D97-AF65-F5344CB8AC3E}">
        <p14:creationId xmlns:p14="http://schemas.microsoft.com/office/powerpoint/2010/main" val="320212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12</a:t>
            </a:fld>
            <a:endParaRPr lang="en-US" dirty="0"/>
          </a:p>
        </p:txBody>
      </p:sp>
    </p:spTree>
    <p:extLst>
      <p:ext uri="{BB962C8B-B14F-4D97-AF65-F5344CB8AC3E}">
        <p14:creationId xmlns:p14="http://schemas.microsoft.com/office/powerpoint/2010/main" val="192906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April 7, 2015</a:t>
            </a:r>
            <a:endParaRPr lang="en-US" dirty="0"/>
          </a:p>
        </p:txBody>
      </p:sp>
      <p:sp>
        <p:nvSpPr>
          <p:cNvPr id="5" name="Footer Placeholder 4"/>
          <p:cNvSpPr>
            <a:spLocks noGrp="1"/>
          </p:cNvSpPr>
          <p:nvPr>
            <p:ph type="ftr" sz="quarter" idx="11"/>
          </p:nvPr>
        </p:nvSpPr>
        <p:spPr/>
        <p:txBody>
          <a:bodyPr/>
          <a:lstStyle/>
          <a:p>
            <a:r>
              <a:rPr lang="en-US" dirty="0" smtClean="0"/>
              <a:t>Lesson 24 - John 12:12-50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7, 2015</a:t>
            </a:r>
            <a:endParaRPr lang="en-US" dirty="0"/>
          </a:p>
        </p:txBody>
      </p:sp>
      <p:sp>
        <p:nvSpPr>
          <p:cNvPr id="5" name="Footer Placeholder 4"/>
          <p:cNvSpPr>
            <a:spLocks noGrp="1"/>
          </p:cNvSpPr>
          <p:nvPr>
            <p:ph type="ftr" sz="quarter" idx="11"/>
          </p:nvPr>
        </p:nvSpPr>
        <p:spPr/>
        <p:txBody>
          <a:bodyPr/>
          <a:lstStyle/>
          <a:p>
            <a:r>
              <a:rPr lang="en-US" dirty="0" smtClean="0"/>
              <a:t>Lesson 24 - John 12:12-50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7, 2015</a:t>
            </a:r>
            <a:endParaRPr lang="en-US" dirty="0"/>
          </a:p>
        </p:txBody>
      </p:sp>
      <p:sp>
        <p:nvSpPr>
          <p:cNvPr id="5" name="Footer Placeholder 4"/>
          <p:cNvSpPr>
            <a:spLocks noGrp="1"/>
          </p:cNvSpPr>
          <p:nvPr>
            <p:ph type="ftr" sz="quarter" idx="11"/>
          </p:nvPr>
        </p:nvSpPr>
        <p:spPr/>
        <p:txBody>
          <a:bodyPr/>
          <a:lstStyle/>
          <a:p>
            <a:r>
              <a:rPr lang="en-US" dirty="0" smtClean="0"/>
              <a:t>Lesson 24 - John 12:12-50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7, 2015</a:t>
            </a:r>
            <a:endParaRPr lang="en-US" dirty="0"/>
          </a:p>
        </p:txBody>
      </p:sp>
      <p:sp>
        <p:nvSpPr>
          <p:cNvPr id="5" name="Footer Placeholder 4"/>
          <p:cNvSpPr>
            <a:spLocks noGrp="1"/>
          </p:cNvSpPr>
          <p:nvPr>
            <p:ph type="ftr" sz="quarter" idx="11"/>
          </p:nvPr>
        </p:nvSpPr>
        <p:spPr/>
        <p:txBody>
          <a:bodyPr/>
          <a:lstStyle/>
          <a:p>
            <a:r>
              <a:rPr lang="en-US" dirty="0" smtClean="0"/>
              <a:t>Lesson 24 - John 12:12-50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April 7, 2015</a:t>
            </a:r>
            <a:endParaRPr lang="en-US" dirty="0"/>
          </a:p>
        </p:txBody>
      </p:sp>
      <p:sp>
        <p:nvSpPr>
          <p:cNvPr id="5" name="Footer Placeholder 4"/>
          <p:cNvSpPr>
            <a:spLocks noGrp="1"/>
          </p:cNvSpPr>
          <p:nvPr>
            <p:ph type="ftr" sz="quarter" idx="11"/>
          </p:nvPr>
        </p:nvSpPr>
        <p:spPr/>
        <p:txBody>
          <a:bodyPr/>
          <a:lstStyle/>
          <a:p>
            <a:r>
              <a:rPr lang="en-US" dirty="0" smtClean="0"/>
              <a:t>Lesson 24 - John 12:12-50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April 7, 2015</a:t>
            </a:r>
            <a:endParaRPr lang="en-US" dirty="0"/>
          </a:p>
        </p:txBody>
      </p:sp>
      <p:sp>
        <p:nvSpPr>
          <p:cNvPr id="6" name="Footer Placeholder 5"/>
          <p:cNvSpPr>
            <a:spLocks noGrp="1"/>
          </p:cNvSpPr>
          <p:nvPr>
            <p:ph type="ftr" sz="quarter" idx="11"/>
          </p:nvPr>
        </p:nvSpPr>
        <p:spPr/>
        <p:txBody>
          <a:bodyPr/>
          <a:lstStyle/>
          <a:p>
            <a:r>
              <a:rPr lang="en-US" dirty="0" smtClean="0"/>
              <a:t>Lesson 24 - John 12:12-50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April 7, 2015</a:t>
            </a:r>
            <a:endParaRPr lang="en-US" dirty="0"/>
          </a:p>
        </p:txBody>
      </p:sp>
      <p:sp>
        <p:nvSpPr>
          <p:cNvPr id="8" name="Footer Placeholder 7"/>
          <p:cNvSpPr>
            <a:spLocks noGrp="1"/>
          </p:cNvSpPr>
          <p:nvPr>
            <p:ph type="ftr" sz="quarter" idx="11"/>
          </p:nvPr>
        </p:nvSpPr>
        <p:spPr/>
        <p:txBody>
          <a:bodyPr/>
          <a:lstStyle/>
          <a:p>
            <a:r>
              <a:rPr lang="en-US" dirty="0" smtClean="0"/>
              <a:t>Lesson 24 - John 12:12-50</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April 7, 2015</a:t>
            </a:r>
            <a:endParaRPr lang="en-US" dirty="0"/>
          </a:p>
        </p:txBody>
      </p:sp>
      <p:sp>
        <p:nvSpPr>
          <p:cNvPr id="4" name="Footer Placeholder 3"/>
          <p:cNvSpPr>
            <a:spLocks noGrp="1"/>
          </p:cNvSpPr>
          <p:nvPr>
            <p:ph type="ftr" sz="quarter" idx="11"/>
          </p:nvPr>
        </p:nvSpPr>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
        <p:nvSpPr>
          <p:cNvPr id="5" name="Date Placeholder 4"/>
          <p:cNvSpPr>
            <a:spLocks noGrp="1"/>
          </p:cNvSpPr>
          <p:nvPr>
            <p:ph type="dt" sz="half" idx="10"/>
          </p:nvPr>
        </p:nvSpPr>
        <p:spPr>
          <a:xfrm>
            <a:off x="128956" y="6506028"/>
            <a:ext cx="1567764" cy="365125"/>
          </a:xfrm>
        </p:spPr>
        <p:txBody>
          <a:bodyPr/>
          <a:lstStyle/>
          <a:p>
            <a:r>
              <a:rPr lang="en-US" smtClean="0"/>
              <a:t>April 7, 2015</a:t>
            </a:r>
            <a:endParaRPr lang="en-US"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24 - John 12:12-50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7, 2015</a:t>
            </a:r>
            <a:endParaRPr lang="en-US" dirty="0"/>
          </a:p>
        </p:txBody>
      </p:sp>
      <p:sp>
        <p:nvSpPr>
          <p:cNvPr id="6" name="Footer Placeholder 5"/>
          <p:cNvSpPr>
            <a:spLocks noGrp="1"/>
          </p:cNvSpPr>
          <p:nvPr>
            <p:ph type="ftr" sz="quarter" idx="11"/>
          </p:nvPr>
        </p:nvSpPr>
        <p:spPr/>
        <p:txBody>
          <a:bodyPr/>
          <a:lstStyle/>
          <a:p>
            <a:r>
              <a:rPr lang="en-US" dirty="0" smtClean="0"/>
              <a:t>Lesson 24 - John 12:12-50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7, 2015</a:t>
            </a:r>
            <a:endParaRPr lang="en-US" dirty="0"/>
          </a:p>
        </p:txBody>
      </p:sp>
      <p:sp>
        <p:nvSpPr>
          <p:cNvPr id="6" name="Footer Placeholder 5"/>
          <p:cNvSpPr>
            <a:spLocks noGrp="1"/>
          </p:cNvSpPr>
          <p:nvPr>
            <p:ph type="ftr" sz="quarter" idx="11"/>
          </p:nvPr>
        </p:nvSpPr>
        <p:spPr/>
        <p:txBody>
          <a:bodyPr/>
          <a:lstStyle/>
          <a:p>
            <a:r>
              <a:rPr lang="en-US" dirty="0" smtClean="0"/>
              <a:t>Lesson 24 - John 12:12-50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06028"/>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smtClean="0"/>
              <a:t>April 7, 2015</a:t>
            </a:r>
            <a:endParaRPr lang="en-US" dirty="0"/>
          </a:p>
        </p:txBody>
      </p:sp>
      <p:sp>
        <p:nvSpPr>
          <p:cNvPr id="5" name="Footer Placeholder 4"/>
          <p:cNvSpPr>
            <a:spLocks noGrp="1"/>
          </p:cNvSpPr>
          <p:nvPr>
            <p:ph type="ftr" sz="quarter" idx="3"/>
          </p:nvPr>
        </p:nvSpPr>
        <p:spPr>
          <a:xfrm>
            <a:off x="1407812" y="6515081"/>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24 - John 12:12-50</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mmanuelbible.net/care/workshops-seminar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ibcmob.net/" TargetMode="External"/><Relationship Id="rId5" Type="http://schemas.openxmlformats.org/officeDocument/2006/relationships/hyperlink" Target="http://www.wacmm.org/Events.html" TargetMode="External"/><Relationship Id="rId4" Type="http://schemas.openxmlformats.org/officeDocument/2006/relationships/hyperlink" Target="http://immanuelbible.net/season-of-service-registratio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gateway.com/passage/?search=John+12%3A32&amp;version=ESV" TargetMode="External"/><Relationship Id="rId2" Type="http://schemas.openxmlformats.org/officeDocument/2006/relationships/hyperlink" Target="https://www.biblegateway.com/passage/?search=John+12%3A25&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2%3A47-48&amp;version=ESV" TargetMode="External"/><Relationship Id="rId5" Type="http://schemas.openxmlformats.org/officeDocument/2006/relationships/hyperlink" Target="https://www.biblegateway.com/passage/?search=John+12%3A44-46%2C+49-50&amp;version=ESV" TargetMode="External"/><Relationship Id="rId4" Type="http://schemas.openxmlformats.org/officeDocument/2006/relationships/hyperlink" Target="https://www.biblegateway.com/passage/?search=John+12%3A35-36&amp;version=ES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John+12%3A26&amp;version=ESV" TargetMode="External"/><Relationship Id="rId2" Type="http://schemas.openxmlformats.org/officeDocument/2006/relationships/hyperlink" Target="https://www.biblegateway.com/passage/?search=John+12%3A25+&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ohn+12%3A39-40&amp;version=ES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12:9-11&amp;version=ESV" TargetMode="External"/><Relationship Id="rId2" Type="http://schemas.openxmlformats.org/officeDocument/2006/relationships/hyperlink" Target="https://www.biblegateway.com/passage/?search=John+12:1-8&amp;version=ESV"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John+12:20-26&amp;version=ESV" TargetMode="External"/><Relationship Id="rId2" Type="http://schemas.openxmlformats.org/officeDocument/2006/relationships/hyperlink" Target="https://www.biblegateway.com/passage/?search=John+12:12-19&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2:44-50+&amp;version=ESV" TargetMode="External"/><Relationship Id="rId5" Type="http://schemas.openxmlformats.org/officeDocument/2006/relationships/hyperlink" Target="https://www.biblegateway.com/passage/?search=John+12:37-43&amp;version=ESV" TargetMode="External"/><Relationship Id="rId4" Type="http://schemas.openxmlformats.org/officeDocument/2006/relationships/hyperlink" Target="https://www.biblegateway.com/passage/?search=John+12:27-36&amp;version=ES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5047" y="1614714"/>
            <a:ext cx="7149353" cy="4585871"/>
          </a:xfrm>
          <a:prstGeom prst="rect">
            <a:avLst/>
          </a:prstGeom>
        </p:spPr>
        <p:txBody>
          <a:bodyPr wrap="square">
            <a:spAutoFit/>
          </a:bodyPr>
          <a:lstStyle/>
          <a:p>
            <a:pPr marL="457200" indent="-457200">
              <a:spcAft>
                <a:spcPts val="3000"/>
              </a:spcAft>
              <a:buFont typeface="Arial" panose="020B0604020202020204" pitchFamily="34" charset="0"/>
              <a:buChar char="•"/>
            </a:pPr>
            <a:r>
              <a:rPr lang="en-US" sz="3200" b="1" dirty="0" smtClean="0"/>
              <a:t>Welcome to the MOB!</a:t>
            </a:r>
          </a:p>
          <a:p>
            <a:pPr marL="457200" indent="-457200">
              <a:spcAft>
                <a:spcPts val="3000"/>
              </a:spcAft>
              <a:buFont typeface="Arial" panose="020B0604020202020204" pitchFamily="34" charset="0"/>
              <a:buChar char="•"/>
            </a:pPr>
            <a:r>
              <a:rPr lang="en-US" sz="3200" dirty="0" smtClean="0"/>
              <a:t>CPREP Couples Commo Workshop begins April 9, </a:t>
            </a:r>
            <a:r>
              <a:rPr lang="en-US" sz="3200" dirty="0" smtClean="0">
                <a:hlinkClick r:id="rId3"/>
              </a:rPr>
              <a:t>More </a:t>
            </a:r>
            <a:r>
              <a:rPr lang="en-US" sz="3200" dirty="0" smtClean="0">
                <a:hlinkClick r:id="rId3"/>
              </a:rPr>
              <a:t>Info Online</a:t>
            </a:r>
            <a:endParaRPr lang="en-US" sz="3200" dirty="0"/>
          </a:p>
          <a:p>
            <a:pPr marL="457200" indent="-457200">
              <a:spcAft>
                <a:spcPts val="3000"/>
              </a:spcAft>
              <a:buFont typeface="Arial" panose="020B0604020202020204" pitchFamily="34" charset="0"/>
              <a:buChar char="•"/>
            </a:pPr>
            <a:r>
              <a:rPr lang="en-US" sz="3200" dirty="0" smtClean="0">
                <a:hlinkClick r:id="rId4"/>
              </a:rPr>
              <a:t>Spring into Service, April 24-26 </a:t>
            </a:r>
            <a:endParaRPr lang="en-US" sz="3200" dirty="0" smtClean="0"/>
          </a:p>
          <a:p>
            <a:pPr marL="457200" indent="-457200">
              <a:spcAft>
                <a:spcPts val="3000"/>
              </a:spcAft>
              <a:buFont typeface="Arial" panose="020B0604020202020204" pitchFamily="34" charset="0"/>
              <a:buChar char="•"/>
            </a:pPr>
            <a:r>
              <a:rPr lang="en-US" sz="3200" dirty="0" smtClean="0">
                <a:hlinkClick r:id="rId5"/>
              </a:rPr>
              <a:t>WACMM Men’s Conferences, April 27</a:t>
            </a:r>
            <a:endParaRPr lang="en-US" sz="3200" dirty="0" smtClean="0"/>
          </a:p>
          <a:p>
            <a:pPr marL="457200" indent="-457200">
              <a:spcAft>
                <a:spcPts val="3000"/>
              </a:spcAft>
              <a:buFont typeface="Arial" panose="020B0604020202020204" pitchFamily="34" charset="0"/>
              <a:buChar char="•"/>
            </a:pPr>
            <a:r>
              <a:rPr lang="en-US" sz="3200" dirty="0" smtClean="0"/>
              <a:t>MOB Website</a:t>
            </a:r>
            <a:r>
              <a:rPr lang="en-US" sz="3200" dirty="0" smtClean="0"/>
              <a:t>:  </a:t>
            </a:r>
            <a:r>
              <a:rPr lang="en-US" sz="3200" dirty="0" smtClean="0">
                <a:hlinkClick r:id="rId6"/>
              </a:rPr>
              <a:t>www.ibcmob.net</a:t>
            </a:r>
            <a:r>
              <a:rPr lang="en-US" sz="3200" dirty="0" smtClean="0"/>
              <a:t> </a:t>
            </a:r>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5"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6" name="Footer Placeholder 5"/>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243533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4081"/>
            <a:ext cx="7605486" cy="4893647"/>
          </a:xfrm>
          <a:prstGeom prst="rect">
            <a:avLst/>
          </a:prstGeom>
        </p:spPr>
        <p:txBody>
          <a:bodyPr wrap="square">
            <a:spAutoFit/>
          </a:bodyPr>
          <a:lstStyle/>
          <a:p>
            <a:r>
              <a:rPr lang="en-US" sz="2600" baseline="30000" dirty="0" smtClean="0"/>
              <a:t>27</a:t>
            </a:r>
            <a:r>
              <a:rPr lang="en-US" sz="2600" baseline="30000" dirty="0"/>
              <a:t> </a:t>
            </a:r>
            <a:r>
              <a:rPr lang="en-US" sz="2600" dirty="0"/>
              <a:t>“</a:t>
            </a:r>
            <a:r>
              <a:rPr lang="en-US" sz="2600" dirty="0">
                <a:solidFill>
                  <a:srgbClr val="FF0000"/>
                </a:solidFill>
              </a:rPr>
              <a:t>Now is my soul troubled. And what shall I say? ‘Father, save me from this hour’? But for this purpose I have come to this hour. </a:t>
            </a:r>
            <a:r>
              <a:rPr lang="en-US" sz="2600" baseline="30000" dirty="0">
                <a:solidFill>
                  <a:srgbClr val="FF0000"/>
                </a:solidFill>
              </a:rPr>
              <a:t>28 </a:t>
            </a:r>
            <a:r>
              <a:rPr lang="en-US" sz="2600" dirty="0">
                <a:solidFill>
                  <a:srgbClr val="FF0000"/>
                </a:solidFill>
              </a:rPr>
              <a:t>Father, glorify your name.</a:t>
            </a:r>
            <a:r>
              <a:rPr lang="en-US" sz="2600" dirty="0"/>
              <a:t>” Then a voice came from heaven: </a:t>
            </a:r>
            <a:r>
              <a:rPr lang="en-US" sz="2600" dirty="0" smtClean="0"/>
              <a:t>“</a:t>
            </a:r>
            <a:r>
              <a:rPr lang="en-US" sz="2600" dirty="0" smtClean="0">
                <a:solidFill>
                  <a:srgbClr val="FF0000"/>
                </a:solidFill>
              </a:rPr>
              <a:t>I </a:t>
            </a:r>
            <a:r>
              <a:rPr lang="en-US" sz="2600" dirty="0">
                <a:solidFill>
                  <a:srgbClr val="FF0000"/>
                </a:solidFill>
              </a:rPr>
              <a:t>have glorified it, and I will glorify it again.</a:t>
            </a:r>
            <a:r>
              <a:rPr lang="en-US" sz="2600" dirty="0"/>
              <a:t>” </a:t>
            </a:r>
            <a:r>
              <a:rPr lang="en-US" sz="2600" baseline="30000" dirty="0"/>
              <a:t>29 </a:t>
            </a:r>
            <a:r>
              <a:rPr lang="en-US" sz="2600" dirty="0"/>
              <a:t>The crowd that stood there and heard it said that it had thundered. Others said, “An angel has spoken to him.” </a:t>
            </a:r>
            <a:r>
              <a:rPr lang="en-US" sz="2600" baseline="30000" dirty="0"/>
              <a:t>30 </a:t>
            </a:r>
            <a:r>
              <a:rPr lang="en-US" sz="2600" dirty="0"/>
              <a:t>Jesus answered, “</a:t>
            </a:r>
            <a:r>
              <a:rPr lang="en-US" sz="2600" dirty="0">
                <a:solidFill>
                  <a:srgbClr val="FF0000"/>
                </a:solidFill>
              </a:rPr>
              <a:t>This voice has come for your sake, not mine. </a:t>
            </a:r>
            <a:r>
              <a:rPr lang="en-US" sz="2600" baseline="30000" dirty="0">
                <a:solidFill>
                  <a:srgbClr val="FF0000"/>
                </a:solidFill>
              </a:rPr>
              <a:t>31 </a:t>
            </a:r>
            <a:r>
              <a:rPr lang="en-US" sz="2600" dirty="0">
                <a:solidFill>
                  <a:srgbClr val="FF0000"/>
                </a:solidFill>
              </a:rPr>
              <a:t>Now is the judgment of this world; now will the ruler of this world be cast out. </a:t>
            </a:r>
            <a:r>
              <a:rPr lang="en-US" sz="2600" baseline="30000" dirty="0">
                <a:solidFill>
                  <a:srgbClr val="FF0000"/>
                </a:solidFill>
              </a:rPr>
              <a:t>32 </a:t>
            </a:r>
            <a:r>
              <a:rPr lang="en-US" sz="2600" dirty="0">
                <a:solidFill>
                  <a:srgbClr val="FF0000"/>
                </a:solidFill>
              </a:rPr>
              <a:t>And I, when I am lifted up from the earth, will draw all people to myself.</a:t>
            </a:r>
            <a:r>
              <a:rPr lang="en-US" sz="2600" dirty="0"/>
              <a:t>” </a:t>
            </a:r>
            <a:r>
              <a:rPr lang="en-US" sz="2600" baseline="30000" dirty="0"/>
              <a:t>33 </a:t>
            </a:r>
            <a:r>
              <a:rPr lang="en-US" sz="2600" dirty="0"/>
              <a:t>He said this to show by what kind of death he was going to </a:t>
            </a:r>
            <a:r>
              <a:rPr lang="en-US" sz="2600" dirty="0" smtClean="0"/>
              <a:t>die.</a:t>
            </a:r>
            <a:endParaRPr lang="en-US" sz="2600" dirty="0"/>
          </a:p>
        </p:txBody>
      </p:sp>
      <p:sp>
        <p:nvSpPr>
          <p:cNvPr id="8" name="Rectangle 7"/>
          <p:cNvSpPr/>
          <p:nvPr/>
        </p:nvSpPr>
        <p:spPr>
          <a:xfrm>
            <a:off x="1828800" y="95915"/>
            <a:ext cx="5334001" cy="1138773"/>
          </a:xfrm>
          <a:prstGeom prst="rect">
            <a:avLst/>
          </a:prstGeom>
        </p:spPr>
        <p:txBody>
          <a:bodyPr wrap="square" anchor="ctr">
            <a:spAutoFit/>
          </a:bodyPr>
          <a:lstStyle/>
          <a:p>
            <a:pPr algn="ctr"/>
            <a:r>
              <a:rPr lang="en-US" sz="4000" dirty="0"/>
              <a:t>John </a:t>
            </a:r>
            <a:r>
              <a:rPr lang="en-US" sz="4000" dirty="0" smtClean="0"/>
              <a:t>12:27-36</a:t>
            </a:r>
            <a:r>
              <a:rPr lang="en-US" sz="3200" dirty="0" smtClean="0"/>
              <a:t> (ESV</a:t>
            </a:r>
            <a:r>
              <a:rPr lang="en-US" sz="3200" dirty="0" smtClean="0"/>
              <a:t>)</a:t>
            </a:r>
            <a:endParaRPr lang="en-US" sz="4000" dirty="0"/>
          </a:p>
          <a:p>
            <a:pPr algn="ctr"/>
            <a:r>
              <a:rPr lang="en-US" sz="2800" dirty="0"/>
              <a:t>The Son of Man Must Be Lifted </a:t>
            </a:r>
            <a:r>
              <a:rPr lang="en-US" sz="2800" dirty="0" smtClean="0"/>
              <a:t>Up</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10</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776949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4081"/>
            <a:ext cx="7391400" cy="4401205"/>
          </a:xfrm>
          <a:prstGeom prst="rect">
            <a:avLst/>
          </a:prstGeom>
        </p:spPr>
        <p:txBody>
          <a:bodyPr wrap="square">
            <a:spAutoFit/>
          </a:bodyPr>
          <a:lstStyle/>
          <a:p>
            <a:r>
              <a:rPr lang="en-US" sz="2800" baseline="30000" dirty="0" smtClean="0"/>
              <a:t>34</a:t>
            </a:r>
            <a:r>
              <a:rPr lang="en-US" sz="2800" baseline="30000" dirty="0"/>
              <a:t> </a:t>
            </a:r>
            <a:r>
              <a:rPr lang="en-US" sz="2800" dirty="0"/>
              <a:t>So the crowd answered him, “We have heard from the Law that the Christ remains forever. How can you say that the Son of Man must be lifted up? Who is this Son of Man?” </a:t>
            </a:r>
            <a:r>
              <a:rPr lang="en-US" sz="2800" baseline="30000" dirty="0"/>
              <a:t>35 </a:t>
            </a:r>
            <a:r>
              <a:rPr lang="en-US" sz="2800" dirty="0"/>
              <a:t>So Jesus said to them, “</a:t>
            </a:r>
            <a:r>
              <a:rPr lang="en-US" sz="2800" dirty="0">
                <a:solidFill>
                  <a:srgbClr val="FF0000"/>
                </a:solidFill>
              </a:rPr>
              <a:t>The light is among you for a little while longer. Walk while you have the light, lest darkness overtake you. The one who walks in the darkness does not know where he is going. </a:t>
            </a:r>
            <a:r>
              <a:rPr lang="en-US" sz="2800" baseline="30000" dirty="0">
                <a:solidFill>
                  <a:srgbClr val="FF0000"/>
                </a:solidFill>
              </a:rPr>
              <a:t>36 </a:t>
            </a:r>
            <a:r>
              <a:rPr lang="en-US" sz="2800" dirty="0">
                <a:solidFill>
                  <a:srgbClr val="FF0000"/>
                </a:solidFill>
              </a:rPr>
              <a:t>While you have the light, believe in the light, that you may become sons of light</a:t>
            </a:r>
            <a:r>
              <a:rPr lang="en-US" sz="2800" dirty="0" smtClean="0">
                <a:solidFill>
                  <a:srgbClr val="FF0000"/>
                </a:solidFill>
              </a:rPr>
              <a:t>.</a:t>
            </a:r>
            <a:r>
              <a:rPr lang="en-US" sz="2800" dirty="0" smtClean="0"/>
              <a:t>”</a:t>
            </a:r>
            <a:endParaRPr lang="en-US" sz="2800" dirty="0"/>
          </a:p>
        </p:txBody>
      </p:sp>
      <p:sp>
        <p:nvSpPr>
          <p:cNvPr id="8" name="Rectangle 7"/>
          <p:cNvSpPr/>
          <p:nvPr/>
        </p:nvSpPr>
        <p:spPr>
          <a:xfrm>
            <a:off x="1828800" y="95915"/>
            <a:ext cx="5334001" cy="1138773"/>
          </a:xfrm>
          <a:prstGeom prst="rect">
            <a:avLst/>
          </a:prstGeom>
        </p:spPr>
        <p:txBody>
          <a:bodyPr wrap="square" anchor="ctr">
            <a:spAutoFit/>
          </a:bodyPr>
          <a:lstStyle/>
          <a:p>
            <a:pPr algn="ctr"/>
            <a:r>
              <a:rPr lang="en-US" sz="4000" dirty="0"/>
              <a:t>John </a:t>
            </a:r>
            <a:r>
              <a:rPr lang="en-US" sz="4000" dirty="0" smtClean="0"/>
              <a:t>12:27-36</a:t>
            </a:r>
            <a:r>
              <a:rPr lang="en-US" sz="3200" dirty="0" smtClean="0"/>
              <a:t> (ESV</a:t>
            </a:r>
            <a:r>
              <a:rPr lang="en-US" sz="3200" dirty="0" smtClean="0"/>
              <a:t>)</a:t>
            </a:r>
            <a:endParaRPr lang="en-US" sz="4000" dirty="0"/>
          </a:p>
          <a:p>
            <a:pPr algn="ctr"/>
            <a:r>
              <a:rPr lang="en-US" sz="2800" dirty="0"/>
              <a:t>The Son of Man Must Be Lifted </a:t>
            </a:r>
            <a:r>
              <a:rPr lang="en-US" sz="2800" dirty="0" smtClean="0"/>
              <a:t>Up</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11</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3597163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04081"/>
            <a:ext cx="7755056" cy="4616648"/>
          </a:xfrm>
          <a:prstGeom prst="rect">
            <a:avLst/>
          </a:prstGeom>
        </p:spPr>
        <p:txBody>
          <a:bodyPr wrap="square">
            <a:spAutoFit/>
          </a:bodyPr>
          <a:lstStyle/>
          <a:p>
            <a:pPr>
              <a:spcAft>
                <a:spcPts val="1200"/>
              </a:spcAft>
            </a:pPr>
            <a:r>
              <a:rPr lang="en-US" sz="2400" baseline="30000" dirty="0" smtClean="0"/>
              <a:t>36</a:t>
            </a:r>
            <a:r>
              <a:rPr lang="en-US" sz="2400" baseline="30000" dirty="0"/>
              <a:t> </a:t>
            </a:r>
            <a:r>
              <a:rPr lang="en-US" sz="2400" dirty="0"/>
              <a:t> When Jesus had said these things, he departed and hid himself from them. </a:t>
            </a:r>
            <a:r>
              <a:rPr lang="en-US" sz="2400" baseline="30000" dirty="0"/>
              <a:t>37 </a:t>
            </a:r>
            <a:r>
              <a:rPr lang="en-US" sz="2400" dirty="0"/>
              <a:t>Though he had done so many signs before them, they still did not believe in him, </a:t>
            </a:r>
            <a:r>
              <a:rPr lang="en-US" sz="2400" baseline="30000" dirty="0"/>
              <a:t>38 </a:t>
            </a:r>
            <a:r>
              <a:rPr lang="en-US" sz="2400" dirty="0"/>
              <a:t>so that the word spoken by the prophet Isaiah might be fulfilled</a:t>
            </a:r>
            <a:r>
              <a:rPr lang="en-US" sz="2400" dirty="0" smtClean="0"/>
              <a:t>: </a:t>
            </a:r>
            <a:endParaRPr lang="en-US" sz="2400" dirty="0"/>
          </a:p>
          <a:p>
            <a:pPr lvl="1">
              <a:spcAft>
                <a:spcPts val="1200"/>
              </a:spcAft>
            </a:pPr>
            <a:r>
              <a:rPr lang="en-US" sz="2400" dirty="0"/>
              <a:t>“Lord, who has believed what he heard from us,</a:t>
            </a:r>
            <a:br>
              <a:rPr lang="en-US" sz="2400" dirty="0"/>
            </a:br>
            <a:r>
              <a:rPr lang="en-US" sz="2400" dirty="0"/>
              <a:t>    and to whom has the arm of the Lord been revealed?”</a:t>
            </a:r>
          </a:p>
          <a:p>
            <a:pPr>
              <a:spcAft>
                <a:spcPts val="1200"/>
              </a:spcAft>
            </a:pPr>
            <a:r>
              <a:rPr lang="en-US" sz="2400" baseline="30000" dirty="0"/>
              <a:t>39 </a:t>
            </a:r>
            <a:r>
              <a:rPr lang="en-US" sz="2400" dirty="0"/>
              <a:t>Therefore they could not believe. For again Isaiah said,</a:t>
            </a:r>
          </a:p>
          <a:p>
            <a:pPr lvl="1"/>
            <a:r>
              <a:rPr lang="en-US" sz="2400" baseline="30000" dirty="0"/>
              <a:t>40 </a:t>
            </a:r>
            <a:r>
              <a:rPr lang="en-US" sz="2400" dirty="0"/>
              <a:t>“He has blinded their </a:t>
            </a:r>
            <a:r>
              <a:rPr lang="en-US" sz="2400" dirty="0" smtClean="0"/>
              <a:t>eyes and </a:t>
            </a:r>
            <a:r>
              <a:rPr lang="en-US" sz="2400" dirty="0"/>
              <a:t>hardened their heart,</a:t>
            </a:r>
            <a:br>
              <a:rPr lang="en-US" sz="2400" dirty="0"/>
            </a:br>
            <a:r>
              <a:rPr lang="en-US" sz="2400" dirty="0"/>
              <a:t>lest they see with their eyes,</a:t>
            </a:r>
            <a:br>
              <a:rPr lang="en-US" sz="2400" dirty="0"/>
            </a:br>
            <a:r>
              <a:rPr lang="en-US" sz="2400" dirty="0"/>
              <a:t>    and understand with their heart, and turn,</a:t>
            </a:r>
            <a:br>
              <a:rPr lang="en-US" sz="2400" dirty="0"/>
            </a:br>
            <a:r>
              <a:rPr lang="en-US" sz="2400" dirty="0"/>
              <a:t>    and I would heal them</a:t>
            </a:r>
            <a:r>
              <a:rPr lang="en-US" sz="2400" dirty="0" smtClean="0"/>
              <a:t>.”</a:t>
            </a:r>
            <a:endParaRPr lang="en-US" sz="2400" dirty="0"/>
          </a:p>
        </p:txBody>
      </p:sp>
      <p:sp>
        <p:nvSpPr>
          <p:cNvPr id="8" name="Rectangle 7"/>
          <p:cNvSpPr/>
          <p:nvPr/>
        </p:nvSpPr>
        <p:spPr>
          <a:xfrm>
            <a:off x="1828800" y="95071"/>
            <a:ext cx="5334001" cy="1200329"/>
          </a:xfrm>
          <a:prstGeom prst="rect">
            <a:avLst/>
          </a:prstGeom>
        </p:spPr>
        <p:txBody>
          <a:bodyPr wrap="square" anchor="ctr">
            <a:spAutoFit/>
          </a:bodyPr>
          <a:lstStyle/>
          <a:p>
            <a:pPr algn="ctr"/>
            <a:r>
              <a:rPr lang="en-US" sz="4000" dirty="0"/>
              <a:t>John </a:t>
            </a:r>
            <a:r>
              <a:rPr lang="en-US" sz="4000" dirty="0" smtClean="0"/>
              <a:t>12:12-50</a:t>
            </a:r>
            <a:r>
              <a:rPr lang="en-US" sz="3200" dirty="0" smtClean="0"/>
              <a:t> </a:t>
            </a:r>
            <a:r>
              <a:rPr lang="en-US" sz="3200" dirty="0" smtClean="0"/>
              <a:t>(ESV)</a:t>
            </a:r>
            <a:endParaRPr lang="en-US" sz="4000" dirty="0"/>
          </a:p>
          <a:p>
            <a:pPr algn="ctr"/>
            <a:r>
              <a:rPr lang="en-US" sz="3200" dirty="0"/>
              <a:t>The Unbelief of the </a:t>
            </a:r>
            <a:r>
              <a:rPr lang="en-US" sz="3200" dirty="0" smtClean="0"/>
              <a:t>People</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12</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436149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04081"/>
            <a:ext cx="7374056" cy="3108543"/>
          </a:xfrm>
          <a:prstGeom prst="rect">
            <a:avLst/>
          </a:prstGeom>
        </p:spPr>
        <p:txBody>
          <a:bodyPr wrap="square">
            <a:spAutoFit/>
          </a:bodyPr>
          <a:lstStyle/>
          <a:p>
            <a:r>
              <a:rPr lang="en-US" sz="2800" baseline="30000" dirty="0"/>
              <a:t>41 </a:t>
            </a:r>
            <a:r>
              <a:rPr lang="en-US" sz="2800" dirty="0"/>
              <a:t>Isaiah said these things because he saw his glory and spoke of him. </a:t>
            </a:r>
            <a:r>
              <a:rPr lang="en-US" sz="2800" baseline="30000" dirty="0"/>
              <a:t>42 </a:t>
            </a:r>
            <a:r>
              <a:rPr lang="en-US" sz="2800" dirty="0"/>
              <a:t>Nevertheless, many even of the authorities believed in him, but for fear of the Pharisees they did not confess it, so that they would not be put out of the synagogue; </a:t>
            </a:r>
            <a:r>
              <a:rPr lang="en-US" sz="2800" baseline="30000" dirty="0"/>
              <a:t>43 </a:t>
            </a:r>
            <a:r>
              <a:rPr lang="en-US" sz="2800" dirty="0"/>
              <a:t>for they loved the glory that comes from man more than the glory that comes from God.</a:t>
            </a:r>
            <a:endParaRPr lang="en-US" sz="2800" dirty="0"/>
          </a:p>
        </p:txBody>
      </p:sp>
      <p:sp>
        <p:nvSpPr>
          <p:cNvPr id="8" name="Rectangle 7"/>
          <p:cNvSpPr/>
          <p:nvPr/>
        </p:nvSpPr>
        <p:spPr>
          <a:xfrm>
            <a:off x="1828800" y="95071"/>
            <a:ext cx="5334001" cy="1200329"/>
          </a:xfrm>
          <a:prstGeom prst="rect">
            <a:avLst/>
          </a:prstGeom>
        </p:spPr>
        <p:txBody>
          <a:bodyPr wrap="square" anchor="ctr">
            <a:spAutoFit/>
          </a:bodyPr>
          <a:lstStyle/>
          <a:p>
            <a:pPr algn="ctr"/>
            <a:r>
              <a:rPr lang="en-US" sz="4000" dirty="0"/>
              <a:t>John </a:t>
            </a:r>
            <a:r>
              <a:rPr lang="en-US" sz="4000" dirty="0" smtClean="0"/>
              <a:t>12:12-50</a:t>
            </a:r>
            <a:r>
              <a:rPr lang="en-US" sz="3200" dirty="0" smtClean="0"/>
              <a:t> </a:t>
            </a:r>
            <a:r>
              <a:rPr lang="en-US" sz="3200" dirty="0" smtClean="0"/>
              <a:t>(ESV)</a:t>
            </a:r>
            <a:endParaRPr lang="en-US" sz="4000" dirty="0"/>
          </a:p>
          <a:p>
            <a:pPr algn="ctr"/>
            <a:r>
              <a:rPr lang="en-US" sz="3200" dirty="0"/>
              <a:t>The Unbelief of the </a:t>
            </a:r>
            <a:r>
              <a:rPr lang="en-US" sz="3200" dirty="0" smtClean="0"/>
              <a:t>People</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13</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2865953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04081"/>
            <a:ext cx="7830456" cy="4893647"/>
          </a:xfrm>
          <a:prstGeom prst="rect">
            <a:avLst/>
          </a:prstGeom>
        </p:spPr>
        <p:txBody>
          <a:bodyPr wrap="square">
            <a:spAutoFit/>
          </a:bodyPr>
          <a:lstStyle/>
          <a:p>
            <a:r>
              <a:rPr lang="en-US" sz="2400" baseline="30000" dirty="0" smtClean="0"/>
              <a:t>44</a:t>
            </a:r>
            <a:r>
              <a:rPr lang="en-US" sz="2400" baseline="30000" dirty="0"/>
              <a:t> </a:t>
            </a:r>
            <a:r>
              <a:rPr lang="en-US" sz="2400" dirty="0"/>
              <a:t>And Jesus cried out and said, “</a:t>
            </a:r>
            <a:r>
              <a:rPr lang="en-US" sz="2400" dirty="0">
                <a:solidFill>
                  <a:srgbClr val="FF0000"/>
                </a:solidFill>
              </a:rPr>
              <a:t>Whoever believes in me, believes not in me but in him who sent me. </a:t>
            </a:r>
            <a:r>
              <a:rPr lang="en-US" sz="2400" baseline="30000" dirty="0">
                <a:solidFill>
                  <a:srgbClr val="FF0000"/>
                </a:solidFill>
              </a:rPr>
              <a:t>45 </a:t>
            </a:r>
            <a:r>
              <a:rPr lang="en-US" sz="2400" dirty="0">
                <a:solidFill>
                  <a:srgbClr val="FF0000"/>
                </a:solidFill>
              </a:rPr>
              <a:t>And whoever sees me sees him who sent me. </a:t>
            </a:r>
            <a:r>
              <a:rPr lang="en-US" sz="2400" baseline="30000" dirty="0">
                <a:solidFill>
                  <a:srgbClr val="FF0000"/>
                </a:solidFill>
              </a:rPr>
              <a:t>46 </a:t>
            </a:r>
            <a:r>
              <a:rPr lang="en-US" sz="2400" dirty="0">
                <a:solidFill>
                  <a:srgbClr val="FF0000"/>
                </a:solidFill>
              </a:rPr>
              <a:t>I have come into the world as light, so that whoever believes in me may not remain in darkness. </a:t>
            </a:r>
            <a:r>
              <a:rPr lang="en-US" sz="2400" baseline="30000" dirty="0">
                <a:solidFill>
                  <a:srgbClr val="FF0000"/>
                </a:solidFill>
              </a:rPr>
              <a:t>47 </a:t>
            </a:r>
            <a:r>
              <a:rPr lang="en-US" sz="2400" dirty="0">
                <a:solidFill>
                  <a:srgbClr val="FF0000"/>
                </a:solidFill>
              </a:rPr>
              <a:t>If anyone hears my words and does not keep them, I do not judge him; for I did not come to judge the world but to save the world. </a:t>
            </a:r>
            <a:r>
              <a:rPr lang="en-US" sz="2400" baseline="30000" dirty="0">
                <a:solidFill>
                  <a:srgbClr val="FF0000"/>
                </a:solidFill>
              </a:rPr>
              <a:t>48 </a:t>
            </a:r>
            <a:r>
              <a:rPr lang="en-US" sz="2400" dirty="0">
                <a:solidFill>
                  <a:srgbClr val="FF0000"/>
                </a:solidFill>
              </a:rPr>
              <a:t>The one who rejects me and does not receive my words has a judge; the word that I have spoken will judge him on the last day. </a:t>
            </a:r>
            <a:r>
              <a:rPr lang="en-US" sz="2400" baseline="30000" dirty="0">
                <a:solidFill>
                  <a:srgbClr val="FF0000"/>
                </a:solidFill>
              </a:rPr>
              <a:t>49 </a:t>
            </a:r>
            <a:r>
              <a:rPr lang="en-US" sz="2400" dirty="0">
                <a:solidFill>
                  <a:srgbClr val="FF0000"/>
                </a:solidFill>
              </a:rPr>
              <a:t>For I have not spoken on my own authority, but the Father who sent me has himself given me a commandment—what to say and what to speak. </a:t>
            </a:r>
            <a:r>
              <a:rPr lang="en-US" sz="2400" baseline="30000" dirty="0">
                <a:solidFill>
                  <a:srgbClr val="FF0000"/>
                </a:solidFill>
              </a:rPr>
              <a:t>50 </a:t>
            </a:r>
            <a:r>
              <a:rPr lang="en-US" sz="2400" dirty="0">
                <a:solidFill>
                  <a:srgbClr val="FF0000"/>
                </a:solidFill>
              </a:rPr>
              <a:t>And I know that his commandment is eternal life. What I say, therefore, I say as the Father has told me</a:t>
            </a:r>
            <a:r>
              <a:rPr lang="en-US" sz="2400" dirty="0" smtClean="0">
                <a:solidFill>
                  <a:srgbClr val="FF0000"/>
                </a:solidFill>
              </a:rPr>
              <a:t>.</a:t>
            </a:r>
            <a:r>
              <a:rPr lang="en-US" sz="2400" dirty="0" smtClean="0"/>
              <a:t>”</a:t>
            </a:r>
            <a:r>
              <a:rPr lang="en-US" sz="2200" dirty="0"/>
              <a:t> </a:t>
            </a:r>
            <a:endParaRPr lang="en-US" sz="2400" dirty="0"/>
          </a:p>
        </p:txBody>
      </p:sp>
      <p:sp>
        <p:nvSpPr>
          <p:cNvPr id="8" name="Rectangle 7"/>
          <p:cNvSpPr/>
          <p:nvPr/>
        </p:nvSpPr>
        <p:spPr>
          <a:xfrm>
            <a:off x="1828799" y="94166"/>
            <a:ext cx="5334001" cy="1200329"/>
          </a:xfrm>
          <a:prstGeom prst="rect">
            <a:avLst/>
          </a:prstGeom>
        </p:spPr>
        <p:txBody>
          <a:bodyPr wrap="square" anchor="ctr">
            <a:spAutoFit/>
          </a:bodyPr>
          <a:lstStyle/>
          <a:p>
            <a:pPr algn="ctr"/>
            <a:r>
              <a:rPr lang="en-US" sz="4000" dirty="0"/>
              <a:t>John </a:t>
            </a:r>
            <a:r>
              <a:rPr lang="en-US" sz="4000" dirty="0" smtClean="0"/>
              <a:t>12:12-50</a:t>
            </a:r>
            <a:r>
              <a:rPr lang="en-US" sz="3200" dirty="0" smtClean="0"/>
              <a:t> </a:t>
            </a:r>
            <a:r>
              <a:rPr lang="en-US" sz="3200" dirty="0" smtClean="0"/>
              <a:t>(ESV)</a:t>
            </a:r>
            <a:endParaRPr lang="en-US" sz="4000" dirty="0"/>
          </a:p>
          <a:p>
            <a:pPr algn="ctr"/>
            <a:r>
              <a:rPr lang="en-US" sz="3200" dirty="0"/>
              <a:t>Jesus Came to Save the </a:t>
            </a:r>
            <a:r>
              <a:rPr lang="en-US" sz="3200" dirty="0" smtClean="0"/>
              <a:t>World</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14</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545528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6524172" y="3529786"/>
            <a:ext cx="2667000" cy="2062103"/>
          </a:xfrm>
          <a:prstGeom prst="rect">
            <a:avLst/>
          </a:prstGeom>
        </p:spPr>
        <p:txBody>
          <a:bodyPr wrap="square" anchor="ctr">
            <a:spAutoFit/>
          </a:bodyPr>
          <a:lstStyle/>
          <a:p>
            <a:r>
              <a:rPr lang="en-US" sz="3200" dirty="0" smtClean="0"/>
              <a:t>Where are Jesus and His Disciples and why?</a:t>
            </a:r>
          </a:p>
        </p:txBody>
      </p:sp>
      <p:sp>
        <p:nvSpPr>
          <p:cNvPr id="7" name="Slide Number Placeholder 6"/>
          <p:cNvSpPr>
            <a:spLocks noGrp="1"/>
          </p:cNvSpPr>
          <p:nvPr>
            <p:ph type="sldNum" sz="quarter" idx="12"/>
          </p:nvPr>
        </p:nvSpPr>
        <p:spPr/>
        <p:txBody>
          <a:bodyPr/>
          <a:lstStyle/>
          <a:p>
            <a:fld id="{5762F52A-C960-462B-8236-8A9481EACB9C}" type="slidenum">
              <a:rPr lang="en-US" smtClean="0"/>
              <a:pPr/>
              <a:t>15</a:t>
            </a:fld>
            <a:endParaRPr lang="en-US" dirty="0"/>
          </a:p>
        </p:txBody>
      </p:sp>
      <p:sp>
        <p:nvSpPr>
          <p:cNvPr id="6"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2" name="Footer Placeholder 1"/>
          <p:cNvSpPr>
            <a:spLocks noGrp="1"/>
          </p:cNvSpPr>
          <p:nvPr>
            <p:ph type="ftr" sz="quarter" idx="11"/>
          </p:nvPr>
        </p:nvSpPr>
        <p:spPr/>
        <p:txBody>
          <a:bodyPr/>
          <a:lstStyle/>
          <a:p>
            <a:r>
              <a:rPr lang="en-US" dirty="0" smtClean="0"/>
              <a:t>Lesson 24 - John 12:12-50</a:t>
            </a:r>
            <a:endParaRPr lang="en-US" dirty="0"/>
          </a:p>
        </p:txBody>
      </p:sp>
    </p:spTree>
    <p:extLst>
      <p:ext uri="{BB962C8B-B14F-4D97-AF65-F5344CB8AC3E}">
        <p14:creationId xmlns:p14="http://schemas.microsoft.com/office/powerpoint/2010/main" val="1567025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9602570">
            <a:off x="4546451" y="3974944"/>
            <a:ext cx="2104571" cy="282388"/>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705599" y="3406676"/>
            <a:ext cx="2272547" cy="2062103"/>
          </a:xfrm>
          <a:prstGeom prst="rect">
            <a:avLst/>
          </a:prstGeom>
        </p:spPr>
        <p:txBody>
          <a:bodyPr wrap="square" anchor="t">
            <a:spAutoFit/>
          </a:bodyPr>
          <a:lstStyle/>
          <a:p>
            <a:r>
              <a:rPr lang="en-US" sz="3200" dirty="0" smtClean="0"/>
              <a:t>Bethany &amp;</a:t>
            </a:r>
          </a:p>
          <a:p>
            <a:r>
              <a:rPr lang="en-US" sz="3200" dirty="0" smtClean="0"/>
              <a:t>Jerusalem </a:t>
            </a:r>
            <a:endParaRPr lang="en-US" sz="3200" dirty="0" smtClean="0"/>
          </a:p>
          <a:p>
            <a:r>
              <a:rPr lang="en-US" sz="3200" dirty="0" smtClean="0"/>
              <a:t>before</a:t>
            </a:r>
            <a:endParaRPr lang="en-US" sz="3200" dirty="0" smtClean="0"/>
          </a:p>
          <a:p>
            <a:r>
              <a:rPr lang="en-US" sz="3200" dirty="0" smtClean="0"/>
              <a:t>Passover</a:t>
            </a:r>
          </a:p>
        </p:txBody>
      </p:sp>
      <p:sp>
        <p:nvSpPr>
          <p:cNvPr id="12" name="Oval 11"/>
          <p:cNvSpPr/>
          <p:nvPr/>
        </p:nvSpPr>
        <p:spPr>
          <a:xfrm>
            <a:off x="4489449" y="4455546"/>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16</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2" name="Footer Placeholder 1"/>
          <p:cNvSpPr>
            <a:spLocks noGrp="1"/>
          </p:cNvSpPr>
          <p:nvPr>
            <p:ph type="ftr" sz="quarter" idx="11"/>
          </p:nvPr>
        </p:nvSpPr>
        <p:spPr/>
        <p:txBody>
          <a:bodyPr/>
          <a:lstStyle/>
          <a:p>
            <a:r>
              <a:rPr lang="en-US" dirty="0" smtClean="0"/>
              <a:t>Lesson 24 - John 12:12-50</a:t>
            </a:r>
            <a:endParaRPr lang="en-US" dirty="0"/>
          </a:p>
        </p:txBody>
      </p:sp>
      <p:sp>
        <p:nvSpPr>
          <p:cNvPr id="10" name="Oval 9"/>
          <p:cNvSpPr/>
          <p:nvPr/>
        </p:nvSpPr>
        <p:spPr>
          <a:xfrm>
            <a:off x="4312440" y="4443413"/>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Tree>
    <p:extLst>
      <p:ext uri="{BB962C8B-B14F-4D97-AF65-F5344CB8AC3E}">
        <p14:creationId xmlns:p14="http://schemas.microsoft.com/office/powerpoint/2010/main" val="486970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08846" y="1371600"/>
            <a:ext cx="6539754" cy="4693593"/>
          </a:xfrm>
          <a:prstGeom prst="rect">
            <a:avLst/>
          </a:prstGeom>
        </p:spPr>
        <p:txBody>
          <a:bodyPr wrap="square">
            <a:spAutoFit/>
          </a:bodyPr>
          <a:lstStyle/>
          <a:p>
            <a:pPr algn="ctr"/>
            <a:r>
              <a:rPr lang="en-US" sz="4000" b="1" dirty="0" smtClean="0"/>
              <a:t>Observation</a:t>
            </a:r>
            <a:endParaRPr lang="en-US" sz="4000" b="1" dirty="0" smtClean="0"/>
          </a:p>
          <a:p>
            <a:pPr marL="457200" indent="-457200">
              <a:spcBef>
                <a:spcPts val="600"/>
              </a:spcBef>
              <a:buFont typeface="Arial" panose="020B0604020202020204" pitchFamily="34" charset="0"/>
              <a:buChar char="•"/>
            </a:pPr>
            <a:r>
              <a:rPr lang="en-US" sz="3200" dirty="0" smtClean="0"/>
              <a:t>Riding vs. walking / “Hosanna” </a:t>
            </a:r>
          </a:p>
          <a:p>
            <a:pPr marL="457200" indent="-457200">
              <a:spcBef>
                <a:spcPts val="600"/>
              </a:spcBef>
              <a:buFont typeface="Arial" panose="020B0604020202020204" pitchFamily="34" charset="0"/>
              <a:buChar char="•"/>
            </a:pPr>
            <a:r>
              <a:rPr lang="en-US" sz="3200" dirty="0" smtClean="0"/>
              <a:t>Pharisees “smear campaign”</a:t>
            </a:r>
          </a:p>
          <a:p>
            <a:pPr marL="457200" indent="-457200">
              <a:spcBef>
                <a:spcPts val="600"/>
              </a:spcBef>
              <a:buFont typeface="Arial" panose="020B0604020202020204" pitchFamily="34" charset="0"/>
              <a:buChar char="•"/>
            </a:pPr>
            <a:r>
              <a:rPr lang="en-US" sz="3200" dirty="0" smtClean="0"/>
              <a:t>Greeks in Jerusalem / Seeking Jesus </a:t>
            </a:r>
          </a:p>
          <a:p>
            <a:pPr marL="457200" indent="-457200">
              <a:spcBef>
                <a:spcPts val="600"/>
              </a:spcBef>
              <a:buFont typeface="Arial" panose="020B0604020202020204" pitchFamily="34" charset="0"/>
              <a:buChar char="•"/>
            </a:pPr>
            <a:r>
              <a:rPr lang="en-US" sz="3200" dirty="0" smtClean="0"/>
              <a:t>Jesus’ “Hour”</a:t>
            </a:r>
          </a:p>
          <a:p>
            <a:pPr marL="457200" indent="-457200">
              <a:spcBef>
                <a:spcPts val="600"/>
              </a:spcBef>
              <a:buFont typeface="Arial" panose="020B0604020202020204" pitchFamily="34" charset="0"/>
              <a:buChar char="•"/>
            </a:pPr>
            <a:r>
              <a:rPr lang="en-US" sz="3200" dirty="0" smtClean="0"/>
              <a:t>God’s voice vs. “thunder” </a:t>
            </a:r>
          </a:p>
          <a:p>
            <a:pPr marL="457200" indent="-457200">
              <a:spcBef>
                <a:spcPts val="600"/>
              </a:spcBef>
              <a:buFont typeface="Arial" panose="020B0604020202020204" pitchFamily="34" charset="0"/>
              <a:buChar char="•"/>
            </a:pPr>
            <a:r>
              <a:rPr lang="en-US" sz="3200" dirty="0" smtClean="0"/>
              <a:t>Requirements for serving Jesus</a:t>
            </a:r>
          </a:p>
          <a:p>
            <a:pPr marL="457200" indent="-457200">
              <a:spcBef>
                <a:spcPts val="600"/>
              </a:spcBef>
              <a:buFont typeface="Arial" panose="020B0604020202020204" pitchFamily="34" charset="0"/>
              <a:buChar char="•"/>
            </a:pPr>
            <a:r>
              <a:rPr lang="en-US" sz="3200" dirty="0" smtClean="0"/>
              <a:t>Jesus’ soul troubled </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17</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10" name="Rectangle 9"/>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12:12-19</a:t>
            </a:r>
            <a:r>
              <a:rPr lang="en-US" sz="3200" dirty="0" smtClean="0"/>
              <a:t> </a:t>
            </a:r>
            <a:r>
              <a:rPr lang="en-US" sz="3200" dirty="0" smtClean="0"/>
              <a:t>(ESV)</a:t>
            </a:r>
            <a:endParaRPr lang="en-US" sz="4000" dirty="0"/>
          </a:p>
          <a:p>
            <a:pPr algn="ctr"/>
            <a:r>
              <a:rPr lang="en-US" sz="3200" dirty="0"/>
              <a:t>The Triumphal </a:t>
            </a:r>
            <a:r>
              <a:rPr lang="en-US" sz="3200" dirty="0" smtClean="0"/>
              <a:t>Entry</a:t>
            </a:r>
            <a:endParaRPr lang="en-US" sz="3200" dirty="0"/>
          </a:p>
        </p:txBody>
      </p:sp>
    </p:spTree>
    <p:extLst>
      <p:ext uri="{BB962C8B-B14F-4D97-AF65-F5344CB8AC3E}">
        <p14:creationId xmlns:p14="http://schemas.microsoft.com/office/powerpoint/2010/main" val="2651713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1480" y="1371600"/>
            <a:ext cx="6113034" cy="5047536"/>
          </a:xfrm>
          <a:prstGeom prst="rect">
            <a:avLst/>
          </a:prstGeom>
        </p:spPr>
        <p:txBody>
          <a:bodyPr wrap="square">
            <a:spAutoFit/>
          </a:bodyPr>
          <a:lstStyle/>
          <a:p>
            <a:pPr algn="ctr"/>
            <a:r>
              <a:rPr lang="en-US" sz="4000" b="1" dirty="0" smtClean="0"/>
              <a:t>Interpretation</a:t>
            </a:r>
          </a:p>
          <a:p>
            <a:pPr marL="457200" indent="-457200">
              <a:spcBef>
                <a:spcPts val="600"/>
              </a:spcBef>
              <a:buFont typeface="Arial" panose="020B0604020202020204" pitchFamily="34" charset="0"/>
              <a:buChar char="•"/>
            </a:pPr>
            <a:r>
              <a:rPr lang="en-US" sz="2800" dirty="0" smtClean="0"/>
              <a:t>What did Jesus mean by </a:t>
            </a:r>
            <a:r>
              <a:rPr lang="en-US" sz="2800" dirty="0" smtClean="0">
                <a:hlinkClick r:id="rId2"/>
              </a:rPr>
              <a:t>John 12:25</a:t>
            </a:r>
            <a:r>
              <a:rPr lang="en-US" sz="2800" dirty="0" smtClean="0"/>
              <a:t>?</a:t>
            </a:r>
          </a:p>
          <a:p>
            <a:pPr marL="457200" indent="-457200">
              <a:spcBef>
                <a:spcPts val="600"/>
              </a:spcBef>
              <a:buFont typeface="Arial" panose="020B0604020202020204" pitchFamily="34" charset="0"/>
              <a:buChar char="•"/>
            </a:pPr>
            <a:r>
              <a:rPr lang="en-US" sz="2800" dirty="0" smtClean="0"/>
              <a:t>Who “follows and supports” who? </a:t>
            </a:r>
          </a:p>
          <a:p>
            <a:pPr marL="457200" indent="-457200">
              <a:spcBef>
                <a:spcPts val="600"/>
              </a:spcBef>
              <a:buFont typeface="Arial" panose="020B0604020202020204" pitchFamily="34" charset="0"/>
              <a:buChar char="•"/>
            </a:pPr>
            <a:r>
              <a:rPr lang="en-US" sz="2800" dirty="0"/>
              <a:t>What did Jesus mean by </a:t>
            </a:r>
            <a:r>
              <a:rPr lang="en-US" sz="2800" dirty="0">
                <a:hlinkClick r:id="rId3"/>
              </a:rPr>
              <a:t>John </a:t>
            </a:r>
            <a:r>
              <a:rPr lang="en-US" sz="2800" dirty="0" smtClean="0">
                <a:hlinkClick r:id="rId3"/>
              </a:rPr>
              <a:t>12:32</a:t>
            </a:r>
            <a:r>
              <a:rPr lang="en-US" sz="2800" dirty="0" smtClean="0"/>
              <a:t>?</a:t>
            </a:r>
          </a:p>
          <a:p>
            <a:pPr marL="457200" indent="-457200">
              <a:spcBef>
                <a:spcPts val="600"/>
              </a:spcBef>
              <a:buFont typeface="Arial" panose="020B0604020202020204" pitchFamily="34" charset="0"/>
              <a:buChar char="•"/>
            </a:pPr>
            <a:r>
              <a:rPr lang="en-US" sz="2800" dirty="0" smtClean="0"/>
              <a:t>What </a:t>
            </a:r>
            <a:r>
              <a:rPr lang="en-US" sz="2800" dirty="0"/>
              <a:t>are the implications of Jesus’ statements in </a:t>
            </a:r>
            <a:r>
              <a:rPr lang="en-US" sz="2800" dirty="0">
                <a:hlinkClick r:id="rId4"/>
              </a:rPr>
              <a:t>John 12:35-36</a:t>
            </a:r>
            <a:r>
              <a:rPr lang="en-US" sz="2800" dirty="0"/>
              <a:t>? </a:t>
            </a:r>
            <a:endParaRPr lang="en-US" sz="2800" dirty="0" smtClean="0"/>
          </a:p>
          <a:p>
            <a:pPr marL="457200" indent="-457200">
              <a:spcBef>
                <a:spcPts val="600"/>
              </a:spcBef>
              <a:buFont typeface="Arial" panose="020B0604020202020204" pitchFamily="34" charset="0"/>
              <a:buChar char="•"/>
            </a:pPr>
            <a:r>
              <a:rPr lang="en-US" sz="2800" dirty="0" smtClean="0"/>
              <a:t>What</a:t>
            </a:r>
            <a:r>
              <a:rPr lang="en-US" sz="2800" b="1" dirty="0" smtClean="0"/>
              <a:t> </a:t>
            </a:r>
            <a:r>
              <a:rPr lang="en-US" sz="2800" dirty="0"/>
              <a:t>are the implications of Jesus’ statements in </a:t>
            </a:r>
            <a:r>
              <a:rPr lang="en-US" sz="2800" dirty="0">
                <a:hlinkClick r:id="rId5"/>
              </a:rPr>
              <a:t>John 12:44-46, 49-50</a:t>
            </a:r>
            <a:r>
              <a:rPr lang="en-US" sz="2800" dirty="0"/>
              <a:t>? </a:t>
            </a:r>
            <a:endParaRPr lang="en-US" sz="2800" dirty="0" smtClean="0"/>
          </a:p>
          <a:p>
            <a:pPr marL="457200" indent="-457200">
              <a:spcBef>
                <a:spcPts val="600"/>
              </a:spcBef>
              <a:buFont typeface="Arial" panose="020B0604020202020204" pitchFamily="34" charset="0"/>
              <a:buChar char="•"/>
            </a:pPr>
            <a:r>
              <a:rPr lang="en-US" sz="2800" dirty="0" smtClean="0"/>
              <a:t>What</a:t>
            </a:r>
            <a:r>
              <a:rPr lang="en-US" sz="2800" b="1" dirty="0" smtClean="0"/>
              <a:t> </a:t>
            </a:r>
            <a:r>
              <a:rPr lang="en-US" sz="2800" dirty="0"/>
              <a:t>are the implications of Jesus’ statements in </a:t>
            </a:r>
            <a:r>
              <a:rPr lang="en-US" sz="2800" dirty="0">
                <a:hlinkClick r:id="rId6"/>
              </a:rPr>
              <a:t>John 12:47-48</a:t>
            </a:r>
            <a:r>
              <a:rPr lang="en-US" sz="2800" dirty="0"/>
              <a:t>? </a:t>
            </a: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18</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10" name="Rectangle 9"/>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12:12-19</a:t>
            </a:r>
            <a:r>
              <a:rPr lang="en-US" sz="3200" dirty="0" smtClean="0"/>
              <a:t> </a:t>
            </a:r>
            <a:r>
              <a:rPr lang="en-US" sz="3200" dirty="0" smtClean="0"/>
              <a:t>(ESV)</a:t>
            </a:r>
            <a:endParaRPr lang="en-US" sz="4000" dirty="0"/>
          </a:p>
          <a:p>
            <a:pPr algn="ctr"/>
            <a:r>
              <a:rPr lang="en-US" sz="3200" dirty="0"/>
              <a:t>The Triumphal </a:t>
            </a:r>
            <a:r>
              <a:rPr lang="en-US" sz="3200" dirty="0" smtClean="0"/>
              <a:t>Entry</a:t>
            </a:r>
            <a:endParaRPr lang="en-US" sz="3200" dirty="0"/>
          </a:p>
        </p:txBody>
      </p:sp>
    </p:spTree>
    <p:extLst>
      <p:ext uri="{BB962C8B-B14F-4D97-AF65-F5344CB8AC3E}">
        <p14:creationId xmlns:p14="http://schemas.microsoft.com/office/powerpoint/2010/main" val="4037913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19</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
        <p:nvSpPr>
          <p:cNvPr id="10" name="Rectangle 9"/>
          <p:cNvSpPr/>
          <p:nvPr/>
        </p:nvSpPr>
        <p:spPr>
          <a:xfrm>
            <a:off x="1143000" y="1401663"/>
            <a:ext cx="7086600" cy="4770537"/>
          </a:xfrm>
          <a:prstGeom prst="rect">
            <a:avLst/>
          </a:prstGeom>
        </p:spPr>
        <p:txBody>
          <a:bodyPr wrap="square">
            <a:spAutoFit/>
          </a:bodyPr>
          <a:lstStyle/>
          <a:p>
            <a:pPr algn="ctr">
              <a:spcAft>
                <a:spcPts val="600"/>
              </a:spcAft>
            </a:pPr>
            <a:r>
              <a:rPr lang="en-US" sz="4000" b="1" dirty="0" smtClean="0"/>
              <a:t>Application &amp; Discussion</a:t>
            </a:r>
            <a:endParaRPr lang="en-US" sz="4000" b="1" dirty="0" smtClean="0"/>
          </a:p>
          <a:p>
            <a:pPr marL="457200" indent="-457200">
              <a:spcBef>
                <a:spcPts val="600"/>
              </a:spcBef>
              <a:spcAft>
                <a:spcPts val="600"/>
              </a:spcAft>
              <a:buFont typeface="Arial" panose="020B0604020202020204" pitchFamily="34" charset="0"/>
              <a:buChar char="•"/>
            </a:pPr>
            <a:r>
              <a:rPr lang="en-US" sz="2800" dirty="0" smtClean="0"/>
              <a:t>How </a:t>
            </a:r>
            <a:r>
              <a:rPr lang="en-US" sz="2800" dirty="0"/>
              <a:t>have you tried to apply </a:t>
            </a:r>
            <a:r>
              <a:rPr lang="en-US" sz="2800" dirty="0">
                <a:hlinkClick r:id="rId2"/>
              </a:rPr>
              <a:t>John 12:25</a:t>
            </a:r>
            <a:r>
              <a:rPr lang="en-US" sz="2800" dirty="0"/>
              <a:t> in your life in the past? </a:t>
            </a:r>
            <a:endParaRPr lang="en-US" sz="2800" dirty="0" smtClean="0"/>
          </a:p>
          <a:p>
            <a:pPr marL="457200" indent="-457200">
              <a:spcBef>
                <a:spcPts val="600"/>
              </a:spcBef>
              <a:spcAft>
                <a:spcPts val="600"/>
              </a:spcAft>
              <a:buFont typeface="Arial" panose="020B0604020202020204" pitchFamily="34" charset="0"/>
              <a:buChar char="•"/>
            </a:pPr>
            <a:r>
              <a:rPr lang="en-US" sz="2800" dirty="0" smtClean="0"/>
              <a:t>How </a:t>
            </a:r>
            <a:r>
              <a:rPr lang="en-US" sz="2800" dirty="0"/>
              <a:t>will you apply </a:t>
            </a:r>
            <a:r>
              <a:rPr lang="en-US" sz="2800" dirty="0">
                <a:hlinkClick r:id="rId2"/>
              </a:rPr>
              <a:t>John 12:25 </a:t>
            </a:r>
            <a:r>
              <a:rPr lang="en-US" sz="2800" dirty="0"/>
              <a:t>in your life in the future? </a:t>
            </a:r>
            <a:endParaRPr lang="en-US" sz="2800" dirty="0" smtClean="0"/>
          </a:p>
          <a:p>
            <a:pPr marL="457200" indent="-457200">
              <a:spcBef>
                <a:spcPts val="600"/>
              </a:spcBef>
              <a:spcAft>
                <a:spcPts val="600"/>
              </a:spcAft>
              <a:buFont typeface="Arial" panose="020B0604020202020204" pitchFamily="34" charset="0"/>
              <a:buChar char="•"/>
            </a:pPr>
            <a:r>
              <a:rPr lang="en-US" sz="2800" dirty="0" smtClean="0"/>
              <a:t>How </a:t>
            </a:r>
            <a:r>
              <a:rPr lang="en-US" sz="2800" dirty="0"/>
              <a:t>will you apply </a:t>
            </a:r>
            <a:r>
              <a:rPr lang="en-US" sz="2800" dirty="0">
                <a:hlinkClick r:id="rId3"/>
              </a:rPr>
              <a:t>John 12:26</a:t>
            </a:r>
            <a:r>
              <a:rPr lang="en-US" sz="2800" dirty="0"/>
              <a:t> in your life in the future? </a:t>
            </a:r>
            <a:endParaRPr lang="en-US" sz="2800" dirty="0" smtClean="0"/>
          </a:p>
          <a:p>
            <a:pPr marL="457200" indent="-457200">
              <a:spcBef>
                <a:spcPts val="600"/>
              </a:spcBef>
              <a:spcAft>
                <a:spcPts val="600"/>
              </a:spcAft>
              <a:buFont typeface="Arial" panose="020B0604020202020204" pitchFamily="34" charset="0"/>
              <a:buChar char="•"/>
            </a:pPr>
            <a:r>
              <a:rPr lang="en-US" sz="2800" dirty="0" smtClean="0"/>
              <a:t>Will </a:t>
            </a:r>
            <a:r>
              <a:rPr lang="en-US" sz="2800" dirty="0">
                <a:hlinkClick r:id="rId4"/>
              </a:rPr>
              <a:t>John 12:39-40</a:t>
            </a:r>
            <a:r>
              <a:rPr lang="en-US" sz="2800" dirty="0"/>
              <a:t> change your approach to sharing the Gospel with others? </a:t>
            </a:r>
            <a:r>
              <a:rPr lang="en-US" sz="2800" dirty="0" smtClean="0"/>
              <a:t> If </a:t>
            </a:r>
            <a:r>
              <a:rPr lang="en-US" sz="2800" dirty="0"/>
              <a:t>so, how? </a:t>
            </a:r>
          </a:p>
        </p:txBody>
      </p:sp>
      <p:sp>
        <p:nvSpPr>
          <p:cNvPr id="11" name="Rectangle 10"/>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12:12-19</a:t>
            </a:r>
            <a:r>
              <a:rPr lang="en-US" sz="3200" dirty="0" smtClean="0"/>
              <a:t> </a:t>
            </a:r>
            <a:r>
              <a:rPr lang="en-US" sz="3200" dirty="0" smtClean="0"/>
              <a:t>(ESV)</a:t>
            </a:r>
            <a:endParaRPr lang="en-US" sz="4000" dirty="0"/>
          </a:p>
          <a:p>
            <a:pPr algn="ctr"/>
            <a:r>
              <a:rPr lang="en-US" sz="3200" dirty="0"/>
              <a:t>The Triumphal </a:t>
            </a:r>
            <a:r>
              <a:rPr lang="en-US" sz="3200" dirty="0" smtClean="0"/>
              <a:t>Entry</a:t>
            </a:r>
            <a:endParaRPr lang="en-US" sz="3200" dirty="0"/>
          </a:p>
        </p:txBody>
      </p:sp>
    </p:spTree>
    <p:extLst>
      <p:ext uri="{BB962C8B-B14F-4D97-AF65-F5344CB8AC3E}">
        <p14:creationId xmlns:p14="http://schemas.microsoft.com/office/powerpoint/2010/main" val="1673898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5222"/>
            <a:ext cx="7482914" cy="3444533"/>
          </a:xfrm>
          <a:prstGeom prst="rect">
            <a:avLst/>
          </a:prstGeom>
        </p:spPr>
        <p:txBody>
          <a:bodyPr wrap="square">
            <a:spAutoFit/>
          </a:bodyPr>
          <a:lstStyle/>
          <a:p>
            <a:pPr algn="ctr">
              <a:lnSpc>
                <a:spcPts val="5500"/>
              </a:lnSpc>
              <a:spcAft>
                <a:spcPts val="1200"/>
              </a:spcAft>
            </a:pPr>
            <a:r>
              <a:rPr lang="en-US" sz="4000" b="1" u="sng" dirty="0"/>
              <a:t>John </a:t>
            </a:r>
            <a:r>
              <a:rPr lang="en-US" sz="4000" b="1" u="sng" dirty="0" smtClean="0"/>
              <a:t>12:46</a:t>
            </a:r>
            <a:r>
              <a:rPr lang="en-US" sz="4000" b="1" dirty="0" smtClean="0"/>
              <a:t> </a:t>
            </a:r>
            <a:r>
              <a:rPr lang="en-US" sz="3600" dirty="0" smtClean="0"/>
              <a:t>(ESV)</a:t>
            </a:r>
            <a:endParaRPr lang="en-US" sz="4000" dirty="0" smtClean="0"/>
          </a:p>
          <a:p>
            <a:pPr>
              <a:lnSpc>
                <a:spcPct val="150000"/>
              </a:lnSpc>
            </a:pPr>
            <a:r>
              <a:rPr lang="en-US" sz="3600" baseline="30000" dirty="0"/>
              <a:t>46 </a:t>
            </a:r>
            <a:r>
              <a:rPr lang="en-US" sz="3600" baseline="30000" dirty="0" smtClean="0"/>
              <a:t> </a:t>
            </a:r>
            <a:r>
              <a:rPr lang="en-US" sz="3600" dirty="0" smtClean="0">
                <a:solidFill>
                  <a:srgbClr val="FF0000"/>
                </a:solidFill>
              </a:rPr>
              <a:t>I </a:t>
            </a:r>
            <a:r>
              <a:rPr lang="en-US" sz="3600" dirty="0">
                <a:solidFill>
                  <a:srgbClr val="FF0000"/>
                </a:solidFill>
              </a:rPr>
              <a:t>have come into the world as light, so that whoever believes in me may not remain in darkness</a:t>
            </a:r>
            <a:r>
              <a:rPr lang="en-US" sz="3600" dirty="0" smtClean="0">
                <a:solidFill>
                  <a:srgbClr val="FF0000"/>
                </a:solidFill>
              </a:rPr>
              <a:t>. </a:t>
            </a:r>
            <a:endParaRPr lang="en-US" sz="3600" dirty="0">
              <a:solidFill>
                <a:srgbClr val="FF0000"/>
              </a:solidFill>
            </a:endParaRPr>
          </a:p>
        </p:txBody>
      </p:sp>
      <p:sp>
        <p:nvSpPr>
          <p:cNvPr id="12" name="Rectangle 11"/>
          <p:cNvSpPr/>
          <p:nvPr/>
        </p:nvSpPr>
        <p:spPr>
          <a:xfrm>
            <a:off x="2071914" y="309609"/>
            <a:ext cx="5022294" cy="769441"/>
          </a:xfrm>
          <a:prstGeom prst="rect">
            <a:avLst/>
          </a:prstGeom>
        </p:spPr>
        <p:txBody>
          <a:bodyPr wrap="square" anchor="ctr">
            <a:spAutoFit/>
          </a:bodyPr>
          <a:lstStyle/>
          <a:p>
            <a:pPr algn="ctr"/>
            <a:r>
              <a:rPr lang="en-US" sz="4400" b="1" dirty="0" smtClean="0"/>
              <a:t>Memory Verse</a:t>
            </a: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769035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20</a:t>
            </a:fld>
            <a:endParaRPr lang="en-US" dirty="0"/>
          </a:p>
        </p:txBody>
      </p:sp>
      <p:sp>
        <p:nvSpPr>
          <p:cNvPr id="7"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915" y="1447800"/>
            <a:ext cx="7224486" cy="4801314"/>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r>
              <a:rPr lang="en-US" sz="3200" b="1" dirty="0" smtClean="0">
                <a:latin typeface="Arial" panose="020B0604020202020204" pitchFamily="34" charset="0"/>
                <a:ea typeface="Calibri" panose="020F0502020204030204" pitchFamily="34" charset="0"/>
                <a:cs typeface="Arial" panose="020B0604020202020204" pitchFamily="34" charset="0"/>
              </a:rPr>
              <a:t> </a:t>
            </a:r>
            <a:r>
              <a:rPr lang="en-US" sz="3200" dirty="0" smtClean="0"/>
              <a:t>(</a:t>
            </a:r>
            <a:r>
              <a:rPr lang="en-US" sz="3200" dirty="0"/>
              <a:t>ESV)</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24 - John 12:12-50</a:t>
            </a:r>
            <a:endParaRPr lang="en-US" dirty="0"/>
          </a:p>
        </p:txBody>
      </p:sp>
      <p:sp>
        <p:nvSpPr>
          <p:cNvPr id="10" name="Slide Number Placeholder 9"/>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694491676"/>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hlinkClick r:id="rId4"/>
                        </a:rPr>
                        <a:t>1:1-18</a:t>
                      </a:r>
                      <a:endParaRPr lang="en-US" sz="2000" dirty="0"/>
                    </a:p>
                  </a:txBody>
                  <a:tcPr anchor="ctr"/>
                </a:tc>
                <a:tc>
                  <a:txBody>
                    <a:bodyPr/>
                    <a:lstStyle/>
                    <a:p>
                      <a:pPr algn="ctr"/>
                      <a:r>
                        <a:rPr lang="en-US" sz="2000" dirty="0" smtClean="0">
                          <a:hlinkClick r:id="rId5"/>
                        </a:rPr>
                        <a:t>1:19-4:54</a:t>
                      </a:r>
                      <a:endParaRPr lang="en-US" sz="2000" dirty="0"/>
                    </a:p>
                  </a:txBody>
                  <a:tcPr anchor="ctr"/>
                </a:tc>
                <a:tc>
                  <a:txBody>
                    <a:bodyPr/>
                    <a:lstStyle/>
                    <a:p>
                      <a:pPr algn="ctr"/>
                      <a:r>
                        <a:rPr lang="en-US" sz="2000" dirty="0" smtClean="0">
                          <a:hlinkClick r:id="rId6"/>
                        </a:rPr>
                        <a:t>5:1-12:50</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13:1-17:26</a:t>
                      </a:r>
                      <a:endParaRPr lang="en-US" sz="2000" dirty="0" smtClean="0"/>
                    </a:p>
                  </a:txBody>
                  <a:tcPr anchor="ctr"/>
                </a:tc>
                <a:tc>
                  <a:txBody>
                    <a:bodyPr/>
                    <a:lstStyle/>
                    <a:p>
                      <a:pPr algn="ctr"/>
                      <a:r>
                        <a:rPr lang="en-US" sz="2000" dirty="0" smtClean="0">
                          <a:hlinkClick r:id="rId8"/>
                        </a:rPr>
                        <a:t>18:1-21:25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Signs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Sign</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2" name="Right Arrow 1"/>
          <p:cNvSpPr/>
          <p:nvPr/>
        </p:nvSpPr>
        <p:spPr>
          <a:xfrm rot="18846959">
            <a:off x="4668815"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10"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301754" cy="2862322"/>
          </a:xfrm>
          <a:prstGeom prst="rect">
            <a:avLst/>
          </a:prstGeom>
        </p:spPr>
        <p:txBody>
          <a:bodyPr wrap="square">
            <a:spAutoFit/>
          </a:bodyPr>
          <a:lstStyle/>
          <a:p>
            <a:pPr>
              <a:tabLst>
                <a:tab pos="7546975" algn="r"/>
              </a:tabLst>
            </a:pPr>
            <a:endParaRPr lang="en-US" sz="3600" b="1" dirty="0" smtClean="0"/>
          </a:p>
          <a:p>
            <a:pPr>
              <a:tabLst>
                <a:tab pos="7546975" algn="r"/>
              </a:tabLst>
            </a:pPr>
            <a:r>
              <a:rPr lang="en-US" sz="3600" b="1" dirty="0" smtClean="0">
                <a:hlinkClick r:id="rId2"/>
              </a:rPr>
              <a:t>John 12:1-8</a:t>
            </a:r>
            <a:r>
              <a:rPr lang="en-US" sz="3600" b="1" dirty="0" smtClean="0"/>
              <a:t>	Mary Anoints Jesus</a:t>
            </a:r>
          </a:p>
          <a:p>
            <a:pPr>
              <a:tabLst>
                <a:tab pos="7546975" algn="r"/>
              </a:tabLst>
            </a:pPr>
            <a:endParaRPr lang="en-US" sz="3600" b="1" dirty="0"/>
          </a:p>
          <a:p>
            <a:pPr>
              <a:tabLst>
                <a:tab pos="7546975" algn="r"/>
              </a:tabLst>
            </a:pPr>
            <a:r>
              <a:rPr lang="en-US" sz="3600" b="1" dirty="0" smtClean="0">
                <a:hlinkClick r:id="rId3"/>
              </a:rPr>
              <a:t>John 12:9-11</a:t>
            </a:r>
            <a:r>
              <a:rPr lang="en-US" sz="3600" b="1" dirty="0" smtClean="0"/>
              <a:t>	The Plot </a:t>
            </a:r>
          </a:p>
          <a:p>
            <a:pPr>
              <a:tabLst>
                <a:tab pos="7546975" algn="r"/>
              </a:tabLst>
            </a:pPr>
            <a:r>
              <a:rPr lang="en-US" sz="3600" b="1" dirty="0"/>
              <a:t>	</a:t>
            </a:r>
            <a:r>
              <a:rPr lang="en-US" sz="3600" b="1" dirty="0" smtClean="0"/>
              <a:t>to Kill Lazarus</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Last Week</a:t>
            </a:r>
            <a:endParaRPr lang="en-US" sz="3600" b="1" dirty="0" smtClean="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5</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43501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606554" cy="4401205"/>
          </a:xfrm>
          <a:prstGeom prst="rect">
            <a:avLst/>
          </a:prstGeom>
        </p:spPr>
        <p:txBody>
          <a:bodyPr wrap="square">
            <a:spAutoFit/>
          </a:bodyPr>
          <a:lstStyle/>
          <a:p>
            <a:pPr>
              <a:tabLst>
                <a:tab pos="7546975" algn="r"/>
              </a:tabLst>
            </a:pPr>
            <a:endParaRPr lang="en-US" sz="2800" b="1" dirty="0" smtClean="0"/>
          </a:p>
          <a:p>
            <a:pPr>
              <a:tabLst>
                <a:tab pos="7546975" algn="r"/>
              </a:tabLst>
            </a:pPr>
            <a:r>
              <a:rPr lang="en-US" sz="2800" b="1" dirty="0" smtClean="0">
                <a:hlinkClick r:id="rId2"/>
              </a:rPr>
              <a:t>John 12:12-19</a:t>
            </a:r>
            <a:r>
              <a:rPr lang="en-US" sz="2800" b="1" dirty="0" smtClean="0"/>
              <a:t>	The Triumphal Entry</a:t>
            </a:r>
          </a:p>
          <a:p>
            <a:pPr>
              <a:tabLst>
                <a:tab pos="7546975" algn="r"/>
              </a:tabLst>
            </a:pPr>
            <a:endParaRPr lang="en-US" sz="2800" b="1" dirty="0" smtClean="0"/>
          </a:p>
          <a:p>
            <a:pPr>
              <a:tabLst>
                <a:tab pos="7546975" algn="r"/>
              </a:tabLst>
            </a:pPr>
            <a:r>
              <a:rPr lang="en-US" sz="2800" b="1" dirty="0" smtClean="0">
                <a:hlinkClick r:id="rId3"/>
              </a:rPr>
              <a:t>John 12:20-26</a:t>
            </a:r>
            <a:r>
              <a:rPr lang="en-US" sz="2800" b="1" dirty="0" smtClean="0"/>
              <a:t>	Some </a:t>
            </a:r>
            <a:r>
              <a:rPr lang="en-US" sz="2800" b="1" dirty="0"/>
              <a:t>Greeks Seek Jesus</a:t>
            </a:r>
          </a:p>
          <a:p>
            <a:pPr>
              <a:tabLst>
                <a:tab pos="7546975" algn="r"/>
              </a:tabLst>
            </a:pPr>
            <a:endParaRPr lang="en-US" sz="2800" b="1" dirty="0"/>
          </a:p>
          <a:p>
            <a:pPr>
              <a:tabLst>
                <a:tab pos="7546975" algn="r"/>
              </a:tabLst>
            </a:pPr>
            <a:r>
              <a:rPr lang="en-US" sz="2800" b="1" dirty="0">
                <a:hlinkClick r:id="rId4"/>
              </a:rPr>
              <a:t>John </a:t>
            </a:r>
            <a:r>
              <a:rPr lang="en-US" sz="2800" b="1" dirty="0" smtClean="0">
                <a:hlinkClick r:id="rId4"/>
              </a:rPr>
              <a:t>12:27-36</a:t>
            </a:r>
            <a:r>
              <a:rPr lang="en-US" sz="2800" b="1" dirty="0"/>
              <a:t>	</a:t>
            </a:r>
            <a:r>
              <a:rPr lang="en-US" sz="2800" b="1" dirty="0" smtClean="0"/>
              <a:t>The </a:t>
            </a:r>
            <a:r>
              <a:rPr lang="en-US" sz="2800" b="1" dirty="0"/>
              <a:t>Son of Man Must Be Lifted Up</a:t>
            </a:r>
          </a:p>
          <a:p>
            <a:pPr>
              <a:tabLst>
                <a:tab pos="7546975" algn="r"/>
              </a:tabLst>
            </a:pPr>
            <a:endParaRPr lang="en-US" sz="2800" b="1" dirty="0" smtClean="0"/>
          </a:p>
          <a:p>
            <a:pPr>
              <a:tabLst>
                <a:tab pos="7546975" algn="r"/>
              </a:tabLst>
            </a:pPr>
            <a:r>
              <a:rPr lang="en-US" sz="2800" b="1" dirty="0" smtClean="0">
                <a:hlinkClick r:id="rId5"/>
              </a:rPr>
              <a:t>John 12:37-43</a:t>
            </a:r>
            <a:r>
              <a:rPr lang="en-US" sz="2800" b="1" dirty="0" smtClean="0"/>
              <a:t>	The </a:t>
            </a:r>
            <a:r>
              <a:rPr lang="en-US" sz="2800" b="1" dirty="0"/>
              <a:t>Unbelief of the People</a:t>
            </a:r>
          </a:p>
          <a:p>
            <a:pPr>
              <a:tabLst>
                <a:tab pos="7546975" algn="r"/>
              </a:tabLst>
            </a:pPr>
            <a:endParaRPr lang="en-US" sz="2800" b="1" dirty="0" smtClean="0"/>
          </a:p>
          <a:p>
            <a:pPr>
              <a:tabLst>
                <a:tab pos="7546975" algn="r"/>
              </a:tabLst>
            </a:pPr>
            <a:r>
              <a:rPr lang="en-US" sz="2800" b="1" dirty="0">
                <a:hlinkClick r:id="rId6"/>
              </a:rPr>
              <a:t>John 12:44-50 </a:t>
            </a:r>
            <a:r>
              <a:rPr lang="en-US" sz="2800" b="1" dirty="0" smtClean="0"/>
              <a:t>	Jesus </a:t>
            </a:r>
            <a:r>
              <a:rPr lang="en-US" sz="2800" b="1" dirty="0"/>
              <a:t>Came to Save the </a:t>
            </a:r>
            <a:r>
              <a:rPr lang="en-US" sz="2800" b="1" dirty="0" smtClean="0"/>
              <a:t>World</a:t>
            </a:r>
            <a:endParaRPr lang="en-US" sz="2800" b="1"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This Week</a:t>
            </a:r>
            <a:endParaRPr lang="en-US" sz="3600" b="1" dirty="0" smtClean="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6</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2225985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114" y="1604081"/>
            <a:ext cx="7802228" cy="4555093"/>
          </a:xfrm>
          <a:prstGeom prst="rect">
            <a:avLst/>
          </a:prstGeom>
        </p:spPr>
        <p:txBody>
          <a:bodyPr wrap="square">
            <a:spAutoFit/>
          </a:bodyPr>
          <a:lstStyle/>
          <a:p>
            <a:pPr>
              <a:spcAft>
                <a:spcPts val="1200"/>
              </a:spcAft>
            </a:pPr>
            <a:r>
              <a:rPr lang="en-US" sz="2800" baseline="30000" dirty="0" smtClean="0"/>
              <a:t>12</a:t>
            </a:r>
            <a:r>
              <a:rPr lang="en-US" sz="2800" baseline="30000" dirty="0"/>
              <a:t> </a:t>
            </a:r>
            <a:r>
              <a:rPr lang="en-US" sz="2800" dirty="0"/>
              <a:t>The next day the large crowd that had come to the feast heard that Jesus was coming to Jerusalem. </a:t>
            </a:r>
            <a:r>
              <a:rPr lang="en-US" sz="2800" baseline="30000" dirty="0"/>
              <a:t>13 </a:t>
            </a:r>
            <a:r>
              <a:rPr lang="en-US" sz="2800" dirty="0"/>
              <a:t>So they took branches of palm trees and went out to meet him, crying out, “Hosanna! Blessed is he who comes in the name of the Lord, even the King of Israel!” </a:t>
            </a:r>
            <a:r>
              <a:rPr lang="en-US" sz="2800" baseline="30000" dirty="0"/>
              <a:t>14 </a:t>
            </a:r>
            <a:r>
              <a:rPr lang="en-US" sz="2800" dirty="0"/>
              <a:t>And Jesus found a young donkey and sat on it, just as it is written,</a:t>
            </a:r>
          </a:p>
          <a:p>
            <a:pPr lvl="1">
              <a:spcAft>
                <a:spcPts val="600"/>
              </a:spcAft>
            </a:pPr>
            <a:r>
              <a:rPr lang="en-US" sz="2800" baseline="30000" dirty="0"/>
              <a:t>15 </a:t>
            </a:r>
            <a:r>
              <a:rPr lang="en-US" sz="2800" dirty="0"/>
              <a:t>“Fear not, daughter of Zion;</a:t>
            </a:r>
            <a:br>
              <a:rPr lang="en-US" sz="2800" dirty="0"/>
            </a:br>
            <a:r>
              <a:rPr lang="en-US" sz="2800" dirty="0"/>
              <a:t>behold, your king is coming,</a:t>
            </a:r>
            <a:br>
              <a:rPr lang="en-US" sz="2800" dirty="0"/>
            </a:br>
            <a:r>
              <a:rPr lang="en-US" sz="2800" dirty="0"/>
              <a:t>    sitting on a donkey's colt</a:t>
            </a:r>
            <a:r>
              <a:rPr lang="en-US" sz="2800" dirty="0" smtClean="0"/>
              <a:t>!” </a:t>
            </a:r>
            <a:endParaRPr lang="en-US" sz="2800" dirty="0"/>
          </a:p>
        </p:txBody>
      </p:sp>
      <p:sp>
        <p:nvSpPr>
          <p:cNvPr id="8" name="Rectangle 7"/>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12:12-19</a:t>
            </a:r>
            <a:r>
              <a:rPr lang="en-US" sz="3200" dirty="0" smtClean="0"/>
              <a:t> </a:t>
            </a:r>
            <a:r>
              <a:rPr lang="en-US" sz="3200" dirty="0" smtClean="0"/>
              <a:t>(ESV)</a:t>
            </a:r>
            <a:endParaRPr lang="en-US" sz="4000" dirty="0"/>
          </a:p>
          <a:p>
            <a:pPr algn="ctr"/>
            <a:r>
              <a:rPr lang="en-US" sz="3200" dirty="0"/>
              <a:t>The Triumphal </a:t>
            </a:r>
            <a:r>
              <a:rPr lang="en-US" sz="3200" dirty="0" smtClean="0"/>
              <a:t>Entry</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7</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356505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04081"/>
            <a:ext cx="7802228" cy="4832092"/>
          </a:xfrm>
          <a:prstGeom prst="rect">
            <a:avLst/>
          </a:prstGeom>
        </p:spPr>
        <p:txBody>
          <a:bodyPr wrap="square">
            <a:spAutoFit/>
          </a:bodyPr>
          <a:lstStyle/>
          <a:p>
            <a:r>
              <a:rPr lang="en-US" sz="2800" baseline="30000" dirty="0" smtClean="0"/>
              <a:t>16</a:t>
            </a:r>
            <a:r>
              <a:rPr lang="en-US" sz="2800" baseline="30000" dirty="0"/>
              <a:t> </a:t>
            </a:r>
            <a:r>
              <a:rPr lang="en-US" sz="2800" dirty="0"/>
              <a:t>His disciples did not understand these things at first, but when Jesus was glorified, then they remembered that these things had been written about him and had been done to him. </a:t>
            </a:r>
            <a:r>
              <a:rPr lang="en-US" sz="2800" baseline="30000" dirty="0"/>
              <a:t>17 </a:t>
            </a:r>
            <a:r>
              <a:rPr lang="en-US" sz="2800" dirty="0"/>
              <a:t>The crowd that had been with him when he called Lazarus out of the tomb and raised him from the dead continued to bear witness. </a:t>
            </a:r>
            <a:r>
              <a:rPr lang="en-US" sz="2800" baseline="30000" dirty="0"/>
              <a:t>18 </a:t>
            </a:r>
            <a:r>
              <a:rPr lang="en-US" sz="2800" dirty="0"/>
              <a:t>The reason why the crowd went to meet him was that they heard he had done this sign. </a:t>
            </a:r>
            <a:r>
              <a:rPr lang="en-US" sz="2800" baseline="30000" dirty="0"/>
              <a:t>19 </a:t>
            </a:r>
            <a:r>
              <a:rPr lang="en-US" sz="2800" dirty="0"/>
              <a:t>So the Pharisees said to one another, “You see that you are gaining nothing. Look, the world has gone after him</a:t>
            </a:r>
            <a:r>
              <a:rPr lang="en-US" sz="2800" dirty="0" smtClean="0"/>
              <a:t>.”</a:t>
            </a:r>
            <a:endParaRPr lang="en-US" sz="2800" dirty="0"/>
          </a:p>
        </p:txBody>
      </p:sp>
      <p:sp>
        <p:nvSpPr>
          <p:cNvPr id="8" name="Rectangle 7"/>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12:12-19</a:t>
            </a:r>
            <a:r>
              <a:rPr lang="en-US" sz="3200" dirty="0" smtClean="0"/>
              <a:t> </a:t>
            </a:r>
            <a:r>
              <a:rPr lang="en-US" sz="3200" dirty="0" smtClean="0"/>
              <a:t>(ESV)</a:t>
            </a:r>
            <a:endParaRPr lang="en-US" sz="4000" dirty="0"/>
          </a:p>
          <a:p>
            <a:pPr algn="ctr"/>
            <a:r>
              <a:rPr lang="en-US" sz="3200" dirty="0"/>
              <a:t>The Triumphal </a:t>
            </a:r>
            <a:r>
              <a:rPr lang="en-US" sz="3200" dirty="0" smtClean="0"/>
              <a:t>Entry</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8</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3329227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4081"/>
            <a:ext cx="7620000" cy="4893647"/>
          </a:xfrm>
          <a:prstGeom prst="rect">
            <a:avLst/>
          </a:prstGeom>
        </p:spPr>
        <p:txBody>
          <a:bodyPr wrap="square">
            <a:spAutoFit/>
          </a:bodyPr>
          <a:lstStyle/>
          <a:p>
            <a:r>
              <a:rPr lang="en-US" sz="2400" baseline="30000" dirty="0" smtClean="0"/>
              <a:t>20</a:t>
            </a:r>
            <a:r>
              <a:rPr lang="en-US" sz="2400" baseline="30000" dirty="0"/>
              <a:t> </a:t>
            </a:r>
            <a:r>
              <a:rPr lang="en-US" sz="2400" dirty="0"/>
              <a:t>Now among those who went up to worship at the feast were some Greeks. </a:t>
            </a:r>
            <a:r>
              <a:rPr lang="en-US" sz="2400" baseline="30000" dirty="0"/>
              <a:t>21 </a:t>
            </a:r>
            <a:r>
              <a:rPr lang="en-US" sz="2400" dirty="0"/>
              <a:t>So these came to Philip, who was from Bethsaida in Galilee, and asked him, “Sir, we wish to see Jesus.” </a:t>
            </a:r>
            <a:r>
              <a:rPr lang="en-US" sz="2400" baseline="30000" dirty="0"/>
              <a:t>22 </a:t>
            </a:r>
            <a:r>
              <a:rPr lang="en-US" sz="2400" dirty="0"/>
              <a:t>Philip went and told Andrew; Andrew and Philip went and told Jesus. </a:t>
            </a:r>
            <a:r>
              <a:rPr lang="en-US" sz="2400" baseline="30000" dirty="0"/>
              <a:t>23 </a:t>
            </a:r>
            <a:r>
              <a:rPr lang="en-US" sz="2400" dirty="0"/>
              <a:t>And Jesus answered them, “</a:t>
            </a:r>
            <a:r>
              <a:rPr lang="en-US" sz="2400" dirty="0">
                <a:solidFill>
                  <a:srgbClr val="FF0000"/>
                </a:solidFill>
              </a:rPr>
              <a:t>The hour has come for the Son of Man to be glorified. </a:t>
            </a:r>
            <a:r>
              <a:rPr lang="en-US" sz="2400" baseline="30000" dirty="0">
                <a:solidFill>
                  <a:srgbClr val="FF0000"/>
                </a:solidFill>
              </a:rPr>
              <a:t>24 </a:t>
            </a:r>
            <a:r>
              <a:rPr lang="en-US" sz="2400" dirty="0">
                <a:solidFill>
                  <a:srgbClr val="FF0000"/>
                </a:solidFill>
              </a:rPr>
              <a:t>Truly, truly, I say to you, unless a grain of wheat falls into the earth and dies, it remains alone; but if it dies, it bears much fruit. </a:t>
            </a:r>
            <a:r>
              <a:rPr lang="en-US" sz="2400" baseline="30000" dirty="0">
                <a:solidFill>
                  <a:srgbClr val="FF0000"/>
                </a:solidFill>
              </a:rPr>
              <a:t>25 </a:t>
            </a:r>
            <a:r>
              <a:rPr lang="en-US" sz="2400" dirty="0">
                <a:solidFill>
                  <a:srgbClr val="FF0000"/>
                </a:solidFill>
              </a:rPr>
              <a:t>Whoever loves his life loses it, and whoever hates his life in this world will keep it for eternal life. </a:t>
            </a:r>
            <a:r>
              <a:rPr lang="en-US" sz="2400" baseline="30000" dirty="0">
                <a:solidFill>
                  <a:srgbClr val="FF0000"/>
                </a:solidFill>
              </a:rPr>
              <a:t>26 </a:t>
            </a:r>
            <a:r>
              <a:rPr lang="en-US" sz="2400" dirty="0">
                <a:solidFill>
                  <a:srgbClr val="FF0000"/>
                </a:solidFill>
              </a:rPr>
              <a:t>If anyone serves me, he must follow me; and where I am, there will my servant be also. If anyone serves me, the Father will honor him</a:t>
            </a:r>
            <a:r>
              <a:rPr lang="en-US" sz="2400" dirty="0" smtClean="0">
                <a:solidFill>
                  <a:srgbClr val="FF0000"/>
                </a:solidFill>
              </a:rPr>
              <a:t>.</a:t>
            </a:r>
            <a:r>
              <a:rPr lang="en-US" sz="2400" dirty="0">
                <a:solidFill>
                  <a:srgbClr val="FF0000"/>
                </a:solidFill>
              </a:rPr>
              <a:t> </a:t>
            </a:r>
            <a:endParaRPr lang="en-US" sz="2400" dirty="0">
              <a:solidFill>
                <a:srgbClr val="FF0000"/>
              </a:solidFill>
            </a:endParaRPr>
          </a:p>
        </p:txBody>
      </p:sp>
      <p:sp>
        <p:nvSpPr>
          <p:cNvPr id="8" name="Rectangle 7"/>
          <p:cNvSpPr/>
          <p:nvPr/>
        </p:nvSpPr>
        <p:spPr>
          <a:xfrm>
            <a:off x="1828800" y="94166"/>
            <a:ext cx="5334001" cy="1200329"/>
          </a:xfrm>
          <a:prstGeom prst="rect">
            <a:avLst/>
          </a:prstGeom>
        </p:spPr>
        <p:txBody>
          <a:bodyPr wrap="square" anchor="ctr">
            <a:spAutoFit/>
          </a:bodyPr>
          <a:lstStyle/>
          <a:p>
            <a:pPr algn="ctr"/>
            <a:r>
              <a:rPr lang="en-US" sz="4000" dirty="0"/>
              <a:t>John </a:t>
            </a:r>
            <a:r>
              <a:rPr lang="en-US" sz="4000" dirty="0" smtClean="0"/>
              <a:t>12:20-26</a:t>
            </a:r>
            <a:r>
              <a:rPr lang="en-US" sz="3200" dirty="0" smtClean="0"/>
              <a:t> </a:t>
            </a:r>
            <a:r>
              <a:rPr lang="en-US" sz="3200" dirty="0" smtClean="0"/>
              <a:t>(ESV)</a:t>
            </a:r>
            <a:endParaRPr lang="en-US" sz="4000" dirty="0"/>
          </a:p>
          <a:p>
            <a:pPr algn="ctr"/>
            <a:r>
              <a:rPr lang="en-US" sz="3200" dirty="0"/>
              <a:t>Some Greeks Seek </a:t>
            </a:r>
            <a:r>
              <a:rPr lang="en-US" sz="3200" dirty="0" smtClean="0"/>
              <a:t>Jesus</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24 - John 12:12-50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9</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smtClean="0"/>
              <a:t>April 7, 2015</a:t>
            </a:r>
            <a:endParaRPr lang="en-US" dirty="0"/>
          </a:p>
        </p:txBody>
      </p:sp>
    </p:spTree>
    <p:extLst>
      <p:ext uri="{BB962C8B-B14F-4D97-AF65-F5344CB8AC3E}">
        <p14:creationId xmlns:p14="http://schemas.microsoft.com/office/powerpoint/2010/main" val="1905059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12840</TotalTime>
  <Words>656</Words>
  <Application>Microsoft Office PowerPoint</Application>
  <PresentationFormat>Letter Paper (8.5x11 in)</PresentationFormat>
  <Paragraphs>203</Paragraphs>
  <Slides>20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546</cp:revision>
  <cp:lastPrinted>2014-10-04T03:47:23Z</cp:lastPrinted>
  <dcterms:created xsi:type="dcterms:W3CDTF">2012-01-22T12:15:41Z</dcterms:created>
  <dcterms:modified xsi:type="dcterms:W3CDTF">2015-04-07T22:31:42Z</dcterms:modified>
</cp:coreProperties>
</file>