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565" r:id="rId2"/>
    <p:sldId id="564" r:id="rId3"/>
    <p:sldId id="308" r:id="rId4"/>
    <p:sldId id="266" r:id="rId5"/>
    <p:sldId id="567" r:id="rId6"/>
    <p:sldId id="587" r:id="rId7"/>
    <p:sldId id="510" r:id="rId8"/>
    <p:sldId id="596" r:id="rId9"/>
    <p:sldId id="600" r:id="rId10"/>
    <p:sldId id="601" r:id="rId11"/>
    <p:sldId id="602" r:id="rId12"/>
    <p:sldId id="616" r:id="rId13"/>
    <p:sldId id="617" r:id="rId14"/>
    <p:sldId id="569" r:id="rId15"/>
    <p:sldId id="605" r:id="rId16"/>
    <p:sldId id="608" r:id="rId17"/>
    <p:sldId id="612" r:id="rId18"/>
    <p:sldId id="615" r:id="rId19"/>
    <p:sldId id="611" r:id="rId20"/>
    <p:sldId id="609" r:id="rId21"/>
    <p:sldId id="570" r:id="rId22"/>
    <p:sldId id="614" r:id="rId23"/>
    <p:sldId id="613" r:id="rId24"/>
    <p:sldId id="293" r:id="rId25"/>
  </p:sldIdLst>
  <p:sldSz cx="9144000" cy="6858000" type="letter"/>
  <p:notesSz cx="6985000" cy="92837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140" autoAdjust="0"/>
  </p:normalViewPr>
  <p:slideViewPr>
    <p:cSldViewPr>
      <p:cViewPr varScale="1">
        <p:scale>
          <a:sx n="71" d="100"/>
          <a:sy n="71" d="100"/>
        </p:scale>
        <p:origin x="1296" y="5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1398"/>
    </p:cViewPr>
  </p:sorterViewPr>
  <p:notesViewPr>
    <p:cSldViewPr>
      <p:cViewPr varScale="1">
        <p:scale>
          <a:sx n="62" d="100"/>
          <a:sy n="62" d="100"/>
        </p:scale>
        <p:origin x="-2602" y="-91"/>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26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63806ED6-219B-43DC-810C-C25DBE02FC02}" type="datetimeFigureOut">
              <a:rPr lang="en-US" smtClean="0"/>
              <a:pPr/>
              <a:t>4/18/2015</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02CA1EB-B427-4E05-97C7-BF0A56AD723F}" type="slidenum">
              <a:rPr lang="en-US" smtClean="0"/>
              <a:pPr/>
              <a:t>‹#›</a:t>
            </a:fld>
            <a:endParaRPr lang="en-US" dirty="0"/>
          </a:p>
        </p:txBody>
      </p:sp>
    </p:spTree>
    <p:extLst>
      <p:ext uri="{BB962C8B-B14F-4D97-AF65-F5344CB8AC3E}">
        <p14:creationId xmlns:p14="http://schemas.microsoft.com/office/powerpoint/2010/main" val="639550026"/>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a:t>
            </a:fld>
            <a:endParaRPr lang="en-US" dirty="0"/>
          </a:p>
        </p:txBody>
      </p:sp>
    </p:spTree>
    <p:extLst>
      <p:ext uri="{BB962C8B-B14F-4D97-AF65-F5344CB8AC3E}">
        <p14:creationId xmlns:p14="http://schemas.microsoft.com/office/powerpoint/2010/main" val="1662352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14</a:t>
            </a:fld>
            <a:endParaRPr lang="en-US" dirty="0"/>
          </a:p>
        </p:txBody>
      </p:sp>
    </p:spTree>
    <p:extLst>
      <p:ext uri="{BB962C8B-B14F-4D97-AF65-F5344CB8AC3E}">
        <p14:creationId xmlns:p14="http://schemas.microsoft.com/office/powerpoint/2010/main" val="1508325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24</a:t>
            </a:fld>
            <a:endParaRPr lang="en-US" dirty="0"/>
          </a:p>
        </p:txBody>
      </p:sp>
    </p:spTree>
    <p:extLst>
      <p:ext uri="{BB962C8B-B14F-4D97-AF65-F5344CB8AC3E}">
        <p14:creationId xmlns:p14="http://schemas.microsoft.com/office/powerpoint/2010/main" val="1874876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a:t>
            </a:fld>
            <a:endParaRPr lang="en-US" dirty="0"/>
          </a:p>
        </p:txBody>
      </p:sp>
    </p:spTree>
    <p:extLst>
      <p:ext uri="{BB962C8B-B14F-4D97-AF65-F5344CB8AC3E}">
        <p14:creationId xmlns:p14="http://schemas.microsoft.com/office/powerpoint/2010/main" val="1921066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820858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1362130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8</a:t>
            </a:fld>
            <a:endParaRPr lang="en-US" dirty="0"/>
          </a:p>
        </p:txBody>
      </p:sp>
    </p:spTree>
    <p:extLst>
      <p:ext uri="{BB962C8B-B14F-4D97-AF65-F5344CB8AC3E}">
        <p14:creationId xmlns:p14="http://schemas.microsoft.com/office/powerpoint/2010/main" val="484432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9</a:t>
            </a:fld>
            <a:endParaRPr lang="en-US" dirty="0"/>
          </a:p>
        </p:txBody>
      </p:sp>
    </p:spTree>
    <p:extLst>
      <p:ext uri="{BB962C8B-B14F-4D97-AF65-F5344CB8AC3E}">
        <p14:creationId xmlns:p14="http://schemas.microsoft.com/office/powerpoint/2010/main" val="484432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10</a:t>
            </a:fld>
            <a:endParaRPr lang="en-US" dirty="0"/>
          </a:p>
        </p:txBody>
      </p:sp>
    </p:spTree>
    <p:extLst>
      <p:ext uri="{BB962C8B-B14F-4D97-AF65-F5344CB8AC3E}">
        <p14:creationId xmlns:p14="http://schemas.microsoft.com/office/powerpoint/2010/main" val="484432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11</a:t>
            </a:fld>
            <a:endParaRPr lang="en-US" dirty="0"/>
          </a:p>
        </p:txBody>
      </p:sp>
    </p:spTree>
    <p:extLst>
      <p:ext uri="{BB962C8B-B14F-4D97-AF65-F5344CB8AC3E}">
        <p14:creationId xmlns:p14="http://schemas.microsoft.com/office/powerpoint/2010/main" val="484432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13</a:t>
            </a:fld>
            <a:endParaRPr lang="en-US" dirty="0"/>
          </a:p>
        </p:txBody>
      </p:sp>
    </p:spTree>
    <p:extLst>
      <p:ext uri="{BB962C8B-B14F-4D97-AF65-F5344CB8AC3E}">
        <p14:creationId xmlns:p14="http://schemas.microsoft.com/office/powerpoint/2010/main" val="12279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April 14, 2015</a:t>
            </a:r>
            <a:endParaRPr lang="en-US" dirty="0"/>
          </a:p>
        </p:txBody>
      </p:sp>
      <p:sp>
        <p:nvSpPr>
          <p:cNvPr id="5" name="Footer Placeholder 4"/>
          <p:cNvSpPr>
            <a:spLocks noGrp="1"/>
          </p:cNvSpPr>
          <p:nvPr>
            <p:ph type="ftr" sz="quarter" idx="11"/>
          </p:nvPr>
        </p:nvSpPr>
        <p:spPr/>
        <p:txBody>
          <a:bodyPr/>
          <a:lstStyle/>
          <a:p>
            <a:r>
              <a:rPr lang="en-US" dirty="0" smtClean="0"/>
              <a:t>Lesson 25 - John 13:1-20</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April 14, 2015</a:t>
            </a:r>
            <a:endParaRPr lang="en-US" dirty="0"/>
          </a:p>
        </p:txBody>
      </p:sp>
      <p:sp>
        <p:nvSpPr>
          <p:cNvPr id="5" name="Footer Placeholder 4"/>
          <p:cNvSpPr>
            <a:spLocks noGrp="1"/>
          </p:cNvSpPr>
          <p:nvPr>
            <p:ph type="ftr" sz="quarter" idx="11"/>
          </p:nvPr>
        </p:nvSpPr>
        <p:spPr/>
        <p:txBody>
          <a:bodyPr/>
          <a:lstStyle/>
          <a:p>
            <a:r>
              <a:rPr lang="en-US" dirty="0" smtClean="0"/>
              <a:t>Lesson 25 - John 13:1-20</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April 14, 2015</a:t>
            </a:r>
            <a:endParaRPr lang="en-US" dirty="0"/>
          </a:p>
        </p:txBody>
      </p:sp>
      <p:sp>
        <p:nvSpPr>
          <p:cNvPr id="5" name="Footer Placeholder 4"/>
          <p:cNvSpPr>
            <a:spLocks noGrp="1"/>
          </p:cNvSpPr>
          <p:nvPr>
            <p:ph type="ftr" sz="quarter" idx="11"/>
          </p:nvPr>
        </p:nvSpPr>
        <p:spPr/>
        <p:txBody>
          <a:bodyPr/>
          <a:lstStyle/>
          <a:p>
            <a:r>
              <a:rPr lang="en-US" dirty="0" smtClean="0"/>
              <a:t>Lesson 25 - John 13:1-20</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April 14, 2015</a:t>
            </a:r>
            <a:endParaRPr lang="en-US" dirty="0"/>
          </a:p>
        </p:txBody>
      </p:sp>
      <p:sp>
        <p:nvSpPr>
          <p:cNvPr id="5" name="Footer Placeholder 4"/>
          <p:cNvSpPr>
            <a:spLocks noGrp="1"/>
          </p:cNvSpPr>
          <p:nvPr>
            <p:ph type="ftr" sz="quarter" idx="11"/>
          </p:nvPr>
        </p:nvSpPr>
        <p:spPr/>
        <p:txBody>
          <a:bodyPr/>
          <a:lstStyle/>
          <a:p>
            <a:r>
              <a:rPr lang="en-US" dirty="0" smtClean="0"/>
              <a:t>Lesson 25 - John 13:1-20</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April 14, 2015</a:t>
            </a:r>
            <a:endParaRPr lang="en-US" dirty="0"/>
          </a:p>
        </p:txBody>
      </p:sp>
      <p:sp>
        <p:nvSpPr>
          <p:cNvPr id="5" name="Footer Placeholder 4"/>
          <p:cNvSpPr>
            <a:spLocks noGrp="1"/>
          </p:cNvSpPr>
          <p:nvPr>
            <p:ph type="ftr" sz="quarter" idx="11"/>
          </p:nvPr>
        </p:nvSpPr>
        <p:spPr/>
        <p:txBody>
          <a:bodyPr/>
          <a:lstStyle/>
          <a:p>
            <a:r>
              <a:rPr lang="en-US" dirty="0" smtClean="0"/>
              <a:t>Lesson 25 - John 13:1-20</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April 14, 2015</a:t>
            </a:r>
            <a:endParaRPr lang="en-US" dirty="0"/>
          </a:p>
        </p:txBody>
      </p:sp>
      <p:sp>
        <p:nvSpPr>
          <p:cNvPr id="6" name="Footer Placeholder 5"/>
          <p:cNvSpPr>
            <a:spLocks noGrp="1"/>
          </p:cNvSpPr>
          <p:nvPr>
            <p:ph type="ftr" sz="quarter" idx="11"/>
          </p:nvPr>
        </p:nvSpPr>
        <p:spPr/>
        <p:txBody>
          <a:bodyPr/>
          <a:lstStyle/>
          <a:p>
            <a:r>
              <a:rPr lang="en-US" dirty="0" smtClean="0"/>
              <a:t>Lesson 25 - John 13:1-20</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April 14, 2015</a:t>
            </a:r>
            <a:endParaRPr lang="en-US" dirty="0"/>
          </a:p>
        </p:txBody>
      </p:sp>
      <p:sp>
        <p:nvSpPr>
          <p:cNvPr id="8" name="Footer Placeholder 7"/>
          <p:cNvSpPr>
            <a:spLocks noGrp="1"/>
          </p:cNvSpPr>
          <p:nvPr>
            <p:ph type="ftr" sz="quarter" idx="11"/>
          </p:nvPr>
        </p:nvSpPr>
        <p:spPr/>
        <p:txBody>
          <a:bodyPr/>
          <a:lstStyle/>
          <a:p>
            <a:r>
              <a:rPr lang="en-US" dirty="0" smtClean="0"/>
              <a:t>Lesson 25 - John 13:1-20</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April 14, 2015</a:t>
            </a:r>
            <a:endParaRPr lang="en-US" dirty="0"/>
          </a:p>
        </p:txBody>
      </p:sp>
      <p:sp>
        <p:nvSpPr>
          <p:cNvPr id="4" name="Footer Placeholder 3"/>
          <p:cNvSpPr>
            <a:spLocks noGrp="1"/>
          </p:cNvSpPr>
          <p:nvPr>
            <p:ph type="ftr" sz="quarter" idx="11"/>
          </p:nvPr>
        </p:nvSpPr>
        <p:spPr/>
        <p:txBody>
          <a:bodyPr/>
          <a:lstStyle/>
          <a:p>
            <a:r>
              <a:rPr lang="en-US" dirty="0" smtClean="0"/>
              <a:t>Lesson 25 - John 13:1-20</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11828" y="6518275"/>
            <a:ext cx="685800" cy="365125"/>
          </a:xfrm>
        </p:spPr>
        <p:txBody>
          <a:bodyPr/>
          <a:lstStyle>
            <a:lvl1pPr algn="r">
              <a:defRPr/>
            </a:lvl1pPr>
          </a:lstStyle>
          <a:p>
            <a:fld id="{5762F52A-C960-462B-8236-8A9481EACB9C}" type="slidenum">
              <a:rPr lang="en-US" smtClean="0"/>
              <a:pPr/>
              <a:t>‹#›</a:t>
            </a:fld>
            <a:endParaRPr lang="en-US" dirty="0"/>
          </a:p>
        </p:txBody>
      </p:sp>
      <p:sp>
        <p:nvSpPr>
          <p:cNvPr id="5" name="Date Placeholder 4"/>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6" name="Footer Placeholder 5"/>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April 14, 2015</a:t>
            </a:r>
            <a:endParaRPr lang="en-US" dirty="0"/>
          </a:p>
        </p:txBody>
      </p:sp>
      <p:sp>
        <p:nvSpPr>
          <p:cNvPr id="6" name="Footer Placeholder 5"/>
          <p:cNvSpPr>
            <a:spLocks noGrp="1"/>
          </p:cNvSpPr>
          <p:nvPr>
            <p:ph type="ftr" sz="quarter" idx="11"/>
          </p:nvPr>
        </p:nvSpPr>
        <p:spPr/>
        <p:txBody>
          <a:bodyPr/>
          <a:lstStyle/>
          <a:p>
            <a:r>
              <a:rPr lang="en-US" dirty="0" smtClean="0"/>
              <a:t>Lesson 25 - John 13:1-20</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April 14, 2015</a:t>
            </a:r>
            <a:endParaRPr lang="en-US" dirty="0"/>
          </a:p>
        </p:txBody>
      </p:sp>
      <p:sp>
        <p:nvSpPr>
          <p:cNvPr id="6" name="Footer Placeholder 5"/>
          <p:cNvSpPr>
            <a:spLocks noGrp="1"/>
          </p:cNvSpPr>
          <p:nvPr>
            <p:ph type="ftr" sz="quarter" idx="11"/>
          </p:nvPr>
        </p:nvSpPr>
        <p:spPr/>
        <p:txBody>
          <a:bodyPr/>
          <a:lstStyle/>
          <a:p>
            <a:r>
              <a:rPr lang="en-US" dirty="0" smtClean="0"/>
              <a:t>Lesson 25 - John 13:1-20</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8956" y="6506028"/>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dirty="0" smtClean="0"/>
              <a:t>April 14, 2015</a:t>
            </a:r>
            <a:endParaRPr lang="en-US" dirty="0"/>
          </a:p>
        </p:txBody>
      </p:sp>
      <p:sp>
        <p:nvSpPr>
          <p:cNvPr id="5" name="Footer Placeholder 4"/>
          <p:cNvSpPr>
            <a:spLocks noGrp="1"/>
          </p:cNvSpPr>
          <p:nvPr>
            <p:ph type="ftr" sz="quarter" idx="3"/>
          </p:nvPr>
        </p:nvSpPr>
        <p:spPr>
          <a:xfrm>
            <a:off x="1407812" y="6515081"/>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en-US" dirty="0" smtClean="0"/>
              <a:t>Lesson 25 - John 13:1-20</a:t>
            </a:r>
            <a:endParaRPr lang="en-US" dirty="0"/>
          </a:p>
        </p:txBody>
      </p:sp>
      <p:sp>
        <p:nvSpPr>
          <p:cNvPr id="6" name="Slide Number Placeholder 5"/>
          <p:cNvSpPr>
            <a:spLocks noGrp="1"/>
          </p:cNvSpPr>
          <p:nvPr>
            <p:ph type="sldNum" sz="quarter" idx="4"/>
          </p:nvPr>
        </p:nvSpPr>
        <p:spPr>
          <a:xfrm>
            <a:off x="8412935" y="651938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pic>
        <p:nvPicPr>
          <p:cNvPr id="7" name="Picture 6"/>
          <p:cNvPicPr>
            <a:picLocks noChangeAspect="1" noChangeArrowheads="1"/>
          </p:cNvPicPr>
          <p:nvPr userDrawn="1"/>
        </p:nvPicPr>
        <p:blipFill>
          <a:blip r:embed="rId13" cstate="print"/>
          <a:srcRect/>
          <a:stretch>
            <a:fillRect/>
          </a:stretch>
        </p:blipFill>
        <p:spPr bwMode="auto">
          <a:xfrm>
            <a:off x="102050" y="76199"/>
            <a:ext cx="1726750" cy="1304097"/>
          </a:xfrm>
          <a:prstGeom prst="rect">
            <a:avLst/>
          </a:prstGeom>
          <a:noFill/>
          <a:ln w="9525">
            <a:noFill/>
            <a:miter lim="800000"/>
            <a:headEnd/>
            <a:tailEnd/>
          </a:ln>
        </p:spPr>
      </p:pic>
      <p:pic>
        <p:nvPicPr>
          <p:cNvPr id="8" name="Picture 3" descr="MOB logo"/>
          <p:cNvPicPr>
            <a:picLocks noChangeAspect="1" noChangeArrowheads="1"/>
          </p:cNvPicPr>
          <p:nvPr userDrawn="1"/>
        </p:nvPicPr>
        <p:blipFill>
          <a:blip r:embed="rId14" cstate="print"/>
          <a:srcRect/>
          <a:stretch>
            <a:fillRect/>
          </a:stretch>
        </p:blipFill>
        <p:spPr bwMode="auto">
          <a:xfrm>
            <a:off x="7010400" y="113557"/>
            <a:ext cx="2018956" cy="12761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mmanuelbible.net/adults/precep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ibcmob.net/" TargetMode="External"/><Relationship Id="rId5" Type="http://schemas.openxmlformats.org/officeDocument/2006/relationships/hyperlink" Target="http://www.wacmm.org/Events.html" TargetMode="External"/><Relationship Id="rId4" Type="http://schemas.openxmlformats.org/officeDocument/2006/relationships/hyperlink" Target="http://immanuelbible.net/season-of-service-registration"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gateway.com/passage/?search=John%2013:1-20&amp;version=ESV"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gateway.com/passage/?search=John%2013:1-20&amp;version=ES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biblegateway.com/passage/?search=Philippians+2:5-8&amp;version=ES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John%2013:15"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immanuelbible.net/season-of-service-registration"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John+20:30-31&amp;version=ESV"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biblegateway.com/passage/?search=john+18:1+-+21:25&amp;version=ESV" TargetMode="External"/><Relationship Id="rId3" Type="http://schemas.openxmlformats.org/officeDocument/2006/relationships/hyperlink" Target="https://www.biblegateway.com/passage/?search=john+1&amp;version=ESV" TargetMode="External"/><Relationship Id="rId7" Type="http://schemas.openxmlformats.org/officeDocument/2006/relationships/hyperlink" Target="https://www.biblegateway.com/passage/?search=john+13:1+-+17:26&amp;version=ESV"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biblegateway.com/passage/?search=john+5:1+-+12:50&amp;version=ESV" TargetMode="External"/><Relationship Id="rId5" Type="http://schemas.openxmlformats.org/officeDocument/2006/relationships/hyperlink" Target="https://www.biblegateway.com/passage/?search=john+1:19+-+4:54&amp;version=ESV" TargetMode="External"/><Relationship Id="rId4" Type="http://schemas.openxmlformats.org/officeDocument/2006/relationships/hyperlink" Target="https://www.biblegateway.com/passage/?search=john+1:1-18&amp;version=ESV"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John+12:20-26&amp;version=ESV" TargetMode="External"/><Relationship Id="rId2" Type="http://schemas.openxmlformats.org/officeDocument/2006/relationships/hyperlink" Target="https://www.biblegateway.com/passage/?search=John+12:12-19&amp;version=ESV"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John+12:44-50+&amp;version=ESV" TargetMode="External"/><Relationship Id="rId5" Type="http://schemas.openxmlformats.org/officeDocument/2006/relationships/hyperlink" Target="https://www.biblegateway.com/passage/?search=John+12:37-43&amp;version=ESV" TargetMode="External"/><Relationship Id="rId4" Type="http://schemas.openxmlformats.org/officeDocument/2006/relationships/hyperlink" Target="https://www.biblegateway.com/passage/?search=John+12:27-36&amp;version=ESV"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John%2013:1-20&amp;version=ESV"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John%2013:1-20&amp;version=ESV"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John%2013:1-20&amp;version=ESV"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John%2013:1-20&amp;version=ESV"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85047" y="1614714"/>
            <a:ext cx="7149353" cy="4585871"/>
          </a:xfrm>
          <a:prstGeom prst="rect">
            <a:avLst/>
          </a:prstGeom>
        </p:spPr>
        <p:txBody>
          <a:bodyPr wrap="square">
            <a:spAutoFit/>
          </a:bodyPr>
          <a:lstStyle/>
          <a:p>
            <a:pPr marL="457200" indent="-457200">
              <a:spcAft>
                <a:spcPts val="3000"/>
              </a:spcAft>
              <a:buFont typeface="Arial" panose="020B0604020202020204" pitchFamily="34" charset="0"/>
              <a:buChar char="•"/>
            </a:pPr>
            <a:r>
              <a:rPr lang="en-US" sz="3200" dirty="0" smtClean="0"/>
              <a:t>Welcome to the MOB!</a:t>
            </a:r>
          </a:p>
          <a:p>
            <a:pPr marL="457200" indent="-457200">
              <a:spcAft>
                <a:spcPts val="3000"/>
              </a:spcAft>
              <a:buFont typeface="Arial" panose="020B0604020202020204" pitchFamily="34" charset="0"/>
              <a:buChar char="•"/>
            </a:pPr>
            <a:r>
              <a:rPr lang="en-US" sz="3200" dirty="0" smtClean="0">
                <a:hlinkClick r:id="rId3"/>
              </a:rPr>
              <a:t>Living Victoriously in Difficult Times, April 18, 9:00 AM – 2:00 PM, Rm A207</a:t>
            </a:r>
            <a:endParaRPr lang="en-US" sz="3200" dirty="0" smtClean="0"/>
          </a:p>
          <a:p>
            <a:pPr marL="457200" indent="-457200">
              <a:spcAft>
                <a:spcPts val="3000"/>
              </a:spcAft>
              <a:buFont typeface="Arial" panose="020B0604020202020204" pitchFamily="34" charset="0"/>
              <a:buChar char="•"/>
            </a:pPr>
            <a:r>
              <a:rPr lang="en-US" sz="3200" dirty="0" smtClean="0">
                <a:hlinkClick r:id="rId4"/>
              </a:rPr>
              <a:t>Spring into Service, April 24-26 </a:t>
            </a:r>
            <a:endParaRPr lang="en-US" sz="3200" dirty="0" smtClean="0"/>
          </a:p>
          <a:p>
            <a:pPr marL="457200" indent="-457200">
              <a:spcAft>
                <a:spcPts val="3000"/>
              </a:spcAft>
              <a:buFont typeface="Arial" panose="020B0604020202020204" pitchFamily="34" charset="0"/>
              <a:buChar char="•"/>
            </a:pPr>
            <a:r>
              <a:rPr lang="en-US" sz="3200" dirty="0" smtClean="0">
                <a:hlinkClick r:id="rId5"/>
              </a:rPr>
              <a:t>WACMM Men’s Conferences, April 27</a:t>
            </a:r>
            <a:endParaRPr lang="en-US" sz="3200" dirty="0" smtClean="0"/>
          </a:p>
          <a:p>
            <a:pPr marL="457200" indent="-457200">
              <a:spcAft>
                <a:spcPts val="3000"/>
              </a:spcAft>
              <a:buFont typeface="Arial" panose="020B0604020202020204" pitchFamily="34" charset="0"/>
              <a:buChar char="•"/>
            </a:pPr>
            <a:r>
              <a:rPr lang="en-US" sz="3200" dirty="0" smtClean="0"/>
              <a:t>MOB Website:  </a:t>
            </a:r>
            <a:r>
              <a:rPr lang="en-US" sz="3200" dirty="0" smtClean="0">
                <a:hlinkClick r:id="rId6"/>
              </a:rPr>
              <a:t>www.ibcmob.net</a:t>
            </a:r>
            <a:r>
              <a:rPr lang="en-US" sz="3200" dirty="0" smtClean="0"/>
              <a:t> </a:t>
            </a:r>
          </a:p>
        </p:txBody>
      </p:sp>
      <p:sp>
        <p:nvSpPr>
          <p:cNvPr id="4" name="Rectangle 3"/>
          <p:cNvSpPr/>
          <p:nvPr/>
        </p:nvSpPr>
        <p:spPr>
          <a:xfrm>
            <a:off x="2565301" y="311873"/>
            <a:ext cx="4020204" cy="769441"/>
          </a:xfrm>
          <a:prstGeom prst="rect">
            <a:avLst/>
          </a:prstGeom>
        </p:spPr>
        <p:txBody>
          <a:bodyPr wrap="none" anchor="ctr">
            <a:spAutoFit/>
          </a:bodyPr>
          <a:lstStyle/>
          <a:p>
            <a:pPr algn="ctr"/>
            <a:r>
              <a:rPr lang="en-US" sz="4400" b="1" dirty="0" smtClean="0"/>
              <a:t>Announcements</a:t>
            </a:r>
            <a:endParaRPr lang="en-US" sz="3600" dirty="0"/>
          </a:p>
        </p:txBody>
      </p:sp>
      <p:sp>
        <p:nvSpPr>
          <p:cNvPr id="8"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1</a:t>
            </a:fld>
            <a:endParaRPr lang="en-US" dirty="0"/>
          </a:p>
        </p:txBody>
      </p:sp>
      <p:sp>
        <p:nvSpPr>
          <p:cNvPr id="9"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0"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Tree>
    <p:extLst>
      <p:ext uri="{BB962C8B-B14F-4D97-AF65-F5344CB8AC3E}">
        <p14:creationId xmlns:p14="http://schemas.microsoft.com/office/powerpoint/2010/main" val="2435337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1744" y="1617528"/>
            <a:ext cx="7602656" cy="4832092"/>
          </a:xfrm>
          <a:prstGeom prst="rect">
            <a:avLst/>
          </a:prstGeom>
        </p:spPr>
        <p:txBody>
          <a:bodyPr wrap="square">
            <a:spAutoFit/>
          </a:bodyPr>
          <a:lstStyle/>
          <a:p>
            <a:pPr>
              <a:spcAft>
                <a:spcPts val="1200"/>
              </a:spcAft>
            </a:pPr>
            <a:r>
              <a:rPr lang="en-US" sz="2800" baseline="30000" dirty="0" smtClean="0">
                <a:solidFill>
                  <a:srgbClr val="FF0000"/>
                </a:solidFill>
              </a:rPr>
              <a:t>14</a:t>
            </a:r>
            <a:r>
              <a:rPr lang="en-US" sz="2800" dirty="0" smtClean="0">
                <a:solidFill>
                  <a:srgbClr val="FF0000"/>
                </a:solidFill>
              </a:rPr>
              <a:t> </a:t>
            </a:r>
            <a:r>
              <a:rPr lang="en-US" sz="2800" dirty="0">
                <a:solidFill>
                  <a:srgbClr val="FF0000"/>
                </a:solidFill>
              </a:rPr>
              <a:t>If I then, your Lord and Teacher, have washed your feet, you also ought to wash one another's feet. </a:t>
            </a:r>
            <a:r>
              <a:rPr lang="en-US" sz="2800" baseline="30000" dirty="0">
                <a:solidFill>
                  <a:srgbClr val="FF0000"/>
                </a:solidFill>
              </a:rPr>
              <a:t>15</a:t>
            </a:r>
            <a:r>
              <a:rPr lang="en-US" sz="2800" dirty="0">
                <a:solidFill>
                  <a:srgbClr val="FF0000"/>
                </a:solidFill>
              </a:rPr>
              <a:t> For I have given you an example, that you also should do just as I have done to you. </a:t>
            </a:r>
            <a:r>
              <a:rPr lang="en-US" sz="2800" baseline="30000" dirty="0">
                <a:solidFill>
                  <a:srgbClr val="FF0000"/>
                </a:solidFill>
              </a:rPr>
              <a:t>16</a:t>
            </a:r>
            <a:r>
              <a:rPr lang="en-US" sz="2800" dirty="0">
                <a:solidFill>
                  <a:srgbClr val="FF0000"/>
                </a:solidFill>
              </a:rPr>
              <a:t> Truly, truly, I say to you, a servant is not greater than his master, nor is a messenger greater than the one who sent him. </a:t>
            </a:r>
            <a:r>
              <a:rPr lang="en-US" sz="2800" baseline="30000" dirty="0">
                <a:solidFill>
                  <a:srgbClr val="FF0000"/>
                </a:solidFill>
              </a:rPr>
              <a:t>17</a:t>
            </a:r>
            <a:r>
              <a:rPr lang="en-US" sz="2800" dirty="0">
                <a:solidFill>
                  <a:srgbClr val="FF0000"/>
                </a:solidFill>
              </a:rPr>
              <a:t> If you know these things, blessed are you if you do them. </a:t>
            </a:r>
            <a:r>
              <a:rPr lang="en-US" sz="2800" baseline="30000" dirty="0">
                <a:solidFill>
                  <a:srgbClr val="FF0000"/>
                </a:solidFill>
              </a:rPr>
              <a:t>18</a:t>
            </a:r>
            <a:r>
              <a:rPr lang="en-US" sz="2800" dirty="0">
                <a:solidFill>
                  <a:srgbClr val="FF0000"/>
                </a:solidFill>
              </a:rPr>
              <a:t> I am not speaking of all of you; I know whom I have chosen. But the Scripture will be fulfilled, ‘He who ate my bread has lifted his heel against me</a:t>
            </a:r>
            <a:r>
              <a:rPr lang="en-US" sz="2800" dirty="0" smtClean="0">
                <a:solidFill>
                  <a:srgbClr val="FF0000"/>
                </a:solidFill>
              </a:rPr>
              <a:t>.’</a:t>
            </a:r>
            <a:endParaRPr lang="en-US" sz="2800" dirty="0">
              <a:solidFill>
                <a:srgbClr val="FF0000"/>
              </a:solidFill>
            </a:endParaRPr>
          </a:p>
        </p:txBody>
      </p:sp>
      <p:sp>
        <p:nvSpPr>
          <p:cNvPr id="8"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10</a:t>
            </a:fld>
            <a:endParaRPr lang="en-US" dirty="0"/>
          </a:p>
        </p:txBody>
      </p:sp>
      <p:sp>
        <p:nvSpPr>
          <p:cNvPr id="10"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1"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
        <p:nvSpPr>
          <p:cNvPr id="9" name="Rectangle 8"/>
          <p:cNvSpPr/>
          <p:nvPr/>
        </p:nvSpPr>
        <p:spPr>
          <a:xfrm>
            <a:off x="1676400" y="81401"/>
            <a:ext cx="5867401" cy="1138773"/>
          </a:xfrm>
          <a:prstGeom prst="rect">
            <a:avLst/>
          </a:prstGeom>
        </p:spPr>
        <p:txBody>
          <a:bodyPr wrap="square" anchor="ctr">
            <a:spAutoFit/>
          </a:bodyPr>
          <a:lstStyle/>
          <a:p>
            <a:pPr algn="ctr">
              <a:tabLst>
                <a:tab pos="7546975" algn="r"/>
              </a:tabLst>
            </a:pPr>
            <a:r>
              <a:rPr lang="en-US" sz="4000" dirty="0">
                <a:hlinkClick r:id="rId3"/>
              </a:rPr>
              <a:t>John </a:t>
            </a:r>
            <a:r>
              <a:rPr lang="en-US" sz="4000" dirty="0" smtClean="0">
                <a:hlinkClick r:id="rId3"/>
              </a:rPr>
              <a:t>13:1-20</a:t>
            </a:r>
            <a:r>
              <a:rPr lang="en-US" sz="4000" dirty="0" smtClean="0"/>
              <a:t> </a:t>
            </a:r>
            <a:r>
              <a:rPr lang="en-US" sz="3200" dirty="0" smtClean="0"/>
              <a:t>(ESV)</a:t>
            </a:r>
            <a:endParaRPr lang="en-US" sz="4000" dirty="0"/>
          </a:p>
          <a:p>
            <a:pPr algn="ctr">
              <a:tabLst>
                <a:tab pos="7546975" algn="r"/>
              </a:tabLst>
            </a:pPr>
            <a:r>
              <a:rPr lang="en-US" sz="2800" dirty="0"/>
              <a:t>Jesus Washes the Disciples' Feet</a:t>
            </a:r>
          </a:p>
        </p:txBody>
      </p:sp>
    </p:spTree>
    <p:extLst>
      <p:ext uri="{BB962C8B-B14F-4D97-AF65-F5344CB8AC3E}">
        <p14:creationId xmlns:p14="http://schemas.microsoft.com/office/powerpoint/2010/main" val="3036112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1744" y="1617528"/>
            <a:ext cx="7480084" cy="2246769"/>
          </a:xfrm>
          <a:prstGeom prst="rect">
            <a:avLst/>
          </a:prstGeom>
        </p:spPr>
        <p:txBody>
          <a:bodyPr wrap="square">
            <a:spAutoFit/>
          </a:bodyPr>
          <a:lstStyle/>
          <a:p>
            <a:pPr>
              <a:spcAft>
                <a:spcPts val="1200"/>
              </a:spcAft>
            </a:pPr>
            <a:r>
              <a:rPr lang="en-US" sz="2800" baseline="30000" dirty="0" smtClean="0">
                <a:solidFill>
                  <a:srgbClr val="FF0000"/>
                </a:solidFill>
              </a:rPr>
              <a:t>19</a:t>
            </a:r>
            <a:r>
              <a:rPr lang="en-US" sz="2800" dirty="0" smtClean="0">
                <a:solidFill>
                  <a:srgbClr val="FF0000"/>
                </a:solidFill>
              </a:rPr>
              <a:t> </a:t>
            </a:r>
            <a:r>
              <a:rPr lang="en-US" sz="2800" dirty="0">
                <a:solidFill>
                  <a:srgbClr val="FF0000"/>
                </a:solidFill>
              </a:rPr>
              <a:t>I am telling you this now, before it takes place, that when it does take place you may believe that I am he. </a:t>
            </a:r>
            <a:r>
              <a:rPr lang="en-US" sz="2800" baseline="30000" dirty="0">
                <a:solidFill>
                  <a:srgbClr val="FF0000"/>
                </a:solidFill>
              </a:rPr>
              <a:t>20</a:t>
            </a:r>
            <a:r>
              <a:rPr lang="en-US" sz="2800" dirty="0">
                <a:solidFill>
                  <a:srgbClr val="FF0000"/>
                </a:solidFill>
              </a:rPr>
              <a:t> Truly, truly, I say to you, whoever receives the one I send receives me, and whoever receives me receives the one who sent me.</a:t>
            </a:r>
            <a:r>
              <a:rPr lang="en-US" sz="2800" dirty="0"/>
              <a:t>”</a:t>
            </a:r>
          </a:p>
        </p:txBody>
      </p:sp>
      <p:sp>
        <p:nvSpPr>
          <p:cNvPr id="8"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11</a:t>
            </a:fld>
            <a:endParaRPr lang="en-US" dirty="0"/>
          </a:p>
        </p:txBody>
      </p:sp>
      <p:sp>
        <p:nvSpPr>
          <p:cNvPr id="10"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1"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
        <p:nvSpPr>
          <p:cNvPr id="9" name="Rectangle 8"/>
          <p:cNvSpPr/>
          <p:nvPr/>
        </p:nvSpPr>
        <p:spPr>
          <a:xfrm>
            <a:off x="1676400" y="81401"/>
            <a:ext cx="5867401" cy="1138773"/>
          </a:xfrm>
          <a:prstGeom prst="rect">
            <a:avLst/>
          </a:prstGeom>
        </p:spPr>
        <p:txBody>
          <a:bodyPr wrap="square" anchor="ctr">
            <a:spAutoFit/>
          </a:bodyPr>
          <a:lstStyle/>
          <a:p>
            <a:pPr algn="ctr">
              <a:tabLst>
                <a:tab pos="7546975" algn="r"/>
              </a:tabLst>
            </a:pPr>
            <a:r>
              <a:rPr lang="en-US" sz="4000" dirty="0">
                <a:hlinkClick r:id="rId3"/>
              </a:rPr>
              <a:t>John </a:t>
            </a:r>
            <a:r>
              <a:rPr lang="en-US" sz="4000" dirty="0" smtClean="0">
                <a:hlinkClick r:id="rId3"/>
              </a:rPr>
              <a:t>13:1-20</a:t>
            </a:r>
            <a:r>
              <a:rPr lang="en-US" sz="4000" dirty="0" smtClean="0"/>
              <a:t> </a:t>
            </a:r>
            <a:r>
              <a:rPr lang="en-US" sz="3200" dirty="0" smtClean="0"/>
              <a:t>(ESV)</a:t>
            </a:r>
            <a:endParaRPr lang="en-US" sz="4000" dirty="0"/>
          </a:p>
          <a:p>
            <a:pPr algn="ctr">
              <a:tabLst>
                <a:tab pos="7546975" algn="r"/>
              </a:tabLst>
            </a:pPr>
            <a:r>
              <a:rPr lang="en-US" sz="2800" dirty="0"/>
              <a:t>Jesus Washes the Disciples' Feet</a:t>
            </a:r>
          </a:p>
        </p:txBody>
      </p:sp>
    </p:spTree>
    <p:extLst>
      <p:ext uri="{BB962C8B-B14F-4D97-AF65-F5344CB8AC3E}">
        <p14:creationId xmlns:p14="http://schemas.microsoft.com/office/powerpoint/2010/main" val="3409842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11" name="Rectangle 10"/>
          <p:cNvSpPr/>
          <p:nvPr/>
        </p:nvSpPr>
        <p:spPr>
          <a:xfrm>
            <a:off x="6570544" y="3297045"/>
            <a:ext cx="2573456" cy="2062103"/>
          </a:xfrm>
          <a:prstGeom prst="rect">
            <a:avLst/>
          </a:prstGeom>
        </p:spPr>
        <p:txBody>
          <a:bodyPr wrap="square" anchor="ctr">
            <a:spAutoFit/>
          </a:bodyPr>
          <a:lstStyle/>
          <a:p>
            <a:r>
              <a:rPr lang="en-US" sz="3200" dirty="0" smtClean="0"/>
              <a:t>Where are Jesus and His Disciples and why?</a:t>
            </a:r>
          </a:p>
        </p:txBody>
      </p:sp>
      <p:sp>
        <p:nvSpPr>
          <p:cNvPr id="7" name="Slide Number Placeholder 6"/>
          <p:cNvSpPr>
            <a:spLocks noGrp="1"/>
          </p:cNvSpPr>
          <p:nvPr>
            <p:ph type="sldNum" sz="quarter" idx="12"/>
          </p:nvPr>
        </p:nvSpPr>
        <p:spPr/>
        <p:txBody>
          <a:bodyPr/>
          <a:lstStyle/>
          <a:p>
            <a:fld id="{5762F52A-C960-462B-8236-8A9481EACB9C}" type="slidenum">
              <a:rPr lang="en-US" smtClean="0"/>
              <a:pPr/>
              <a:t>12</a:t>
            </a:fld>
            <a:endParaRPr lang="en-US" dirty="0"/>
          </a:p>
        </p:txBody>
      </p:sp>
      <p:sp>
        <p:nvSpPr>
          <p:cNvPr id="6" name="Date Placeholder 4"/>
          <p:cNvSpPr>
            <a:spLocks noGrp="1"/>
          </p:cNvSpPr>
          <p:nvPr>
            <p:ph type="dt" sz="half" idx="10"/>
          </p:nvPr>
        </p:nvSpPr>
        <p:spPr>
          <a:xfrm>
            <a:off x="61686" y="6506028"/>
            <a:ext cx="1447800" cy="365125"/>
          </a:xfrm>
        </p:spPr>
        <p:txBody>
          <a:bodyPr/>
          <a:lstStyle/>
          <a:p>
            <a:r>
              <a:rPr lang="en-US" smtClean="0"/>
              <a:t>April 28, 2015</a:t>
            </a:r>
            <a:endParaRPr lang="en-US" dirty="0"/>
          </a:p>
        </p:txBody>
      </p:sp>
    </p:spTree>
    <p:extLst>
      <p:ext uri="{BB962C8B-B14F-4D97-AF65-F5344CB8AC3E}">
        <p14:creationId xmlns:p14="http://schemas.microsoft.com/office/powerpoint/2010/main" val="569297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5" name="Right Arrow 4"/>
          <p:cNvSpPr/>
          <p:nvPr/>
        </p:nvSpPr>
        <p:spPr>
          <a:xfrm rot="9602570">
            <a:off x="4342768" y="3962364"/>
            <a:ext cx="2234873" cy="249989"/>
          </a:xfrm>
          <a:prstGeom prst="rightArrow">
            <a:avLst/>
          </a:prstGeom>
          <a:solidFill>
            <a:srgbClr val="FF0000"/>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ectangle 10"/>
          <p:cNvSpPr/>
          <p:nvPr/>
        </p:nvSpPr>
        <p:spPr>
          <a:xfrm>
            <a:off x="6582228" y="3297286"/>
            <a:ext cx="2590800" cy="2062103"/>
          </a:xfrm>
          <a:prstGeom prst="rect">
            <a:avLst/>
          </a:prstGeom>
        </p:spPr>
        <p:txBody>
          <a:bodyPr wrap="square" anchor="t">
            <a:spAutoFit/>
          </a:bodyPr>
          <a:lstStyle/>
          <a:p>
            <a:r>
              <a:rPr lang="en-US" sz="3200" dirty="0" smtClean="0"/>
              <a:t>Jerusalem</a:t>
            </a:r>
          </a:p>
          <a:p>
            <a:r>
              <a:rPr lang="en-US" sz="3200" dirty="0" smtClean="0"/>
              <a:t>(Upper Room) for</a:t>
            </a:r>
          </a:p>
          <a:p>
            <a:r>
              <a:rPr lang="en-US" sz="3200" dirty="0" smtClean="0"/>
              <a:t>Passover</a:t>
            </a:r>
          </a:p>
        </p:txBody>
      </p:sp>
      <p:sp>
        <p:nvSpPr>
          <p:cNvPr id="12" name="Oval 11"/>
          <p:cNvSpPr/>
          <p:nvPr/>
        </p:nvSpPr>
        <p:spPr>
          <a:xfrm>
            <a:off x="4312444" y="4441031"/>
            <a:ext cx="73025" cy="76200"/>
          </a:xfrm>
          <a:prstGeom prst="ellipse">
            <a:avLst/>
          </a:prstGeom>
          <a:solidFill>
            <a:srgbClr val="FF0000"/>
          </a:solidFill>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13</a:t>
            </a:fld>
            <a:endParaRPr lang="en-US" dirty="0"/>
          </a:p>
        </p:txBody>
      </p:sp>
      <p:sp>
        <p:nvSpPr>
          <p:cNvPr id="8" name="Date Placeholder 4"/>
          <p:cNvSpPr>
            <a:spLocks noGrp="1"/>
          </p:cNvSpPr>
          <p:nvPr>
            <p:ph type="dt" sz="half" idx="10"/>
          </p:nvPr>
        </p:nvSpPr>
        <p:spPr>
          <a:xfrm>
            <a:off x="61686" y="6506028"/>
            <a:ext cx="1447800" cy="365125"/>
          </a:xfrm>
        </p:spPr>
        <p:txBody>
          <a:bodyPr/>
          <a:lstStyle/>
          <a:p>
            <a:r>
              <a:rPr lang="en-US" smtClean="0"/>
              <a:t>April 28, 2015</a:t>
            </a:r>
            <a:endParaRPr lang="en-US" dirty="0"/>
          </a:p>
        </p:txBody>
      </p:sp>
    </p:spTree>
    <p:extLst>
      <p:ext uri="{BB962C8B-B14F-4D97-AF65-F5344CB8AC3E}">
        <p14:creationId xmlns:p14="http://schemas.microsoft.com/office/powerpoint/2010/main" val="2066748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 y="1609561"/>
            <a:ext cx="8229600" cy="1200329"/>
          </a:xfrm>
          <a:prstGeom prst="rect">
            <a:avLst/>
          </a:prstGeom>
        </p:spPr>
        <p:txBody>
          <a:bodyPr wrap="square">
            <a:spAutoFit/>
          </a:bodyPr>
          <a:lstStyle/>
          <a:p>
            <a:pPr>
              <a:spcBef>
                <a:spcPts val="600"/>
              </a:spcBef>
            </a:pPr>
            <a:r>
              <a:rPr lang="en-US" sz="2400" baseline="30000" dirty="0" smtClean="0"/>
              <a:t>1 </a:t>
            </a:r>
            <a:r>
              <a:rPr lang="en-US" sz="2400" dirty="0" smtClean="0"/>
              <a:t>Now </a:t>
            </a:r>
            <a:r>
              <a:rPr lang="en-US" sz="2400" dirty="0"/>
              <a:t>before the Feast of the Passover, when Jesus knew that his hour had come to depart out of this world to the Father, having loved his own who were in the world, he loved them to the end.</a:t>
            </a:r>
            <a:endParaRPr lang="en-US" sz="2400" dirty="0" smtClean="0"/>
          </a:p>
        </p:txBody>
      </p:sp>
      <p:sp>
        <p:nvSpPr>
          <p:cNvPr id="9" name="Rectangle 8"/>
          <p:cNvSpPr/>
          <p:nvPr/>
        </p:nvSpPr>
        <p:spPr>
          <a:xfrm>
            <a:off x="1890486" y="110429"/>
            <a:ext cx="5334001" cy="1138773"/>
          </a:xfrm>
          <a:prstGeom prst="rect">
            <a:avLst/>
          </a:prstGeom>
        </p:spPr>
        <p:txBody>
          <a:bodyPr wrap="square" anchor="ctr">
            <a:spAutoFit/>
          </a:bodyPr>
          <a:lstStyle/>
          <a:p>
            <a:pPr algn="ctr"/>
            <a:r>
              <a:rPr lang="en-US" sz="4000" b="1" dirty="0" smtClean="0"/>
              <a:t>Observation</a:t>
            </a:r>
          </a:p>
          <a:p>
            <a:pPr algn="ctr"/>
            <a:r>
              <a:rPr lang="en-US" sz="2800" dirty="0"/>
              <a:t>Verse 1 sets the </a:t>
            </a:r>
            <a:r>
              <a:rPr lang="en-US" sz="2800" dirty="0" smtClean="0"/>
              <a:t>scene</a:t>
            </a:r>
            <a:endParaRPr lang="en-US" sz="2800" dirty="0"/>
          </a:p>
        </p:txBody>
      </p:sp>
      <p:sp>
        <p:nvSpPr>
          <p:cNvPr id="11"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14</a:t>
            </a:fld>
            <a:endParaRPr lang="en-US" dirty="0"/>
          </a:p>
        </p:txBody>
      </p:sp>
      <p:sp>
        <p:nvSpPr>
          <p:cNvPr id="12"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3"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
        <p:nvSpPr>
          <p:cNvPr id="2" name="Rectangle 1"/>
          <p:cNvSpPr/>
          <p:nvPr/>
        </p:nvSpPr>
        <p:spPr>
          <a:xfrm>
            <a:off x="654956" y="3057361"/>
            <a:ext cx="8031844" cy="2554545"/>
          </a:xfrm>
          <a:prstGeom prst="rect">
            <a:avLst/>
          </a:prstGeom>
        </p:spPr>
        <p:txBody>
          <a:bodyPr wrap="square">
            <a:spAutoFit/>
          </a:bodyPr>
          <a:lstStyle/>
          <a:p>
            <a:pPr marL="285750" indent="-285750">
              <a:buFont typeface="Arial" panose="020B0604020202020204" pitchFamily="34" charset="0"/>
              <a:buChar char="•"/>
            </a:pPr>
            <a:r>
              <a:rPr lang="en-US" sz="2000" dirty="0" smtClean="0"/>
              <a:t>The </a:t>
            </a:r>
            <a:r>
              <a:rPr lang="en-US" sz="2000" dirty="0"/>
              <a:t>time </a:t>
            </a:r>
            <a:r>
              <a:rPr lang="en-US" sz="2000" dirty="0" smtClean="0"/>
              <a:t>marker, </a:t>
            </a:r>
            <a:r>
              <a:rPr lang="en-US" sz="2000" dirty="0"/>
              <a:t>“just before the Passover </a:t>
            </a:r>
            <a:r>
              <a:rPr lang="en-US" sz="2000" dirty="0" smtClean="0"/>
              <a:t>Festival,” </a:t>
            </a:r>
            <a:r>
              <a:rPr lang="en-US" sz="2000" dirty="0"/>
              <a:t>continues the buildup to Jesus’s last </a:t>
            </a:r>
            <a:r>
              <a:rPr lang="en-US" sz="2000" dirty="0" smtClean="0"/>
              <a:t>Passover. </a:t>
            </a:r>
          </a:p>
          <a:p>
            <a:pPr marL="285750" indent="-285750">
              <a:buFont typeface="Arial" panose="020B0604020202020204" pitchFamily="34" charset="0"/>
              <a:buChar char="•"/>
            </a:pPr>
            <a:r>
              <a:rPr lang="en-US" sz="2000" dirty="0" smtClean="0"/>
              <a:t>“</a:t>
            </a:r>
            <a:r>
              <a:rPr lang="en-US" sz="2000" dirty="0"/>
              <a:t>Jesus knew that the hour had </a:t>
            </a:r>
            <a:r>
              <a:rPr lang="en-US" sz="2000" dirty="0" smtClean="0"/>
              <a:t>come,” </a:t>
            </a:r>
            <a:r>
              <a:rPr lang="en-US" sz="2000" dirty="0"/>
              <a:t>echoes Jesus</a:t>
            </a:r>
            <a:r>
              <a:rPr lang="en-US" sz="2000" dirty="0" smtClean="0"/>
              <a:t>’ </a:t>
            </a:r>
            <a:r>
              <a:rPr lang="en-US" sz="2000" dirty="0"/>
              <a:t>words in </a:t>
            </a:r>
            <a:r>
              <a:rPr lang="en-US" sz="2000" dirty="0" smtClean="0"/>
              <a:t>John 12:23</a:t>
            </a:r>
            <a:r>
              <a:rPr lang="en-US" sz="2000" dirty="0"/>
              <a:t>, “</a:t>
            </a:r>
            <a:r>
              <a:rPr lang="en-US" sz="2000" dirty="0">
                <a:solidFill>
                  <a:srgbClr val="FF0000"/>
                </a:solidFill>
              </a:rPr>
              <a:t>The hour has come for the Son of Man to be glorified.</a:t>
            </a:r>
            <a:r>
              <a:rPr lang="en-US" sz="2000" dirty="0"/>
              <a:t>” </a:t>
            </a:r>
            <a:endParaRPr lang="en-US" sz="2000" dirty="0" smtClean="0"/>
          </a:p>
          <a:p>
            <a:pPr marL="285750" indent="-285750">
              <a:buFont typeface="Arial" panose="020B0604020202020204" pitchFamily="34" charset="0"/>
              <a:buChar char="•"/>
            </a:pPr>
            <a:r>
              <a:rPr lang="en-US" sz="2000" dirty="0" smtClean="0"/>
              <a:t>“</a:t>
            </a:r>
            <a:r>
              <a:rPr lang="en-US" sz="2000" dirty="0"/>
              <a:t>To leave this world and go to the Father” is a euphemism for the cruel cross-death about to be suffered by the Messiah. </a:t>
            </a:r>
          </a:p>
          <a:p>
            <a:pPr marL="285750" indent="-285750">
              <a:buFont typeface="Arial" panose="020B0604020202020204" pitchFamily="34" charset="0"/>
              <a:buChar char="•"/>
            </a:pPr>
            <a:r>
              <a:rPr lang="en-US" sz="2000" dirty="0" smtClean="0"/>
              <a:t>“</a:t>
            </a:r>
            <a:r>
              <a:rPr lang="en-US" sz="2000" dirty="0"/>
              <a:t>Having loved his own . . . , he loved them to the end” signals love as the major theme of the Farewell Discourse and the whole </a:t>
            </a:r>
            <a:r>
              <a:rPr lang="en-US" sz="2000" dirty="0" smtClean="0"/>
              <a:t>gospel.</a:t>
            </a:r>
            <a:endParaRPr lang="en-US" sz="2000" dirty="0"/>
          </a:p>
        </p:txBody>
      </p:sp>
      <p:sp>
        <p:nvSpPr>
          <p:cNvPr id="14" name="Rectangle 13"/>
          <p:cNvSpPr/>
          <p:nvPr/>
        </p:nvSpPr>
        <p:spPr>
          <a:xfrm>
            <a:off x="922565" y="5831541"/>
            <a:ext cx="7620000" cy="338554"/>
          </a:xfrm>
          <a:prstGeom prst="rect">
            <a:avLst/>
          </a:prstGeom>
        </p:spPr>
        <p:txBody>
          <a:bodyPr wrap="square">
            <a:spAutoFit/>
          </a:bodyPr>
          <a:lstStyle/>
          <a:p>
            <a:r>
              <a:rPr lang="en-US" sz="1600" dirty="0" smtClean="0"/>
              <a:t>Köstenberger</a:t>
            </a:r>
            <a:r>
              <a:rPr lang="en-US" sz="1600" dirty="0"/>
              <a:t>, Andreas J. (2013-11-05). Encountering John (Encountering Biblical </a:t>
            </a:r>
            <a:r>
              <a:rPr lang="en-US" sz="1600" dirty="0" smtClean="0"/>
              <a:t>Studies)</a:t>
            </a:r>
            <a:endParaRPr lang="en-US" sz="1600" dirty="0"/>
          </a:p>
        </p:txBody>
      </p:sp>
    </p:spTree>
    <p:extLst>
      <p:ext uri="{BB962C8B-B14F-4D97-AF65-F5344CB8AC3E}">
        <p14:creationId xmlns:p14="http://schemas.microsoft.com/office/powerpoint/2010/main" val="2651713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330" y="1613735"/>
            <a:ext cx="7595668" cy="2308324"/>
          </a:xfrm>
          <a:prstGeom prst="rect">
            <a:avLst/>
          </a:prstGeom>
        </p:spPr>
        <p:txBody>
          <a:bodyPr wrap="square">
            <a:spAutoFit/>
          </a:bodyPr>
          <a:lstStyle/>
          <a:p>
            <a:pPr>
              <a:spcBef>
                <a:spcPts val="600"/>
              </a:spcBef>
            </a:pPr>
            <a:r>
              <a:rPr lang="en-US" sz="2400" baseline="30000" dirty="0"/>
              <a:t>2</a:t>
            </a:r>
            <a:r>
              <a:rPr lang="en-US" sz="2400" dirty="0"/>
              <a:t> During supper, when the devil had already put it into the heart of Judas Iscariot, Simon's son, to betray him, </a:t>
            </a:r>
            <a:r>
              <a:rPr lang="en-US" sz="2400" baseline="30000" dirty="0"/>
              <a:t>3</a:t>
            </a:r>
            <a:r>
              <a:rPr lang="en-US" sz="2400" dirty="0"/>
              <a:t>Jesus, knowing that the Father had given all things into his hands, and that he had come from God and was going back to God, </a:t>
            </a:r>
            <a:r>
              <a:rPr lang="en-US" sz="2400" baseline="30000" dirty="0"/>
              <a:t>4</a:t>
            </a:r>
            <a:r>
              <a:rPr lang="en-US" sz="2400" dirty="0"/>
              <a:t> rose from supper. He laid aside his outer garments, and taking a towel, tied it around his </a:t>
            </a:r>
            <a:r>
              <a:rPr lang="en-US" sz="2400" dirty="0" smtClean="0"/>
              <a:t>waist, </a:t>
            </a:r>
            <a:endParaRPr lang="en-US" sz="2400" dirty="0"/>
          </a:p>
        </p:txBody>
      </p:sp>
      <p:sp>
        <p:nvSpPr>
          <p:cNvPr id="11"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15</a:t>
            </a:fld>
            <a:endParaRPr lang="en-US" dirty="0"/>
          </a:p>
        </p:txBody>
      </p:sp>
      <p:sp>
        <p:nvSpPr>
          <p:cNvPr id="12"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3"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
        <p:nvSpPr>
          <p:cNvPr id="10" name="Rectangle 9"/>
          <p:cNvSpPr/>
          <p:nvPr/>
        </p:nvSpPr>
        <p:spPr>
          <a:xfrm>
            <a:off x="932329" y="4362271"/>
            <a:ext cx="7830671" cy="1015663"/>
          </a:xfrm>
          <a:prstGeom prst="rect">
            <a:avLst/>
          </a:prstGeom>
        </p:spPr>
        <p:txBody>
          <a:bodyPr wrap="square">
            <a:spAutoFit/>
          </a:bodyPr>
          <a:lstStyle/>
          <a:p>
            <a:r>
              <a:rPr lang="en-US" sz="2000" dirty="0" smtClean="0"/>
              <a:t>“John draws </a:t>
            </a:r>
            <a:r>
              <a:rPr lang="en-US" sz="2000" dirty="0"/>
              <a:t>attention to Jesus’s patience, kindness, and love even of his enemies.  </a:t>
            </a:r>
            <a:r>
              <a:rPr lang="en-US" sz="2000" dirty="0" smtClean="0"/>
              <a:t>Knowing </a:t>
            </a:r>
            <a:r>
              <a:rPr lang="en-US" sz="2000" dirty="0"/>
              <a:t>that Judas was about to betray him, Jesus washed his disciples’ feet— including Judas</a:t>
            </a:r>
            <a:r>
              <a:rPr lang="en-US" sz="2000" dirty="0" smtClean="0"/>
              <a:t>’!”</a:t>
            </a:r>
          </a:p>
        </p:txBody>
      </p:sp>
      <p:sp>
        <p:nvSpPr>
          <p:cNvPr id="14" name="Rectangle 13"/>
          <p:cNvSpPr/>
          <p:nvPr/>
        </p:nvSpPr>
        <p:spPr>
          <a:xfrm>
            <a:off x="1890486" y="110429"/>
            <a:ext cx="5334001" cy="1138773"/>
          </a:xfrm>
          <a:prstGeom prst="rect">
            <a:avLst/>
          </a:prstGeom>
        </p:spPr>
        <p:txBody>
          <a:bodyPr wrap="square" anchor="ctr">
            <a:spAutoFit/>
          </a:bodyPr>
          <a:lstStyle/>
          <a:p>
            <a:pPr algn="ctr"/>
            <a:r>
              <a:rPr lang="en-US" sz="4000" b="1" dirty="0" smtClean="0"/>
              <a:t>Observation</a:t>
            </a:r>
          </a:p>
          <a:p>
            <a:pPr algn="ctr"/>
            <a:r>
              <a:rPr lang="en-US" sz="2800" dirty="0" smtClean="0"/>
              <a:t>Verses 2-4</a:t>
            </a:r>
            <a:endParaRPr lang="en-US" sz="2800" dirty="0"/>
          </a:p>
        </p:txBody>
      </p:sp>
      <p:sp>
        <p:nvSpPr>
          <p:cNvPr id="16" name="Rectangle 15"/>
          <p:cNvSpPr/>
          <p:nvPr/>
        </p:nvSpPr>
        <p:spPr>
          <a:xfrm>
            <a:off x="922565" y="5831541"/>
            <a:ext cx="7620000" cy="338554"/>
          </a:xfrm>
          <a:prstGeom prst="rect">
            <a:avLst/>
          </a:prstGeom>
        </p:spPr>
        <p:txBody>
          <a:bodyPr wrap="square">
            <a:spAutoFit/>
          </a:bodyPr>
          <a:lstStyle/>
          <a:p>
            <a:r>
              <a:rPr lang="en-US" sz="1600" dirty="0" smtClean="0"/>
              <a:t>Köstenberger</a:t>
            </a:r>
            <a:r>
              <a:rPr lang="en-US" sz="1600" dirty="0"/>
              <a:t>, Andreas J. (2013-11-05). Encountering John (Encountering Biblical </a:t>
            </a:r>
            <a:r>
              <a:rPr lang="en-US" sz="1600" dirty="0" smtClean="0"/>
              <a:t>Studies)</a:t>
            </a:r>
            <a:endParaRPr lang="en-US" sz="1600" dirty="0"/>
          </a:p>
        </p:txBody>
      </p:sp>
    </p:spTree>
    <p:extLst>
      <p:ext uri="{BB962C8B-B14F-4D97-AF65-F5344CB8AC3E}">
        <p14:creationId xmlns:p14="http://schemas.microsoft.com/office/powerpoint/2010/main" val="2224734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762F52A-C960-462B-8236-8A9481EACB9C}" type="slidenum">
              <a:rPr lang="en-US" smtClean="0"/>
              <a:pPr/>
              <a:t>16</a:t>
            </a:fld>
            <a:endParaRPr lang="en-US" dirty="0"/>
          </a:p>
        </p:txBody>
      </p:sp>
      <p:sp>
        <p:nvSpPr>
          <p:cNvPr id="3" name="Date Placeholder 2"/>
          <p:cNvSpPr>
            <a:spLocks noGrp="1"/>
          </p:cNvSpPr>
          <p:nvPr>
            <p:ph type="dt" sz="half" idx="10"/>
          </p:nvPr>
        </p:nvSpPr>
        <p:spPr/>
        <p:txBody>
          <a:bodyPr/>
          <a:lstStyle/>
          <a:p>
            <a:r>
              <a:rPr lang="en-US" dirty="0" smtClean="0"/>
              <a:t>April 14, 2015</a:t>
            </a:r>
            <a:endParaRPr lang="en-US" dirty="0"/>
          </a:p>
        </p:txBody>
      </p:sp>
      <p:sp>
        <p:nvSpPr>
          <p:cNvPr id="4" name="Footer Placeholder 3"/>
          <p:cNvSpPr>
            <a:spLocks noGrp="1"/>
          </p:cNvSpPr>
          <p:nvPr>
            <p:ph type="ftr" sz="quarter" idx="11"/>
          </p:nvPr>
        </p:nvSpPr>
        <p:spPr/>
        <p:txBody>
          <a:bodyPr/>
          <a:lstStyle/>
          <a:p>
            <a:r>
              <a:rPr lang="en-US" dirty="0" smtClean="0"/>
              <a:t>Lesson 25 - John 13:1-20</a:t>
            </a:r>
            <a:endParaRPr lang="en-US" dirty="0"/>
          </a:p>
        </p:txBody>
      </p:sp>
      <p:sp>
        <p:nvSpPr>
          <p:cNvPr id="5" name="Rectangle 4"/>
          <p:cNvSpPr/>
          <p:nvPr/>
        </p:nvSpPr>
        <p:spPr>
          <a:xfrm>
            <a:off x="922565" y="1613659"/>
            <a:ext cx="7619999" cy="3046988"/>
          </a:xfrm>
          <a:prstGeom prst="rect">
            <a:avLst/>
          </a:prstGeom>
        </p:spPr>
        <p:txBody>
          <a:bodyPr wrap="square">
            <a:spAutoFit/>
          </a:bodyPr>
          <a:lstStyle/>
          <a:p>
            <a:pPr marL="285750" indent="-285750">
              <a:buFont typeface="Arial" panose="020B0604020202020204" pitchFamily="34" charset="0"/>
              <a:buChar char="•"/>
            </a:pPr>
            <a:r>
              <a:rPr lang="en-US" sz="2400" dirty="0"/>
              <a:t>Dinner had been </a:t>
            </a:r>
            <a:r>
              <a:rPr lang="en-US" sz="2400" dirty="0" smtClean="0"/>
              <a:t>served and the people’s </a:t>
            </a:r>
            <a:r>
              <a:rPr lang="en-US" sz="2400" dirty="0"/>
              <a:t>feet should long have been cleaned. </a:t>
            </a:r>
            <a:endParaRPr lang="en-US" sz="2400" dirty="0" smtClean="0"/>
          </a:p>
          <a:p>
            <a:pPr marL="285750" indent="-285750">
              <a:buFont typeface="Arial" panose="020B0604020202020204" pitchFamily="34" charset="0"/>
              <a:buChar char="•"/>
            </a:pPr>
            <a:r>
              <a:rPr lang="en-US" sz="2400" dirty="0" smtClean="0"/>
              <a:t>The </a:t>
            </a:r>
            <a:r>
              <a:rPr lang="en-US" sz="2400" dirty="0"/>
              <a:t>practice of </a:t>
            </a:r>
            <a:r>
              <a:rPr lang="en-US" sz="2400" dirty="0" smtClean="0"/>
              <a:t>footwashing </a:t>
            </a:r>
            <a:r>
              <a:rPr lang="en-US" sz="2400" dirty="0"/>
              <a:t>has a long Old Testament tradition </a:t>
            </a:r>
            <a:r>
              <a:rPr lang="en-US" sz="2400" dirty="0" smtClean="0"/>
              <a:t>(Gen</a:t>
            </a:r>
            <a:r>
              <a:rPr lang="en-US" sz="2400" dirty="0"/>
              <a:t>. 18: 4; 19: 2; 24: 32; 43: </a:t>
            </a:r>
            <a:r>
              <a:rPr lang="en-US" sz="2400" dirty="0" smtClean="0"/>
              <a:t>24</a:t>
            </a:r>
            <a:r>
              <a:rPr lang="en-US" sz="2400" dirty="0"/>
              <a:t>)</a:t>
            </a:r>
            <a:endParaRPr lang="en-US" sz="2400" dirty="0" smtClean="0"/>
          </a:p>
          <a:p>
            <a:pPr marL="285750" indent="-285750">
              <a:buFont typeface="Arial" panose="020B0604020202020204" pitchFamily="34" charset="0"/>
              <a:buChar char="•"/>
            </a:pPr>
            <a:r>
              <a:rPr lang="en-US" sz="2400" dirty="0" smtClean="0"/>
              <a:t>In </a:t>
            </a:r>
            <a:r>
              <a:rPr lang="en-US" sz="2400" dirty="0"/>
              <a:t>the dry climate of Palestine, where most travel was by foot, usually in </a:t>
            </a:r>
            <a:r>
              <a:rPr lang="en-US" sz="2400" dirty="0" smtClean="0"/>
              <a:t>sandals.</a:t>
            </a:r>
          </a:p>
          <a:p>
            <a:pPr marL="285750" indent="-285750">
              <a:buFont typeface="Arial" panose="020B0604020202020204" pitchFamily="34" charset="0"/>
              <a:buChar char="•"/>
            </a:pPr>
            <a:r>
              <a:rPr lang="en-US" sz="2400" dirty="0" smtClean="0"/>
              <a:t>To </a:t>
            </a:r>
            <a:r>
              <a:rPr lang="en-US" sz="2400" dirty="0"/>
              <a:t>wash the feet of one’s guests was common </a:t>
            </a:r>
            <a:r>
              <a:rPr lang="en-US" sz="2400" dirty="0" smtClean="0"/>
              <a:t>hospitality.</a:t>
            </a:r>
          </a:p>
          <a:p>
            <a:pPr marL="285750" indent="-285750">
              <a:buFont typeface="Arial" panose="020B0604020202020204" pitchFamily="34" charset="0"/>
              <a:buChar char="•"/>
            </a:pPr>
            <a:r>
              <a:rPr lang="en-US" sz="2400" dirty="0" smtClean="0"/>
              <a:t>Feet </a:t>
            </a:r>
            <a:r>
              <a:rPr lang="en-US" sz="2400" dirty="0"/>
              <a:t>were washed by slaves. </a:t>
            </a:r>
            <a:endParaRPr lang="en-US" sz="2400" dirty="0" smtClean="0"/>
          </a:p>
        </p:txBody>
      </p:sp>
      <p:sp>
        <p:nvSpPr>
          <p:cNvPr id="8" name="Rectangle 7"/>
          <p:cNvSpPr/>
          <p:nvPr/>
        </p:nvSpPr>
        <p:spPr>
          <a:xfrm>
            <a:off x="922565" y="5831541"/>
            <a:ext cx="7620000" cy="338554"/>
          </a:xfrm>
          <a:prstGeom prst="rect">
            <a:avLst/>
          </a:prstGeom>
        </p:spPr>
        <p:txBody>
          <a:bodyPr wrap="square">
            <a:spAutoFit/>
          </a:bodyPr>
          <a:lstStyle/>
          <a:p>
            <a:r>
              <a:rPr lang="en-US" sz="1600" dirty="0" smtClean="0"/>
              <a:t>Köstenberger</a:t>
            </a:r>
            <a:r>
              <a:rPr lang="en-US" sz="1600" dirty="0"/>
              <a:t>, Andreas J. (2013-11-05). Encountering John (Encountering Biblical </a:t>
            </a:r>
            <a:r>
              <a:rPr lang="en-US" sz="1600" dirty="0" smtClean="0"/>
              <a:t>Studies)</a:t>
            </a:r>
            <a:endParaRPr lang="en-US" sz="1600" dirty="0"/>
          </a:p>
        </p:txBody>
      </p:sp>
      <p:sp>
        <p:nvSpPr>
          <p:cNvPr id="9" name="Rectangle 8"/>
          <p:cNvSpPr/>
          <p:nvPr/>
        </p:nvSpPr>
        <p:spPr>
          <a:xfrm>
            <a:off x="1890486" y="110429"/>
            <a:ext cx="5334001" cy="1138773"/>
          </a:xfrm>
          <a:prstGeom prst="rect">
            <a:avLst/>
          </a:prstGeom>
        </p:spPr>
        <p:txBody>
          <a:bodyPr wrap="square" anchor="ctr">
            <a:spAutoFit/>
          </a:bodyPr>
          <a:lstStyle/>
          <a:p>
            <a:pPr algn="ctr"/>
            <a:r>
              <a:rPr lang="en-US" sz="4000" b="1" dirty="0" smtClean="0"/>
              <a:t>Observation</a:t>
            </a:r>
          </a:p>
          <a:p>
            <a:pPr algn="ctr"/>
            <a:r>
              <a:rPr lang="en-US" sz="2800" dirty="0" smtClean="0"/>
              <a:t>On Footwashing</a:t>
            </a:r>
            <a:endParaRPr lang="en-US" sz="2800" dirty="0"/>
          </a:p>
        </p:txBody>
      </p:sp>
    </p:spTree>
    <p:extLst>
      <p:ext uri="{BB962C8B-B14F-4D97-AF65-F5344CB8AC3E}">
        <p14:creationId xmlns:p14="http://schemas.microsoft.com/office/powerpoint/2010/main" val="638450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762F52A-C960-462B-8236-8A9481EACB9C}" type="slidenum">
              <a:rPr lang="en-US" smtClean="0"/>
              <a:pPr/>
              <a:t>17</a:t>
            </a:fld>
            <a:endParaRPr lang="en-US" dirty="0"/>
          </a:p>
        </p:txBody>
      </p:sp>
      <p:sp>
        <p:nvSpPr>
          <p:cNvPr id="3" name="Date Placeholder 2"/>
          <p:cNvSpPr>
            <a:spLocks noGrp="1"/>
          </p:cNvSpPr>
          <p:nvPr>
            <p:ph type="dt" sz="half" idx="10"/>
          </p:nvPr>
        </p:nvSpPr>
        <p:spPr/>
        <p:txBody>
          <a:bodyPr/>
          <a:lstStyle/>
          <a:p>
            <a:r>
              <a:rPr lang="en-US" dirty="0" smtClean="0"/>
              <a:t>April 14, 2015</a:t>
            </a:r>
            <a:endParaRPr lang="en-US" dirty="0"/>
          </a:p>
        </p:txBody>
      </p:sp>
      <p:sp>
        <p:nvSpPr>
          <p:cNvPr id="4" name="Footer Placeholder 3"/>
          <p:cNvSpPr>
            <a:spLocks noGrp="1"/>
          </p:cNvSpPr>
          <p:nvPr>
            <p:ph type="ftr" sz="quarter" idx="11"/>
          </p:nvPr>
        </p:nvSpPr>
        <p:spPr/>
        <p:txBody>
          <a:bodyPr/>
          <a:lstStyle/>
          <a:p>
            <a:r>
              <a:rPr lang="en-US" dirty="0" smtClean="0"/>
              <a:t>Lesson 25 - John 13:1-20</a:t>
            </a:r>
            <a:endParaRPr lang="en-US" dirty="0"/>
          </a:p>
        </p:txBody>
      </p:sp>
      <p:sp>
        <p:nvSpPr>
          <p:cNvPr id="5" name="Rectangle 4"/>
          <p:cNvSpPr/>
          <p:nvPr/>
        </p:nvSpPr>
        <p:spPr>
          <a:xfrm>
            <a:off x="935626" y="3733800"/>
            <a:ext cx="7484473" cy="1631216"/>
          </a:xfrm>
          <a:prstGeom prst="rect">
            <a:avLst/>
          </a:prstGeom>
        </p:spPr>
        <p:txBody>
          <a:bodyPr wrap="square">
            <a:spAutoFit/>
          </a:bodyPr>
          <a:lstStyle/>
          <a:p>
            <a:pPr marL="285750" indent="-285750">
              <a:buFont typeface="Arial" panose="020B0604020202020204" pitchFamily="34" charset="0"/>
              <a:buChar char="•"/>
            </a:pPr>
            <a:r>
              <a:rPr lang="en-US" sz="2000" dirty="0" smtClean="0"/>
              <a:t>“Every </a:t>
            </a:r>
            <a:r>
              <a:rPr lang="en-US" sz="2000" dirty="0"/>
              <a:t>act of </a:t>
            </a:r>
            <a:r>
              <a:rPr lang="en-US" sz="2000" dirty="0" smtClean="0"/>
              <a:t>Jesus would </a:t>
            </a:r>
            <a:r>
              <a:rPr lang="en-US" sz="2000" dirty="0"/>
              <a:t>have been like a dagger in the disciples’ hearts, convicting them of their pride and refusal to lower themselves to the role of servant</a:t>
            </a:r>
            <a:r>
              <a:rPr lang="en-US" sz="2000" dirty="0" smtClean="0"/>
              <a:t>.”</a:t>
            </a:r>
          </a:p>
          <a:p>
            <a:pPr marL="285750" indent="-285750">
              <a:buFont typeface="Arial" panose="020B0604020202020204" pitchFamily="34" charset="0"/>
              <a:buChar char="•"/>
            </a:pPr>
            <a:r>
              <a:rPr lang="en-US" sz="2000" dirty="0" smtClean="0"/>
              <a:t>“The </a:t>
            </a:r>
            <a:r>
              <a:rPr lang="en-US" sz="2000" dirty="0"/>
              <a:t>scandal of Jesus’s condescension is highlighted by Peter’s initial refusal: “Lord, are you going to wash my feet?” (v. 6</a:t>
            </a:r>
            <a:r>
              <a:rPr lang="en-US" sz="2000" dirty="0" smtClean="0"/>
              <a:t>).”</a:t>
            </a:r>
            <a:endParaRPr lang="en-US" sz="2000" dirty="0"/>
          </a:p>
        </p:txBody>
      </p:sp>
      <p:sp>
        <p:nvSpPr>
          <p:cNvPr id="6" name="Rectangle 5"/>
          <p:cNvSpPr/>
          <p:nvPr/>
        </p:nvSpPr>
        <p:spPr>
          <a:xfrm>
            <a:off x="935627" y="1614714"/>
            <a:ext cx="7217773" cy="1569660"/>
          </a:xfrm>
          <a:prstGeom prst="rect">
            <a:avLst/>
          </a:prstGeom>
        </p:spPr>
        <p:txBody>
          <a:bodyPr wrap="square">
            <a:spAutoFit/>
          </a:bodyPr>
          <a:lstStyle/>
          <a:p>
            <a:r>
              <a:rPr lang="en-US" sz="2400" baseline="30000" dirty="0"/>
              <a:t>5</a:t>
            </a:r>
            <a:r>
              <a:rPr lang="en-US" sz="2400" dirty="0"/>
              <a:t> Then he poured water into a basin and began to wash the disciples' feet and to wipe them with the towel that was wrapped around him. </a:t>
            </a:r>
            <a:r>
              <a:rPr lang="en-US" sz="2400" baseline="30000" dirty="0"/>
              <a:t>6</a:t>
            </a:r>
            <a:r>
              <a:rPr lang="en-US" sz="2400" dirty="0"/>
              <a:t> He came to Simon Peter, who said to him, “Lord, do you wash my feet?”</a:t>
            </a:r>
          </a:p>
        </p:txBody>
      </p:sp>
      <p:sp>
        <p:nvSpPr>
          <p:cNvPr id="10" name="Rectangle 9"/>
          <p:cNvSpPr/>
          <p:nvPr/>
        </p:nvSpPr>
        <p:spPr>
          <a:xfrm>
            <a:off x="1890486" y="110429"/>
            <a:ext cx="5334001" cy="1138773"/>
          </a:xfrm>
          <a:prstGeom prst="rect">
            <a:avLst/>
          </a:prstGeom>
        </p:spPr>
        <p:txBody>
          <a:bodyPr wrap="square" anchor="ctr">
            <a:spAutoFit/>
          </a:bodyPr>
          <a:lstStyle/>
          <a:p>
            <a:pPr algn="ctr"/>
            <a:r>
              <a:rPr lang="en-US" sz="4000" b="1" dirty="0" smtClean="0"/>
              <a:t>Observation</a:t>
            </a:r>
          </a:p>
          <a:p>
            <a:pPr algn="ctr"/>
            <a:r>
              <a:rPr lang="en-US" sz="2800" dirty="0" smtClean="0"/>
              <a:t>Verses 5-6</a:t>
            </a:r>
            <a:endParaRPr lang="en-US" sz="2800" dirty="0"/>
          </a:p>
        </p:txBody>
      </p:sp>
      <p:sp>
        <p:nvSpPr>
          <p:cNvPr id="11" name="Rectangle 10"/>
          <p:cNvSpPr/>
          <p:nvPr/>
        </p:nvSpPr>
        <p:spPr>
          <a:xfrm>
            <a:off x="922565" y="5831541"/>
            <a:ext cx="7620000" cy="338554"/>
          </a:xfrm>
          <a:prstGeom prst="rect">
            <a:avLst/>
          </a:prstGeom>
        </p:spPr>
        <p:txBody>
          <a:bodyPr wrap="square">
            <a:spAutoFit/>
          </a:bodyPr>
          <a:lstStyle/>
          <a:p>
            <a:r>
              <a:rPr lang="en-US" sz="1600" dirty="0" smtClean="0"/>
              <a:t>Köstenberger</a:t>
            </a:r>
            <a:r>
              <a:rPr lang="en-US" sz="1600" dirty="0"/>
              <a:t>, Andreas J. (2013-11-05). Encountering John (Encountering Biblical </a:t>
            </a:r>
            <a:r>
              <a:rPr lang="en-US" sz="1600" dirty="0" smtClean="0"/>
              <a:t>Studies)</a:t>
            </a:r>
            <a:endParaRPr lang="en-US" sz="1600" dirty="0"/>
          </a:p>
        </p:txBody>
      </p:sp>
    </p:spTree>
    <p:extLst>
      <p:ext uri="{BB962C8B-B14F-4D97-AF65-F5344CB8AC3E}">
        <p14:creationId xmlns:p14="http://schemas.microsoft.com/office/powerpoint/2010/main" val="3881501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762F52A-C960-462B-8236-8A9481EACB9C}" type="slidenum">
              <a:rPr lang="en-US" smtClean="0"/>
              <a:pPr/>
              <a:t>18</a:t>
            </a:fld>
            <a:endParaRPr lang="en-US" dirty="0"/>
          </a:p>
        </p:txBody>
      </p:sp>
      <p:sp>
        <p:nvSpPr>
          <p:cNvPr id="3" name="Date Placeholder 2"/>
          <p:cNvSpPr>
            <a:spLocks noGrp="1"/>
          </p:cNvSpPr>
          <p:nvPr>
            <p:ph type="dt" sz="half" idx="10"/>
          </p:nvPr>
        </p:nvSpPr>
        <p:spPr/>
        <p:txBody>
          <a:bodyPr/>
          <a:lstStyle/>
          <a:p>
            <a:r>
              <a:rPr lang="en-US" dirty="0" smtClean="0"/>
              <a:t>April 14, 2015</a:t>
            </a:r>
            <a:endParaRPr lang="en-US" dirty="0"/>
          </a:p>
        </p:txBody>
      </p:sp>
      <p:sp>
        <p:nvSpPr>
          <p:cNvPr id="4" name="Footer Placeholder 3"/>
          <p:cNvSpPr>
            <a:spLocks noGrp="1"/>
          </p:cNvSpPr>
          <p:nvPr>
            <p:ph type="ftr" sz="quarter" idx="11"/>
          </p:nvPr>
        </p:nvSpPr>
        <p:spPr/>
        <p:txBody>
          <a:bodyPr/>
          <a:lstStyle/>
          <a:p>
            <a:r>
              <a:rPr lang="en-US" dirty="0" smtClean="0"/>
              <a:t>Lesson 25 - John 13:1-20</a:t>
            </a:r>
            <a:endParaRPr lang="en-US" dirty="0"/>
          </a:p>
        </p:txBody>
      </p:sp>
      <p:sp>
        <p:nvSpPr>
          <p:cNvPr id="6" name="Rectangle 5"/>
          <p:cNvSpPr/>
          <p:nvPr/>
        </p:nvSpPr>
        <p:spPr>
          <a:xfrm>
            <a:off x="935372" y="1614714"/>
            <a:ext cx="7751428" cy="4524315"/>
          </a:xfrm>
          <a:prstGeom prst="rect">
            <a:avLst/>
          </a:prstGeom>
        </p:spPr>
        <p:txBody>
          <a:bodyPr wrap="square">
            <a:spAutoFit/>
          </a:bodyPr>
          <a:lstStyle/>
          <a:p>
            <a:r>
              <a:rPr lang="en-US" sz="2400" baseline="30000" dirty="0"/>
              <a:t>12</a:t>
            </a:r>
            <a:r>
              <a:rPr lang="en-US" sz="2400" dirty="0"/>
              <a:t> When he had washed their feet and put on his outer garments and resumed his place, he said to them, “</a:t>
            </a:r>
            <a:r>
              <a:rPr lang="en-US" sz="2400" dirty="0">
                <a:solidFill>
                  <a:srgbClr val="FF0000"/>
                </a:solidFill>
              </a:rPr>
              <a:t>Do you understand what I have done to you? </a:t>
            </a:r>
            <a:r>
              <a:rPr lang="en-US" sz="2400" baseline="30000" dirty="0">
                <a:solidFill>
                  <a:srgbClr val="FF0000"/>
                </a:solidFill>
              </a:rPr>
              <a:t>13</a:t>
            </a:r>
            <a:r>
              <a:rPr lang="en-US" sz="2400" dirty="0">
                <a:solidFill>
                  <a:srgbClr val="FF0000"/>
                </a:solidFill>
              </a:rPr>
              <a:t> You call me Teacher and Lord, and you are right, for so I am. </a:t>
            </a:r>
            <a:r>
              <a:rPr lang="en-US" sz="2400" baseline="30000" dirty="0" smtClean="0">
                <a:solidFill>
                  <a:srgbClr val="FF0000"/>
                </a:solidFill>
              </a:rPr>
              <a:t>14</a:t>
            </a:r>
            <a:r>
              <a:rPr lang="en-US" sz="2400" dirty="0" smtClean="0">
                <a:solidFill>
                  <a:srgbClr val="FF0000"/>
                </a:solidFill>
              </a:rPr>
              <a:t> </a:t>
            </a:r>
            <a:r>
              <a:rPr lang="en-US" sz="2400" dirty="0">
                <a:solidFill>
                  <a:srgbClr val="FF0000"/>
                </a:solidFill>
              </a:rPr>
              <a:t>If I then, your Lord and Teacher, have washed your feet, you also ought to wash one another's feet. </a:t>
            </a:r>
            <a:r>
              <a:rPr lang="en-US" sz="2400" baseline="30000" dirty="0">
                <a:solidFill>
                  <a:srgbClr val="FF0000"/>
                </a:solidFill>
              </a:rPr>
              <a:t>15</a:t>
            </a:r>
            <a:r>
              <a:rPr lang="en-US" sz="2400" dirty="0">
                <a:solidFill>
                  <a:srgbClr val="FF0000"/>
                </a:solidFill>
              </a:rPr>
              <a:t> For I have given you an example, that you also should do just as I have done to you. </a:t>
            </a:r>
            <a:r>
              <a:rPr lang="en-US" sz="2400" baseline="30000" dirty="0">
                <a:solidFill>
                  <a:srgbClr val="FF0000"/>
                </a:solidFill>
              </a:rPr>
              <a:t>16</a:t>
            </a:r>
            <a:r>
              <a:rPr lang="en-US" sz="2400" dirty="0">
                <a:solidFill>
                  <a:srgbClr val="FF0000"/>
                </a:solidFill>
              </a:rPr>
              <a:t> Truly, truly, I say to you, a servant is not greater than his master, nor is a messenger greater than the one who sent him. </a:t>
            </a:r>
            <a:r>
              <a:rPr lang="en-US" sz="2400" baseline="30000" dirty="0">
                <a:solidFill>
                  <a:srgbClr val="FF0000"/>
                </a:solidFill>
              </a:rPr>
              <a:t>17</a:t>
            </a:r>
            <a:r>
              <a:rPr lang="en-US" sz="2400" dirty="0">
                <a:solidFill>
                  <a:srgbClr val="FF0000"/>
                </a:solidFill>
              </a:rPr>
              <a:t> If you know these things, blessed are you if you do them</a:t>
            </a:r>
            <a:r>
              <a:rPr lang="en-US" sz="2400" dirty="0" smtClean="0">
                <a:solidFill>
                  <a:srgbClr val="FF0000"/>
                </a:solidFill>
              </a:rPr>
              <a:t>.</a:t>
            </a:r>
            <a:r>
              <a:rPr lang="en-US" sz="2400" dirty="0" smtClean="0"/>
              <a:t>”</a:t>
            </a:r>
          </a:p>
          <a:p>
            <a:endParaRPr lang="en-US" sz="2400" dirty="0"/>
          </a:p>
          <a:p>
            <a:r>
              <a:rPr lang="en-US" sz="2400" dirty="0" smtClean="0"/>
              <a:t>What are the key points Jesus wanted to teach his disciples?</a:t>
            </a:r>
            <a:endParaRPr lang="en-US" sz="2400" dirty="0"/>
          </a:p>
        </p:txBody>
      </p:sp>
      <p:sp>
        <p:nvSpPr>
          <p:cNvPr id="8" name="Rectangle 7"/>
          <p:cNvSpPr/>
          <p:nvPr/>
        </p:nvSpPr>
        <p:spPr>
          <a:xfrm>
            <a:off x="1890486" y="110429"/>
            <a:ext cx="5334001" cy="1138773"/>
          </a:xfrm>
          <a:prstGeom prst="rect">
            <a:avLst/>
          </a:prstGeom>
        </p:spPr>
        <p:txBody>
          <a:bodyPr wrap="square" anchor="ctr">
            <a:spAutoFit/>
          </a:bodyPr>
          <a:lstStyle/>
          <a:p>
            <a:pPr algn="ctr"/>
            <a:r>
              <a:rPr lang="en-US" sz="4000" b="1" dirty="0" smtClean="0"/>
              <a:t>Observation</a:t>
            </a:r>
          </a:p>
          <a:p>
            <a:pPr algn="ctr"/>
            <a:r>
              <a:rPr lang="en-US" sz="2800" dirty="0" smtClean="0"/>
              <a:t>Verses 12-17</a:t>
            </a:r>
            <a:endParaRPr lang="en-US" sz="2800" dirty="0"/>
          </a:p>
        </p:txBody>
      </p:sp>
    </p:spTree>
    <p:extLst>
      <p:ext uri="{BB962C8B-B14F-4D97-AF65-F5344CB8AC3E}">
        <p14:creationId xmlns:p14="http://schemas.microsoft.com/office/powerpoint/2010/main" val="178384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76400" y="296844"/>
            <a:ext cx="5867401" cy="707886"/>
          </a:xfrm>
          <a:prstGeom prst="rect">
            <a:avLst/>
          </a:prstGeom>
        </p:spPr>
        <p:txBody>
          <a:bodyPr wrap="square" anchor="ctr">
            <a:spAutoFit/>
          </a:bodyPr>
          <a:lstStyle/>
          <a:p>
            <a:pPr algn="ctr">
              <a:tabLst>
                <a:tab pos="7546975" algn="r"/>
              </a:tabLst>
            </a:pPr>
            <a:r>
              <a:rPr lang="en-US" sz="4000" b="1" dirty="0"/>
              <a:t>Interpretation</a:t>
            </a:r>
            <a:endParaRPr lang="en-US" sz="2800" dirty="0"/>
          </a:p>
        </p:txBody>
      </p:sp>
      <p:sp>
        <p:nvSpPr>
          <p:cNvPr id="11"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19</a:t>
            </a:fld>
            <a:endParaRPr lang="en-US" dirty="0"/>
          </a:p>
        </p:txBody>
      </p:sp>
      <p:sp>
        <p:nvSpPr>
          <p:cNvPr id="12"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3"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
        <p:nvSpPr>
          <p:cNvPr id="2" name="Rectangle 1"/>
          <p:cNvSpPr/>
          <p:nvPr/>
        </p:nvSpPr>
        <p:spPr>
          <a:xfrm>
            <a:off x="927352" y="1615725"/>
            <a:ext cx="7378448" cy="3046988"/>
          </a:xfrm>
          <a:prstGeom prst="rect">
            <a:avLst/>
          </a:prstGeom>
        </p:spPr>
        <p:txBody>
          <a:bodyPr wrap="square">
            <a:spAutoFit/>
          </a:bodyPr>
          <a:lstStyle/>
          <a:p>
            <a:pPr algn="ctr"/>
            <a:r>
              <a:rPr lang="en-US" sz="2400" b="1" dirty="0">
                <a:hlinkClick r:id="rId2"/>
              </a:rPr>
              <a:t>Philippians </a:t>
            </a:r>
            <a:r>
              <a:rPr lang="en-US" sz="2400" b="1" dirty="0" smtClean="0">
                <a:hlinkClick r:id="rId2"/>
              </a:rPr>
              <a:t>2:5-8</a:t>
            </a:r>
            <a:r>
              <a:rPr lang="en-US" sz="2400" b="1" dirty="0" smtClean="0"/>
              <a:t> </a:t>
            </a:r>
            <a:r>
              <a:rPr lang="en-US" dirty="0" smtClean="0"/>
              <a:t>(ESV</a:t>
            </a:r>
            <a:r>
              <a:rPr lang="en-US" dirty="0"/>
              <a:t>)</a:t>
            </a:r>
            <a:endParaRPr lang="en-US" sz="2400" dirty="0"/>
          </a:p>
          <a:p>
            <a:r>
              <a:rPr lang="en-US" sz="2400" baseline="30000" dirty="0"/>
              <a:t>5 </a:t>
            </a:r>
            <a:r>
              <a:rPr lang="en-US" sz="2400" dirty="0"/>
              <a:t>Have this mind among yourselves, which is yours in Christ </a:t>
            </a:r>
            <a:r>
              <a:rPr lang="en-US" sz="2400" dirty="0" smtClean="0"/>
              <a:t>Jesus,</a:t>
            </a:r>
            <a:r>
              <a:rPr lang="en-US" sz="2400" baseline="30000" dirty="0" smtClean="0"/>
              <a:t>6</a:t>
            </a:r>
            <a:r>
              <a:rPr lang="en-US" sz="2400" baseline="30000" dirty="0"/>
              <a:t> </a:t>
            </a:r>
            <a:r>
              <a:rPr lang="en-US" sz="2400" dirty="0"/>
              <a:t>who, though he was in the form of God, did not count equality with God a thing to be grasped, </a:t>
            </a:r>
            <a:r>
              <a:rPr lang="en-US" sz="2400" baseline="30000" dirty="0"/>
              <a:t>7 </a:t>
            </a:r>
            <a:r>
              <a:rPr lang="en-US" sz="2400" dirty="0"/>
              <a:t>but emptied himself, by taking the form of a </a:t>
            </a:r>
            <a:r>
              <a:rPr lang="en-US" sz="2400" dirty="0" smtClean="0"/>
              <a:t>servant,</a:t>
            </a:r>
            <a:r>
              <a:rPr lang="en-US" sz="2400" baseline="30000" dirty="0"/>
              <a:t> </a:t>
            </a:r>
            <a:r>
              <a:rPr lang="en-US" sz="2400" dirty="0" smtClean="0"/>
              <a:t>being </a:t>
            </a:r>
            <a:r>
              <a:rPr lang="en-US" sz="2400" dirty="0"/>
              <a:t>born in the likeness of men. </a:t>
            </a:r>
            <a:r>
              <a:rPr lang="en-US" sz="2400" baseline="30000" dirty="0"/>
              <a:t>8 </a:t>
            </a:r>
            <a:r>
              <a:rPr lang="en-US" sz="2400" dirty="0"/>
              <a:t>And being found in human form, he humbled himself by becoming obedient to the point of death, even death on a cross. </a:t>
            </a:r>
          </a:p>
        </p:txBody>
      </p:sp>
      <p:sp>
        <p:nvSpPr>
          <p:cNvPr id="3" name="Rectangle 2"/>
          <p:cNvSpPr/>
          <p:nvPr/>
        </p:nvSpPr>
        <p:spPr>
          <a:xfrm>
            <a:off x="514750" y="4800600"/>
            <a:ext cx="8432533" cy="707886"/>
          </a:xfrm>
          <a:prstGeom prst="rect">
            <a:avLst/>
          </a:prstGeom>
        </p:spPr>
        <p:txBody>
          <a:bodyPr wrap="square">
            <a:spAutoFit/>
          </a:bodyPr>
          <a:lstStyle/>
          <a:p>
            <a:r>
              <a:rPr lang="en-US" sz="2000" dirty="0" smtClean="0"/>
              <a:t>“It </a:t>
            </a:r>
            <a:r>
              <a:rPr lang="en-US" sz="2000" dirty="0"/>
              <a:t>is hard to think of an event that better encapsulates the attitude of Christ Jesus commended in the following verses by Paul than the </a:t>
            </a:r>
            <a:r>
              <a:rPr lang="en-US" sz="2000" dirty="0" smtClean="0"/>
              <a:t>footwashing”</a:t>
            </a:r>
            <a:endParaRPr lang="en-US" sz="2000" dirty="0"/>
          </a:p>
        </p:txBody>
      </p:sp>
      <p:sp>
        <p:nvSpPr>
          <p:cNvPr id="14" name="Rectangle 13"/>
          <p:cNvSpPr/>
          <p:nvPr/>
        </p:nvSpPr>
        <p:spPr>
          <a:xfrm>
            <a:off x="922565" y="5831541"/>
            <a:ext cx="7620000" cy="338554"/>
          </a:xfrm>
          <a:prstGeom prst="rect">
            <a:avLst/>
          </a:prstGeom>
        </p:spPr>
        <p:txBody>
          <a:bodyPr wrap="square">
            <a:spAutoFit/>
          </a:bodyPr>
          <a:lstStyle/>
          <a:p>
            <a:r>
              <a:rPr lang="en-US" sz="1600" dirty="0" smtClean="0"/>
              <a:t>Köstenberger</a:t>
            </a:r>
            <a:r>
              <a:rPr lang="en-US" sz="1600" dirty="0"/>
              <a:t>, Andreas J. (2013-11-05). Encountering John (Encountering Biblical </a:t>
            </a:r>
            <a:r>
              <a:rPr lang="en-US" sz="1600" dirty="0" smtClean="0"/>
              <a:t>Studies)</a:t>
            </a:r>
            <a:endParaRPr lang="en-US" sz="1600" dirty="0"/>
          </a:p>
        </p:txBody>
      </p:sp>
    </p:spTree>
    <p:extLst>
      <p:ext uri="{BB962C8B-B14F-4D97-AF65-F5344CB8AC3E}">
        <p14:creationId xmlns:p14="http://schemas.microsoft.com/office/powerpoint/2010/main" val="2819521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8914" y="1618669"/>
            <a:ext cx="7482914" cy="3444533"/>
          </a:xfrm>
          <a:prstGeom prst="rect">
            <a:avLst/>
          </a:prstGeom>
        </p:spPr>
        <p:txBody>
          <a:bodyPr wrap="square">
            <a:spAutoFit/>
          </a:bodyPr>
          <a:lstStyle/>
          <a:p>
            <a:pPr algn="ctr">
              <a:lnSpc>
                <a:spcPts val="5500"/>
              </a:lnSpc>
              <a:spcAft>
                <a:spcPts val="1200"/>
              </a:spcAft>
            </a:pPr>
            <a:r>
              <a:rPr lang="en-US" sz="4000" u="sng" dirty="0">
                <a:hlinkClick r:id="rId3"/>
              </a:rPr>
              <a:t>John </a:t>
            </a:r>
            <a:r>
              <a:rPr lang="en-US" sz="4000" u="sng" dirty="0" smtClean="0">
                <a:hlinkClick r:id="rId3"/>
              </a:rPr>
              <a:t>13:15</a:t>
            </a:r>
            <a:r>
              <a:rPr lang="en-US" sz="4000" u="sng" dirty="0" smtClean="0"/>
              <a:t> </a:t>
            </a:r>
            <a:r>
              <a:rPr lang="en-US" sz="3200" dirty="0" smtClean="0"/>
              <a:t>(ESV)</a:t>
            </a:r>
            <a:endParaRPr lang="en-US" sz="4000" dirty="0" smtClean="0"/>
          </a:p>
          <a:p>
            <a:pPr>
              <a:lnSpc>
                <a:spcPct val="150000"/>
              </a:lnSpc>
            </a:pPr>
            <a:r>
              <a:rPr lang="en-US" sz="3600" dirty="0" smtClean="0">
                <a:solidFill>
                  <a:srgbClr val="FF0000"/>
                </a:solidFill>
              </a:rPr>
              <a:t>“For </a:t>
            </a:r>
            <a:r>
              <a:rPr lang="en-US" sz="3600" dirty="0">
                <a:solidFill>
                  <a:srgbClr val="FF0000"/>
                </a:solidFill>
              </a:rPr>
              <a:t>I have given you an example, that you also should do just as I have done to you</a:t>
            </a:r>
            <a:r>
              <a:rPr lang="en-US" sz="3600" dirty="0" smtClean="0">
                <a:solidFill>
                  <a:srgbClr val="FF0000"/>
                </a:solidFill>
              </a:rPr>
              <a:t>.“</a:t>
            </a:r>
            <a:endParaRPr lang="en-US" sz="3600" dirty="0">
              <a:solidFill>
                <a:srgbClr val="FF0000"/>
              </a:solidFill>
            </a:endParaRPr>
          </a:p>
        </p:txBody>
      </p:sp>
      <p:sp>
        <p:nvSpPr>
          <p:cNvPr id="12" name="Rectangle 11"/>
          <p:cNvSpPr/>
          <p:nvPr/>
        </p:nvSpPr>
        <p:spPr>
          <a:xfrm>
            <a:off x="2071914" y="309609"/>
            <a:ext cx="5022294" cy="769441"/>
          </a:xfrm>
          <a:prstGeom prst="rect">
            <a:avLst/>
          </a:prstGeom>
        </p:spPr>
        <p:txBody>
          <a:bodyPr wrap="square" anchor="ctr">
            <a:spAutoFit/>
          </a:bodyPr>
          <a:lstStyle/>
          <a:p>
            <a:pPr algn="ctr"/>
            <a:r>
              <a:rPr lang="en-US" sz="4400" b="1" dirty="0" smtClean="0"/>
              <a:t>Memory Verse</a:t>
            </a:r>
          </a:p>
        </p:txBody>
      </p:sp>
      <p:sp>
        <p:nvSpPr>
          <p:cNvPr id="9"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2</a:t>
            </a:fld>
            <a:endParaRPr lang="en-US" dirty="0"/>
          </a:p>
        </p:txBody>
      </p:sp>
      <p:sp>
        <p:nvSpPr>
          <p:cNvPr id="10"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1"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Tree>
    <p:extLst>
      <p:ext uri="{BB962C8B-B14F-4D97-AF65-F5344CB8AC3E}">
        <p14:creationId xmlns:p14="http://schemas.microsoft.com/office/powerpoint/2010/main" val="769035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762F52A-C960-462B-8236-8A9481EACB9C}" type="slidenum">
              <a:rPr lang="en-US" smtClean="0"/>
              <a:pPr/>
              <a:t>20</a:t>
            </a:fld>
            <a:endParaRPr lang="en-US" dirty="0"/>
          </a:p>
        </p:txBody>
      </p:sp>
      <p:sp>
        <p:nvSpPr>
          <p:cNvPr id="3" name="Date Placeholder 2"/>
          <p:cNvSpPr>
            <a:spLocks noGrp="1"/>
          </p:cNvSpPr>
          <p:nvPr>
            <p:ph type="dt" sz="half" idx="10"/>
          </p:nvPr>
        </p:nvSpPr>
        <p:spPr/>
        <p:txBody>
          <a:bodyPr/>
          <a:lstStyle/>
          <a:p>
            <a:r>
              <a:rPr lang="en-US" dirty="0" smtClean="0"/>
              <a:t>April 14, 2015</a:t>
            </a:r>
            <a:endParaRPr lang="en-US" dirty="0"/>
          </a:p>
        </p:txBody>
      </p:sp>
      <p:sp>
        <p:nvSpPr>
          <p:cNvPr id="4" name="Footer Placeholder 3"/>
          <p:cNvSpPr>
            <a:spLocks noGrp="1"/>
          </p:cNvSpPr>
          <p:nvPr>
            <p:ph type="ftr" sz="quarter" idx="11"/>
          </p:nvPr>
        </p:nvSpPr>
        <p:spPr/>
        <p:txBody>
          <a:bodyPr/>
          <a:lstStyle/>
          <a:p>
            <a:r>
              <a:rPr lang="en-US" dirty="0" smtClean="0"/>
              <a:t>Lesson 25 - John 13:1-20</a:t>
            </a:r>
            <a:endParaRPr lang="en-US" dirty="0"/>
          </a:p>
        </p:txBody>
      </p:sp>
      <p:sp>
        <p:nvSpPr>
          <p:cNvPr id="6" name="Rectangle 5"/>
          <p:cNvSpPr/>
          <p:nvPr/>
        </p:nvSpPr>
        <p:spPr>
          <a:xfrm>
            <a:off x="742949" y="1460697"/>
            <a:ext cx="7734302" cy="4154984"/>
          </a:xfrm>
          <a:prstGeom prst="rect">
            <a:avLst/>
          </a:prstGeom>
        </p:spPr>
        <p:txBody>
          <a:bodyPr wrap="square">
            <a:spAutoFit/>
          </a:bodyPr>
          <a:lstStyle/>
          <a:p>
            <a:r>
              <a:rPr lang="en-US" sz="2400" dirty="0" smtClean="0"/>
              <a:t>“Jesus </a:t>
            </a:r>
            <a:r>
              <a:rPr lang="en-US" sz="2400" dirty="0"/>
              <a:t>did what he was about to do fully aware that the Father had given all things into his hands and that he had come from God and was returning to God. John here emphasizes that, at the outset of the footwashing, Jesus was fully assured of his status. He knew he was the Son of God, yet he lowered himself to the status of slave— what amazing condescension! No one said it better than Paul: Jesus, “being in very nature God, did not consider equality with God something to be used to his own advantage” (Phil. 2: 6). Thus the </a:t>
            </a:r>
            <a:r>
              <a:rPr lang="en-US" sz="2400" b="1" dirty="0"/>
              <a:t>footwashing becomes an acted parable of the theological significance of the incarnation itself</a:t>
            </a:r>
            <a:r>
              <a:rPr lang="en-US" sz="2400" dirty="0" smtClean="0"/>
              <a:t>.”</a:t>
            </a:r>
            <a:endParaRPr lang="en-US" sz="2400" dirty="0"/>
          </a:p>
        </p:txBody>
      </p:sp>
      <p:sp>
        <p:nvSpPr>
          <p:cNvPr id="9" name="Rectangle 8"/>
          <p:cNvSpPr/>
          <p:nvPr/>
        </p:nvSpPr>
        <p:spPr>
          <a:xfrm>
            <a:off x="1676400" y="296844"/>
            <a:ext cx="5867401" cy="707886"/>
          </a:xfrm>
          <a:prstGeom prst="rect">
            <a:avLst/>
          </a:prstGeom>
        </p:spPr>
        <p:txBody>
          <a:bodyPr wrap="square" anchor="ctr">
            <a:spAutoFit/>
          </a:bodyPr>
          <a:lstStyle/>
          <a:p>
            <a:pPr algn="ctr">
              <a:tabLst>
                <a:tab pos="7546975" algn="r"/>
              </a:tabLst>
            </a:pPr>
            <a:r>
              <a:rPr lang="en-US" sz="4000" b="1" dirty="0"/>
              <a:t>Interpretation</a:t>
            </a:r>
            <a:endParaRPr lang="en-US" sz="2800" dirty="0"/>
          </a:p>
        </p:txBody>
      </p:sp>
      <p:sp>
        <p:nvSpPr>
          <p:cNvPr id="8" name="Rectangle 7"/>
          <p:cNvSpPr/>
          <p:nvPr/>
        </p:nvSpPr>
        <p:spPr>
          <a:xfrm>
            <a:off x="922565" y="5831541"/>
            <a:ext cx="7620000" cy="338554"/>
          </a:xfrm>
          <a:prstGeom prst="rect">
            <a:avLst/>
          </a:prstGeom>
        </p:spPr>
        <p:txBody>
          <a:bodyPr wrap="square">
            <a:spAutoFit/>
          </a:bodyPr>
          <a:lstStyle/>
          <a:p>
            <a:r>
              <a:rPr lang="en-US" sz="1600" dirty="0" smtClean="0"/>
              <a:t>Köstenberger</a:t>
            </a:r>
            <a:r>
              <a:rPr lang="en-US" sz="1600" dirty="0"/>
              <a:t>, Andreas J. (2013-11-05). Encountering John (Encountering Biblical </a:t>
            </a:r>
            <a:r>
              <a:rPr lang="en-US" sz="1600" dirty="0" smtClean="0"/>
              <a:t>Studies)</a:t>
            </a:r>
            <a:endParaRPr lang="en-US" sz="1600" dirty="0"/>
          </a:p>
        </p:txBody>
      </p:sp>
    </p:spTree>
    <p:extLst>
      <p:ext uri="{BB962C8B-B14F-4D97-AF65-F5344CB8AC3E}">
        <p14:creationId xmlns:p14="http://schemas.microsoft.com/office/powerpoint/2010/main" val="4111894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85800" y="1600200"/>
            <a:ext cx="7848600" cy="4093428"/>
          </a:xfrm>
          <a:prstGeom prst="rect">
            <a:avLst/>
          </a:prstGeom>
        </p:spPr>
        <p:txBody>
          <a:bodyPr wrap="square">
            <a:spAutoFit/>
          </a:bodyPr>
          <a:lstStyle/>
          <a:p>
            <a:pPr>
              <a:spcBef>
                <a:spcPts val="600"/>
              </a:spcBef>
              <a:spcAft>
                <a:spcPts val="600"/>
              </a:spcAft>
            </a:pPr>
            <a:r>
              <a:rPr lang="en-US" sz="2400" dirty="0" smtClean="0"/>
              <a:t>“In </a:t>
            </a:r>
            <a:r>
              <a:rPr lang="en-US" sz="2400" dirty="0"/>
              <a:t>the upper room, the need of the hour was clean feet. In your and my life, the need may be any of a virtually limitless number. We must be perceptive and caring in order to identify such needs and then meet them as we are </a:t>
            </a:r>
            <a:r>
              <a:rPr lang="en-US" sz="2400" dirty="0" smtClean="0"/>
              <a:t>able.”</a:t>
            </a:r>
          </a:p>
          <a:p>
            <a:pPr>
              <a:spcBef>
                <a:spcPts val="600"/>
              </a:spcBef>
              <a:spcAft>
                <a:spcPts val="600"/>
              </a:spcAft>
            </a:pPr>
            <a:r>
              <a:rPr lang="en-US" sz="2400" dirty="0" smtClean="0"/>
              <a:t>“</a:t>
            </a:r>
            <a:r>
              <a:rPr lang="en-US" sz="2400" dirty="0"/>
              <a:t>Carry each other’s burdens, and in this way you will fulfill the law of Christ” (Gal. 6: 2). </a:t>
            </a:r>
            <a:endParaRPr lang="en-US" sz="2400" dirty="0" smtClean="0"/>
          </a:p>
          <a:p>
            <a:pPr>
              <a:spcBef>
                <a:spcPts val="600"/>
              </a:spcBef>
              <a:spcAft>
                <a:spcPts val="600"/>
              </a:spcAft>
            </a:pPr>
            <a:r>
              <a:rPr lang="en-US" sz="2400" dirty="0" smtClean="0"/>
              <a:t>“</a:t>
            </a:r>
            <a:r>
              <a:rPr lang="en-US" sz="2400" dirty="0"/>
              <a:t>Do nothing out of selfish ambition or vain conceit. Rather, in humility value others above yourselves, not looking to your own interests but each of you to the interests of the others” (Phil. 2: 3– 4</a:t>
            </a:r>
            <a:r>
              <a:rPr lang="en-US" sz="2400" dirty="0" smtClean="0"/>
              <a:t>).”</a:t>
            </a:r>
            <a:endParaRPr lang="en-US" sz="2400" dirty="0"/>
          </a:p>
        </p:txBody>
      </p:sp>
      <p:sp>
        <p:nvSpPr>
          <p:cNvPr id="7" name="Rectangle 6"/>
          <p:cNvSpPr/>
          <p:nvPr/>
        </p:nvSpPr>
        <p:spPr>
          <a:xfrm>
            <a:off x="1676400" y="296844"/>
            <a:ext cx="5867401" cy="707886"/>
          </a:xfrm>
          <a:prstGeom prst="rect">
            <a:avLst/>
          </a:prstGeom>
        </p:spPr>
        <p:txBody>
          <a:bodyPr wrap="square" anchor="ctr">
            <a:spAutoFit/>
          </a:bodyPr>
          <a:lstStyle/>
          <a:p>
            <a:pPr algn="ctr">
              <a:spcAft>
                <a:spcPts val="600"/>
              </a:spcAft>
            </a:pPr>
            <a:r>
              <a:rPr lang="en-US" sz="4000" b="1" dirty="0"/>
              <a:t>Application &amp; Discussion</a:t>
            </a:r>
          </a:p>
        </p:txBody>
      </p:sp>
      <p:sp>
        <p:nvSpPr>
          <p:cNvPr id="9"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21</a:t>
            </a:fld>
            <a:endParaRPr lang="en-US" dirty="0"/>
          </a:p>
        </p:txBody>
      </p:sp>
      <p:sp>
        <p:nvSpPr>
          <p:cNvPr id="12"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3"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
        <p:nvSpPr>
          <p:cNvPr id="8" name="Rectangle 7"/>
          <p:cNvSpPr/>
          <p:nvPr/>
        </p:nvSpPr>
        <p:spPr>
          <a:xfrm>
            <a:off x="922565" y="5831541"/>
            <a:ext cx="7620000" cy="338554"/>
          </a:xfrm>
          <a:prstGeom prst="rect">
            <a:avLst/>
          </a:prstGeom>
        </p:spPr>
        <p:txBody>
          <a:bodyPr wrap="square">
            <a:spAutoFit/>
          </a:bodyPr>
          <a:lstStyle/>
          <a:p>
            <a:r>
              <a:rPr lang="en-US" sz="1600" dirty="0" smtClean="0"/>
              <a:t>Köstenberger</a:t>
            </a:r>
            <a:r>
              <a:rPr lang="en-US" sz="1600" dirty="0"/>
              <a:t>, Andreas J. (2013-11-05). Encountering John (Encountering Biblical </a:t>
            </a:r>
            <a:r>
              <a:rPr lang="en-US" sz="1600" dirty="0" smtClean="0"/>
              <a:t>Studies)</a:t>
            </a:r>
            <a:endParaRPr lang="en-US" sz="1600" dirty="0"/>
          </a:p>
        </p:txBody>
      </p:sp>
    </p:spTree>
    <p:extLst>
      <p:ext uri="{BB962C8B-B14F-4D97-AF65-F5344CB8AC3E}">
        <p14:creationId xmlns:p14="http://schemas.microsoft.com/office/powerpoint/2010/main" val="16738982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76400" y="296844"/>
            <a:ext cx="5867401" cy="707886"/>
          </a:xfrm>
          <a:prstGeom prst="rect">
            <a:avLst/>
          </a:prstGeom>
        </p:spPr>
        <p:txBody>
          <a:bodyPr wrap="square" anchor="ctr">
            <a:spAutoFit/>
          </a:bodyPr>
          <a:lstStyle/>
          <a:p>
            <a:pPr algn="ctr">
              <a:spcAft>
                <a:spcPts val="600"/>
              </a:spcAft>
            </a:pPr>
            <a:r>
              <a:rPr lang="en-US" sz="4000" b="1" dirty="0"/>
              <a:t>Application &amp; Discussion</a:t>
            </a:r>
          </a:p>
        </p:txBody>
      </p:sp>
      <p:sp>
        <p:nvSpPr>
          <p:cNvPr id="9"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22</a:t>
            </a:fld>
            <a:endParaRPr lang="en-US" dirty="0"/>
          </a:p>
        </p:txBody>
      </p:sp>
      <p:sp>
        <p:nvSpPr>
          <p:cNvPr id="12"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3"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
        <p:nvSpPr>
          <p:cNvPr id="2" name="Rectangle 1"/>
          <p:cNvSpPr/>
          <p:nvPr/>
        </p:nvSpPr>
        <p:spPr>
          <a:xfrm>
            <a:off x="928914" y="1614713"/>
            <a:ext cx="7734300" cy="4031873"/>
          </a:xfrm>
          <a:prstGeom prst="rect">
            <a:avLst/>
          </a:prstGeom>
        </p:spPr>
        <p:txBody>
          <a:bodyPr wrap="square">
            <a:spAutoFit/>
          </a:bodyPr>
          <a:lstStyle/>
          <a:p>
            <a:pPr marL="285750" indent="-285750">
              <a:buFont typeface="Arial" panose="020B0604020202020204" pitchFamily="34" charset="0"/>
              <a:buChar char="•"/>
            </a:pPr>
            <a:r>
              <a:rPr lang="en-US" sz="3200" dirty="0"/>
              <a:t>This week focus on increasing your perception and compassion for your </a:t>
            </a:r>
            <a:r>
              <a:rPr lang="en-US" sz="3200" dirty="0" smtClean="0"/>
              <a:t>brothers </a:t>
            </a:r>
            <a:r>
              <a:rPr lang="en-US" sz="3200" dirty="0"/>
              <a:t>in Christ by </a:t>
            </a:r>
            <a:r>
              <a:rPr lang="en-US" sz="3200" dirty="0" smtClean="0"/>
              <a:t>asking </a:t>
            </a:r>
            <a:r>
              <a:rPr lang="en-US" sz="3200" dirty="0"/>
              <a:t>God to give you a loving attitude of servanthood and how you can meet the needs of </a:t>
            </a:r>
            <a:r>
              <a:rPr lang="en-US" sz="3200" dirty="0" smtClean="0"/>
              <a:t>your brothers.</a:t>
            </a:r>
          </a:p>
          <a:p>
            <a:endParaRPr lang="en-US" sz="3200" dirty="0"/>
          </a:p>
          <a:p>
            <a:pPr marL="285750" indent="-285750">
              <a:buFont typeface="Arial" panose="020B0604020202020204" pitchFamily="34" charset="0"/>
              <a:buChar char="•"/>
            </a:pPr>
            <a:r>
              <a:rPr lang="en-US" sz="3200" dirty="0">
                <a:hlinkClick r:id="rId2"/>
              </a:rPr>
              <a:t>Spring into Service, April 24-26 </a:t>
            </a:r>
            <a:endParaRPr lang="en-US" sz="3200" dirty="0"/>
          </a:p>
          <a:p>
            <a:endParaRPr lang="en-US" sz="3200" dirty="0" smtClean="0"/>
          </a:p>
        </p:txBody>
      </p:sp>
    </p:spTree>
    <p:extLst>
      <p:ext uri="{BB962C8B-B14F-4D97-AF65-F5344CB8AC3E}">
        <p14:creationId xmlns:p14="http://schemas.microsoft.com/office/powerpoint/2010/main" val="3107922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762F52A-C960-462B-8236-8A9481EACB9C}" type="slidenum">
              <a:rPr lang="en-US" smtClean="0"/>
              <a:pPr/>
              <a:t>23</a:t>
            </a:fld>
            <a:endParaRPr lang="en-US" dirty="0"/>
          </a:p>
        </p:txBody>
      </p:sp>
      <p:sp>
        <p:nvSpPr>
          <p:cNvPr id="3" name="Date Placeholder 2"/>
          <p:cNvSpPr>
            <a:spLocks noGrp="1"/>
          </p:cNvSpPr>
          <p:nvPr>
            <p:ph type="dt" sz="half" idx="10"/>
          </p:nvPr>
        </p:nvSpPr>
        <p:spPr/>
        <p:txBody>
          <a:bodyPr/>
          <a:lstStyle/>
          <a:p>
            <a:r>
              <a:rPr lang="en-US" dirty="0" smtClean="0"/>
              <a:t>April 14, 2015</a:t>
            </a:r>
            <a:endParaRPr lang="en-US" dirty="0"/>
          </a:p>
        </p:txBody>
      </p:sp>
      <p:sp>
        <p:nvSpPr>
          <p:cNvPr id="4" name="Footer Placeholder 3"/>
          <p:cNvSpPr>
            <a:spLocks noGrp="1"/>
          </p:cNvSpPr>
          <p:nvPr>
            <p:ph type="ftr" sz="quarter" idx="11"/>
          </p:nvPr>
        </p:nvSpPr>
        <p:spPr/>
        <p:txBody>
          <a:bodyPr/>
          <a:lstStyle/>
          <a:p>
            <a:r>
              <a:rPr lang="en-US" dirty="0" smtClean="0"/>
              <a:t>Lesson 25 - John 13:1-20</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9556" y="2438400"/>
            <a:ext cx="5010150" cy="3752850"/>
          </a:xfrm>
          <a:prstGeom prst="rect">
            <a:avLst/>
          </a:prstGeom>
        </p:spPr>
      </p:pic>
      <p:sp>
        <p:nvSpPr>
          <p:cNvPr id="6" name="Rectangle 5"/>
          <p:cNvSpPr/>
          <p:nvPr/>
        </p:nvSpPr>
        <p:spPr>
          <a:xfrm>
            <a:off x="2074301" y="304800"/>
            <a:ext cx="4995405" cy="1938992"/>
          </a:xfrm>
          <a:prstGeom prst="rect">
            <a:avLst/>
          </a:prstGeom>
        </p:spPr>
        <p:txBody>
          <a:bodyPr wrap="none">
            <a:spAutoFit/>
          </a:bodyPr>
          <a:lstStyle/>
          <a:p>
            <a:pPr algn="ctr">
              <a:tabLst>
                <a:tab pos="7546975" algn="r"/>
              </a:tabLst>
            </a:pPr>
            <a:r>
              <a:rPr lang="en-US" sz="4000" b="1" dirty="0" smtClean="0"/>
              <a:t>My time of need.</a:t>
            </a:r>
          </a:p>
          <a:p>
            <a:pPr algn="ctr">
              <a:tabLst>
                <a:tab pos="7546975" algn="r"/>
              </a:tabLst>
            </a:pPr>
            <a:r>
              <a:rPr lang="en-US" sz="4000" b="1" dirty="0" smtClean="0"/>
              <a:t>The story of a raccoon </a:t>
            </a:r>
          </a:p>
          <a:p>
            <a:pPr algn="ctr">
              <a:tabLst>
                <a:tab pos="7546975" algn="r"/>
              </a:tabLst>
            </a:pPr>
            <a:r>
              <a:rPr lang="en-US" sz="4000" b="1" dirty="0" smtClean="0"/>
              <a:t>in my attic…</a:t>
            </a:r>
            <a:endParaRPr lang="en-US" sz="4000" b="1" dirty="0"/>
          </a:p>
        </p:txBody>
      </p:sp>
    </p:spTree>
    <p:extLst>
      <p:ext uri="{BB962C8B-B14F-4D97-AF65-F5344CB8AC3E}">
        <p14:creationId xmlns:p14="http://schemas.microsoft.com/office/powerpoint/2010/main" val="39832040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11906" y="309611"/>
            <a:ext cx="5022294" cy="769441"/>
          </a:xfrm>
          <a:prstGeom prst="rect">
            <a:avLst/>
          </a:prstGeom>
        </p:spPr>
        <p:txBody>
          <a:bodyPr wrap="square" anchor="ctr">
            <a:spAutoFit/>
          </a:bodyPr>
          <a:lstStyle/>
          <a:p>
            <a:pPr algn="ctr"/>
            <a:r>
              <a:rPr lang="en-US" sz="4400" b="1" dirty="0" smtClean="0"/>
              <a:t>Closing</a:t>
            </a:r>
            <a:endParaRPr lang="en-US" sz="3200" b="1" dirty="0" smtClean="0"/>
          </a:p>
        </p:txBody>
      </p:sp>
      <p:sp>
        <p:nvSpPr>
          <p:cNvPr id="13" name="Rectangle 12"/>
          <p:cNvSpPr/>
          <p:nvPr/>
        </p:nvSpPr>
        <p:spPr>
          <a:xfrm>
            <a:off x="2756646" y="1613647"/>
            <a:ext cx="3644154" cy="3796553"/>
          </a:xfrm>
          <a:prstGeom prst="rect">
            <a:avLst/>
          </a:prstGeom>
        </p:spPr>
        <p:txBody>
          <a:bodyPr wrap="square">
            <a:spAutoFit/>
          </a:bodyPr>
          <a:lstStyle/>
          <a:p>
            <a:pPr marL="514350" lvl="0" indent="-514350">
              <a:lnSpc>
                <a:spcPct val="200000"/>
              </a:lnSpc>
              <a:buFont typeface="Arial" panose="020B0604020202020204" pitchFamily="34" charset="0"/>
              <a:buChar char="•"/>
            </a:pPr>
            <a:r>
              <a:rPr lang="en-US" sz="4000" dirty="0" smtClean="0"/>
              <a:t>Questions? </a:t>
            </a:r>
          </a:p>
          <a:p>
            <a:pPr marL="514350" lvl="0" indent="-514350">
              <a:lnSpc>
                <a:spcPct val="200000"/>
              </a:lnSpc>
              <a:buFont typeface="Arial" panose="020B0604020202020204" pitchFamily="34" charset="0"/>
              <a:buChar char="•"/>
            </a:pPr>
            <a:r>
              <a:rPr lang="en-US" sz="4000" dirty="0" smtClean="0"/>
              <a:t>Comments? </a:t>
            </a:r>
          </a:p>
          <a:p>
            <a:pPr marL="514350" lvl="0" indent="-514350">
              <a:lnSpc>
                <a:spcPct val="200000"/>
              </a:lnSpc>
              <a:buFont typeface="Arial" panose="020B0604020202020204" pitchFamily="34" charset="0"/>
              <a:buChar char="•"/>
            </a:pPr>
            <a:r>
              <a:rPr lang="en-US" sz="4000" dirty="0" smtClean="0"/>
              <a:t>Closing Prayer </a:t>
            </a:r>
            <a:endParaRPr lang="en-US" sz="4000" dirty="0"/>
          </a:p>
        </p:txBody>
      </p:sp>
      <p:sp>
        <p:nvSpPr>
          <p:cNvPr id="2" name="Date Placeholder 1"/>
          <p:cNvSpPr>
            <a:spLocks noGrp="1"/>
          </p:cNvSpPr>
          <p:nvPr>
            <p:ph type="dt" sz="half" idx="10"/>
          </p:nvPr>
        </p:nvSpPr>
        <p:spPr/>
        <p:txBody>
          <a:bodyPr/>
          <a:lstStyle/>
          <a:p>
            <a:r>
              <a:rPr lang="en-US" dirty="0" smtClean="0"/>
              <a:t>April 14, 2015</a:t>
            </a:r>
            <a:endParaRPr lang="en-US" dirty="0"/>
          </a:p>
        </p:txBody>
      </p:sp>
      <p:sp>
        <p:nvSpPr>
          <p:cNvPr id="3" name="Footer Placeholder 2"/>
          <p:cNvSpPr>
            <a:spLocks noGrp="1"/>
          </p:cNvSpPr>
          <p:nvPr>
            <p:ph type="ftr" sz="quarter" idx="11"/>
          </p:nvPr>
        </p:nvSpPr>
        <p:spPr/>
        <p:txBody>
          <a:bodyPr/>
          <a:lstStyle/>
          <a:p>
            <a:r>
              <a:rPr lang="en-US" dirty="0" smtClean="0"/>
              <a:t>Lesson 25 - John 13:1-20</a:t>
            </a:r>
            <a:endParaRPr lang="en-US" dirty="0"/>
          </a:p>
        </p:txBody>
      </p:sp>
      <p:sp>
        <p:nvSpPr>
          <p:cNvPr id="4" name="Slide Number Placeholder 3"/>
          <p:cNvSpPr>
            <a:spLocks noGrp="1"/>
          </p:cNvSpPr>
          <p:nvPr>
            <p:ph type="sldNum" sz="quarter" idx="12"/>
          </p:nvPr>
        </p:nvSpPr>
        <p:spPr/>
        <p:txBody>
          <a:bodyPr/>
          <a:lstStyle/>
          <a:p>
            <a:fld id="{5762F52A-C960-462B-8236-8A9481EACB9C}" type="slidenum">
              <a:rPr lang="en-US" smtClean="0"/>
              <a:pPr/>
              <a:t>24</a:t>
            </a:fld>
            <a:endParaRPr lang="en-US" dirty="0"/>
          </a:p>
        </p:txBody>
      </p:sp>
    </p:spTree>
    <p:extLst>
      <p:ext uri="{BB962C8B-B14F-4D97-AF65-F5344CB8AC3E}">
        <p14:creationId xmlns:p14="http://schemas.microsoft.com/office/powerpoint/2010/main" val="627406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8915" y="1447800"/>
            <a:ext cx="7224486" cy="4801314"/>
          </a:xfrm>
          <a:prstGeom prst="rect">
            <a:avLst/>
          </a:prstGeom>
        </p:spPr>
        <p:txBody>
          <a:bodyPr wrap="square">
            <a:spAutoFit/>
          </a:bodyPr>
          <a:lstStyle/>
          <a:p>
            <a:pPr algn="ctr">
              <a:lnSpc>
                <a:spcPct val="150000"/>
              </a:lnSpc>
            </a:pPr>
            <a:r>
              <a:rPr lang="en-US" sz="3200" b="1" dirty="0" smtClean="0">
                <a:latin typeface="Arial" panose="020B0604020202020204" pitchFamily="34" charset="0"/>
                <a:ea typeface="Calibri" panose="020F0502020204030204" pitchFamily="34" charset="0"/>
                <a:cs typeface="Arial" panose="020B0604020202020204" pitchFamily="34" charset="0"/>
                <a:hlinkClick r:id="rId2"/>
              </a:rPr>
              <a:t>John 20:30-31</a:t>
            </a:r>
            <a:r>
              <a:rPr lang="en-US" sz="3200" b="1" dirty="0" smtClean="0">
                <a:latin typeface="Arial" panose="020B0604020202020204" pitchFamily="34" charset="0"/>
                <a:ea typeface="Calibri" panose="020F0502020204030204" pitchFamily="34" charset="0"/>
                <a:cs typeface="Arial" panose="020B0604020202020204" pitchFamily="34" charset="0"/>
              </a:rPr>
              <a:t> </a:t>
            </a:r>
            <a:r>
              <a:rPr lang="en-US" sz="2400" dirty="0" smtClean="0"/>
              <a:t>(</a:t>
            </a:r>
            <a:r>
              <a:rPr lang="en-US" sz="2400" dirty="0"/>
              <a:t>ESV)</a:t>
            </a:r>
            <a:endParaRPr lang="en-US" sz="3200" b="1" dirty="0" smtClean="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800" baseline="30000" dirty="0" smtClean="0">
                <a:latin typeface="Arial" panose="020B0604020202020204" pitchFamily="34" charset="0"/>
                <a:cs typeface="Arial" panose="020B0604020202020204" pitchFamily="34" charset="0"/>
              </a:rPr>
              <a:t>30</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Now Jesus did many other signs in the presence of the disciples, which are not written in this book; </a:t>
            </a:r>
            <a:r>
              <a:rPr lang="en-US" sz="2800" baseline="30000" dirty="0" smtClean="0">
                <a:latin typeface="Arial" panose="020B0604020202020204" pitchFamily="34" charset="0"/>
                <a:cs typeface="Arial" panose="020B0604020202020204" pitchFamily="34" charset="0"/>
              </a:rPr>
              <a:t>31</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these are written so that you may believe that Jesus is the Christ, the Son of God, and </a:t>
            </a:r>
            <a:r>
              <a:rPr lang="en-US" sz="2800" dirty="0" smtClean="0">
                <a:latin typeface="Arial" panose="020B0604020202020204" pitchFamily="34" charset="0"/>
                <a:cs typeface="Arial" panose="020B0604020202020204" pitchFamily="34" charset="0"/>
              </a:rPr>
              <a:t>that </a:t>
            </a:r>
            <a:r>
              <a:rPr lang="en-US" sz="2800" dirty="0">
                <a:latin typeface="Arial" panose="020B0604020202020204" pitchFamily="34" charset="0"/>
                <a:cs typeface="Arial" panose="020B0604020202020204" pitchFamily="34" charset="0"/>
              </a:rPr>
              <a:t>by believing you may have life in his name</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Rectangle 3"/>
          <p:cNvSpPr/>
          <p:nvPr/>
        </p:nvSpPr>
        <p:spPr>
          <a:xfrm>
            <a:off x="2747887" y="308430"/>
            <a:ext cx="3665171" cy="769441"/>
          </a:xfrm>
          <a:prstGeom prst="rect">
            <a:avLst/>
          </a:prstGeom>
        </p:spPr>
        <p:txBody>
          <a:bodyPr wrap="none">
            <a:spAutoFit/>
          </a:bodyPr>
          <a:lstStyle/>
          <a:p>
            <a:pPr algn="ctr"/>
            <a:r>
              <a:rPr lang="en-US" sz="4400" b="1" dirty="0" smtClean="0">
                <a:ea typeface="Calibri" panose="020F0502020204030204" pitchFamily="34" charset="0"/>
                <a:cs typeface="Times New Roman" panose="02020603050405020304" pitchFamily="18" charset="0"/>
              </a:rPr>
              <a:t>John’s Purpose</a:t>
            </a:r>
            <a:endParaRPr lang="en-US" sz="4400" dirty="0"/>
          </a:p>
        </p:txBody>
      </p:sp>
      <p:sp>
        <p:nvSpPr>
          <p:cNvPr id="8"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3</a:t>
            </a:fld>
            <a:endParaRPr lang="en-US" dirty="0"/>
          </a:p>
        </p:txBody>
      </p:sp>
      <p:sp>
        <p:nvSpPr>
          <p:cNvPr id="9"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1"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Tree>
    <p:extLst>
      <p:ext uri="{BB962C8B-B14F-4D97-AF65-F5344CB8AC3E}">
        <p14:creationId xmlns:p14="http://schemas.microsoft.com/office/powerpoint/2010/main" val="2680281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2910763" y="0"/>
            <a:ext cx="3305905" cy="1569660"/>
          </a:xfrm>
          <a:prstGeom prst="rect">
            <a:avLst/>
          </a:prstGeom>
          <a:noFill/>
          <a:ln w="9525">
            <a:noFill/>
            <a:miter lim="800000"/>
            <a:headEnd/>
            <a:tailEnd/>
          </a:ln>
        </p:spPr>
        <p:txBody>
          <a:bodyPr wrap="none">
            <a:spAutoFit/>
          </a:bodyPr>
          <a:lstStyle/>
          <a:p>
            <a:pPr algn="ctr"/>
            <a:r>
              <a:rPr lang="en-US" sz="3200" b="1" dirty="0" smtClean="0">
                <a:hlinkClick r:id="rId3"/>
              </a:rPr>
              <a:t>The Gospel </a:t>
            </a:r>
          </a:p>
          <a:p>
            <a:pPr algn="ctr"/>
            <a:r>
              <a:rPr lang="en-US" sz="3200" b="1" dirty="0" smtClean="0">
                <a:hlinkClick r:id="rId3"/>
              </a:rPr>
              <a:t>According to John</a:t>
            </a:r>
            <a:endParaRPr lang="en-US" sz="3200" b="1" dirty="0" smtClean="0"/>
          </a:p>
          <a:p>
            <a:pPr algn="ctr"/>
            <a:r>
              <a:rPr lang="en-US" sz="3200" b="1" dirty="0" smtClean="0"/>
              <a:t>Outline</a:t>
            </a:r>
            <a:endParaRPr lang="en-US" sz="3200" b="1" dirty="0"/>
          </a:p>
        </p:txBody>
      </p:sp>
      <p:graphicFrame>
        <p:nvGraphicFramePr>
          <p:cNvPr id="11" name="Table 10"/>
          <p:cNvGraphicFramePr>
            <a:graphicFrameLocks noGrp="1"/>
          </p:cNvGraphicFramePr>
          <p:nvPr>
            <p:extLst>
              <p:ext uri="{D42A27DB-BD31-4B8C-83A1-F6EECF244321}">
                <p14:modId xmlns:p14="http://schemas.microsoft.com/office/powerpoint/2010/main" val="694491676"/>
              </p:ext>
            </p:extLst>
          </p:nvPr>
        </p:nvGraphicFramePr>
        <p:xfrm>
          <a:off x="360680" y="1600200"/>
          <a:ext cx="8326119" cy="4846320"/>
        </p:xfrm>
        <a:graphic>
          <a:graphicData uri="http://schemas.openxmlformats.org/drawingml/2006/table">
            <a:tbl>
              <a:tblPr firstRow="1" bandRow="1">
                <a:tableStyleId>{5940675A-B579-460E-94D1-54222C63F5DA}</a:tableStyleId>
              </a:tblPr>
              <a:tblGrid>
                <a:gridCol w="1185010"/>
                <a:gridCol w="1241932"/>
                <a:gridCol w="1319553"/>
                <a:gridCol w="1379225"/>
                <a:gridCol w="1524000"/>
                <a:gridCol w="1676399"/>
              </a:tblGrid>
              <a:tr h="914400">
                <a:tc>
                  <a:txBody>
                    <a:bodyPr/>
                    <a:lstStyle/>
                    <a:p>
                      <a:pPr algn="ctr"/>
                      <a:r>
                        <a:rPr lang="en-US" sz="2400" b="1" dirty="0" smtClean="0"/>
                        <a:t>Focus</a:t>
                      </a:r>
                      <a:endParaRPr lang="en-US" sz="2000" b="1" dirty="0"/>
                    </a:p>
                  </a:txBody>
                  <a:tcPr anchor="ctr"/>
                </a:tc>
                <a:tc>
                  <a:txBody>
                    <a:bodyPr/>
                    <a:lstStyle/>
                    <a:p>
                      <a:pPr algn="ctr"/>
                      <a:r>
                        <a:rPr lang="en-US" sz="1600" b="1" dirty="0" smtClean="0"/>
                        <a:t>Incarnation of the </a:t>
                      </a:r>
                    </a:p>
                    <a:p>
                      <a:pPr algn="ctr"/>
                      <a:r>
                        <a:rPr lang="en-US" sz="1600" b="1" dirty="0" smtClean="0"/>
                        <a:t>Son of God</a:t>
                      </a:r>
                      <a:endParaRPr lang="en-US" sz="1600" b="0" dirty="0"/>
                    </a:p>
                  </a:txBody>
                  <a:tcPr anchor="ctr"/>
                </a:tc>
                <a:tc>
                  <a:txBody>
                    <a:bodyPr/>
                    <a:lstStyle/>
                    <a:p>
                      <a:pPr algn="ctr"/>
                      <a:r>
                        <a:rPr lang="en-US" sz="1600" b="1" dirty="0" smtClean="0"/>
                        <a:t>Presentation of the </a:t>
                      </a:r>
                    </a:p>
                    <a:p>
                      <a:pPr algn="ctr"/>
                      <a:r>
                        <a:rPr lang="en-US" sz="1600" b="1" dirty="0" smtClean="0"/>
                        <a:t>Son</a:t>
                      </a:r>
                      <a:r>
                        <a:rPr lang="en-US" sz="1600" b="1" baseline="0" dirty="0" smtClean="0"/>
                        <a:t> of God</a:t>
                      </a:r>
                      <a:endParaRPr lang="en-US" sz="1600" b="0" dirty="0"/>
                    </a:p>
                  </a:txBody>
                  <a:tcPr anchor="ctr"/>
                </a:tc>
                <a:tc>
                  <a:txBody>
                    <a:bodyPr/>
                    <a:lstStyle/>
                    <a:p>
                      <a:pPr algn="ctr"/>
                      <a:r>
                        <a:rPr lang="en-US" sz="1600" b="1" dirty="0" smtClean="0"/>
                        <a:t>Opposition</a:t>
                      </a:r>
                      <a:r>
                        <a:rPr lang="en-US" sz="1600" b="1" baseline="0" dirty="0" smtClean="0"/>
                        <a:t> to</a:t>
                      </a:r>
                      <a:r>
                        <a:rPr lang="en-US" sz="1600" b="1" dirty="0" smtClean="0"/>
                        <a:t> the </a:t>
                      </a:r>
                    </a:p>
                    <a:p>
                      <a:pPr algn="ctr"/>
                      <a:r>
                        <a:rPr lang="en-US" sz="1600" b="1" dirty="0" smtClean="0"/>
                        <a:t>Son</a:t>
                      </a:r>
                      <a:r>
                        <a:rPr lang="en-US" sz="1600" b="1" baseline="0" dirty="0" smtClean="0"/>
                        <a:t> of God</a:t>
                      </a:r>
                      <a:endParaRPr lang="en-US" sz="1600" b="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b="1" dirty="0" smtClean="0"/>
                        <a:t>Preparation of the Disciples</a:t>
                      </a:r>
                      <a:endParaRPr lang="en-US" sz="1600" b="1" dirty="0"/>
                    </a:p>
                  </a:txBody>
                  <a:tcPr anchor="ctr"/>
                </a:tc>
                <a:tc>
                  <a:txBody>
                    <a:bodyPr/>
                    <a:lstStyle/>
                    <a:p>
                      <a:pPr algn="ctr"/>
                      <a:r>
                        <a:rPr lang="en-US" sz="1600" b="1" dirty="0" smtClean="0"/>
                        <a:t>Crucifixion</a:t>
                      </a:r>
                      <a:r>
                        <a:rPr lang="en-US" sz="1600" b="1" baseline="0" dirty="0" smtClean="0"/>
                        <a:t> and Resurrection of the Son of God</a:t>
                      </a:r>
                      <a:endParaRPr lang="en-US" sz="1600" b="1" dirty="0"/>
                    </a:p>
                  </a:txBody>
                  <a:tcPr anchor="ctr"/>
                </a:tc>
              </a:tr>
              <a:tr h="914400">
                <a:tc>
                  <a:txBody>
                    <a:bodyPr/>
                    <a:lstStyle/>
                    <a:p>
                      <a:pPr algn="ctr"/>
                      <a:r>
                        <a:rPr lang="en-US" sz="1800" b="1" dirty="0" smtClean="0"/>
                        <a:t>Reference</a:t>
                      </a:r>
                      <a:endParaRPr lang="en-US" sz="1600" b="1" dirty="0" smtClean="0"/>
                    </a:p>
                  </a:txBody>
                  <a:tcPr anchor="ctr"/>
                </a:tc>
                <a:tc>
                  <a:txBody>
                    <a:bodyPr/>
                    <a:lstStyle/>
                    <a:p>
                      <a:pPr algn="ctr"/>
                      <a:r>
                        <a:rPr lang="en-US" sz="2000" dirty="0" smtClean="0">
                          <a:hlinkClick r:id="rId4"/>
                        </a:rPr>
                        <a:t>1:1-18</a:t>
                      </a:r>
                      <a:endParaRPr lang="en-US" sz="2000" dirty="0"/>
                    </a:p>
                  </a:txBody>
                  <a:tcPr anchor="ctr"/>
                </a:tc>
                <a:tc>
                  <a:txBody>
                    <a:bodyPr/>
                    <a:lstStyle/>
                    <a:p>
                      <a:pPr algn="ctr"/>
                      <a:r>
                        <a:rPr lang="en-US" sz="2000" dirty="0" smtClean="0">
                          <a:hlinkClick r:id="rId5"/>
                        </a:rPr>
                        <a:t>1:19-4:54</a:t>
                      </a:r>
                      <a:endParaRPr lang="en-US" sz="2000" dirty="0"/>
                    </a:p>
                  </a:txBody>
                  <a:tcPr anchor="ctr"/>
                </a:tc>
                <a:tc>
                  <a:txBody>
                    <a:bodyPr/>
                    <a:lstStyle/>
                    <a:p>
                      <a:pPr algn="ctr"/>
                      <a:r>
                        <a:rPr lang="en-US" sz="2000" dirty="0" smtClean="0">
                          <a:hlinkClick r:id="rId6"/>
                        </a:rPr>
                        <a:t>5:1-12:50</a:t>
                      </a:r>
                      <a:endParaRPr lang="en-US" sz="20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dirty="0" smtClean="0">
                          <a:hlinkClick r:id="rId7"/>
                        </a:rPr>
                        <a:t>13:1-17:26</a:t>
                      </a:r>
                      <a:endParaRPr lang="en-US" sz="2000" dirty="0" smtClean="0"/>
                    </a:p>
                  </a:txBody>
                  <a:tcPr anchor="ctr"/>
                </a:tc>
                <a:tc>
                  <a:txBody>
                    <a:bodyPr/>
                    <a:lstStyle/>
                    <a:p>
                      <a:pPr algn="ctr"/>
                      <a:r>
                        <a:rPr lang="en-US" sz="2000" dirty="0" smtClean="0">
                          <a:hlinkClick r:id="rId8"/>
                        </a:rPr>
                        <a:t>18:1-21:25</a:t>
                      </a:r>
                      <a:endParaRPr lang="en-US" sz="2000" dirty="0"/>
                    </a:p>
                  </a:txBody>
                  <a:tcPr anchor="ctr"/>
                </a:tc>
              </a:tr>
              <a:tr h="914400">
                <a:tc>
                  <a:txBody>
                    <a:bodyPr/>
                    <a:lstStyle/>
                    <a:p>
                      <a:pPr algn="ctr"/>
                      <a:r>
                        <a:rPr lang="en-US" sz="2000" b="1" dirty="0" smtClean="0"/>
                        <a:t>Division</a:t>
                      </a:r>
                      <a:endParaRPr lang="en-US" sz="1600" b="1" dirty="0" smtClean="0"/>
                    </a:p>
                  </a:txBody>
                  <a:tcPr anchor="ctr"/>
                </a:tc>
                <a:tc>
                  <a:txBody>
                    <a:bodyPr/>
                    <a:lstStyle/>
                    <a:p>
                      <a:pPr algn="ctr"/>
                      <a:r>
                        <a:rPr lang="en-US" sz="1600" dirty="0" smtClean="0"/>
                        <a:t>Introduction to Christ</a:t>
                      </a:r>
                      <a:endParaRPr lang="en-US" sz="1600" dirty="0"/>
                    </a:p>
                  </a:txBody>
                  <a:tcPr anchor="ctr"/>
                </a:tc>
                <a:tc>
                  <a:txBody>
                    <a:bodyPr/>
                    <a:lstStyle/>
                    <a:p>
                      <a:pPr algn="ctr"/>
                      <a:r>
                        <a:rPr lang="en-US" sz="1600" dirty="0" smtClean="0"/>
                        <a:t>Revelation </a:t>
                      </a:r>
                    </a:p>
                    <a:p>
                      <a:pPr algn="ct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Revelation</a:t>
                      </a:r>
                    </a:p>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r>
              <a:tr h="914400">
                <a:tc rowSpan="2">
                  <a:txBody>
                    <a:bodyPr/>
                    <a:lstStyle/>
                    <a:p>
                      <a:pPr algn="ctr"/>
                      <a:r>
                        <a:rPr lang="en-US" sz="2400" b="1" dirty="0" smtClean="0"/>
                        <a:t>Topic</a:t>
                      </a:r>
                      <a:endParaRPr lang="en-US" sz="1600" b="1" dirty="0"/>
                    </a:p>
                  </a:txBody>
                  <a:tcPr anchor="ctr"/>
                </a:tc>
                <a:tc gridSpan="3">
                  <a:txBody>
                    <a:bodyPr/>
                    <a:lstStyle/>
                    <a:p>
                      <a:pPr algn="ctr"/>
                      <a:r>
                        <a:rPr lang="en-US" sz="2000" b="1" dirty="0" smtClean="0"/>
                        <a:t>Seven Signs</a:t>
                      </a:r>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tc>
                  <a:txBody>
                    <a:bodyPr/>
                    <a:lstStyle/>
                    <a:p>
                      <a:pPr algn="ctr"/>
                      <a:r>
                        <a:rPr lang="en-US" sz="2000" b="1" dirty="0" smtClean="0"/>
                        <a:t>Upper Room Discourse</a:t>
                      </a:r>
                      <a:endParaRPr lang="en-US" sz="2000" b="1" dirty="0"/>
                    </a:p>
                  </a:txBody>
                  <a:tcPr anchor="ctr"/>
                </a:tc>
                <a:tc>
                  <a:txBody>
                    <a:bodyPr/>
                    <a:lstStyle/>
                    <a:p>
                      <a:pPr algn="ctr"/>
                      <a:r>
                        <a:rPr lang="en-US" sz="2000" b="1" dirty="0" smtClean="0"/>
                        <a:t>Supreme Sign</a:t>
                      </a:r>
                      <a:endParaRPr lang="en-US" sz="2000" b="1" dirty="0"/>
                    </a:p>
                  </a:txBody>
                  <a:tcPr anchor="ctr"/>
                </a:tc>
              </a:tr>
              <a:tr h="594360">
                <a:tc vMerge="1">
                  <a:txBody>
                    <a:bodyPr/>
                    <a:lstStyle/>
                    <a:p>
                      <a:pPr algn="ctr"/>
                      <a:endParaRPr lang="en-US" sz="1600" b="1" dirty="0"/>
                    </a:p>
                  </a:txBody>
                  <a:tcPr anchor="ctr"/>
                </a:tc>
                <a:tc gridSpan="3">
                  <a:txBody>
                    <a:bodyPr/>
                    <a:lstStyle/>
                    <a:p>
                      <a:pPr algn="ctr"/>
                      <a:r>
                        <a:rPr lang="en-US" sz="2000" b="1" dirty="0" smtClean="0"/>
                        <a:t>That you might </a:t>
                      </a:r>
                      <a:r>
                        <a:rPr lang="en-US" sz="2000" b="1" u="sng" dirty="0" smtClean="0"/>
                        <a:t>believe</a:t>
                      </a:r>
                      <a:endParaRPr lang="en-US" sz="2000" b="1" u="sng" dirty="0"/>
                    </a:p>
                  </a:txBody>
                  <a:tcPr anchor="ctr"/>
                </a:tc>
                <a:tc hMerge="1">
                  <a:txBody>
                    <a:bodyPr/>
                    <a:lstStyle/>
                    <a:p>
                      <a:pPr algn="ctr"/>
                      <a:endParaRPr lang="en-US" sz="2000" b="1" dirty="0"/>
                    </a:p>
                  </a:txBody>
                  <a:tcPr anchor="ctr"/>
                </a:tc>
                <a:tc hMerge="1">
                  <a:txBody>
                    <a:bodyPr/>
                    <a:lstStyle/>
                    <a:p>
                      <a:pPr algn="ctr"/>
                      <a:endParaRPr lang="en-US" sz="2000" b="1" dirty="0"/>
                    </a:p>
                  </a:txBody>
                  <a:tcPr anchor="ctr"/>
                </a:tc>
                <a:tc gridSpan="2">
                  <a:txBody>
                    <a:bodyPr/>
                    <a:lstStyle/>
                    <a:p>
                      <a:pPr algn="ctr"/>
                      <a:r>
                        <a:rPr lang="en-US" sz="2000" b="1" dirty="0" smtClean="0"/>
                        <a:t>That you might </a:t>
                      </a:r>
                      <a:r>
                        <a:rPr lang="en-US" sz="2000" b="1" u="sng" dirty="0" smtClean="0"/>
                        <a:t>have life</a:t>
                      </a:r>
                      <a:endParaRPr lang="en-US" sz="2000" b="1" u="sng" dirty="0"/>
                    </a:p>
                  </a:txBody>
                  <a:tcPr anchor="ctr"/>
                </a:tc>
                <a:tc hMerge="1">
                  <a:txBody>
                    <a:bodyPr/>
                    <a:lstStyle/>
                    <a:p>
                      <a:endParaRPr lang="en-US"/>
                    </a:p>
                  </a:txBody>
                  <a:tcPr/>
                </a:tc>
              </a:tr>
              <a:tr h="594360">
                <a:tc>
                  <a:txBody>
                    <a:bodyPr/>
                    <a:lstStyle/>
                    <a:p>
                      <a:pPr algn="ctr"/>
                      <a:r>
                        <a:rPr lang="en-US" sz="2000" b="1" dirty="0" smtClean="0"/>
                        <a:t>Time</a:t>
                      </a:r>
                      <a:endParaRPr lang="en-US" sz="1600" b="1" dirty="0" smtClean="0"/>
                    </a:p>
                  </a:txBody>
                  <a:tcPr anchor="ctr"/>
                </a:tc>
                <a:tc gridSpan="3">
                  <a:txBody>
                    <a:bodyPr/>
                    <a:lstStyle/>
                    <a:p>
                      <a:pPr algn="ctr"/>
                      <a:r>
                        <a:rPr lang="en-US" sz="1600" dirty="0" smtClean="0"/>
                        <a:t>A Few Years</a:t>
                      </a: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A Few Hours</a:t>
                      </a:r>
                      <a:endParaRPr lang="en-US" sz="1600" dirty="0"/>
                    </a:p>
                  </a:txBody>
                  <a:tcPr anchor="ctr"/>
                </a:tc>
                <a:tc>
                  <a:txBody>
                    <a:bodyPr/>
                    <a:lstStyle/>
                    <a:p>
                      <a:pPr algn="ctr"/>
                      <a:r>
                        <a:rPr lang="en-US" sz="1600" dirty="0" smtClean="0"/>
                        <a:t>A Few Weeks</a:t>
                      </a:r>
                      <a:endParaRPr lang="en-US" sz="1600" dirty="0"/>
                    </a:p>
                  </a:txBody>
                  <a:tcPr anchor="ctr"/>
                </a:tc>
              </a:tr>
            </a:tbl>
          </a:graphicData>
        </a:graphic>
      </p:graphicFrame>
      <p:sp>
        <p:nvSpPr>
          <p:cNvPr id="2" name="Right Arrow 1"/>
          <p:cNvSpPr/>
          <p:nvPr/>
        </p:nvSpPr>
        <p:spPr>
          <a:xfrm rot="18846959">
            <a:off x="5354615" y="3170921"/>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4</a:t>
            </a:fld>
            <a:endParaRPr lang="en-US" dirty="0"/>
          </a:p>
        </p:txBody>
      </p:sp>
      <p:sp>
        <p:nvSpPr>
          <p:cNvPr id="13"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4"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Tree>
    <p:extLst>
      <p:ext uri="{BB962C8B-B14F-4D97-AF65-F5344CB8AC3E}">
        <p14:creationId xmlns:p14="http://schemas.microsoft.com/office/powerpoint/2010/main" val="301025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t>Last Week</a:t>
            </a:r>
            <a:endParaRPr lang="en-US" sz="3600" b="1" dirty="0" smtClean="0"/>
          </a:p>
        </p:txBody>
      </p:sp>
      <p:sp>
        <p:nvSpPr>
          <p:cNvPr id="9" name="Rectangle 8"/>
          <p:cNvSpPr/>
          <p:nvPr/>
        </p:nvSpPr>
        <p:spPr>
          <a:xfrm>
            <a:off x="927846" y="1613647"/>
            <a:ext cx="7606554" cy="4401205"/>
          </a:xfrm>
          <a:prstGeom prst="rect">
            <a:avLst/>
          </a:prstGeom>
        </p:spPr>
        <p:txBody>
          <a:bodyPr wrap="square">
            <a:spAutoFit/>
          </a:bodyPr>
          <a:lstStyle/>
          <a:p>
            <a:pPr>
              <a:tabLst>
                <a:tab pos="7546975" algn="r"/>
              </a:tabLst>
            </a:pPr>
            <a:endParaRPr lang="en-US" sz="2800" b="1" dirty="0" smtClean="0"/>
          </a:p>
          <a:p>
            <a:pPr>
              <a:tabLst>
                <a:tab pos="7546975" algn="r"/>
              </a:tabLst>
            </a:pPr>
            <a:r>
              <a:rPr lang="en-US" sz="2800" b="1" dirty="0" smtClean="0">
                <a:hlinkClick r:id="rId2"/>
              </a:rPr>
              <a:t>John 12:12-19</a:t>
            </a:r>
            <a:r>
              <a:rPr lang="en-US" sz="2800" b="1" dirty="0" smtClean="0"/>
              <a:t>	The Triumphal Entry</a:t>
            </a:r>
          </a:p>
          <a:p>
            <a:pPr>
              <a:tabLst>
                <a:tab pos="7546975" algn="r"/>
              </a:tabLst>
            </a:pPr>
            <a:endParaRPr lang="en-US" sz="2800" b="1" dirty="0" smtClean="0"/>
          </a:p>
          <a:p>
            <a:pPr>
              <a:tabLst>
                <a:tab pos="7546975" algn="r"/>
              </a:tabLst>
            </a:pPr>
            <a:r>
              <a:rPr lang="en-US" sz="2800" b="1" dirty="0" smtClean="0">
                <a:hlinkClick r:id="rId3"/>
              </a:rPr>
              <a:t>John 12:20-26</a:t>
            </a:r>
            <a:r>
              <a:rPr lang="en-US" sz="2800" b="1" dirty="0" smtClean="0"/>
              <a:t>	Some </a:t>
            </a:r>
            <a:r>
              <a:rPr lang="en-US" sz="2800" b="1" dirty="0"/>
              <a:t>Greeks Seek Jesus</a:t>
            </a:r>
          </a:p>
          <a:p>
            <a:pPr>
              <a:tabLst>
                <a:tab pos="7546975" algn="r"/>
              </a:tabLst>
            </a:pPr>
            <a:endParaRPr lang="en-US" sz="2800" b="1" dirty="0"/>
          </a:p>
          <a:p>
            <a:pPr>
              <a:tabLst>
                <a:tab pos="7546975" algn="r"/>
              </a:tabLst>
            </a:pPr>
            <a:r>
              <a:rPr lang="en-US" sz="2800" b="1" dirty="0">
                <a:hlinkClick r:id="rId4"/>
              </a:rPr>
              <a:t>John </a:t>
            </a:r>
            <a:r>
              <a:rPr lang="en-US" sz="2800" b="1" dirty="0" smtClean="0">
                <a:hlinkClick r:id="rId4"/>
              </a:rPr>
              <a:t>12:27-36</a:t>
            </a:r>
            <a:r>
              <a:rPr lang="en-US" sz="2800" b="1" dirty="0"/>
              <a:t>	</a:t>
            </a:r>
            <a:r>
              <a:rPr lang="en-US" sz="2800" b="1" dirty="0" smtClean="0"/>
              <a:t>The </a:t>
            </a:r>
            <a:r>
              <a:rPr lang="en-US" sz="2800" b="1" dirty="0"/>
              <a:t>Son of Man Must Be Lifted Up</a:t>
            </a:r>
          </a:p>
          <a:p>
            <a:pPr>
              <a:tabLst>
                <a:tab pos="7546975" algn="r"/>
              </a:tabLst>
            </a:pPr>
            <a:endParaRPr lang="en-US" sz="2800" b="1" dirty="0" smtClean="0"/>
          </a:p>
          <a:p>
            <a:pPr>
              <a:tabLst>
                <a:tab pos="7546975" algn="r"/>
              </a:tabLst>
            </a:pPr>
            <a:r>
              <a:rPr lang="en-US" sz="2800" b="1" dirty="0" smtClean="0">
                <a:hlinkClick r:id="rId5"/>
              </a:rPr>
              <a:t>John 12:37-43</a:t>
            </a:r>
            <a:r>
              <a:rPr lang="en-US" sz="2800" b="1" dirty="0" smtClean="0"/>
              <a:t>	The </a:t>
            </a:r>
            <a:r>
              <a:rPr lang="en-US" sz="2800" b="1" dirty="0"/>
              <a:t>Unbelief of the People</a:t>
            </a:r>
          </a:p>
          <a:p>
            <a:pPr>
              <a:tabLst>
                <a:tab pos="7546975" algn="r"/>
              </a:tabLst>
            </a:pPr>
            <a:endParaRPr lang="en-US" sz="2800" b="1" dirty="0" smtClean="0"/>
          </a:p>
          <a:p>
            <a:pPr>
              <a:tabLst>
                <a:tab pos="7546975" algn="r"/>
              </a:tabLst>
            </a:pPr>
            <a:r>
              <a:rPr lang="en-US" sz="2800" b="1" dirty="0">
                <a:hlinkClick r:id="rId6"/>
              </a:rPr>
              <a:t>John 12:44-50 </a:t>
            </a:r>
            <a:r>
              <a:rPr lang="en-US" sz="2800" b="1" dirty="0" smtClean="0"/>
              <a:t>	Jesus </a:t>
            </a:r>
            <a:r>
              <a:rPr lang="en-US" sz="2800" b="1" dirty="0"/>
              <a:t>Came to Save the </a:t>
            </a:r>
            <a:r>
              <a:rPr lang="en-US" sz="2800" b="1" dirty="0" smtClean="0"/>
              <a:t>World</a:t>
            </a:r>
            <a:endParaRPr lang="en-US" sz="2800" b="1" dirty="0"/>
          </a:p>
        </p:txBody>
      </p:sp>
      <p:sp>
        <p:nvSpPr>
          <p:cNvPr id="10"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5</a:t>
            </a:fld>
            <a:endParaRPr lang="en-US" dirty="0"/>
          </a:p>
        </p:txBody>
      </p:sp>
      <p:sp>
        <p:nvSpPr>
          <p:cNvPr id="11"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3"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Tree>
    <p:extLst>
      <p:ext uri="{BB962C8B-B14F-4D97-AF65-F5344CB8AC3E}">
        <p14:creationId xmlns:p14="http://schemas.microsoft.com/office/powerpoint/2010/main" val="435019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606554" cy="1815882"/>
          </a:xfrm>
          <a:prstGeom prst="rect">
            <a:avLst/>
          </a:prstGeom>
        </p:spPr>
        <p:txBody>
          <a:bodyPr wrap="square">
            <a:spAutoFit/>
          </a:bodyPr>
          <a:lstStyle/>
          <a:p>
            <a:pPr>
              <a:tabLst>
                <a:tab pos="7546975" algn="r"/>
              </a:tabLst>
            </a:pPr>
            <a:endParaRPr lang="en-US" sz="2800" b="1" dirty="0" smtClean="0"/>
          </a:p>
          <a:p>
            <a:pPr>
              <a:tabLst>
                <a:tab pos="7546975" algn="r"/>
              </a:tabLst>
            </a:pPr>
            <a:r>
              <a:rPr lang="en-US" sz="2800" b="1" u="sng" dirty="0">
                <a:hlinkClick r:id="rId2"/>
              </a:rPr>
              <a:t>John 13:1-20</a:t>
            </a:r>
            <a:r>
              <a:rPr lang="en-US" sz="2800" b="1" dirty="0" smtClean="0"/>
              <a:t>	</a:t>
            </a:r>
            <a:r>
              <a:rPr lang="en-US" sz="2800" b="1" dirty="0"/>
              <a:t>Jesus Washes the Disciples' </a:t>
            </a:r>
            <a:r>
              <a:rPr lang="en-US" sz="2800" b="1" dirty="0" smtClean="0"/>
              <a:t>Feet</a:t>
            </a:r>
            <a:endParaRPr lang="en-US" sz="2800" b="1" dirty="0"/>
          </a:p>
          <a:p>
            <a:pPr>
              <a:tabLst>
                <a:tab pos="7546975" algn="r"/>
              </a:tabLst>
            </a:pPr>
            <a:endParaRPr lang="en-US" sz="2800" b="1" dirty="0"/>
          </a:p>
          <a:p>
            <a:pPr>
              <a:tabLst>
                <a:tab pos="7546975" algn="r"/>
              </a:tabLst>
            </a:pPr>
            <a:endParaRPr lang="en-US" sz="2800" b="1" dirty="0" smtClean="0"/>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t>This Week</a:t>
            </a:r>
            <a:endParaRPr lang="en-US" sz="3600" b="1" dirty="0" smtClean="0"/>
          </a:p>
        </p:txBody>
      </p:sp>
      <p:sp>
        <p:nvSpPr>
          <p:cNvPr id="9"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6</a:t>
            </a:fld>
            <a:endParaRPr lang="en-US" dirty="0"/>
          </a:p>
        </p:txBody>
      </p:sp>
      <p:sp>
        <p:nvSpPr>
          <p:cNvPr id="10"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1"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Tree>
    <p:extLst>
      <p:ext uri="{BB962C8B-B14F-4D97-AF65-F5344CB8AC3E}">
        <p14:creationId xmlns:p14="http://schemas.microsoft.com/office/powerpoint/2010/main" val="2225985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4304" y="1613647"/>
            <a:ext cx="7613543" cy="4832092"/>
          </a:xfrm>
          <a:prstGeom prst="rect">
            <a:avLst/>
          </a:prstGeom>
        </p:spPr>
        <p:txBody>
          <a:bodyPr wrap="square">
            <a:spAutoFit/>
          </a:bodyPr>
          <a:lstStyle/>
          <a:p>
            <a:pPr>
              <a:spcAft>
                <a:spcPts val="1200"/>
              </a:spcAft>
            </a:pPr>
            <a:r>
              <a:rPr lang="en-US" sz="2800" baseline="30000" dirty="0" smtClean="0"/>
              <a:t>1 </a:t>
            </a:r>
            <a:r>
              <a:rPr lang="en-US" sz="2800" dirty="0" smtClean="0"/>
              <a:t>Now </a:t>
            </a:r>
            <a:r>
              <a:rPr lang="en-US" sz="2800" dirty="0"/>
              <a:t>before the Feast of the Passover, when Jesus knew that his hour had come to depart out of this world to the Father, having loved his own who were in the world, he loved them to the end. </a:t>
            </a:r>
            <a:r>
              <a:rPr lang="en-US" sz="2800" baseline="30000" dirty="0"/>
              <a:t>2</a:t>
            </a:r>
            <a:r>
              <a:rPr lang="en-US" sz="2800" dirty="0"/>
              <a:t> During supper, when the devil had already put it into the heart of Judas Iscariot, Simon's son, to betray him, </a:t>
            </a:r>
            <a:r>
              <a:rPr lang="en-US" sz="2800" baseline="30000" dirty="0" smtClean="0"/>
              <a:t>3</a:t>
            </a:r>
            <a:r>
              <a:rPr lang="en-US" sz="2800" dirty="0" smtClean="0"/>
              <a:t>Jesus</a:t>
            </a:r>
            <a:r>
              <a:rPr lang="en-US" sz="2800" dirty="0"/>
              <a:t>, knowing that the Father had given all things into his hands, and that he had come from God and was going back to God, </a:t>
            </a:r>
            <a:r>
              <a:rPr lang="en-US" sz="2800" baseline="30000" dirty="0"/>
              <a:t>4</a:t>
            </a:r>
            <a:r>
              <a:rPr lang="en-US" sz="2800" dirty="0"/>
              <a:t> rose from supper. He laid aside his outer garments, and taking a towel, tied it around his waist. </a:t>
            </a:r>
          </a:p>
        </p:txBody>
      </p:sp>
      <p:sp>
        <p:nvSpPr>
          <p:cNvPr id="8" name="Rectangle 7"/>
          <p:cNvSpPr/>
          <p:nvPr/>
        </p:nvSpPr>
        <p:spPr>
          <a:xfrm>
            <a:off x="1676400" y="81401"/>
            <a:ext cx="5867401" cy="1138773"/>
          </a:xfrm>
          <a:prstGeom prst="rect">
            <a:avLst/>
          </a:prstGeom>
        </p:spPr>
        <p:txBody>
          <a:bodyPr wrap="square" anchor="ctr">
            <a:spAutoFit/>
          </a:bodyPr>
          <a:lstStyle/>
          <a:p>
            <a:pPr algn="ctr">
              <a:tabLst>
                <a:tab pos="7546975" algn="r"/>
              </a:tabLst>
            </a:pPr>
            <a:r>
              <a:rPr lang="en-US" sz="4000" dirty="0">
                <a:hlinkClick r:id="rId3"/>
              </a:rPr>
              <a:t>John </a:t>
            </a:r>
            <a:r>
              <a:rPr lang="en-US" sz="4000" dirty="0" smtClean="0">
                <a:hlinkClick r:id="rId3"/>
              </a:rPr>
              <a:t>13:1-20</a:t>
            </a:r>
            <a:r>
              <a:rPr lang="en-US" sz="4000" dirty="0" smtClean="0"/>
              <a:t> </a:t>
            </a:r>
            <a:r>
              <a:rPr lang="en-US" sz="3200" dirty="0" smtClean="0"/>
              <a:t>(ESV)</a:t>
            </a:r>
            <a:endParaRPr lang="en-US" sz="4000" dirty="0"/>
          </a:p>
          <a:p>
            <a:pPr algn="ctr">
              <a:tabLst>
                <a:tab pos="7546975" algn="r"/>
              </a:tabLst>
            </a:pPr>
            <a:r>
              <a:rPr lang="en-US" sz="2800" dirty="0"/>
              <a:t>Jesus Washes the Disciples' Feet</a:t>
            </a:r>
          </a:p>
        </p:txBody>
      </p:sp>
      <p:sp>
        <p:nvSpPr>
          <p:cNvPr id="10"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7</a:t>
            </a:fld>
            <a:endParaRPr lang="en-US" dirty="0"/>
          </a:p>
        </p:txBody>
      </p:sp>
      <p:sp>
        <p:nvSpPr>
          <p:cNvPr id="11"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2"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Tree>
    <p:extLst>
      <p:ext uri="{BB962C8B-B14F-4D97-AF65-F5344CB8AC3E}">
        <p14:creationId xmlns:p14="http://schemas.microsoft.com/office/powerpoint/2010/main" val="3565056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1744" y="1617528"/>
            <a:ext cx="7602656" cy="4832092"/>
          </a:xfrm>
          <a:prstGeom prst="rect">
            <a:avLst/>
          </a:prstGeom>
        </p:spPr>
        <p:txBody>
          <a:bodyPr wrap="square">
            <a:spAutoFit/>
          </a:bodyPr>
          <a:lstStyle/>
          <a:p>
            <a:pPr>
              <a:spcAft>
                <a:spcPts val="1200"/>
              </a:spcAft>
            </a:pPr>
            <a:r>
              <a:rPr lang="en-US" sz="2800" baseline="30000" dirty="0"/>
              <a:t>5</a:t>
            </a:r>
            <a:r>
              <a:rPr lang="en-US" sz="2800" dirty="0"/>
              <a:t> Then he poured water into a basin and began to wash the disciples' feet and to wipe them with the towel that was wrapped around him. </a:t>
            </a:r>
            <a:r>
              <a:rPr lang="en-US" sz="2800" baseline="30000" dirty="0"/>
              <a:t>6</a:t>
            </a:r>
            <a:r>
              <a:rPr lang="en-US" sz="2800" dirty="0"/>
              <a:t> He came to Simon Peter, who said to him, “Lord, do you wash my feet?” </a:t>
            </a:r>
            <a:r>
              <a:rPr lang="en-US" sz="2800" baseline="30000" dirty="0"/>
              <a:t>7</a:t>
            </a:r>
            <a:r>
              <a:rPr lang="en-US" sz="2800" dirty="0"/>
              <a:t> Jesus answered him, “</a:t>
            </a:r>
            <a:r>
              <a:rPr lang="en-US" sz="2800" dirty="0">
                <a:solidFill>
                  <a:srgbClr val="FF0000"/>
                </a:solidFill>
              </a:rPr>
              <a:t>What I am doing you do not understand now, but afterward you will understand.</a:t>
            </a:r>
            <a:r>
              <a:rPr lang="en-US" sz="2800" dirty="0"/>
              <a:t>” </a:t>
            </a:r>
            <a:r>
              <a:rPr lang="en-US" sz="2800" baseline="30000" dirty="0"/>
              <a:t>8</a:t>
            </a:r>
            <a:r>
              <a:rPr lang="en-US" sz="2800" dirty="0"/>
              <a:t> Peter said to him, “You shall never wash my feet.” Jesus answered him, “</a:t>
            </a:r>
            <a:r>
              <a:rPr lang="en-US" sz="2800" dirty="0">
                <a:solidFill>
                  <a:srgbClr val="FF0000"/>
                </a:solidFill>
              </a:rPr>
              <a:t>If I do not wash you, you have no share with me.</a:t>
            </a:r>
            <a:r>
              <a:rPr lang="en-US" sz="2800" dirty="0"/>
              <a:t>” </a:t>
            </a:r>
            <a:r>
              <a:rPr lang="en-US" sz="2800" baseline="30000" dirty="0"/>
              <a:t>9</a:t>
            </a:r>
            <a:r>
              <a:rPr lang="en-US" sz="2800" dirty="0"/>
              <a:t> Simon Peter said to him, “Lord, not my feet only but also my hands and my head</a:t>
            </a:r>
            <a:r>
              <a:rPr lang="en-US" sz="2800" dirty="0" smtClean="0"/>
              <a:t>!”</a:t>
            </a:r>
            <a:endParaRPr lang="en-US" sz="2800" dirty="0"/>
          </a:p>
        </p:txBody>
      </p:sp>
      <p:sp>
        <p:nvSpPr>
          <p:cNvPr id="14"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8</a:t>
            </a:fld>
            <a:endParaRPr lang="en-US" dirty="0"/>
          </a:p>
        </p:txBody>
      </p:sp>
      <p:sp>
        <p:nvSpPr>
          <p:cNvPr id="15"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6"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
        <p:nvSpPr>
          <p:cNvPr id="8" name="Rectangle 7"/>
          <p:cNvSpPr/>
          <p:nvPr/>
        </p:nvSpPr>
        <p:spPr>
          <a:xfrm>
            <a:off x="1676400" y="81401"/>
            <a:ext cx="5867401" cy="1138773"/>
          </a:xfrm>
          <a:prstGeom prst="rect">
            <a:avLst/>
          </a:prstGeom>
        </p:spPr>
        <p:txBody>
          <a:bodyPr wrap="square" anchor="ctr">
            <a:spAutoFit/>
          </a:bodyPr>
          <a:lstStyle/>
          <a:p>
            <a:pPr algn="ctr">
              <a:tabLst>
                <a:tab pos="7546975" algn="r"/>
              </a:tabLst>
            </a:pPr>
            <a:r>
              <a:rPr lang="en-US" sz="4000" dirty="0">
                <a:hlinkClick r:id="rId3"/>
              </a:rPr>
              <a:t>John </a:t>
            </a:r>
            <a:r>
              <a:rPr lang="en-US" sz="4000" dirty="0" smtClean="0">
                <a:hlinkClick r:id="rId3"/>
              </a:rPr>
              <a:t>13:1-20</a:t>
            </a:r>
            <a:r>
              <a:rPr lang="en-US" sz="4000" dirty="0" smtClean="0"/>
              <a:t> </a:t>
            </a:r>
            <a:r>
              <a:rPr lang="en-US" sz="3200" dirty="0" smtClean="0"/>
              <a:t>(ESV)</a:t>
            </a:r>
            <a:endParaRPr lang="en-US" sz="4000" dirty="0"/>
          </a:p>
          <a:p>
            <a:pPr algn="ctr">
              <a:tabLst>
                <a:tab pos="7546975" algn="r"/>
              </a:tabLst>
            </a:pPr>
            <a:r>
              <a:rPr lang="en-US" sz="2800" dirty="0"/>
              <a:t>Jesus Washes the Disciples' Feet</a:t>
            </a:r>
          </a:p>
        </p:txBody>
      </p:sp>
    </p:spTree>
    <p:extLst>
      <p:ext uri="{BB962C8B-B14F-4D97-AF65-F5344CB8AC3E}">
        <p14:creationId xmlns:p14="http://schemas.microsoft.com/office/powerpoint/2010/main" val="3329227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1744" y="1617528"/>
            <a:ext cx="7755056" cy="4555093"/>
          </a:xfrm>
          <a:prstGeom prst="rect">
            <a:avLst/>
          </a:prstGeom>
        </p:spPr>
        <p:txBody>
          <a:bodyPr wrap="square">
            <a:spAutoFit/>
          </a:bodyPr>
          <a:lstStyle/>
          <a:p>
            <a:pPr>
              <a:spcAft>
                <a:spcPts val="1200"/>
              </a:spcAft>
            </a:pPr>
            <a:r>
              <a:rPr lang="en-US" sz="2800" baseline="30000" dirty="0" smtClean="0"/>
              <a:t>10</a:t>
            </a:r>
            <a:r>
              <a:rPr lang="en-US" sz="2800" dirty="0" smtClean="0"/>
              <a:t> </a:t>
            </a:r>
            <a:r>
              <a:rPr lang="en-US" sz="2800" dirty="0"/>
              <a:t>Jesus said to him, “</a:t>
            </a:r>
            <a:r>
              <a:rPr lang="en-US" sz="2800" dirty="0">
                <a:solidFill>
                  <a:srgbClr val="FF0000"/>
                </a:solidFill>
              </a:rPr>
              <a:t>The one who has bathed does not need to wash, except for his feet, but is completely clean. And </a:t>
            </a:r>
            <a:r>
              <a:rPr lang="en-US" sz="2800" dirty="0" smtClean="0">
                <a:solidFill>
                  <a:srgbClr val="FF0000"/>
                </a:solidFill>
              </a:rPr>
              <a:t>you </a:t>
            </a:r>
            <a:r>
              <a:rPr lang="en-US" sz="2800" dirty="0">
                <a:solidFill>
                  <a:srgbClr val="FF0000"/>
                </a:solidFill>
              </a:rPr>
              <a:t>are clean, but not every one of you.</a:t>
            </a:r>
            <a:r>
              <a:rPr lang="en-US" sz="2800" dirty="0"/>
              <a:t>” </a:t>
            </a:r>
            <a:r>
              <a:rPr lang="en-US" sz="2800" baseline="30000" dirty="0"/>
              <a:t>11</a:t>
            </a:r>
            <a:r>
              <a:rPr lang="en-US" sz="2800" dirty="0"/>
              <a:t> For he knew who was to betray him; that was why he said, “Not all of you are clean</a:t>
            </a:r>
            <a:r>
              <a:rPr lang="en-US" sz="2800" dirty="0" smtClean="0"/>
              <a:t>.”</a:t>
            </a:r>
            <a:endParaRPr lang="en-US" sz="2800" dirty="0"/>
          </a:p>
          <a:p>
            <a:pPr>
              <a:spcAft>
                <a:spcPts val="1200"/>
              </a:spcAft>
            </a:pPr>
            <a:r>
              <a:rPr lang="en-US" sz="2800" baseline="30000" dirty="0"/>
              <a:t>12</a:t>
            </a:r>
            <a:r>
              <a:rPr lang="en-US" sz="2800" dirty="0"/>
              <a:t> When he had washed their feet and put on his outer garments and resumed his place, he said to them, “</a:t>
            </a:r>
            <a:r>
              <a:rPr lang="en-US" sz="2800" dirty="0">
                <a:solidFill>
                  <a:srgbClr val="FF0000"/>
                </a:solidFill>
              </a:rPr>
              <a:t>Do you understand what I have done to you? </a:t>
            </a:r>
            <a:r>
              <a:rPr lang="en-US" sz="2800" baseline="30000" dirty="0">
                <a:solidFill>
                  <a:srgbClr val="FF0000"/>
                </a:solidFill>
              </a:rPr>
              <a:t>13</a:t>
            </a:r>
            <a:r>
              <a:rPr lang="en-US" sz="2800" dirty="0">
                <a:solidFill>
                  <a:srgbClr val="FF0000"/>
                </a:solidFill>
              </a:rPr>
              <a:t> You call me Teacher and Lord, and you are right, for so I am. </a:t>
            </a:r>
          </a:p>
        </p:txBody>
      </p:sp>
      <p:sp>
        <p:nvSpPr>
          <p:cNvPr id="8"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9</a:t>
            </a:fld>
            <a:endParaRPr lang="en-US" dirty="0"/>
          </a:p>
        </p:txBody>
      </p:sp>
      <p:sp>
        <p:nvSpPr>
          <p:cNvPr id="10" name="Date Placeholder 1"/>
          <p:cNvSpPr>
            <a:spLocks noGrp="1"/>
          </p:cNvSpPr>
          <p:nvPr>
            <p:ph type="dt" sz="half" idx="10"/>
          </p:nvPr>
        </p:nvSpPr>
        <p:spPr>
          <a:xfrm>
            <a:off x="128956" y="6506028"/>
            <a:ext cx="1567764" cy="365125"/>
          </a:xfrm>
        </p:spPr>
        <p:txBody>
          <a:bodyPr/>
          <a:lstStyle/>
          <a:p>
            <a:r>
              <a:rPr lang="en-US" dirty="0" smtClean="0"/>
              <a:t>April 14, 2015</a:t>
            </a:r>
            <a:endParaRPr lang="en-US" dirty="0"/>
          </a:p>
        </p:txBody>
      </p:sp>
      <p:sp>
        <p:nvSpPr>
          <p:cNvPr id="11" name="Footer Placeholder 4"/>
          <p:cNvSpPr>
            <a:spLocks noGrp="1"/>
          </p:cNvSpPr>
          <p:nvPr>
            <p:ph type="ftr" sz="quarter" idx="11"/>
          </p:nvPr>
        </p:nvSpPr>
        <p:spPr>
          <a:xfrm>
            <a:off x="1407812" y="6515081"/>
            <a:ext cx="6324600" cy="365125"/>
          </a:xfrm>
        </p:spPr>
        <p:txBody>
          <a:bodyPr/>
          <a:lstStyle/>
          <a:p>
            <a:r>
              <a:rPr lang="en-US" dirty="0" smtClean="0"/>
              <a:t>Lesson 25 - John 13:1-20</a:t>
            </a:r>
            <a:endParaRPr lang="en-US" dirty="0"/>
          </a:p>
        </p:txBody>
      </p:sp>
      <p:sp>
        <p:nvSpPr>
          <p:cNvPr id="9" name="Rectangle 8"/>
          <p:cNvSpPr/>
          <p:nvPr/>
        </p:nvSpPr>
        <p:spPr>
          <a:xfrm>
            <a:off x="1676400" y="81401"/>
            <a:ext cx="5867401" cy="1138773"/>
          </a:xfrm>
          <a:prstGeom prst="rect">
            <a:avLst/>
          </a:prstGeom>
        </p:spPr>
        <p:txBody>
          <a:bodyPr wrap="square" anchor="ctr">
            <a:spAutoFit/>
          </a:bodyPr>
          <a:lstStyle/>
          <a:p>
            <a:pPr algn="ctr">
              <a:tabLst>
                <a:tab pos="7546975" algn="r"/>
              </a:tabLst>
            </a:pPr>
            <a:r>
              <a:rPr lang="en-US" sz="4000" dirty="0">
                <a:hlinkClick r:id="rId3"/>
              </a:rPr>
              <a:t>John </a:t>
            </a:r>
            <a:r>
              <a:rPr lang="en-US" sz="4000" dirty="0" smtClean="0">
                <a:hlinkClick r:id="rId3"/>
              </a:rPr>
              <a:t>13:1-20</a:t>
            </a:r>
            <a:r>
              <a:rPr lang="en-US" sz="4000" dirty="0" smtClean="0"/>
              <a:t> </a:t>
            </a:r>
            <a:r>
              <a:rPr lang="en-US" sz="3200" dirty="0" smtClean="0"/>
              <a:t>(ESV)</a:t>
            </a:r>
            <a:endParaRPr lang="en-US" sz="4000" dirty="0"/>
          </a:p>
          <a:p>
            <a:pPr algn="ctr">
              <a:tabLst>
                <a:tab pos="7546975" algn="r"/>
              </a:tabLst>
            </a:pPr>
            <a:r>
              <a:rPr lang="en-US" sz="2800" dirty="0"/>
              <a:t>Jesus Washes the Disciples' Feet</a:t>
            </a:r>
          </a:p>
        </p:txBody>
      </p:sp>
    </p:spTree>
    <p:extLst>
      <p:ext uri="{BB962C8B-B14F-4D97-AF65-F5344CB8AC3E}">
        <p14:creationId xmlns:p14="http://schemas.microsoft.com/office/powerpoint/2010/main" val="230619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tx1"/>
          </a:solidFill>
          <a:headEnd type="none" w="med" len="med"/>
          <a:tailEnd type="none" w="med" len="me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14583</TotalTime>
  <Words>2124</Words>
  <Application>Microsoft Office PowerPoint</Application>
  <PresentationFormat>Letter Paper (8.5x11 in)</PresentationFormat>
  <Paragraphs>221</Paragraphs>
  <Slides>24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IT</cp:lastModifiedBy>
  <cp:revision>577</cp:revision>
  <cp:lastPrinted>2014-10-04T03:47:23Z</cp:lastPrinted>
  <dcterms:created xsi:type="dcterms:W3CDTF">2012-01-22T12:15:41Z</dcterms:created>
  <dcterms:modified xsi:type="dcterms:W3CDTF">2015-04-19T01:17:48Z</dcterms:modified>
</cp:coreProperties>
</file>