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611" r:id="rId2"/>
    <p:sldId id="618" r:id="rId3"/>
    <p:sldId id="308" r:id="rId4"/>
    <p:sldId id="266" r:id="rId5"/>
    <p:sldId id="587" r:id="rId6"/>
    <p:sldId id="600" r:id="rId7"/>
    <p:sldId id="510" r:id="rId8"/>
    <p:sldId id="604" r:id="rId9"/>
    <p:sldId id="601" r:id="rId10"/>
    <p:sldId id="602" r:id="rId11"/>
    <p:sldId id="429" r:id="rId12"/>
    <p:sldId id="512" r:id="rId13"/>
    <p:sldId id="557" r:id="rId14"/>
    <p:sldId id="588" r:id="rId15"/>
    <p:sldId id="606" r:id="rId16"/>
    <p:sldId id="610" r:id="rId17"/>
    <p:sldId id="607" r:id="rId18"/>
    <p:sldId id="620" r:id="rId19"/>
    <p:sldId id="293" r:id="rId20"/>
  </p:sldIdLst>
  <p:sldSz cx="9144000" cy="6858000" type="letter"/>
  <p:notesSz cx="6985000" cy="9283700"/>
  <p:defaultText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000" autoAdjust="0"/>
    <p:restoredTop sz="99140" autoAdjust="0"/>
  </p:normalViewPr>
  <p:slideViewPr>
    <p:cSldViewPr>
      <p:cViewPr>
        <p:scale>
          <a:sx n="66" d="100"/>
          <a:sy n="66" d="100"/>
        </p:scale>
        <p:origin x="1446" y="17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2" d="100"/>
          <a:sy n="62" d="100"/>
        </p:scale>
        <p:origin x="-2602" y="-91"/>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32646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56050" y="0"/>
            <a:ext cx="3027363" cy="463550"/>
          </a:xfrm>
          <a:prstGeom prst="rect">
            <a:avLst/>
          </a:prstGeom>
        </p:spPr>
        <p:txBody>
          <a:bodyPr vert="horz" lIns="91440" tIns="45720" rIns="91440" bIns="45720" rtlCol="0"/>
          <a:lstStyle>
            <a:lvl1pPr algn="r">
              <a:defRPr sz="1200"/>
            </a:lvl1pPr>
          </a:lstStyle>
          <a:p>
            <a:fld id="{63806ED6-219B-43DC-810C-C25DBE02FC02}" type="datetimeFigureOut">
              <a:rPr lang="en-US" smtClean="0"/>
              <a:pPr/>
              <a:t>5/4/2015</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8563"/>
            <a:ext cx="3027363" cy="46355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lIns="91440" tIns="45720" rIns="91440" bIns="45720" rtlCol="0" anchor="b"/>
          <a:lstStyle>
            <a:lvl1pPr algn="r">
              <a:defRPr sz="1200"/>
            </a:lvl1pPr>
          </a:lstStyle>
          <a:p>
            <a:fld id="{F02CA1EB-B427-4E05-97C7-BF0A56AD723F}" type="slidenum">
              <a:rPr lang="en-US" smtClean="0"/>
              <a:pPr/>
              <a:t>‹#›</a:t>
            </a:fld>
            <a:endParaRPr lang="en-US" dirty="0"/>
          </a:p>
        </p:txBody>
      </p:sp>
    </p:spTree>
    <p:extLst>
      <p:ext uri="{BB962C8B-B14F-4D97-AF65-F5344CB8AC3E}">
        <p14:creationId xmlns:p14="http://schemas.microsoft.com/office/powerpoint/2010/main" val="639550026"/>
      </p:ext>
    </p:extLst>
  </p:cSld>
  <p:clrMap bg1="lt1" tx1="dk1" bg2="lt2" tx2="dk2" accent1="accent1" accent2="accent2" accent3="accent3" accent4="accent4" accent5="accent5" accent6="accent6" hlink="hlink" folHlink="folHlink"/>
  <p:notesStyle>
    <a:lvl1pPr marL="0" algn="l" defTabSz="914293" rtl="0" eaLnBrk="1" latinLnBrk="0" hangingPunct="1">
      <a:defRPr sz="1200" kern="1200">
        <a:solidFill>
          <a:schemeClr val="tx1"/>
        </a:solidFill>
        <a:latin typeface="+mn-lt"/>
        <a:ea typeface="+mn-ea"/>
        <a:cs typeface="+mn-cs"/>
      </a:defRPr>
    </a:lvl1pPr>
    <a:lvl2pPr marL="457146" algn="l" defTabSz="914293" rtl="0" eaLnBrk="1" latinLnBrk="0" hangingPunct="1">
      <a:defRPr sz="1200" kern="1200">
        <a:solidFill>
          <a:schemeClr val="tx1"/>
        </a:solidFill>
        <a:latin typeface="+mn-lt"/>
        <a:ea typeface="+mn-ea"/>
        <a:cs typeface="+mn-cs"/>
      </a:defRPr>
    </a:lvl2pPr>
    <a:lvl3pPr marL="914293" algn="l" defTabSz="914293" rtl="0" eaLnBrk="1" latinLnBrk="0" hangingPunct="1">
      <a:defRPr sz="1200" kern="1200">
        <a:solidFill>
          <a:schemeClr val="tx1"/>
        </a:solidFill>
        <a:latin typeface="+mn-lt"/>
        <a:ea typeface="+mn-ea"/>
        <a:cs typeface="+mn-cs"/>
      </a:defRPr>
    </a:lvl3pPr>
    <a:lvl4pPr marL="1371440" algn="l" defTabSz="914293" rtl="0" eaLnBrk="1" latinLnBrk="0" hangingPunct="1">
      <a:defRPr sz="1200" kern="1200">
        <a:solidFill>
          <a:schemeClr val="tx1"/>
        </a:solidFill>
        <a:latin typeface="+mn-lt"/>
        <a:ea typeface="+mn-ea"/>
        <a:cs typeface="+mn-cs"/>
      </a:defRPr>
    </a:lvl4pPr>
    <a:lvl5pPr marL="1828586" algn="l" defTabSz="914293" rtl="0" eaLnBrk="1" latinLnBrk="0" hangingPunct="1">
      <a:defRPr sz="1200" kern="1200">
        <a:solidFill>
          <a:schemeClr val="tx1"/>
        </a:solidFill>
        <a:latin typeface="+mn-lt"/>
        <a:ea typeface="+mn-ea"/>
        <a:cs typeface="+mn-cs"/>
      </a:defRPr>
    </a:lvl5pPr>
    <a:lvl6pPr marL="2285733" algn="l" defTabSz="914293" rtl="0" eaLnBrk="1" latinLnBrk="0" hangingPunct="1">
      <a:defRPr sz="1200" kern="1200">
        <a:solidFill>
          <a:schemeClr val="tx1"/>
        </a:solidFill>
        <a:latin typeface="+mn-lt"/>
        <a:ea typeface="+mn-ea"/>
        <a:cs typeface="+mn-cs"/>
      </a:defRPr>
    </a:lvl6pPr>
    <a:lvl7pPr marL="2742879" algn="l" defTabSz="914293" rtl="0" eaLnBrk="1" latinLnBrk="0" hangingPunct="1">
      <a:defRPr sz="1200" kern="1200">
        <a:solidFill>
          <a:schemeClr val="tx1"/>
        </a:solidFill>
        <a:latin typeface="+mn-lt"/>
        <a:ea typeface="+mn-ea"/>
        <a:cs typeface="+mn-cs"/>
      </a:defRPr>
    </a:lvl7pPr>
    <a:lvl8pPr marL="3200026" algn="l" defTabSz="914293" rtl="0" eaLnBrk="1" latinLnBrk="0" hangingPunct="1">
      <a:defRPr sz="1200" kern="1200">
        <a:solidFill>
          <a:schemeClr val="tx1"/>
        </a:solidFill>
        <a:latin typeface="+mn-lt"/>
        <a:ea typeface="+mn-ea"/>
        <a:cs typeface="+mn-cs"/>
      </a:defRPr>
    </a:lvl8pPr>
    <a:lvl9pPr marL="3657172" algn="l" defTabSz="91429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1</a:t>
            </a:fld>
            <a:endParaRPr lang="en-US" dirty="0"/>
          </a:p>
        </p:txBody>
      </p:sp>
    </p:spTree>
    <p:extLst>
      <p:ext uri="{BB962C8B-B14F-4D97-AF65-F5344CB8AC3E}">
        <p14:creationId xmlns:p14="http://schemas.microsoft.com/office/powerpoint/2010/main" val="1061023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2</a:t>
            </a:fld>
            <a:endParaRPr lang="en-US" dirty="0"/>
          </a:p>
        </p:txBody>
      </p:sp>
    </p:spTree>
    <p:extLst>
      <p:ext uri="{BB962C8B-B14F-4D97-AF65-F5344CB8AC3E}">
        <p14:creationId xmlns:p14="http://schemas.microsoft.com/office/powerpoint/2010/main" val="3645340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4</a:t>
            </a:fld>
            <a:endParaRPr lang="en-US" dirty="0"/>
          </a:p>
        </p:txBody>
      </p:sp>
    </p:spTree>
    <p:extLst>
      <p:ext uri="{BB962C8B-B14F-4D97-AF65-F5344CB8AC3E}">
        <p14:creationId xmlns:p14="http://schemas.microsoft.com/office/powerpoint/2010/main" val="820858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7</a:t>
            </a:fld>
            <a:endParaRPr lang="en-US" dirty="0"/>
          </a:p>
        </p:txBody>
      </p:sp>
    </p:spTree>
    <p:extLst>
      <p:ext uri="{BB962C8B-B14F-4D97-AF65-F5344CB8AC3E}">
        <p14:creationId xmlns:p14="http://schemas.microsoft.com/office/powerpoint/2010/main" val="1362130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8</a:t>
            </a:fld>
            <a:endParaRPr lang="en-US" dirty="0"/>
          </a:p>
        </p:txBody>
      </p:sp>
    </p:spTree>
    <p:extLst>
      <p:ext uri="{BB962C8B-B14F-4D97-AF65-F5344CB8AC3E}">
        <p14:creationId xmlns:p14="http://schemas.microsoft.com/office/powerpoint/2010/main" val="799441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9</a:t>
            </a:fld>
            <a:endParaRPr lang="en-US" dirty="0"/>
          </a:p>
        </p:txBody>
      </p:sp>
    </p:spTree>
    <p:extLst>
      <p:ext uri="{BB962C8B-B14F-4D97-AF65-F5344CB8AC3E}">
        <p14:creationId xmlns:p14="http://schemas.microsoft.com/office/powerpoint/2010/main" val="17736842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10</a:t>
            </a:fld>
            <a:endParaRPr lang="en-US" dirty="0"/>
          </a:p>
        </p:txBody>
      </p:sp>
    </p:spTree>
    <p:extLst>
      <p:ext uri="{BB962C8B-B14F-4D97-AF65-F5344CB8AC3E}">
        <p14:creationId xmlns:p14="http://schemas.microsoft.com/office/powerpoint/2010/main" val="1531545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12</a:t>
            </a:fld>
            <a:endParaRPr lang="en-US" dirty="0"/>
          </a:p>
        </p:txBody>
      </p:sp>
    </p:spTree>
    <p:extLst>
      <p:ext uri="{BB962C8B-B14F-4D97-AF65-F5344CB8AC3E}">
        <p14:creationId xmlns:p14="http://schemas.microsoft.com/office/powerpoint/2010/main" val="369141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19</a:t>
            </a:fld>
            <a:endParaRPr lang="en-US" dirty="0"/>
          </a:p>
        </p:txBody>
      </p:sp>
    </p:spTree>
    <p:extLst>
      <p:ext uri="{BB962C8B-B14F-4D97-AF65-F5344CB8AC3E}">
        <p14:creationId xmlns:p14="http://schemas.microsoft.com/office/powerpoint/2010/main" val="1874876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46"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6"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May 5, 2015</a:t>
            </a:r>
            <a:endParaRPr lang="en-US" dirty="0"/>
          </a:p>
        </p:txBody>
      </p:sp>
      <p:sp>
        <p:nvSpPr>
          <p:cNvPr id="5" name="Footer Placeholder 4"/>
          <p:cNvSpPr>
            <a:spLocks noGrp="1"/>
          </p:cNvSpPr>
          <p:nvPr>
            <p:ph type="ftr" sz="quarter" idx="11"/>
          </p:nvPr>
        </p:nvSpPr>
        <p:spPr/>
        <p:txBody>
          <a:bodyPr/>
          <a:lstStyle/>
          <a:p>
            <a:r>
              <a:rPr lang="en-US" dirty="0" smtClean="0"/>
              <a:t>Lesson 28 - John 15:1-25</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May 5, 2015</a:t>
            </a:r>
            <a:endParaRPr lang="en-US" dirty="0"/>
          </a:p>
        </p:txBody>
      </p:sp>
      <p:sp>
        <p:nvSpPr>
          <p:cNvPr id="5" name="Footer Placeholder 4"/>
          <p:cNvSpPr>
            <a:spLocks noGrp="1"/>
          </p:cNvSpPr>
          <p:nvPr>
            <p:ph type="ftr" sz="quarter" idx="11"/>
          </p:nvPr>
        </p:nvSpPr>
        <p:spPr/>
        <p:txBody>
          <a:bodyPr/>
          <a:lstStyle/>
          <a:p>
            <a:r>
              <a:rPr lang="en-US" dirty="0" smtClean="0"/>
              <a:t>Lesson 28 - John 15:1-25</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May 5, 2015</a:t>
            </a:r>
            <a:endParaRPr lang="en-US" dirty="0"/>
          </a:p>
        </p:txBody>
      </p:sp>
      <p:sp>
        <p:nvSpPr>
          <p:cNvPr id="5" name="Footer Placeholder 4"/>
          <p:cNvSpPr>
            <a:spLocks noGrp="1"/>
          </p:cNvSpPr>
          <p:nvPr>
            <p:ph type="ftr" sz="quarter" idx="11"/>
          </p:nvPr>
        </p:nvSpPr>
        <p:spPr/>
        <p:txBody>
          <a:bodyPr/>
          <a:lstStyle/>
          <a:p>
            <a:r>
              <a:rPr lang="en-US" dirty="0" smtClean="0"/>
              <a:t>Lesson 28 - John 15:1-25</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May 5, 2015</a:t>
            </a:r>
            <a:endParaRPr lang="en-US" dirty="0"/>
          </a:p>
        </p:txBody>
      </p:sp>
      <p:sp>
        <p:nvSpPr>
          <p:cNvPr id="5" name="Footer Placeholder 4"/>
          <p:cNvSpPr>
            <a:spLocks noGrp="1"/>
          </p:cNvSpPr>
          <p:nvPr>
            <p:ph type="ftr" sz="quarter" idx="11"/>
          </p:nvPr>
        </p:nvSpPr>
        <p:spPr/>
        <p:txBody>
          <a:bodyPr/>
          <a:lstStyle/>
          <a:p>
            <a:r>
              <a:rPr lang="en-US" dirty="0" smtClean="0"/>
              <a:t>Lesson 28 - John 15:1-25</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46"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6"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2"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May 5, 2015</a:t>
            </a:r>
            <a:endParaRPr lang="en-US" dirty="0"/>
          </a:p>
        </p:txBody>
      </p:sp>
      <p:sp>
        <p:nvSpPr>
          <p:cNvPr id="5" name="Footer Placeholder 4"/>
          <p:cNvSpPr>
            <a:spLocks noGrp="1"/>
          </p:cNvSpPr>
          <p:nvPr>
            <p:ph type="ftr" sz="quarter" idx="11"/>
          </p:nvPr>
        </p:nvSpPr>
        <p:spPr/>
        <p:txBody>
          <a:bodyPr/>
          <a:lstStyle/>
          <a:p>
            <a:r>
              <a:rPr lang="en-US" dirty="0" smtClean="0"/>
              <a:t>Lesson 28 - John 15:1-25</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May 5, 2015</a:t>
            </a:r>
            <a:endParaRPr lang="en-US" dirty="0"/>
          </a:p>
        </p:txBody>
      </p:sp>
      <p:sp>
        <p:nvSpPr>
          <p:cNvPr id="6" name="Footer Placeholder 5"/>
          <p:cNvSpPr>
            <a:spLocks noGrp="1"/>
          </p:cNvSpPr>
          <p:nvPr>
            <p:ph type="ftr" sz="quarter" idx="11"/>
          </p:nvPr>
        </p:nvSpPr>
        <p:spPr/>
        <p:txBody>
          <a:bodyPr/>
          <a:lstStyle/>
          <a:p>
            <a:r>
              <a:rPr lang="en-US" dirty="0" smtClean="0"/>
              <a:t>Lesson 28 - John 15:1-25</a:t>
            </a:r>
            <a:endParaRPr lang="en-US" dirty="0"/>
          </a:p>
        </p:txBody>
      </p:sp>
      <p:sp>
        <p:nvSpPr>
          <p:cNvPr id="7" name="Slide Number Placeholder 6"/>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May 5, 2015</a:t>
            </a:r>
            <a:endParaRPr lang="en-US" dirty="0"/>
          </a:p>
        </p:txBody>
      </p:sp>
      <p:sp>
        <p:nvSpPr>
          <p:cNvPr id="8" name="Footer Placeholder 7"/>
          <p:cNvSpPr>
            <a:spLocks noGrp="1"/>
          </p:cNvSpPr>
          <p:nvPr>
            <p:ph type="ftr" sz="quarter" idx="11"/>
          </p:nvPr>
        </p:nvSpPr>
        <p:spPr/>
        <p:txBody>
          <a:bodyPr/>
          <a:lstStyle/>
          <a:p>
            <a:r>
              <a:rPr lang="en-US" dirty="0" smtClean="0"/>
              <a:t>Lesson 28 - John 15:1-25</a:t>
            </a:r>
            <a:endParaRPr lang="en-US" dirty="0"/>
          </a:p>
        </p:txBody>
      </p:sp>
      <p:sp>
        <p:nvSpPr>
          <p:cNvPr id="9" name="Slide Number Placeholder 8"/>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May 5, 2015</a:t>
            </a:r>
            <a:endParaRPr lang="en-US" dirty="0"/>
          </a:p>
        </p:txBody>
      </p:sp>
      <p:sp>
        <p:nvSpPr>
          <p:cNvPr id="4" name="Footer Placeholder 3"/>
          <p:cNvSpPr>
            <a:spLocks noGrp="1"/>
          </p:cNvSpPr>
          <p:nvPr>
            <p:ph type="ftr" sz="quarter" idx="11"/>
          </p:nvPr>
        </p:nvSpPr>
        <p:spPr/>
        <p:txBody>
          <a:bodyPr/>
          <a:lstStyle/>
          <a:p>
            <a:r>
              <a:rPr lang="en-US" dirty="0" smtClean="0"/>
              <a:t>Lesson 28 - John 15:1-25</a:t>
            </a:r>
            <a:endParaRPr lang="en-US"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411828" y="6518275"/>
            <a:ext cx="685800" cy="365125"/>
          </a:xfrm>
        </p:spPr>
        <p:txBody>
          <a:bodyPr/>
          <a:lstStyle>
            <a:lvl1pPr algn="r">
              <a:defRPr/>
            </a:lvl1pPr>
          </a:lstStyle>
          <a:p>
            <a:fld id="{5762F52A-C960-462B-8236-8A9481EACB9C}" type="slidenum">
              <a:rPr lang="en-US" smtClean="0"/>
              <a:pPr/>
              <a:t>‹#›</a:t>
            </a:fld>
            <a:endParaRPr lang="en-US" dirty="0"/>
          </a:p>
        </p:txBody>
      </p:sp>
      <p:sp>
        <p:nvSpPr>
          <p:cNvPr id="5" name="Date Placeholder 4"/>
          <p:cNvSpPr>
            <a:spLocks noGrp="1"/>
          </p:cNvSpPr>
          <p:nvPr>
            <p:ph type="dt" sz="half" idx="10"/>
          </p:nvPr>
        </p:nvSpPr>
        <p:spPr>
          <a:xfrm>
            <a:off x="128956" y="6506028"/>
            <a:ext cx="1567764" cy="365125"/>
          </a:xfrm>
        </p:spPr>
        <p:txBody>
          <a:bodyPr/>
          <a:lstStyle/>
          <a:p>
            <a:r>
              <a:rPr lang="en-US" dirty="0" smtClean="0"/>
              <a:t>May 5, 2015</a:t>
            </a:r>
            <a:endParaRPr lang="en-US" dirty="0"/>
          </a:p>
        </p:txBody>
      </p:sp>
      <p:sp>
        <p:nvSpPr>
          <p:cNvPr id="6" name="Footer Placeholder 5"/>
          <p:cNvSpPr>
            <a:spLocks noGrp="1"/>
          </p:cNvSpPr>
          <p:nvPr>
            <p:ph type="ftr" sz="quarter" idx="11"/>
          </p:nvPr>
        </p:nvSpPr>
        <p:spPr>
          <a:xfrm>
            <a:off x="1407812" y="6515081"/>
            <a:ext cx="6324600" cy="365125"/>
          </a:xfrm>
        </p:spPr>
        <p:txBody>
          <a:bodyPr/>
          <a:lstStyle/>
          <a:p>
            <a:r>
              <a:rPr lang="en-US" dirty="0" smtClean="0"/>
              <a:t>Lesson 28 - John 15:1-25</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0"/>
            <a:ext cx="3008313" cy="4691063"/>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May 5, 2015</a:t>
            </a:r>
            <a:endParaRPr lang="en-US" dirty="0"/>
          </a:p>
        </p:txBody>
      </p:sp>
      <p:sp>
        <p:nvSpPr>
          <p:cNvPr id="6" name="Footer Placeholder 5"/>
          <p:cNvSpPr>
            <a:spLocks noGrp="1"/>
          </p:cNvSpPr>
          <p:nvPr>
            <p:ph type="ftr" sz="quarter" idx="11"/>
          </p:nvPr>
        </p:nvSpPr>
        <p:spPr/>
        <p:txBody>
          <a:bodyPr/>
          <a:lstStyle/>
          <a:p>
            <a:r>
              <a:rPr lang="en-US" dirty="0" smtClean="0"/>
              <a:t>Lesson 28 - John 15:1-25</a:t>
            </a:r>
            <a:endParaRPr lang="en-US" dirty="0"/>
          </a:p>
        </p:txBody>
      </p:sp>
      <p:sp>
        <p:nvSpPr>
          <p:cNvPr id="7" name="Slide Number Placeholder 6"/>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46" indent="0">
              <a:buNone/>
              <a:defRPr sz="2800"/>
            </a:lvl2pPr>
            <a:lvl3pPr marL="914293" indent="0">
              <a:buNone/>
              <a:defRPr sz="2400"/>
            </a:lvl3pPr>
            <a:lvl4pPr marL="1371440" indent="0">
              <a:buNone/>
              <a:defRPr sz="2000"/>
            </a:lvl4pPr>
            <a:lvl5pPr marL="1828586" indent="0">
              <a:buNone/>
              <a:defRPr sz="2000"/>
            </a:lvl5pPr>
            <a:lvl6pPr marL="2285733" indent="0">
              <a:buNone/>
              <a:defRPr sz="2000"/>
            </a:lvl6pPr>
            <a:lvl7pPr marL="2742879" indent="0">
              <a:buNone/>
              <a:defRPr sz="2000"/>
            </a:lvl7pPr>
            <a:lvl8pPr marL="3200026" indent="0">
              <a:buNone/>
              <a:defRPr sz="2000"/>
            </a:lvl8pPr>
            <a:lvl9pPr marL="3657172"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May 5, 2015</a:t>
            </a:r>
            <a:endParaRPr lang="en-US" dirty="0"/>
          </a:p>
        </p:txBody>
      </p:sp>
      <p:sp>
        <p:nvSpPr>
          <p:cNvPr id="6" name="Footer Placeholder 5"/>
          <p:cNvSpPr>
            <a:spLocks noGrp="1"/>
          </p:cNvSpPr>
          <p:nvPr>
            <p:ph type="ftr" sz="quarter" idx="11"/>
          </p:nvPr>
        </p:nvSpPr>
        <p:spPr/>
        <p:txBody>
          <a:bodyPr/>
          <a:lstStyle/>
          <a:p>
            <a:r>
              <a:rPr lang="en-US" dirty="0" smtClean="0"/>
              <a:t>Lesson 28 - John 15:1-25</a:t>
            </a:r>
            <a:endParaRPr lang="en-US" dirty="0"/>
          </a:p>
        </p:txBody>
      </p:sp>
      <p:sp>
        <p:nvSpPr>
          <p:cNvPr id="7" name="Slide Number Placeholder 6"/>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29" tIns="45714" rIns="91429" bIns="4571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29" tIns="45714" rIns="91429" bIns="45714"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28956" y="6506028"/>
            <a:ext cx="1567764" cy="365125"/>
          </a:xfrm>
          <a:prstGeom prst="rect">
            <a:avLst/>
          </a:prstGeom>
        </p:spPr>
        <p:txBody>
          <a:bodyPr vert="horz" lIns="91429" tIns="45714" rIns="91429" bIns="45714" rtlCol="0" anchor="ctr"/>
          <a:lstStyle>
            <a:lvl1pPr algn="l">
              <a:defRPr sz="1200">
                <a:solidFill>
                  <a:schemeClr val="tx1"/>
                </a:solidFill>
              </a:defRPr>
            </a:lvl1pPr>
          </a:lstStyle>
          <a:p>
            <a:r>
              <a:rPr lang="en-US" dirty="0" smtClean="0"/>
              <a:t>May 5, 2015</a:t>
            </a:r>
            <a:endParaRPr lang="en-US" dirty="0"/>
          </a:p>
        </p:txBody>
      </p:sp>
      <p:sp>
        <p:nvSpPr>
          <p:cNvPr id="5" name="Footer Placeholder 4"/>
          <p:cNvSpPr>
            <a:spLocks noGrp="1"/>
          </p:cNvSpPr>
          <p:nvPr>
            <p:ph type="ftr" sz="quarter" idx="3"/>
          </p:nvPr>
        </p:nvSpPr>
        <p:spPr>
          <a:xfrm>
            <a:off x="1407812" y="6515081"/>
            <a:ext cx="6324600" cy="365125"/>
          </a:xfrm>
          <a:prstGeom prst="rect">
            <a:avLst/>
          </a:prstGeom>
        </p:spPr>
        <p:txBody>
          <a:bodyPr vert="horz" lIns="91429" tIns="45714" rIns="91429" bIns="45714" rtlCol="0" anchor="ctr"/>
          <a:lstStyle>
            <a:lvl1pPr algn="ctr">
              <a:defRPr sz="1200">
                <a:solidFill>
                  <a:schemeClr val="tx1"/>
                </a:solidFill>
              </a:defRPr>
            </a:lvl1pPr>
          </a:lstStyle>
          <a:p>
            <a:r>
              <a:rPr lang="en-US" dirty="0" smtClean="0"/>
              <a:t>Lesson 28 - John 15:1-25</a:t>
            </a:r>
            <a:endParaRPr lang="en-US" dirty="0"/>
          </a:p>
        </p:txBody>
      </p:sp>
      <p:sp>
        <p:nvSpPr>
          <p:cNvPr id="6" name="Slide Number Placeholder 5"/>
          <p:cNvSpPr>
            <a:spLocks noGrp="1"/>
          </p:cNvSpPr>
          <p:nvPr>
            <p:ph type="sldNum" sz="quarter" idx="4"/>
          </p:nvPr>
        </p:nvSpPr>
        <p:spPr>
          <a:xfrm>
            <a:off x="8412935" y="6519382"/>
            <a:ext cx="685800" cy="365125"/>
          </a:xfrm>
          <a:prstGeom prst="rect">
            <a:avLst/>
          </a:prstGeom>
        </p:spPr>
        <p:txBody>
          <a:bodyPr vert="horz" lIns="91429" tIns="45714" rIns="91429" bIns="45714" rtlCol="0" anchor="ctr"/>
          <a:lstStyle>
            <a:lvl1pPr algn="r">
              <a:defRPr sz="1200">
                <a:solidFill>
                  <a:schemeClr val="tx1"/>
                </a:solidFill>
              </a:defRPr>
            </a:lvl1pPr>
          </a:lstStyle>
          <a:p>
            <a:fld id="{5762F52A-C960-462B-8236-8A9481EACB9C}" type="slidenum">
              <a:rPr lang="en-US" smtClean="0"/>
              <a:pPr/>
              <a:t>‹#›</a:t>
            </a:fld>
            <a:endParaRPr lang="en-US" dirty="0"/>
          </a:p>
        </p:txBody>
      </p:sp>
      <p:pic>
        <p:nvPicPr>
          <p:cNvPr id="7" name="Picture 6"/>
          <p:cNvPicPr>
            <a:picLocks noChangeAspect="1" noChangeArrowheads="1"/>
          </p:cNvPicPr>
          <p:nvPr userDrawn="1"/>
        </p:nvPicPr>
        <p:blipFill>
          <a:blip r:embed="rId13" cstate="print"/>
          <a:srcRect/>
          <a:stretch>
            <a:fillRect/>
          </a:stretch>
        </p:blipFill>
        <p:spPr bwMode="auto">
          <a:xfrm>
            <a:off x="102050" y="76199"/>
            <a:ext cx="1726750" cy="1304097"/>
          </a:xfrm>
          <a:prstGeom prst="rect">
            <a:avLst/>
          </a:prstGeom>
          <a:noFill/>
          <a:ln w="9525">
            <a:noFill/>
            <a:miter lim="800000"/>
            <a:headEnd/>
            <a:tailEnd/>
          </a:ln>
        </p:spPr>
      </p:pic>
      <p:pic>
        <p:nvPicPr>
          <p:cNvPr id="8" name="Picture 3" descr="MOB logo"/>
          <p:cNvPicPr>
            <a:picLocks noChangeAspect="1" noChangeArrowheads="1"/>
          </p:cNvPicPr>
          <p:nvPr userDrawn="1"/>
        </p:nvPicPr>
        <p:blipFill>
          <a:blip r:embed="rId14" cstate="print"/>
          <a:srcRect/>
          <a:stretch>
            <a:fillRect/>
          </a:stretch>
        </p:blipFill>
        <p:spPr bwMode="auto">
          <a:xfrm>
            <a:off x="7010400" y="113557"/>
            <a:ext cx="2018956" cy="1276149"/>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293" rtl="0" eaLnBrk="1" latinLnBrk="0" hangingPunct="1">
        <a:spcBef>
          <a:spcPct val="0"/>
        </a:spcBef>
        <a:buNone/>
        <a:defRPr sz="4400" kern="1200">
          <a:solidFill>
            <a:schemeClr val="tx1"/>
          </a:solidFill>
          <a:latin typeface="+mj-lt"/>
          <a:ea typeface="+mj-ea"/>
          <a:cs typeface="+mj-cs"/>
        </a:defRPr>
      </a:lvl1pPr>
    </p:titleStyle>
    <p:bodyStyle>
      <a:lvl1pPr marL="342860" indent="-342860" algn="l" defTabSz="914293"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63" indent="-285717" algn="l" defTabSz="914293"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67" indent="-228573" algn="l" defTabSz="914293"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1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5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ibcmob.net/" TargetMode="External"/><Relationship Id="rId3" Type="http://schemas.openxmlformats.org/officeDocument/2006/relationships/hyperlink" Target="http://www.immanuelbible.net/families/marriage-ministry" TargetMode="External"/><Relationship Id="rId7" Type="http://schemas.openxmlformats.org/officeDocument/2006/relationships/hyperlink" Target="mailto:dwoodall@fca.or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tel:(703)%20402-4790" TargetMode="External"/><Relationship Id="rId5" Type="http://schemas.openxmlformats.org/officeDocument/2006/relationships/hyperlink" Target="https://secure.ministrysync.com/ministrysync/event/home.php?e=7870" TargetMode="External"/><Relationship Id="rId4" Type="http://schemas.openxmlformats.org/officeDocument/2006/relationships/hyperlink" Target="http://immanuelbible.net/mission-next-forum"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www.biblegateway.com/passage/?search=John+15:1-25&amp;version=ESV#fen-ESV-26710c"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s://www.biblegateway.com/passage/?search=John+15:1-25&amp;version=ESV"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www.biblegateway.com/passage/?search=John+15:1-25&amp;version=ESV" TargetMode="External"/><Relationship Id="rId2" Type="http://schemas.openxmlformats.org/officeDocument/2006/relationships/hyperlink" Target="https://www.biblegateway.com/passage/?search=John+15&amp;version=ESV"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www.biblegateway.com/passage/?search=John+15:1-25&amp;version=ESV" TargetMode="External"/><Relationship Id="rId2" Type="http://schemas.openxmlformats.org/officeDocument/2006/relationships/hyperlink" Target="https://www.biblegateway.com/passage/?search=John+13%3A30&amp;version=ESV"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www.biblegateway.com/passage/?search=John+15%3A4-10&amp;version=ESV" TargetMode="External"/><Relationship Id="rId2" Type="http://schemas.openxmlformats.org/officeDocument/2006/relationships/hyperlink" Target="https://www.biblegateway.com/passage/?search=John+15&amp;version=ESV" TargetMode="External"/><Relationship Id="rId1" Type="http://schemas.openxmlformats.org/officeDocument/2006/relationships/slideLayout" Target="../slideLayouts/slideLayout2.xml"/><Relationship Id="rId6" Type="http://schemas.openxmlformats.org/officeDocument/2006/relationships/hyperlink" Target="https://www.biblegateway.com/passage/?search=John+15:1-25&amp;version=ESV" TargetMode="External"/><Relationship Id="rId5" Type="http://schemas.openxmlformats.org/officeDocument/2006/relationships/hyperlink" Target="https://www.biblegateway.com/passage/?search=John+15%3A7&amp;version=ESV" TargetMode="External"/><Relationship Id="rId4" Type="http://schemas.openxmlformats.org/officeDocument/2006/relationships/hyperlink" Target="https://www.biblegateway.com/passage/?search=John+15%3A6&amp;version=ESV"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biblegateway.com/passage/?search=John+15:1-25&amp;version=ESV" TargetMode="External"/><Relationship Id="rId2" Type="http://schemas.openxmlformats.org/officeDocument/2006/relationships/hyperlink" Target="https://www.biblegateway.com/passage/?search=John+15&amp;version=ESV"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biblegateway.com/passage/?search=John+15%3A25&amp;version=ESV" TargetMode="External"/><Relationship Id="rId2" Type="http://schemas.openxmlformats.org/officeDocument/2006/relationships/hyperlink" Target="https://www.biblegateway.com/passage/?search=John+15%3A18-20&amp;version=ESV" TargetMode="External"/><Relationship Id="rId1" Type="http://schemas.openxmlformats.org/officeDocument/2006/relationships/slideLayout" Target="../slideLayouts/slideLayout2.xml"/><Relationship Id="rId4" Type="http://schemas.openxmlformats.org/officeDocument/2006/relationships/hyperlink" Target="https://www.biblegateway.com/passage/?search=John+15:1-25&amp;version=ESV"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biblegateway.com/passage/?search=John+15&amp;version=ESV" TargetMode="External"/><Relationship Id="rId2" Type="http://schemas.openxmlformats.org/officeDocument/2006/relationships/hyperlink" Target="https://www.biblegateway.com/passage/?search=John+14&amp;version=ESV" TargetMode="External"/><Relationship Id="rId1" Type="http://schemas.openxmlformats.org/officeDocument/2006/relationships/slideLayout" Target="../slideLayouts/slideLayout7.xml"/><Relationship Id="rId4" Type="http://schemas.openxmlformats.org/officeDocument/2006/relationships/hyperlink" Target="https://www.biblegateway.com/passage/?search=John+15:1-25&amp;version=ESV"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biblegateway.com/passage/?search=John+20:30-31&amp;version=ESV"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hyperlink" Target="https://www.biblegateway.com/passage/?search=john+18:1+-+21:25&amp;version=ESV" TargetMode="External"/><Relationship Id="rId3" Type="http://schemas.openxmlformats.org/officeDocument/2006/relationships/hyperlink" Target="https://www.biblegateway.com/passage/?search=john+1&amp;version=ESV" TargetMode="External"/><Relationship Id="rId7" Type="http://schemas.openxmlformats.org/officeDocument/2006/relationships/hyperlink" Target="https://www.biblegateway.com/passage/?search=john+13:1+-+17:26&amp;version=ESV"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s://www.biblegateway.com/passage/?search=john+5:1+-+12:50&amp;version=ESV" TargetMode="External"/><Relationship Id="rId5" Type="http://schemas.openxmlformats.org/officeDocument/2006/relationships/hyperlink" Target="https://www.biblegateway.com/passage/?search=john+1:19+-+4:54&amp;version=ESV" TargetMode="External"/><Relationship Id="rId4" Type="http://schemas.openxmlformats.org/officeDocument/2006/relationships/hyperlink" Target="https://www.biblegateway.com/passage/?search=john+1:1-18&amp;version=ESV"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ww.biblegateway.com/passage/?search=John+14:1-31"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biblegateway.com/passage/?search=John+15:1-11&amp;version=ESV" TargetMode="External"/><Relationship Id="rId2" Type="http://schemas.openxmlformats.org/officeDocument/2006/relationships/hyperlink" Target="https://www.biblegateway.com/passage/?search=John+15:1-25&amp;version=ESV" TargetMode="External"/><Relationship Id="rId1" Type="http://schemas.openxmlformats.org/officeDocument/2006/relationships/slideLayout" Target="../slideLayouts/slideLayout7.xml"/><Relationship Id="rId5" Type="http://schemas.openxmlformats.org/officeDocument/2006/relationships/hyperlink" Target="https://www.biblegateway.com/passage/?search=John+15:18-25&amp;version=ESV" TargetMode="External"/><Relationship Id="rId4" Type="http://schemas.openxmlformats.org/officeDocument/2006/relationships/hyperlink" Target="https://www.biblegateway.com/passage/?search=John+15:12-17&amp;version=ESV"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biblegateway.com/passage/?search=John+15:1-25&amp;version=ESV"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biblegateway.com/passage/?search=John+15:1-25&amp;version=ESV"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biblegateway.com/passage/?search=John+15:1-25&amp;version=ESV"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37447" y="1524000"/>
            <a:ext cx="6844553" cy="4938403"/>
          </a:xfrm>
          <a:prstGeom prst="rect">
            <a:avLst/>
          </a:prstGeom>
        </p:spPr>
        <p:txBody>
          <a:bodyPr wrap="square">
            <a:spAutoFit/>
          </a:bodyPr>
          <a:lstStyle/>
          <a:p>
            <a:pPr marL="457200" indent="-457200">
              <a:lnSpc>
                <a:spcPts val="3800"/>
              </a:lnSpc>
              <a:buFont typeface="Arial" panose="020B0604020202020204" pitchFamily="34" charset="0"/>
              <a:buChar char="•"/>
            </a:pPr>
            <a:r>
              <a:rPr lang="en-US" sz="2800" b="1" dirty="0" smtClean="0"/>
              <a:t>Welcome to the MOB! </a:t>
            </a:r>
          </a:p>
          <a:p>
            <a:pPr marL="457200" indent="-457200">
              <a:lnSpc>
                <a:spcPts val="3800"/>
              </a:lnSpc>
              <a:buFont typeface="Arial" panose="020B0604020202020204" pitchFamily="34" charset="0"/>
              <a:buChar char="•"/>
            </a:pPr>
            <a:r>
              <a:rPr lang="en-US" sz="2800" dirty="0" smtClean="0">
                <a:hlinkClick r:id="rId3"/>
              </a:rPr>
              <a:t>Great Date Night, May 9</a:t>
            </a:r>
            <a:endParaRPr lang="en-US" sz="2800" dirty="0"/>
          </a:p>
          <a:p>
            <a:pPr marL="457200" indent="-457200">
              <a:lnSpc>
                <a:spcPts val="3800"/>
              </a:lnSpc>
              <a:buFont typeface="Arial" panose="020B0604020202020204" pitchFamily="34" charset="0"/>
              <a:buChar char="•"/>
            </a:pPr>
            <a:r>
              <a:rPr lang="en-US" sz="2800" dirty="0">
                <a:hlinkClick r:id="rId4"/>
              </a:rPr>
              <a:t>MissionNext Forum, May </a:t>
            </a:r>
            <a:r>
              <a:rPr lang="en-US" sz="2800" dirty="0" smtClean="0">
                <a:hlinkClick r:id="rId4"/>
              </a:rPr>
              <a:t>8-9</a:t>
            </a:r>
            <a:endParaRPr lang="en-US" sz="2800" dirty="0" smtClean="0"/>
          </a:p>
          <a:p>
            <a:pPr marL="457200" indent="-457200">
              <a:lnSpc>
                <a:spcPts val="3800"/>
              </a:lnSpc>
              <a:buFont typeface="Arial" panose="020B0604020202020204" pitchFamily="34" charset="0"/>
              <a:buChar char="•"/>
            </a:pPr>
            <a:r>
              <a:rPr lang="en-US" sz="2800" dirty="0" smtClean="0">
                <a:hlinkClick r:id=""/>
              </a:rPr>
              <a:t>Fellowship of Christian Athletes </a:t>
            </a:r>
          </a:p>
          <a:p>
            <a:pPr lvl="1">
              <a:lnSpc>
                <a:spcPts val="3800"/>
              </a:lnSpc>
            </a:pPr>
            <a:r>
              <a:rPr lang="en-US" sz="2800" dirty="0" smtClean="0">
                <a:hlinkClick r:id=""/>
              </a:rPr>
              <a:t>(FCA-DC)</a:t>
            </a:r>
            <a:r>
              <a:rPr lang="en-US" sz="2800" dirty="0" smtClean="0"/>
              <a:t> </a:t>
            </a:r>
            <a:r>
              <a:rPr lang="en-US" sz="2800" dirty="0" smtClean="0">
                <a:hlinkClick r:id="rId5"/>
              </a:rPr>
              <a:t>Victory Luncheon, May 12</a:t>
            </a:r>
            <a:r>
              <a:rPr lang="en-US" sz="2800" dirty="0" smtClean="0"/>
              <a:t>, </a:t>
            </a:r>
          </a:p>
          <a:p>
            <a:pPr lvl="1">
              <a:lnSpc>
                <a:spcPts val="3800"/>
              </a:lnSpc>
            </a:pPr>
            <a:r>
              <a:rPr lang="en-US" sz="2800" dirty="0" smtClean="0"/>
              <a:t>POC: Don </a:t>
            </a:r>
            <a:r>
              <a:rPr lang="en-US" sz="2800" dirty="0"/>
              <a:t>Woodall </a:t>
            </a:r>
            <a:r>
              <a:rPr lang="en-US" sz="2800" u="sng" dirty="0" smtClean="0">
                <a:hlinkClick r:id="rId6"/>
              </a:rPr>
              <a:t>(703</a:t>
            </a:r>
            <a:r>
              <a:rPr lang="en-US" sz="2800" u="sng" dirty="0">
                <a:hlinkClick r:id="rId6"/>
              </a:rPr>
              <a:t>) 402-4790</a:t>
            </a:r>
            <a:r>
              <a:rPr lang="en-US" sz="2800" dirty="0"/>
              <a:t> or </a:t>
            </a:r>
            <a:r>
              <a:rPr lang="en-US" sz="2800" u="sng" dirty="0" smtClean="0">
                <a:hlinkClick r:id="rId7"/>
              </a:rPr>
              <a:t>dwoodall@fca.org</a:t>
            </a:r>
            <a:r>
              <a:rPr lang="en-US" sz="2800" dirty="0" smtClean="0">
                <a:hlinkClick r:id="rId5"/>
              </a:rPr>
              <a:t> </a:t>
            </a:r>
            <a:endParaRPr lang="en-US" sz="2800" dirty="0" smtClean="0"/>
          </a:p>
          <a:p>
            <a:pPr marL="457200" indent="-457200">
              <a:lnSpc>
                <a:spcPts val="3800"/>
              </a:lnSpc>
              <a:buFont typeface="Arial" panose="020B0604020202020204" pitchFamily="34" charset="0"/>
              <a:buChar char="•"/>
            </a:pPr>
            <a:r>
              <a:rPr lang="en-US" sz="2800" dirty="0" smtClean="0"/>
              <a:t>IBC Childcare Tues evenings ends May 19</a:t>
            </a:r>
            <a:endParaRPr lang="en-US" sz="2800" dirty="0" smtClean="0"/>
          </a:p>
          <a:p>
            <a:pPr marL="457200" indent="-457200">
              <a:lnSpc>
                <a:spcPts val="3800"/>
              </a:lnSpc>
              <a:buFont typeface="Arial" panose="020B0604020202020204" pitchFamily="34" charset="0"/>
              <a:buChar char="•"/>
            </a:pPr>
            <a:r>
              <a:rPr lang="en-US" sz="2800" dirty="0" smtClean="0"/>
              <a:t>Pray for MOB Fall 2015 – Spring 2016 </a:t>
            </a:r>
            <a:endParaRPr lang="en-US" sz="2800" dirty="0"/>
          </a:p>
          <a:p>
            <a:pPr marL="457200" indent="-457200">
              <a:lnSpc>
                <a:spcPts val="3800"/>
              </a:lnSpc>
              <a:buFont typeface="Arial" panose="020B0604020202020204" pitchFamily="34" charset="0"/>
              <a:buChar char="•"/>
            </a:pPr>
            <a:r>
              <a:rPr lang="en-US" sz="2800" dirty="0" smtClean="0"/>
              <a:t>MOB Website:  </a:t>
            </a:r>
            <a:r>
              <a:rPr lang="en-US" sz="2800" dirty="0" smtClean="0">
                <a:hlinkClick r:id="rId8"/>
              </a:rPr>
              <a:t>www.ibcmob.net</a:t>
            </a:r>
            <a:r>
              <a:rPr lang="en-US" sz="2800" dirty="0" smtClean="0"/>
              <a:t> </a:t>
            </a:r>
          </a:p>
        </p:txBody>
      </p:sp>
      <p:sp>
        <p:nvSpPr>
          <p:cNvPr id="4" name="Rectangle 3"/>
          <p:cNvSpPr/>
          <p:nvPr/>
        </p:nvSpPr>
        <p:spPr>
          <a:xfrm>
            <a:off x="2565301" y="311873"/>
            <a:ext cx="4020204" cy="769441"/>
          </a:xfrm>
          <a:prstGeom prst="rect">
            <a:avLst/>
          </a:prstGeom>
        </p:spPr>
        <p:txBody>
          <a:bodyPr wrap="none" anchor="ctr">
            <a:spAutoFit/>
          </a:bodyPr>
          <a:lstStyle/>
          <a:p>
            <a:pPr algn="ctr"/>
            <a:r>
              <a:rPr lang="en-US" sz="4400" b="1" dirty="0" smtClean="0"/>
              <a:t>Announcements</a:t>
            </a:r>
            <a:endParaRPr lang="en-US" sz="3600" dirty="0"/>
          </a:p>
        </p:txBody>
      </p:sp>
      <p:sp>
        <p:nvSpPr>
          <p:cNvPr id="8" name="Slide Number Placeholder 7"/>
          <p:cNvSpPr>
            <a:spLocks noGrp="1"/>
          </p:cNvSpPr>
          <p:nvPr>
            <p:ph type="sldNum" sz="quarter" idx="12"/>
          </p:nvPr>
        </p:nvSpPr>
        <p:spPr>
          <a:xfrm>
            <a:off x="8411828" y="6518275"/>
            <a:ext cx="685800" cy="365125"/>
          </a:xfrm>
        </p:spPr>
        <p:txBody>
          <a:bodyPr/>
          <a:lstStyle/>
          <a:p>
            <a:fld id="{5762F52A-C960-462B-8236-8A9481EACB9C}" type="slidenum">
              <a:rPr lang="en-US" smtClean="0"/>
              <a:pPr/>
              <a:t>1</a:t>
            </a:fld>
            <a:endParaRPr lang="en-US" dirty="0"/>
          </a:p>
        </p:txBody>
      </p:sp>
      <p:sp>
        <p:nvSpPr>
          <p:cNvPr id="7" name="Date Placeholder 4"/>
          <p:cNvSpPr>
            <a:spLocks noGrp="1"/>
          </p:cNvSpPr>
          <p:nvPr>
            <p:ph type="dt" sz="half" idx="10"/>
          </p:nvPr>
        </p:nvSpPr>
        <p:spPr>
          <a:xfrm>
            <a:off x="61686" y="6506028"/>
            <a:ext cx="1447800" cy="365125"/>
          </a:xfrm>
        </p:spPr>
        <p:txBody>
          <a:bodyPr/>
          <a:lstStyle/>
          <a:p>
            <a:r>
              <a:rPr lang="en-US" dirty="0" smtClean="0"/>
              <a:t>May 5, 2015</a:t>
            </a:r>
            <a:endParaRPr lang="en-US" dirty="0"/>
          </a:p>
        </p:txBody>
      </p:sp>
      <p:sp>
        <p:nvSpPr>
          <p:cNvPr id="9" name="Footer Placeholder 4"/>
          <p:cNvSpPr>
            <a:spLocks noGrp="1"/>
          </p:cNvSpPr>
          <p:nvPr>
            <p:ph type="ftr" sz="quarter" idx="11"/>
          </p:nvPr>
        </p:nvSpPr>
        <p:spPr>
          <a:xfrm>
            <a:off x="1407812" y="6515081"/>
            <a:ext cx="6324600" cy="365125"/>
          </a:xfrm>
        </p:spPr>
        <p:txBody>
          <a:bodyPr/>
          <a:lstStyle/>
          <a:p>
            <a:r>
              <a:rPr lang="en-US" dirty="0" smtClean="0"/>
              <a:t>Lesson 28 - John 15:1-25</a:t>
            </a:r>
            <a:endParaRPr lang="en-US" dirty="0"/>
          </a:p>
        </p:txBody>
      </p:sp>
    </p:spTree>
    <p:extLst>
      <p:ext uri="{BB962C8B-B14F-4D97-AF65-F5344CB8AC3E}">
        <p14:creationId xmlns:p14="http://schemas.microsoft.com/office/powerpoint/2010/main" val="125775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32544" y="1447800"/>
            <a:ext cx="7678056" cy="5170646"/>
          </a:xfrm>
          <a:prstGeom prst="rect">
            <a:avLst/>
          </a:prstGeom>
        </p:spPr>
        <p:txBody>
          <a:bodyPr wrap="square">
            <a:spAutoFit/>
          </a:bodyPr>
          <a:lstStyle/>
          <a:p>
            <a:r>
              <a:rPr lang="en-US" sz="2200" baseline="30000" dirty="0">
                <a:solidFill>
                  <a:srgbClr val="FF0000"/>
                </a:solidFill>
              </a:rPr>
              <a:t>18 </a:t>
            </a:r>
            <a:r>
              <a:rPr lang="en-US" sz="2200" dirty="0">
                <a:solidFill>
                  <a:srgbClr val="FF0000"/>
                </a:solidFill>
              </a:rPr>
              <a:t>“If the world hates you, know that it has hated me before it hated you. </a:t>
            </a:r>
            <a:r>
              <a:rPr lang="en-US" sz="2200" baseline="30000" dirty="0">
                <a:solidFill>
                  <a:srgbClr val="FF0000"/>
                </a:solidFill>
              </a:rPr>
              <a:t>19 </a:t>
            </a:r>
            <a:r>
              <a:rPr lang="en-US" sz="2200" dirty="0">
                <a:solidFill>
                  <a:srgbClr val="FF0000"/>
                </a:solidFill>
              </a:rPr>
              <a:t>If you were of the world, the world would love you as its own; but because you are not of the world, but I chose you out of the world, therefore the world hates you. </a:t>
            </a:r>
            <a:r>
              <a:rPr lang="en-US" sz="2200" baseline="30000" dirty="0">
                <a:solidFill>
                  <a:srgbClr val="FF0000"/>
                </a:solidFill>
              </a:rPr>
              <a:t>20 </a:t>
            </a:r>
            <a:r>
              <a:rPr lang="en-US" sz="2200" dirty="0">
                <a:solidFill>
                  <a:srgbClr val="FF0000"/>
                </a:solidFill>
              </a:rPr>
              <a:t>Remember the word that I said to you: ‘A servant is not greater than his master.’ If they persecuted me, they will also persecute you. If they kept my word, they will also keep yours. </a:t>
            </a:r>
            <a:r>
              <a:rPr lang="en-US" sz="2200" baseline="30000" dirty="0">
                <a:solidFill>
                  <a:srgbClr val="FF0000"/>
                </a:solidFill>
              </a:rPr>
              <a:t>21 </a:t>
            </a:r>
            <a:r>
              <a:rPr lang="en-US" sz="2200" dirty="0">
                <a:solidFill>
                  <a:srgbClr val="FF0000"/>
                </a:solidFill>
              </a:rPr>
              <a:t>But all these things they will do to you on account of my name, because they do not know him who sent me. </a:t>
            </a:r>
            <a:r>
              <a:rPr lang="en-US" sz="2200" baseline="30000" dirty="0">
                <a:solidFill>
                  <a:srgbClr val="FF0000"/>
                </a:solidFill>
              </a:rPr>
              <a:t>22 </a:t>
            </a:r>
            <a:r>
              <a:rPr lang="en-US" sz="2200" dirty="0">
                <a:solidFill>
                  <a:srgbClr val="FF0000"/>
                </a:solidFill>
              </a:rPr>
              <a:t>If I had not come and spoken to them, they would not have been guilty of sin,</a:t>
            </a:r>
            <a:r>
              <a:rPr lang="en-US" sz="2200" baseline="30000" dirty="0">
                <a:solidFill>
                  <a:srgbClr val="FF0000"/>
                </a:solidFill>
              </a:rPr>
              <a:t>[</a:t>
            </a:r>
            <a:r>
              <a:rPr lang="en-US" sz="2200" baseline="30000" dirty="0">
                <a:solidFill>
                  <a:srgbClr val="FF0000"/>
                </a:solidFill>
                <a:hlinkClick r:id="rId3" tooltip="See footnote c"/>
              </a:rPr>
              <a:t>c</a:t>
            </a:r>
            <a:r>
              <a:rPr lang="en-US" sz="2200" baseline="30000" dirty="0">
                <a:solidFill>
                  <a:srgbClr val="FF0000"/>
                </a:solidFill>
              </a:rPr>
              <a:t>]</a:t>
            </a:r>
            <a:r>
              <a:rPr lang="en-US" sz="2200" dirty="0">
                <a:solidFill>
                  <a:srgbClr val="FF0000"/>
                </a:solidFill>
              </a:rPr>
              <a:t> but now they have no excuse for their sin. </a:t>
            </a:r>
            <a:r>
              <a:rPr lang="en-US" sz="2200" baseline="30000" dirty="0">
                <a:solidFill>
                  <a:srgbClr val="FF0000"/>
                </a:solidFill>
              </a:rPr>
              <a:t>23 </a:t>
            </a:r>
            <a:r>
              <a:rPr lang="en-US" sz="2200" dirty="0">
                <a:solidFill>
                  <a:srgbClr val="FF0000"/>
                </a:solidFill>
              </a:rPr>
              <a:t>Whoever hates me hates my Father also. </a:t>
            </a:r>
            <a:r>
              <a:rPr lang="en-US" sz="2200" baseline="30000" dirty="0">
                <a:solidFill>
                  <a:srgbClr val="FF0000"/>
                </a:solidFill>
              </a:rPr>
              <a:t>24 </a:t>
            </a:r>
            <a:r>
              <a:rPr lang="en-US" sz="2200" dirty="0">
                <a:solidFill>
                  <a:srgbClr val="FF0000"/>
                </a:solidFill>
              </a:rPr>
              <a:t>If I had not done among them the works that no one else did, they would not be guilty of sin, but now they have seen and hated both me and my Father. </a:t>
            </a:r>
            <a:r>
              <a:rPr lang="en-US" sz="2200" baseline="30000" dirty="0">
                <a:solidFill>
                  <a:srgbClr val="FF0000"/>
                </a:solidFill>
              </a:rPr>
              <a:t>25 </a:t>
            </a:r>
            <a:r>
              <a:rPr lang="en-US" sz="2200" dirty="0">
                <a:solidFill>
                  <a:srgbClr val="FF0000"/>
                </a:solidFill>
              </a:rPr>
              <a:t>But the word that is written in their Law must be fulfilled: ‘They hated me without a cause.’</a:t>
            </a:r>
          </a:p>
        </p:txBody>
      </p:sp>
      <p:sp>
        <p:nvSpPr>
          <p:cNvPr id="4" name="Footer Placeholder 3"/>
          <p:cNvSpPr>
            <a:spLocks noGrp="1"/>
          </p:cNvSpPr>
          <p:nvPr>
            <p:ph type="ftr" sz="quarter" idx="11"/>
          </p:nvPr>
        </p:nvSpPr>
        <p:spPr>
          <a:xfrm>
            <a:off x="2087880" y="6516188"/>
            <a:ext cx="4953000" cy="365125"/>
          </a:xfrm>
        </p:spPr>
        <p:txBody>
          <a:bodyPr/>
          <a:lstStyle/>
          <a:p>
            <a:r>
              <a:rPr lang="en-US" dirty="0" smtClean="0"/>
              <a:t>Lesson 28 - John 15:1-25</a:t>
            </a:r>
            <a:endParaRPr lang="en-US"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10</a:t>
            </a:fld>
            <a:endParaRPr lang="en-US" dirty="0"/>
          </a:p>
        </p:txBody>
      </p:sp>
      <p:sp>
        <p:nvSpPr>
          <p:cNvPr id="9" name="Date Placeholder 4"/>
          <p:cNvSpPr>
            <a:spLocks noGrp="1"/>
          </p:cNvSpPr>
          <p:nvPr>
            <p:ph type="dt" sz="half" idx="10"/>
          </p:nvPr>
        </p:nvSpPr>
        <p:spPr>
          <a:xfrm>
            <a:off x="61686" y="6506028"/>
            <a:ext cx="1447800" cy="365125"/>
          </a:xfrm>
        </p:spPr>
        <p:txBody>
          <a:bodyPr/>
          <a:lstStyle/>
          <a:p>
            <a:r>
              <a:rPr lang="en-US" dirty="0" smtClean="0"/>
              <a:t>May 5, 2015</a:t>
            </a:r>
            <a:endParaRPr lang="en-US" dirty="0"/>
          </a:p>
        </p:txBody>
      </p:sp>
      <p:sp>
        <p:nvSpPr>
          <p:cNvPr id="10" name="Rectangle 9"/>
          <p:cNvSpPr/>
          <p:nvPr/>
        </p:nvSpPr>
        <p:spPr>
          <a:xfrm>
            <a:off x="1904999" y="-59723"/>
            <a:ext cx="5334001" cy="1508105"/>
          </a:xfrm>
          <a:prstGeom prst="rect">
            <a:avLst/>
          </a:prstGeom>
        </p:spPr>
        <p:txBody>
          <a:bodyPr wrap="square" anchor="ctr">
            <a:spAutoFit/>
          </a:bodyPr>
          <a:lstStyle/>
          <a:p>
            <a:pPr algn="ctr"/>
            <a:r>
              <a:rPr lang="en-US" sz="3600" dirty="0">
                <a:hlinkClick r:id="rId4"/>
              </a:rPr>
              <a:t>John </a:t>
            </a:r>
            <a:r>
              <a:rPr lang="en-US" sz="3600" dirty="0" smtClean="0">
                <a:hlinkClick r:id="rId4"/>
              </a:rPr>
              <a:t>15:1-25</a:t>
            </a:r>
            <a:r>
              <a:rPr lang="en-US" sz="2800" dirty="0" smtClean="0"/>
              <a:t> (ESV)</a:t>
            </a:r>
          </a:p>
          <a:p>
            <a:pPr algn="ctr"/>
            <a:r>
              <a:rPr lang="en-US" sz="2800" dirty="0" smtClean="0"/>
              <a:t> </a:t>
            </a:r>
            <a:r>
              <a:rPr lang="en-US" sz="2800" b="1" dirty="0" smtClean="0"/>
              <a:t>Jesus’ </a:t>
            </a:r>
            <a:r>
              <a:rPr lang="en-US" sz="2800" b="1" dirty="0" smtClean="0"/>
              <a:t>Continuing Discourse </a:t>
            </a:r>
          </a:p>
          <a:p>
            <a:pPr algn="ctr"/>
            <a:r>
              <a:rPr lang="en-US" sz="2800" b="1" dirty="0" smtClean="0"/>
              <a:t>with </a:t>
            </a:r>
            <a:r>
              <a:rPr lang="en-US" sz="2800" b="1" dirty="0" smtClean="0"/>
              <a:t>His Disciples </a:t>
            </a:r>
            <a:endParaRPr lang="en-US" sz="2800" dirty="0" smtClean="0"/>
          </a:p>
        </p:txBody>
      </p:sp>
    </p:spTree>
    <p:extLst>
      <p:ext uri="{BB962C8B-B14F-4D97-AF65-F5344CB8AC3E}">
        <p14:creationId xmlns:p14="http://schemas.microsoft.com/office/powerpoint/2010/main" val="24764276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0" y="-14514"/>
            <a:ext cx="4488698" cy="6858000"/>
          </a:xfrm>
          <a:prstGeom prst="rect">
            <a:avLst/>
          </a:prstGeom>
        </p:spPr>
      </p:pic>
      <p:sp>
        <p:nvSpPr>
          <p:cNvPr id="11" name="Rectangle 10"/>
          <p:cNvSpPr/>
          <p:nvPr/>
        </p:nvSpPr>
        <p:spPr>
          <a:xfrm>
            <a:off x="6570544" y="3050824"/>
            <a:ext cx="2573456" cy="2554545"/>
          </a:xfrm>
          <a:prstGeom prst="rect">
            <a:avLst/>
          </a:prstGeom>
        </p:spPr>
        <p:txBody>
          <a:bodyPr wrap="square" anchor="ctr">
            <a:spAutoFit/>
          </a:bodyPr>
          <a:lstStyle/>
          <a:p>
            <a:r>
              <a:rPr lang="en-US" sz="3200" dirty="0" smtClean="0"/>
              <a:t>Where were Jesus and His Disciples in Chap. 14 and why?</a:t>
            </a:r>
          </a:p>
        </p:txBody>
      </p:sp>
      <p:sp>
        <p:nvSpPr>
          <p:cNvPr id="7" name="Slide Number Placeholder 6"/>
          <p:cNvSpPr>
            <a:spLocks noGrp="1"/>
          </p:cNvSpPr>
          <p:nvPr>
            <p:ph type="sldNum" sz="quarter" idx="12"/>
          </p:nvPr>
        </p:nvSpPr>
        <p:spPr/>
        <p:txBody>
          <a:bodyPr/>
          <a:lstStyle/>
          <a:p>
            <a:fld id="{5762F52A-C960-462B-8236-8A9481EACB9C}" type="slidenum">
              <a:rPr lang="en-US" smtClean="0"/>
              <a:pPr/>
              <a:t>11</a:t>
            </a:fld>
            <a:endParaRPr lang="en-US" dirty="0"/>
          </a:p>
        </p:txBody>
      </p:sp>
      <p:sp>
        <p:nvSpPr>
          <p:cNvPr id="6" name="Date Placeholder 4"/>
          <p:cNvSpPr>
            <a:spLocks noGrp="1"/>
          </p:cNvSpPr>
          <p:nvPr>
            <p:ph type="dt" sz="half" idx="10"/>
          </p:nvPr>
        </p:nvSpPr>
        <p:spPr>
          <a:xfrm>
            <a:off x="61686" y="6506028"/>
            <a:ext cx="1447800" cy="365125"/>
          </a:xfrm>
        </p:spPr>
        <p:txBody>
          <a:bodyPr/>
          <a:lstStyle/>
          <a:p>
            <a:r>
              <a:rPr lang="en-US" dirty="0" smtClean="0"/>
              <a:t>May 5, 2015</a:t>
            </a:r>
            <a:endParaRPr lang="en-US" dirty="0"/>
          </a:p>
        </p:txBody>
      </p:sp>
    </p:spTree>
    <p:extLst>
      <p:ext uri="{BB962C8B-B14F-4D97-AF65-F5344CB8AC3E}">
        <p14:creationId xmlns:p14="http://schemas.microsoft.com/office/powerpoint/2010/main" val="15670259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000" y="-14514"/>
            <a:ext cx="4488698" cy="6858000"/>
          </a:xfrm>
          <a:prstGeom prst="rect">
            <a:avLst/>
          </a:prstGeom>
        </p:spPr>
      </p:pic>
      <p:sp>
        <p:nvSpPr>
          <p:cNvPr id="5" name="Right Arrow 4"/>
          <p:cNvSpPr/>
          <p:nvPr/>
        </p:nvSpPr>
        <p:spPr>
          <a:xfrm rot="9602570">
            <a:off x="4342768" y="3962364"/>
            <a:ext cx="2234873" cy="249989"/>
          </a:xfrm>
          <a:prstGeom prst="rightArrow">
            <a:avLst/>
          </a:prstGeom>
          <a:solidFill>
            <a:srgbClr val="FF0000"/>
          </a:solidFill>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 name="Rectangle 10"/>
          <p:cNvSpPr/>
          <p:nvPr/>
        </p:nvSpPr>
        <p:spPr>
          <a:xfrm>
            <a:off x="6582228" y="3297286"/>
            <a:ext cx="2590800" cy="2062103"/>
          </a:xfrm>
          <a:prstGeom prst="rect">
            <a:avLst/>
          </a:prstGeom>
        </p:spPr>
        <p:txBody>
          <a:bodyPr wrap="square" anchor="t">
            <a:spAutoFit/>
          </a:bodyPr>
          <a:lstStyle/>
          <a:p>
            <a:r>
              <a:rPr lang="en-US" sz="3200" dirty="0" smtClean="0"/>
              <a:t>Jerusalem</a:t>
            </a:r>
          </a:p>
          <a:p>
            <a:r>
              <a:rPr lang="en-US" sz="3200" dirty="0" smtClean="0"/>
              <a:t>(Upper Room) for</a:t>
            </a:r>
          </a:p>
          <a:p>
            <a:r>
              <a:rPr lang="en-US" sz="3200" dirty="0" smtClean="0"/>
              <a:t>Passover</a:t>
            </a:r>
          </a:p>
        </p:txBody>
      </p:sp>
      <p:sp>
        <p:nvSpPr>
          <p:cNvPr id="12" name="Oval 11"/>
          <p:cNvSpPr/>
          <p:nvPr/>
        </p:nvSpPr>
        <p:spPr>
          <a:xfrm>
            <a:off x="4312444" y="4441031"/>
            <a:ext cx="73025" cy="76200"/>
          </a:xfrm>
          <a:prstGeom prst="ellipse">
            <a:avLst/>
          </a:prstGeom>
          <a:solidFill>
            <a:srgbClr val="FF0000"/>
          </a:solidFill>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dirty="0"/>
          </a:p>
        </p:txBody>
      </p:sp>
      <p:sp>
        <p:nvSpPr>
          <p:cNvPr id="9" name="Slide Number Placeholder 8"/>
          <p:cNvSpPr>
            <a:spLocks noGrp="1"/>
          </p:cNvSpPr>
          <p:nvPr>
            <p:ph type="sldNum" sz="quarter" idx="12"/>
          </p:nvPr>
        </p:nvSpPr>
        <p:spPr/>
        <p:txBody>
          <a:bodyPr/>
          <a:lstStyle/>
          <a:p>
            <a:fld id="{5762F52A-C960-462B-8236-8A9481EACB9C}" type="slidenum">
              <a:rPr lang="en-US" smtClean="0"/>
              <a:pPr/>
              <a:t>12</a:t>
            </a:fld>
            <a:endParaRPr lang="en-US" dirty="0"/>
          </a:p>
        </p:txBody>
      </p:sp>
      <p:sp>
        <p:nvSpPr>
          <p:cNvPr id="8" name="Date Placeholder 4"/>
          <p:cNvSpPr>
            <a:spLocks noGrp="1"/>
          </p:cNvSpPr>
          <p:nvPr>
            <p:ph type="dt" sz="half" idx="10"/>
          </p:nvPr>
        </p:nvSpPr>
        <p:spPr>
          <a:xfrm>
            <a:off x="61686" y="6506028"/>
            <a:ext cx="1447800" cy="365125"/>
          </a:xfrm>
        </p:spPr>
        <p:txBody>
          <a:bodyPr/>
          <a:lstStyle/>
          <a:p>
            <a:r>
              <a:rPr lang="en-US" dirty="0" smtClean="0"/>
              <a:t>May 5, 2015</a:t>
            </a:r>
            <a:endParaRPr lang="en-US" dirty="0"/>
          </a:p>
        </p:txBody>
      </p:sp>
    </p:spTree>
    <p:extLst>
      <p:ext uri="{BB962C8B-B14F-4D97-AF65-F5344CB8AC3E}">
        <p14:creationId xmlns:p14="http://schemas.microsoft.com/office/powerpoint/2010/main" val="486970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27846" y="1604081"/>
            <a:ext cx="7301754" cy="3888244"/>
          </a:xfrm>
          <a:prstGeom prst="rect">
            <a:avLst/>
          </a:prstGeom>
        </p:spPr>
        <p:txBody>
          <a:bodyPr wrap="square">
            <a:spAutoFit/>
          </a:bodyPr>
          <a:lstStyle/>
          <a:p>
            <a:pPr algn="ctr">
              <a:spcAft>
                <a:spcPts val="2400"/>
              </a:spcAft>
            </a:pPr>
            <a:r>
              <a:rPr lang="en-US" sz="4000" b="1" dirty="0" smtClean="0"/>
              <a:t>Observation</a:t>
            </a:r>
          </a:p>
          <a:p>
            <a:pPr marL="457200" lvl="0" indent="-457200">
              <a:lnSpc>
                <a:spcPts val="4000"/>
              </a:lnSpc>
              <a:spcAft>
                <a:spcPts val="2400"/>
              </a:spcAft>
              <a:buFont typeface="Arial" panose="020B0604020202020204" pitchFamily="34" charset="0"/>
              <a:buChar char="•"/>
            </a:pPr>
            <a:r>
              <a:rPr lang="en-US" sz="3200" b="1" dirty="0" smtClean="0"/>
              <a:t>Where </a:t>
            </a:r>
            <a:r>
              <a:rPr lang="en-US" sz="3200" dirty="0"/>
              <a:t>does Köstenberger suggest </a:t>
            </a:r>
            <a:r>
              <a:rPr lang="en-US" sz="3200" dirty="0" smtClean="0"/>
              <a:t>that Jesus and His disciples may be at the start of </a:t>
            </a:r>
            <a:r>
              <a:rPr lang="en-US" sz="3200" dirty="0">
                <a:hlinkClick r:id="rId2"/>
              </a:rPr>
              <a:t>John 15</a:t>
            </a:r>
            <a:r>
              <a:rPr lang="en-US" sz="3200" dirty="0" smtClean="0"/>
              <a:t>? </a:t>
            </a:r>
          </a:p>
          <a:p>
            <a:pPr marL="457200" lvl="0" indent="-457200">
              <a:lnSpc>
                <a:spcPts val="4000"/>
              </a:lnSpc>
              <a:spcAft>
                <a:spcPts val="2400"/>
              </a:spcAft>
              <a:buFont typeface="Arial" panose="020B0604020202020204" pitchFamily="34" charset="0"/>
              <a:buChar char="•"/>
            </a:pPr>
            <a:r>
              <a:rPr lang="en-US" sz="3200" b="1" dirty="0" smtClean="0"/>
              <a:t>Why</a:t>
            </a:r>
            <a:r>
              <a:rPr lang="en-US" sz="3200" dirty="0" smtClean="0"/>
              <a:t> may this be important in Jesus’ metaphors in </a:t>
            </a:r>
            <a:r>
              <a:rPr lang="en-US" sz="3200" dirty="0" smtClean="0">
                <a:hlinkClick r:id="rId2"/>
              </a:rPr>
              <a:t>John </a:t>
            </a:r>
            <a:r>
              <a:rPr lang="en-US" sz="3200" dirty="0">
                <a:hlinkClick r:id="rId2"/>
              </a:rPr>
              <a:t>15</a:t>
            </a:r>
            <a:r>
              <a:rPr lang="en-US" sz="3200" dirty="0" smtClean="0"/>
              <a:t>?</a:t>
            </a:r>
            <a:endParaRPr lang="en-US" sz="3200" dirty="0"/>
          </a:p>
        </p:txBody>
      </p:sp>
      <p:sp>
        <p:nvSpPr>
          <p:cNvPr id="4" name="Footer Placeholder 3"/>
          <p:cNvSpPr>
            <a:spLocks noGrp="1"/>
          </p:cNvSpPr>
          <p:nvPr>
            <p:ph type="ftr" sz="quarter" idx="11"/>
          </p:nvPr>
        </p:nvSpPr>
        <p:spPr>
          <a:xfrm>
            <a:off x="2087880" y="6516188"/>
            <a:ext cx="4953000" cy="365125"/>
          </a:xfrm>
        </p:spPr>
        <p:txBody>
          <a:bodyPr/>
          <a:lstStyle/>
          <a:p>
            <a:r>
              <a:rPr lang="en-US" dirty="0" smtClean="0"/>
              <a:t>Lesson 28 - John 15:1-25</a:t>
            </a:r>
            <a:endParaRPr lang="en-US"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13</a:t>
            </a:fld>
            <a:endParaRPr lang="en-US" dirty="0"/>
          </a:p>
        </p:txBody>
      </p:sp>
      <p:sp>
        <p:nvSpPr>
          <p:cNvPr id="8" name="Date Placeholder 4"/>
          <p:cNvSpPr>
            <a:spLocks noGrp="1"/>
          </p:cNvSpPr>
          <p:nvPr>
            <p:ph type="dt" sz="half" idx="10"/>
          </p:nvPr>
        </p:nvSpPr>
        <p:spPr>
          <a:xfrm>
            <a:off x="61686" y="6506028"/>
            <a:ext cx="1447800" cy="365125"/>
          </a:xfrm>
        </p:spPr>
        <p:txBody>
          <a:bodyPr/>
          <a:lstStyle/>
          <a:p>
            <a:r>
              <a:rPr lang="en-US" dirty="0" smtClean="0"/>
              <a:t>May 5, 2015</a:t>
            </a:r>
            <a:endParaRPr lang="en-US" dirty="0"/>
          </a:p>
        </p:txBody>
      </p:sp>
      <p:sp>
        <p:nvSpPr>
          <p:cNvPr id="10" name="Rectangle 9"/>
          <p:cNvSpPr/>
          <p:nvPr/>
        </p:nvSpPr>
        <p:spPr>
          <a:xfrm>
            <a:off x="1904999" y="-59723"/>
            <a:ext cx="5334001" cy="1508105"/>
          </a:xfrm>
          <a:prstGeom prst="rect">
            <a:avLst/>
          </a:prstGeom>
        </p:spPr>
        <p:txBody>
          <a:bodyPr wrap="square" anchor="ctr">
            <a:spAutoFit/>
          </a:bodyPr>
          <a:lstStyle/>
          <a:p>
            <a:pPr algn="ctr"/>
            <a:r>
              <a:rPr lang="en-US" sz="3600" dirty="0">
                <a:hlinkClick r:id="rId3"/>
              </a:rPr>
              <a:t>John </a:t>
            </a:r>
            <a:r>
              <a:rPr lang="en-US" sz="3600" dirty="0" smtClean="0">
                <a:hlinkClick r:id="rId3"/>
              </a:rPr>
              <a:t>15:1-25</a:t>
            </a:r>
            <a:r>
              <a:rPr lang="en-US" sz="2800" dirty="0" smtClean="0"/>
              <a:t> (ESV)</a:t>
            </a:r>
          </a:p>
          <a:p>
            <a:pPr algn="ctr"/>
            <a:r>
              <a:rPr lang="en-US" sz="2800" dirty="0" smtClean="0"/>
              <a:t> </a:t>
            </a:r>
            <a:r>
              <a:rPr lang="en-US" sz="2800" b="1" dirty="0" smtClean="0"/>
              <a:t>Jesus’ </a:t>
            </a:r>
            <a:r>
              <a:rPr lang="en-US" sz="2800" b="1" dirty="0" smtClean="0"/>
              <a:t>Continuing Discourse </a:t>
            </a:r>
          </a:p>
          <a:p>
            <a:pPr algn="ctr"/>
            <a:r>
              <a:rPr lang="en-US" sz="2800" b="1" dirty="0" smtClean="0"/>
              <a:t>with </a:t>
            </a:r>
            <a:r>
              <a:rPr lang="en-US" sz="2800" b="1" dirty="0" smtClean="0"/>
              <a:t>His Disciples </a:t>
            </a:r>
            <a:endParaRPr lang="en-US" sz="2800" dirty="0" smtClean="0"/>
          </a:p>
        </p:txBody>
      </p:sp>
    </p:spTree>
    <p:extLst>
      <p:ext uri="{BB962C8B-B14F-4D97-AF65-F5344CB8AC3E}">
        <p14:creationId xmlns:p14="http://schemas.microsoft.com/office/powerpoint/2010/main" val="28334211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28914" y="1606927"/>
            <a:ext cx="7300686" cy="4093428"/>
          </a:xfrm>
          <a:prstGeom prst="rect">
            <a:avLst/>
          </a:prstGeom>
        </p:spPr>
        <p:txBody>
          <a:bodyPr wrap="square">
            <a:spAutoFit/>
          </a:bodyPr>
          <a:lstStyle/>
          <a:p>
            <a:pPr algn="ctr">
              <a:spcAft>
                <a:spcPts val="2400"/>
              </a:spcAft>
            </a:pPr>
            <a:r>
              <a:rPr lang="en-US" sz="4000" b="1" dirty="0" smtClean="0"/>
              <a:t>Observation</a:t>
            </a:r>
            <a:endParaRPr lang="en-US" sz="4000" b="1" dirty="0" smtClean="0"/>
          </a:p>
          <a:p>
            <a:pPr marL="457200" lvl="0" indent="-457200">
              <a:spcAft>
                <a:spcPts val="2400"/>
              </a:spcAft>
              <a:buFont typeface="Arial" panose="020B0604020202020204" pitchFamily="34" charset="0"/>
              <a:buChar char="•"/>
            </a:pPr>
            <a:r>
              <a:rPr lang="en-US" sz="3200" b="1" dirty="0"/>
              <a:t>Who</a:t>
            </a:r>
            <a:r>
              <a:rPr lang="en-US" sz="3200" dirty="0"/>
              <a:t> is with Jesus at this time? </a:t>
            </a:r>
            <a:endParaRPr lang="en-US" sz="3200" dirty="0" smtClean="0"/>
          </a:p>
          <a:p>
            <a:pPr marL="457200" lvl="0" indent="-457200">
              <a:spcAft>
                <a:spcPts val="2400"/>
              </a:spcAft>
              <a:buFont typeface="Arial" panose="020B0604020202020204" pitchFamily="34" charset="0"/>
              <a:buChar char="•"/>
            </a:pPr>
            <a:r>
              <a:rPr lang="en-US" sz="3200" b="1" dirty="0" smtClean="0"/>
              <a:t>Who</a:t>
            </a:r>
            <a:r>
              <a:rPr lang="en-US" sz="3200" dirty="0" smtClean="0"/>
              <a:t> </a:t>
            </a:r>
            <a:r>
              <a:rPr lang="en-US" sz="3200" dirty="0"/>
              <a:t>is no longer present with Jesus at this </a:t>
            </a:r>
            <a:r>
              <a:rPr lang="en-US" sz="3200" dirty="0" smtClean="0"/>
              <a:t>time? (</a:t>
            </a:r>
            <a:r>
              <a:rPr lang="en-US" sz="3200" dirty="0"/>
              <a:t>see </a:t>
            </a:r>
            <a:r>
              <a:rPr lang="en-US" sz="3200" dirty="0" smtClean="0">
                <a:hlinkClick r:id="rId2"/>
              </a:rPr>
              <a:t>John </a:t>
            </a:r>
            <a:r>
              <a:rPr lang="en-US" sz="3200" dirty="0">
                <a:hlinkClick r:id="rId2"/>
              </a:rPr>
              <a:t>13:30</a:t>
            </a:r>
            <a:r>
              <a:rPr lang="en-US" sz="3200" dirty="0" smtClean="0"/>
              <a:t>)</a:t>
            </a:r>
          </a:p>
          <a:p>
            <a:pPr marL="457200" indent="-457200">
              <a:spcAft>
                <a:spcPts val="2400"/>
              </a:spcAft>
              <a:buFont typeface="Arial" panose="020B0604020202020204" pitchFamily="34" charset="0"/>
              <a:buChar char="•"/>
            </a:pPr>
            <a:r>
              <a:rPr lang="en-US" sz="3200" b="1" dirty="0"/>
              <a:t>Who</a:t>
            </a:r>
            <a:r>
              <a:rPr lang="en-US" sz="3200" dirty="0"/>
              <a:t> was often referred to as the “vine” in the Old Testament</a:t>
            </a:r>
            <a:r>
              <a:rPr lang="en-US" sz="3200" dirty="0" smtClean="0"/>
              <a:t>?</a:t>
            </a:r>
            <a:r>
              <a:rPr lang="en-US" sz="3200" dirty="0"/>
              <a:t> </a:t>
            </a:r>
            <a:endParaRPr lang="en-US" sz="3200" dirty="0"/>
          </a:p>
        </p:txBody>
      </p:sp>
      <p:sp>
        <p:nvSpPr>
          <p:cNvPr id="4" name="Footer Placeholder 3"/>
          <p:cNvSpPr>
            <a:spLocks noGrp="1"/>
          </p:cNvSpPr>
          <p:nvPr>
            <p:ph type="ftr" sz="quarter" idx="11"/>
          </p:nvPr>
        </p:nvSpPr>
        <p:spPr>
          <a:xfrm>
            <a:off x="2087880" y="6516188"/>
            <a:ext cx="4953000" cy="365125"/>
          </a:xfrm>
        </p:spPr>
        <p:txBody>
          <a:bodyPr/>
          <a:lstStyle/>
          <a:p>
            <a:r>
              <a:rPr lang="en-US" dirty="0" smtClean="0"/>
              <a:t>Lesson 28 - John 15:1-25</a:t>
            </a:r>
            <a:endParaRPr lang="en-US"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14</a:t>
            </a:fld>
            <a:endParaRPr lang="en-US" dirty="0"/>
          </a:p>
        </p:txBody>
      </p:sp>
      <p:sp>
        <p:nvSpPr>
          <p:cNvPr id="8" name="Date Placeholder 4"/>
          <p:cNvSpPr>
            <a:spLocks noGrp="1"/>
          </p:cNvSpPr>
          <p:nvPr>
            <p:ph type="dt" sz="half" idx="10"/>
          </p:nvPr>
        </p:nvSpPr>
        <p:spPr>
          <a:xfrm>
            <a:off x="61686" y="6506028"/>
            <a:ext cx="1447800" cy="365125"/>
          </a:xfrm>
        </p:spPr>
        <p:txBody>
          <a:bodyPr/>
          <a:lstStyle/>
          <a:p>
            <a:r>
              <a:rPr lang="en-US" dirty="0" smtClean="0"/>
              <a:t>May 5, 2015</a:t>
            </a:r>
            <a:endParaRPr lang="en-US" dirty="0"/>
          </a:p>
        </p:txBody>
      </p:sp>
      <p:sp>
        <p:nvSpPr>
          <p:cNvPr id="10" name="Rectangle 9"/>
          <p:cNvSpPr/>
          <p:nvPr/>
        </p:nvSpPr>
        <p:spPr>
          <a:xfrm>
            <a:off x="1904999" y="-59723"/>
            <a:ext cx="5334001" cy="1508105"/>
          </a:xfrm>
          <a:prstGeom prst="rect">
            <a:avLst/>
          </a:prstGeom>
        </p:spPr>
        <p:txBody>
          <a:bodyPr wrap="square" anchor="ctr">
            <a:spAutoFit/>
          </a:bodyPr>
          <a:lstStyle/>
          <a:p>
            <a:pPr algn="ctr"/>
            <a:r>
              <a:rPr lang="en-US" sz="3600" dirty="0">
                <a:hlinkClick r:id="rId3"/>
              </a:rPr>
              <a:t>John </a:t>
            </a:r>
            <a:r>
              <a:rPr lang="en-US" sz="3600" dirty="0" smtClean="0">
                <a:hlinkClick r:id="rId3"/>
              </a:rPr>
              <a:t>15:1-25</a:t>
            </a:r>
            <a:r>
              <a:rPr lang="en-US" sz="2800" dirty="0" smtClean="0"/>
              <a:t> (ESV)</a:t>
            </a:r>
          </a:p>
          <a:p>
            <a:pPr algn="ctr"/>
            <a:r>
              <a:rPr lang="en-US" sz="2800" dirty="0" smtClean="0"/>
              <a:t> </a:t>
            </a:r>
            <a:r>
              <a:rPr lang="en-US" sz="2800" b="1" dirty="0" smtClean="0"/>
              <a:t>Jesus’ </a:t>
            </a:r>
            <a:r>
              <a:rPr lang="en-US" sz="2800" b="1" dirty="0" smtClean="0"/>
              <a:t>Continuing Discourse </a:t>
            </a:r>
          </a:p>
          <a:p>
            <a:pPr algn="ctr"/>
            <a:r>
              <a:rPr lang="en-US" sz="2800" b="1" dirty="0" smtClean="0"/>
              <a:t>with </a:t>
            </a:r>
            <a:r>
              <a:rPr lang="en-US" sz="2800" b="1" dirty="0" smtClean="0"/>
              <a:t>His Disciples </a:t>
            </a:r>
            <a:endParaRPr lang="en-US" sz="2800" dirty="0" smtClean="0"/>
          </a:p>
        </p:txBody>
      </p:sp>
    </p:spTree>
    <p:extLst>
      <p:ext uri="{BB962C8B-B14F-4D97-AF65-F5344CB8AC3E}">
        <p14:creationId xmlns:p14="http://schemas.microsoft.com/office/powerpoint/2010/main" val="20847690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972" y="1614715"/>
            <a:ext cx="7696200" cy="4525963"/>
          </a:xfrm>
        </p:spPr>
        <p:txBody>
          <a:bodyPr>
            <a:normAutofit/>
          </a:bodyPr>
          <a:lstStyle/>
          <a:p>
            <a:pPr marL="0" indent="0" algn="ctr">
              <a:buNone/>
            </a:pPr>
            <a:r>
              <a:rPr lang="en-US" sz="4000" b="1" dirty="0"/>
              <a:t>Interpretation</a:t>
            </a:r>
            <a:endParaRPr lang="en-US" dirty="0" smtClean="0"/>
          </a:p>
          <a:p>
            <a:r>
              <a:rPr lang="en-US" dirty="0" smtClean="0"/>
              <a:t>Who </a:t>
            </a:r>
            <a:r>
              <a:rPr lang="en-US" dirty="0"/>
              <a:t>is now the “vine” in </a:t>
            </a:r>
            <a:r>
              <a:rPr lang="en-US" dirty="0" smtClean="0">
                <a:hlinkClick r:id="rId2"/>
              </a:rPr>
              <a:t>John 15</a:t>
            </a:r>
            <a:r>
              <a:rPr lang="en-US" dirty="0" smtClean="0"/>
              <a:t>?</a:t>
            </a:r>
            <a:endParaRPr lang="en-US" dirty="0" smtClean="0"/>
          </a:p>
          <a:p>
            <a:r>
              <a:rPr lang="en-US" dirty="0" smtClean="0"/>
              <a:t>What </a:t>
            </a:r>
            <a:r>
              <a:rPr lang="en-US" dirty="0"/>
              <a:t>is meant by abiding or remaining  (Greek “meno”) in Jesus in </a:t>
            </a:r>
            <a:r>
              <a:rPr lang="en-US" dirty="0" smtClean="0">
                <a:hlinkClick r:id="rId3"/>
              </a:rPr>
              <a:t>John 15:</a:t>
            </a:r>
            <a:r>
              <a:rPr lang="en-US" dirty="0" smtClean="0">
                <a:hlinkClick r:id="rId3"/>
              </a:rPr>
              <a:t>4-10</a:t>
            </a:r>
            <a:r>
              <a:rPr lang="en-US" dirty="0" smtClean="0"/>
              <a:t>?</a:t>
            </a:r>
            <a:endParaRPr lang="en-US" dirty="0" smtClean="0"/>
          </a:p>
          <a:p>
            <a:r>
              <a:rPr lang="en-US" dirty="0" smtClean="0"/>
              <a:t>Who or what is symbolized by the branches thrown into the fire in </a:t>
            </a:r>
            <a:r>
              <a:rPr lang="en-US" dirty="0" smtClean="0">
                <a:hlinkClick r:id="rId4"/>
              </a:rPr>
              <a:t>John 15:</a:t>
            </a:r>
            <a:r>
              <a:rPr lang="en-US" dirty="0" smtClean="0">
                <a:hlinkClick r:id="rId4"/>
              </a:rPr>
              <a:t>6</a:t>
            </a:r>
            <a:r>
              <a:rPr lang="en-US" dirty="0" smtClean="0"/>
              <a:t>?</a:t>
            </a:r>
            <a:endParaRPr lang="en-US" dirty="0" smtClean="0"/>
          </a:p>
          <a:p>
            <a:r>
              <a:rPr lang="en-US" dirty="0" smtClean="0"/>
              <a:t>Does Jesus promise that all prayers will be answered in </a:t>
            </a:r>
            <a:r>
              <a:rPr lang="en-US" dirty="0">
                <a:hlinkClick r:id="rId5"/>
              </a:rPr>
              <a:t>John 15:7</a:t>
            </a:r>
            <a:r>
              <a:rPr lang="en-US" dirty="0" smtClean="0"/>
              <a:t>?</a:t>
            </a:r>
            <a:r>
              <a:rPr lang="en-US" dirty="0"/>
              <a:t> </a:t>
            </a:r>
            <a:endParaRPr lang="en-US" dirty="0" smtClean="0"/>
          </a:p>
        </p:txBody>
      </p:sp>
      <p:sp>
        <p:nvSpPr>
          <p:cNvPr id="5" name="Footer Placeholder 4"/>
          <p:cNvSpPr>
            <a:spLocks noGrp="1"/>
          </p:cNvSpPr>
          <p:nvPr>
            <p:ph type="ftr" sz="quarter" idx="11"/>
          </p:nvPr>
        </p:nvSpPr>
        <p:spPr/>
        <p:txBody>
          <a:bodyPr/>
          <a:lstStyle/>
          <a:p>
            <a:r>
              <a:rPr lang="en-US" dirty="0" smtClean="0"/>
              <a:t>Lesson 28 - John 15:1-25</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15</a:t>
            </a:fld>
            <a:endParaRPr lang="en-US" dirty="0"/>
          </a:p>
        </p:txBody>
      </p:sp>
      <p:sp>
        <p:nvSpPr>
          <p:cNvPr id="8" name="Rectangle 7"/>
          <p:cNvSpPr/>
          <p:nvPr/>
        </p:nvSpPr>
        <p:spPr>
          <a:xfrm>
            <a:off x="1904999" y="-59723"/>
            <a:ext cx="5334001" cy="1508105"/>
          </a:xfrm>
          <a:prstGeom prst="rect">
            <a:avLst/>
          </a:prstGeom>
        </p:spPr>
        <p:txBody>
          <a:bodyPr wrap="square" anchor="ctr">
            <a:spAutoFit/>
          </a:bodyPr>
          <a:lstStyle/>
          <a:p>
            <a:pPr algn="ctr"/>
            <a:r>
              <a:rPr lang="en-US" sz="3600" dirty="0">
                <a:hlinkClick r:id="rId6"/>
              </a:rPr>
              <a:t>John </a:t>
            </a:r>
            <a:r>
              <a:rPr lang="en-US" sz="3600" dirty="0" smtClean="0">
                <a:hlinkClick r:id="rId6"/>
              </a:rPr>
              <a:t>15:1-25</a:t>
            </a:r>
            <a:r>
              <a:rPr lang="en-US" sz="2800" dirty="0" smtClean="0"/>
              <a:t> (ESV)</a:t>
            </a:r>
          </a:p>
          <a:p>
            <a:pPr algn="ctr"/>
            <a:r>
              <a:rPr lang="en-US" sz="2800" dirty="0" smtClean="0"/>
              <a:t> </a:t>
            </a:r>
            <a:r>
              <a:rPr lang="en-US" sz="2800" b="1" dirty="0" smtClean="0"/>
              <a:t>Jesus’ </a:t>
            </a:r>
            <a:r>
              <a:rPr lang="en-US" sz="2800" b="1" dirty="0" smtClean="0"/>
              <a:t>Continuing Discourse </a:t>
            </a:r>
          </a:p>
          <a:p>
            <a:pPr algn="ctr"/>
            <a:r>
              <a:rPr lang="en-US" sz="2800" b="1" dirty="0" smtClean="0"/>
              <a:t>with </a:t>
            </a:r>
            <a:r>
              <a:rPr lang="en-US" sz="2800" b="1" dirty="0" smtClean="0"/>
              <a:t>His Disciples </a:t>
            </a:r>
            <a:endParaRPr lang="en-US" sz="2800" dirty="0" smtClean="0"/>
          </a:p>
        </p:txBody>
      </p:sp>
      <p:sp>
        <p:nvSpPr>
          <p:cNvPr id="9" name="Date Placeholder 4"/>
          <p:cNvSpPr>
            <a:spLocks noGrp="1"/>
          </p:cNvSpPr>
          <p:nvPr>
            <p:ph type="dt" sz="half" idx="10"/>
          </p:nvPr>
        </p:nvSpPr>
        <p:spPr>
          <a:xfrm>
            <a:off x="61686" y="6506028"/>
            <a:ext cx="1447800" cy="365125"/>
          </a:xfrm>
        </p:spPr>
        <p:txBody>
          <a:bodyPr/>
          <a:lstStyle/>
          <a:p>
            <a:r>
              <a:rPr lang="en-US" dirty="0" smtClean="0"/>
              <a:t>May 5, 2015</a:t>
            </a:r>
            <a:endParaRPr lang="en-US" dirty="0"/>
          </a:p>
        </p:txBody>
      </p:sp>
    </p:spTree>
    <p:extLst>
      <p:ext uri="{BB962C8B-B14F-4D97-AF65-F5344CB8AC3E}">
        <p14:creationId xmlns:p14="http://schemas.microsoft.com/office/powerpoint/2010/main" val="1682088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5360" y="1614715"/>
            <a:ext cx="7304240" cy="4525963"/>
          </a:xfrm>
        </p:spPr>
        <p:txBody>
          <a:bodyPr/>
          <a:lstStyle/>
          <a:p>
            <a:pPr marL="0" indent="0" algn="ctr">
              <a:buNone/>
            </a:pPr>
            <a:r>
              <a:rPr lang="en-US" sz="4000" b="1" dirty="0" smtClean="0"/>
              <a:t>Interpretation</a:t>
            </a:r>
          </a:p>
          <a:p>
            <a:r>
              <a:rPr lang="en-US" dirty="0" smtClean="0"/>
              <a:t>What </a:t>
            </a:r>
            <a:r>
              <a:rPr lang="en-US" dirty="0"/>
              <a:t>is Jesus’ key commandment to </a:t>
            </a:r>
            <a:r>
              <a:rPr lang="en-US" dirty="0" smtClean="0"/>
              <a:t>His</a:t>
            </a:r>
            <a:r>
              <a:rPr lang="en-US" dirty="0" smtClean="0"/>
              <a:t> </a:t>
            </a:r>
            <a:r>
              <a:rPr lang="en-US" dirty="0"/>
              <a:t>disciples? </a:t>
            </a:r>
            <a:endParaRPr lang="en-US" dirty="0" smtClean="0"/>
          </a:p>
          <a:p>
            <a:r>
              <a:rPr lang="en-US" dirty="0" smtClean="0"/>
              <a:t>Did He </a:t>
            </a:r>
            <a:r>
              <a:rPr lang="en-US" dirty="0"/>
              <a:t>given them the same commandment previously in John</a:t>
            </a:r>
            <a:r>
              <a:rPr lang="en-US" dirty="0" smtClean="0"/>
              <a:t>? </a:t>
            </a:r>
            <a:endParaRPr lang="en-US" dirty="0"/>
          </a:p>
          <a:p>
            <a:r>
              <a:rPr lang="en-US" dirty="0"/>
              <a:t>What is the key contrast that Jesus makes in calling the disciples “friends” in lieu of “slaves</a:t>
            </a:r>
            <a:r>
              <a:rPr lang="en-US" dirty="0" smtClean="0"/>
              <a:t>”? (</a:t>
            </a:r>
            <a:r>
              <a:rPr lang="en-US" dirty="0" smtClean="0">
                <a:hlinkClick r:id="rId2"/>
              </a:rPr>
              <a:t>John</a:t>
            </a:r>
            <a:r>
              <a:rPr lang="en-US" dirty="0" smtClean="0">
                <a:hlinkClick r:id="rId2"/>
              </a:rPr>
              <a:t> </a:t>
            </a:r>
            <a:r>
              <a:rPr lang="en-US" dirty="0">
                <a:hlinkClick r:id="rId2"/>
              </a:rPr>
              <a:t>15</a:t>
            </a:r>
            <a:r>
              <a:rPr lang="en-US" dirty="0" smtClean="0"/>
              <a:t>) </a:t>
            </a:r>
            <a:endParaRPr lang="en-US" dirty="0"/>
          </a:p>
        </p:txBody>
      </p:sp>
      <p:sp>
        <p:nvSpPr>
          <p:cNvPr id="5" name="Footer Placeholder 4"/>
          <p:cNvSpPr>
            <a:spLocks noGrp="1"/>
          </p:cNvSpPr>
          <p:nvPr>
            <p:ph type="ftr" sz="quarter" idx="11"/>
          </p:nvPr>
        </p:nvSpPr>
        <p:spPr/>
        <p:txBody>
          <a:bodyPr/>
          <a:lstStyle/>
          <a:p>
            <a:r>
              <a:rPr lang="en-US" dirty="0" smtClean="0"/>
              <a:t>Lesson 28 - John 15:1-25</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16</a:t>
            </a:fld>
            <a:endParaRPr lang="en-US" dirty="0"/>
          </a:p>
        </p:txBody>
      </p:sp>
      <p:sp>
        <p:nvSpPr>
          <p:cNvPr id="8" name="Rectangle 7"/>
          <p:cNvSpPr/>
          <p:nvPr/>
        </p:nvSpPr>
        <p:spPr>
          <a:xfrm>
            <a:off x="1904999" y="-59723"/>
            <a:ext cx="5334001" cy="1508105"/>
          </a:xfrm>
          <a:prstGeom prst="rect">
            <a:avLst/>
          </a:prstGeom>
        </p:spPr>
        <p:txBody>
          <a:bodyPr wrap="square" anchor="ctr">
            <a:spAutoFit/>
          </a:bodyPr>
          <a:lstStyle/>
          <a:p>
            <a:pPr algn="ctr"/>
            <a:r>
              <a:rPr lang="en-US" sz="3600" dirty="0">
                <a:hlinkClick r:id="rId3"/>
              </a:rPr>
              <a:t>John </a:t>
            </a:r>
            <a:r>
              <a:rPr lang="en-US" sz="3600" dirty="0" smtClean="0">
                <a:hlinkClick r:id="rId3"/>
              </a:rPr>
              <a:t>15:1-25</a:t>
            </a:r>
            <a:r>
              <a:rPr lang="en-US" sz="2800" dirty="0" smtClean="0"/>
              <a:t> (ESV)</a:t>
            </a:r>
          </a:p>
          <a:p>
            <a:pPr algn="ctr"/>
            <a:r>
              <a:rPr lang="en-US" sz="2800" dirty="0" smtClean="0"/>
              <a:t> </a:t>
            </a:r>
            <a:r>
              <a:rPr lang="en-US" sz="2800" b="1" dirty="0" smtClean="0"/>
              <a:t>Jesus’ </a:t>
            </a:r>
            <a:r>
              <a:rPr lang="en-US" sz="2800" b="1" dirty="0" smtClean="0"/>
              <a:t>Continuing Discourse </a:t>
            </a:r>
          </a:p>
          <a:p>
            <a:pPr algn="ctr"/>
            <a:r>
              <a:rPr lang="en-US" sz="2800" b="1" dirty="0" smtClean="0"/>
              <a:t>with </a:t>
            </a:r>
            <a:r>
              <a:rPr lang="en-US" sz="2800" b="1" dirty="0" smtClean="0"/>
              <a:t>His Disciples </a:t>
            </a:r>
            <a:endParaRPr lang="en-US" sz="2800" dirty="0" smtClean="0"/>
          </a:p>
        </p:txBody>
      </p:sp>
      <p:sp>
        <p:nvSpPr>
          <p:cNvPr id="9" name="Date Placeholder 4"/>
          <p:cNvSpPr>
            <a:spLocks noGrp="1"/>
          </p:cNvSpPr>
          <p:nvPr>
            <p:ph type="dt" sz="half" idx="10"/>
          </p:nvPr>
        </p:nvSpPr>
        <p:spPr>
          <a:xfrm>
            <a:off x="61686" y="6506028"/>
            <a:ext cx="1447800" cy="365125"/>
          </a:xfrm>
        </p:spPr>
        <p:txBody>
          <a:bodyPr/>
          <a:lstStyle/>
          <a:p>
            <a:r>
              <a:rPr lang="en-US" dirty="0" smtClean="0"/>
              <a:t>May 5, 2015</a:t>
            </a:r>
            <a:endParaRPr lang="en-US" dirty="0"/>
          </a:p>
        </p:txBody>
      </p:sp>
    </p:spTree>
    <p:extLst>
      <p:ext uri="{BB962C8B-B14F-4D97-AF65-F5344CB8AC3E}">
        <p14:creationId xmlns:p14="http://schemas.microsoft.com/office/powerpoint/2010/main" val="3793630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8914" y="1614715"/>
            <a:ext cx="7300686" cy="4525963"/>
          </a:xfrm>
        </p:spPr>
        <p:txBody>
          <a:bodyPr/>
          <a:lstStyle/>
          <a:p>
            <a:pPr marL="0" indent="0" algn="ctr">
              <a:spcBef>
                <a:spcPts val="0"/>
              </a:spcBef>
              <a:spcAft>
                <a:spcPts val="2400"/>
              </a:spcAft>
              <a:buNone/>
            </a:pPr>
            <a:r>
              <a:rPr lang="en-US" sz="4000" b="1" dirty="0"/>
              <a:t>Interpretation</a:t>
            </a:r>
            <a:endParaRPr lang="en-US" dirty="0" smtClean="0"/>
          </a:p>
          <a:p>
            <a:pPr>
              <a:spcBef>
                <a:spcPts val="0"/>
              </a:spcBef>
              <a:spcAft>
                <a:spcPts val="2400"/>
              </a:spcAft>
            </a:pPr>
            <a:r>
              <a:rPr lang="en-US" dirty="0" smtClean="0"/>
              <a:t>Why </a:t>
            </a:r>
            <a:r>
              <a:rPr lang="en-US" dirty="0"/>
              <a:t>would  the world hate the </a:t>
            </a:r>
            <a:r>
              <a:rPr lang="en-US" dirty="0" smtClean="0"/>
              <a:t>disciples? (</a:t>
            </a:r>
            <a:r>
              <a:rPr lang="en-US" dirty="0" smtClean="0">
                <a:hlinkClick r:id="rId2"/>
              </a:rPr>
              <a:t>John 15:18-20</a:t>
            </a:r>
            <a:r>
              <a:rPr lang="en-US" dirty="0" smtClean="0"/>
              <a:t>) </a:t>
            </a:r>
            <a:endParaRPr lang="en-US" dirty="0"/>
          </a:p>
          <a:p>
            <a:pPr>
              <a:spcBef>
                <a:spcPts val="0"/>
              </a:spcBef>
              <a:spcAft>
                <a:spcPts val="2400"/>
              </a:spcAft>
            </a:pPr>
            <a:r>
              <a:rPr lang="en-US" dirty="0"/>
              <a:t>Was there cause for this </a:t>
            </a:r>
            <a:r>
              <a:rPr lang="en-US" dirty="0" smtClean="0"/>
              <a:t>hatred?       (</a:t>
            </a:r>
            <a:r>
              <a:rPr lang="en-US" dirty="0" smtClean="0">
                <a:hlinkClick r:id="rId3"/>
              </a:rPr>
              <a:t>John 15:25</a:t>
            </a:r>
            <a:r>
              <a:rPr lang="en-US" dirty="0" smtClean="0"/>
              <a:t>) </a:t>
            </a:r>
            <a:endParaRPr lang="en-US" dirty="0"/>
          </a:p>
          <a:p>
            <a:pPr>
              <a:spcBef>
                <a:spcPts val="0"/>
              </a:spcBef>
              <a:spcAft>
                <a:spcPts val="2400"/>
              </a:spcAft>
            </a:pPr>
            <a:r>
              <a:rPr lang="en-US" dirty="0"/>
              <a:t>Should we invite </a:t>
            </a:r>
            <a:r>
              <a:rPr lang="en-US" dirty="0" smtClean="0"/>
              <a:t>suffering as Christians</a:t>
            </a:r>
            <a:r>
              <a:rPr lang="en-US" dirty="0" smtClean="0"/>
              <a:t>?</a:t>
            </a:r>
            <a:r>
              <a:rPr lang="en-US" dirty="0"/>
              <a:t> </a:t>
            </a:r>
            <a:endParaRPr lang="en-US" dirty="0" smtClean="0"/>
          </a:p>
        </p:txBody>
      </p:sp>
      <p:sp>
        <p:nvSpPr>
          <p:cNvPr id="5" name="Footer Placeholder 4"/>
          <p:cNvSpPr>
            <a:spLocks noGrp="1"/>
          </p:cNvSpPr>
          <p:nvPr>
            <p:ph type="ftr" sz="quarter" idx="11"/>
          </p:nvPr>
        </p:nvSpPr>
        <p:spPr/>
        <p:txBody>
          <a:bodyPr/>
          <a:lstStyle/>
          <a:p>
            <a:r>
              <a:rPr lang="en-US" dirty="0" smtClean="0"/>
              <a:t>Lesson 28 - John 15:1-25</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17</a:t>
            </a:fld>
            <a:endParaRPr lang="en-US" dirty="0"/>
          </a:p>
        </p:txBody>
      </p:sp>
      <p:sp>
        <p:nvSpPr>
          <p:cNvPr id="8" name="Rectangle 7"/>
          <p:cNvSpPr/>
          <p:nvPr/>
        </p:nvSpPr>
        <p:spPr>
          <a:xfrm>
            <a:off x="1904999" y="-59723"/>
            <a:ext cx="5334001" cy="1508105"/>
          </a:xfrm>
          <a:prstGeom prst="rect">
            <a:avLst/>
          </a:prstGeom>
        </p:spPr>
        <p:txBody>
          <a:bodyPr wrap="square" anchor="ctr">
            <a:spAutoFit/>
          </a:bodyPr>
          <a:lstStyle/>
          <a:p>
            <a:pPr algn="ctr"/>
            <a:r>
              <a:rPr lang="en-US" sz="3600" dirty="0">
                <a:hlinkClick r:id="rId4"/>
              </a:rPr>
              <a:t>John </a:t>
            </a:r>
            <a:r>
              <a:rPr lang="en-US" sz="3600" dirty="0" smtClean="0">
                <a:hlinkClick r:id="rId4"/>
              </a:rPr>
              <a:t>15:1-25</a:t>
            </a:r>
            <a:r>
              <a:rPr lang="en-US" sz="2800" dirty="0" smtClean="0"/>
              <a:t> (ESV)</a:t>
            </a:r>
          </a:p>
          <a:p>
            <a:pPr algn="ctr"/>
            <a:r>
              <a:rPr lang="en-US" sz="2800" dirty="0" smtClean="0"/>
              <a:t> </a:t>
            </a:r>
            <a:r>
              <a:rPr lang="en-US" sz="2800" b="1" dirty="0" smtClean="0"/>
              <a:t>Jesus’ </a:t>
            </a:r>
            <a:r>
              <a:rPr lang="en-US" sz="2800" b="1" dirty="0" smtClean="0"/>
              <a:t>Continuing Discourse </a:t>
            </a:r>
          </a:p>
          <a:p>
            <a:pPr algn="ctr"/>
            <a:r>
              <a:rPr lang="en-US" sz="2800" b="1" dirty="0" smtClean="0"/>
              <a:t>with </a:t>
            </a:r>
            <a:r>
              <a:rPr lang="en-US" sz="2800" b="1" dirty="0" smtClean="0"/>
              <a:t>His Disciples </a:t>
            </a:r>
            <a:endParaRPr lang="en-US" sz="2800" dirty="0" smtClean="0"/>
          </a:p>
        </p:txBody>
      </p:sp>
      <p:sp>
        <p:nvSpPr>
          <p:cNvPr id="9" name="Date Placeholder 4"/>
          <p:cNvSpPr>
            <a:spLocks noGrp="1"/>
          </p:cNvSpPr>
          <p:nvPr>
            <p:ph type="dt" sz="half" idx="10"/>
          </p:nvPr>
        </p:nvSpPr>
        <p:spPr>
          <a:xfrm>
            <a:off x="61686" y="6506028"/>
            <a:ext cx="1447800" cy="365125"/>
          </a:xfrm>
        </p:spPr>
        <p:txBody>
          <a:bodyPr/>
          <a:lstStyle/>
          <a:p>
            <a:r>
              <a:rPr lang="en-US" dirty="0" smtClean="0"/>
              <a:t>May 5, 2015</a:t>
            </a:r>
            <a:endParaRPr lang="en-US" dirty="0"/>
          </a:p>
        </p:txBody>
      </p:sp>
    </p:spTree>
    <p:extLst>
      <p:ext uri="{BB962C8B-B14F-4D97-AF65-F5344CB8AC3E}">
        <p14:creationId xmlns:p14="http://schemas.microsoft.com/office/powerpoint/2010/main" val="1616379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27846" y="1604473"/>
            <a:ext cx="7377954" cy="4262705"/>
          </a:xfrm>
          <a:prstGeom prst="rect">
            <a:avLst/>
          </a:prstGeom>
        </p:spPr>
        <p:txBody>
          <a:bodyPr wrap="square">
            <a:spAutoFit/>
          </a:bodyPr>
          <a:lstStyle/>
          <a:p>
            <a:pPr algn="ctr">
              <a:spcAft>
                <a:spcPts val="1800"/>
              </a:spcAft>
            </a:pPr>
            <a:r>
              <a:rPr lang="en-US" sz="4000" b="1" dirty="0" smtClean="0"/>
              <a:t>Application &amp; Discussion</a:t>
            </a:r>
          </a:p>
          <a:p>
            <a:pPr marL="514350" indent="-514350">
              <a:spcAft>
                <a:spcPts val="1200"/>
              </a:spcAft>
              <a:buFont typeface="+mj-lt"/>
              <a:buAutoNum type="arabicParenR"/>
            </a:pPr>
            <a:r>
              <a:rPr lang="en-US" sz="2800" dirty="0" smtClean="0"/>
              <a:t>How </a:t>
            </a:r>
            <a:r>
              <a:rPr lang="en-US" sz="2800" dirty="0"/>
              <a:t>can you continue to “bear fruit” in your Christian walk?</a:t>
            </a:r>
          </a:p>
          <a:p>
            <a:pPr marL="514350" lvl="0" indent="-514350">
              <a:spcAft>
                <a:spcPts val="1200"/>
              </a:spcAft>
              <a:buFont typeface="+mj-lt"/>
              <a:buAutoNum type="arabicParenR"/>
            </a:pPr>
            <a:r>
              <a:rPr lang="en-US" sz="2800" dirty="0"/>
              <a:t>How can we follow Jesus’ new commandment from </a:t>
            </a:r>
            <a:r>
              <a:rPr lang="en-US" sz="2800" dirty="0">
                <a:hlinkClick r:id="rId2"/>
              </a:rPr>
              <a:t>John </a:t>
            </a:r>
            <a:r>
              <a:rPr lang="en-US" sz="2800" dirty="0" smtClean="0">
                <a:hlinkClick r:id="rId2"/>
              </a:rPr>
              <a:t>14</a:t>
            </a:r>
            <a:r>
              <a:rPr lang="en-US" sz="2800" dirty="0" smtClean="0"/>
              <a:t> </a:t>
            </a:r>
            <a:r>
              <a:rPr lang="en-US" sz="2800" dirty="0"/>
              <a:t>and re-emphasized in </a:t>
            </a:r>
            <a:r>
              <a:rPr lang="en-US" sz="2800" dirty="0">
                <a:hlinkClick r:id="rId3"/>
              </a:rPr>
              <a:t>John 15</a:t>
            </a:r>
            <a:r>
              <a:rPr lang="en-US" sz="2800" dirty="0" smtClean="0"/>
              <a:t>?</a:t>
            </a:r>
            <a:endParaRPr lang="en-US" sz="2800" dirty="0"/>
          </a:p>
          <a:p>
            <a:pPr marL="514350" indent="-514350">
              <a:spcAft>
                <a:spcPts val="1200"/>
              </a:spcAft>
              <a:buFont typeface="+mj-lt"/>
              <a:buAutoNum type="arabicParenR"/>
            </a:pPr>
            <a:r>
              <a:rPr lang="en-US" sz="2800" dirty="0"/>
              <a:t>How can we use </a:t>
            </a:r>
            <a:r>
              <a:rPr lang="en-US" sz="2800" dirty="0">
                <a:hlinkClick r:id="rId3"/>
              </a:rPr>
              <a:t>John 15</a:t>
            </a:r>
            <a:r>
              <a:rPr lang="en-US" sz="2800" dirty="0" smtClean="0"/>
              <a:t> </a:t>
            </a:r>
            <a:r>
              <a:rPr lang="en-US" sz="2800" dirty="0"/>
              <a:t>to encourage us to be Christian witnesses when others criticize us for our views</a:t>
            </a:r>
            <a:r>
              <a:rPr lang="en-US" sz="2800" dirty="0" smtClean="0"/>
              <a:t>?</a:t>
            </a:r>
            <a:r>
              <a:rPr lang="en-US" sz="2600" dirty="0"/>
              <a:t> </a:t>
            </a:r>
            <a:endParaRPr lang="en-US" sz="2800"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18</a:t>
            </a:fld>
            <a:endParaRPr lang="en-US" dirty="0"/>
          </a:p>
        </p:txBody>
      </p:sp>
      <p:sp>
        <p:nvSpPr>
          <p:cNvPr id="3" name="Footer Placeholder 2"/>
          <p:cNvSpPr>
            <a:spLocks noGrp="1"/>
          </p:cNvSpPr>
          <p:nvPr>
            <p:ph type="ftr" sz="quarter" idx="11"/>
          </p:nvPr>
        </p:nvSpPr>
        <p:spPr/>
        <p:txBody>
          <a:bodyPr/>
          <a:lstStyle/>
          <a:p>
            <a:r>
              <a:rPr lang="en-US" dirty="0" smtClean="0"/>
              <a:t>Lesson 27 - John 14:1-31</a:t>
            </a:r>
            <a:endParaRPr lang="en-US" dirty="0"/>
          </a:p>
        </p:txBody>
      </p:sp>
      <p:sp>
        <p:nvSpPr>
          <p:cNvPr id="8" name="Rectangle 7"/>
          <p:cNvSpPr/>
          <p:nvPr/>
        </p:nvSpPr>
        <p:spPr>
          <a:xfrm>
            <a:off x="1904999" y="-59723"/>
            <a:ext cx="5334001" cy="1508105"/>
          </a:xfrm>
          <a:prstGeom prst="rect">
            <a:avLst/>
          </a:prstGeom>
        </p:spPr>
        <p:txBody>
          <a:bodyPr wrap="square" anchor="ctr">
            <a:spAutoFit/>
          </a:bodyPr>
          <a:lstStyle/>
          <a:p>
            <a:pPr algn="ctr"/>
            <a:r>
              <a:rPr lang="en-US" sz="3600" dirty="0">
                <a:hlinkClick r:id="rId4"/>
              </a:rPr>
              <a:t>John </a:t>
            </a:r>
            <a:r>
              <a:rPr lang="en-US" sz="3600" dirty="0" smtClean="0">
                <a:hlinkClick r:id="rId4"/>
              </a:rPr>
              <a:t>15:1-25</a:t>
            </a:r>
            <a:r>
              <a:rPr lang="en-US" sz="2800" dirty="0" smtClean="0"/>
              <a:t> (ESV)</a:t>
            </a:r>
          </a:p>
          <a:p>
            <a:pPr algn="ctr"/>
            <a:r>
              <a:rPr lang="en-US" sz="2800" dirty="0" smtClean="0"/>
              <a:t> </a:t>
            </a:r>
            <a:r>
              <a:rPr lang="en-US" sz="2800" b="1" dirty="0" smtClean="0"/>
              <a:t>Jesus’ </a:t>
            </a:r>
            <a:r>
              <a:rPr lang="en-US" sz="2800" b="1" dirty="0" smtClean="0"/>
              <a:t>Continuing Discourse </a:t>
            </a:r>
          </a:p>
          <a:p>
            <a:pPr algn="ctr"/>
            <a:r>
              <a:rPr lang="en-US" sz="2800" b="1" dirty="0" smtClean="0"/>
              <a:t>with </a:t>
            </a:r>
            <a:r>
              <a:rPr lang="en-US" sz="2800" b="1" dirty="0" smtClean="0"/>
              <a:t>His Disciples </a:t>
            </a:r>
            <a:endParaRPr lang="en-US" sz="2800" dirty="0" smtClean="0"/>
          </a:p>
        </p:txBody>
      </p:sp>
      <p:sp>
        <p:nvSpPr>
          <p:cNvPr id="9" name="Date Placeholder 4"/>
          <p:cNvSpPr>
            <a:spLocks noGrp="1"/>
          </p:cNvSpPr>
          <p:nvPr>
            <p:ph type="dt" sz="half" idx="10"/>
          </p:nvPr>
        </p:nvSpPr>
        <p:spPr>
          <a:xfrm>
            <a:off x="61686" y="6506028"/>
            <a:ext cx="1447800" cy="365125"/>
          </a:xfrm>
        </p:spPr>
        <p:txBody>
          <a:bodyPr/>
          <a:lstStyle/>
          <a:p>
            <a:r>
              <a:rPr lang="en-US" dirty="0" smtClean="0"/>
              <a:t>May 5, 2015</a:t>
            </a:r>
            <a:endParaRPr lang="en-US" dirty="0"/>
          </a:p>
        </p:txBody>
      </p:sp>
    </p:spTree>
    <p:extLst>
      <p:ext uri="{BB962C8B-B14F-4D97-AF65-F5344CB8AC3E}">
        <p14:creationId xmlns:p14="http://schemas.microsoft.com/office/powerpoint/2010/main" val="10588266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911906" y="309611"/>
            <a:ext cx="5022294" cy="769441"/>
          </a:xfrm>
          <a:prstGeom prst="rect">
            <a:avLst/>
          </a:prstGeom>
        </p:spPr>
        <p:txBody>
          <a:bodyPr wrap="square" anchor="ctr">
            <a:spAutoFit/>
          </a:bodyPr>
          <a:lstStyle/>
          <a:p>
            <a:pPr algn="ctr"/>
            <a:r>
              <a:rPr lang="en-US" sz="4400" b="1" dirty="0" smtClean="0"/>
              <a:t>Closing</a:t>
            </a:r>
            <a:endParaRPr lang="en-US" sz="3200" b="1" dirty="0" smtClean="0"/>
          </a:p>
        </p:txBody>
      </p:sp>
      <p:sp>
        <p:nvSpPr>
          <p:cNvPr id="13" name="Rectangle 12"/>
          <p:cNvSpPr/>
          <p:nvPr/>
        </p:nvSpPr>
        <p:spPr>
          <a:xfrm>
            <a:off x="2756646" y="1613647"/>
            <a:ext cx="3644154" cy="3796553"/>
          </a:xfrm>
          <a:prstGeom prst="rect">
            <a:avLst/>
          </a:prstGeom>
        </p:spPr>
        <p:txBody>
          <a:bodyPr wrap="square">
            <a:spAutoFit/>
          </a:bodyPr>
          <a:lstStyle/>
          <a:p>
            <a:pPr marL="514350" lvl="0" indent="-514350">
              <a:lnSpc>
                <a:spcPct val="200000"/>
              </a:lnSpc>
              <a:buFont typeface="Arial" panose="020B0604020202020204" pitchFamily="34" charset="0"/>
              <a:buChar char="•"/>
            </a:pPr>
            <a:r>
              <a:rPr lang="en-US" sz="4000" dirty="0" smtClean="0"/>
              <a:t>Questions? </a:t>
            </a:r>
          </a:p>
          <a:p>
            <a:pPr marL="514350" lvl="0" indent="-514350">
              <a:lnSpc>
                <a:spcPct val="200000"/>
              </a:lnSpc>
              <a:buFont typeface="Arial" panose="020B0604020202020204" pitchFamily="34" charset="0"/>
              <a:buChar char="•"/>
            </a:pPr>
            <a:r>
              <a:rPr lang="en-US" sz="4000" dirty="0" smtClean="0"/>
              <a:t>Comments? </a:t>
            </a:r>
          </a:p>
          <a:p>
            <a:pPr marL="514350" lvl="0" indent="-514350">
              <a:lnSpc>
                <a:spcPct val="200000"/>
              </a:lnSpc>
              <a:buFont typeface="Arial" panose="020B0604020202020204" pitchFamily="34" charset="0"/>
              <a:buChar char="•"/>
            </a:pPr>
            <a:r>
              <a:rPr lang="en-US" sz="4000" dirty="0" smtClean="0"/>
              <a:t>Closing Prayer </a:t>
            </a:r>
            <a:endParaRPr lang="en-US" sz="4000" dirty="0"/>
          </a:p>
        </p:txBody>
      </p:sp>
      <p:sp>
        <p:nvSpPr>
          <p:cNvPr id="4" name="Footer Placeholder 3"/>
          <p:cNvSpPr>
            <a:spLocks noGrp="1"/>
          </p:cNvSpPr>
          <p:nvPr>
            <p:ph type="ftr" sz="quarter" idx="11"/>
          </p:nvPr>
        </p:nvSpPr>
        <p:spPr>
          <a:xfrm>
            <a:off x="2087880" y="6516188"/>
            <a:ext cx="4953000" cy="365125"/>
          </a:xfrm>
        </p:spPr>
        <p:txBody>
          <a:bodyPr/>
          <a:lstStyle/>
          <a:p>
            <a:r>
              <a:rPr lang="en-US" dirty="0" smtClean="0"/>
              <a:t>Lesson 28 - John 15:1-25</a:t>
            </a:r>
            <a:endParaRPr lang="en-US"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19</a:t>
            </a:fld>
            <a:endParaRPr lang="en-US" dirty="0"/>
          </a:p>
        </p:txBody>
      </p:sp>
      <p:sp>
        <p:nvSpPr>
          <p:cNvPr id="7" name="Date Placeholder 4"/>
          <p:cNvSpPr>
            <a:spLocks noGrp="1"/>
          </p:cNvSpPr>
          <p:nvPr>
            <p:ph type="dt" sz="half" idx="10"/>
          </p:nvPr>
        </p:nvSpPr>
        <p:spPr>
          <a:xfrm>
            <a:off x="61686" y="6506028"/>
            <a:ext cx="1447800" cy="365125"/>
          </a:xfrm>
        </p:spPr>
        <p:txBody>
          <a:bodyPr/>
          <a:lstStyle/>
          <a:p>
            <a:r>
              <a:rPr lang="en-US" dirty="0" smtClean="0"/>
              <a:t>May 5, 2015</a:t>
            </a:r>
            <a:endParaRPr lang="en-US" dirty="0"/>
          </a:p>
        </p:txBody>
      </p:sp>
    </p:spTree>
    <p:extLst>
      <p:ext uri="{BB962C8B-B14F-4D97-AF65-F5344CB8AC3E}">
        <p14:creationId xmlns:p14="http://schemas.microsoft.com/office/powerpoint/2010/main" val="627406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28914" y="1618669"/>
            <a:ext cx="7482914" cy="4275529"/>
          </a:xfrm>
          <a:prstGeom prst="rect">
            <a:avLst/>
          </a:prstGeom>
        </p:spPr>
        <p:txBody>
          <a:bodyPr wrap="square">
            <a:spAutoFit/>
          </a:bodyPr>
          <a:lstStyle/>
          <a:p>
            <a:pPr algn="ctr">
              <a:lnSpc>
                <a:spcPts val="5500"/>
              </a:lnSpc>
              <a:spcAft>
                <a:spcPts val="1200"/>
              </a:spcAft>
            </a:pPr>
            <a:r>
              <a:rPr lang="en-US" sz="4000" b="1" u="sng" dirty="0"/>
              <a:t>John </a:t>
            </a:r>
            <a:r>
              <a:rPr lang="en-US" sz="4000" b="1" u="sng" dirty="0" smtClean="0"/>
              <a:t>15:5</a:t>
            </a:r>
            <a:r>
              <a:rPr lang="en-US" sz="4000" b="1" dirty="0" smtClean="0"/>
              <a:t> </a:t>
            </a:r>
            <a:r>
              <a:rPr lang="en-US" sz="3600" dirty="0" smtClean="0"/>
              <a:t>(ESV)</a:t>
            </a:r>
            <a:endParaRPr lang="en-US" sz="4000" dirty="0" smtClean="0"/>
          </a:p>
          <a:p>
            <a:pPr>
              <a:lnSpc>
                <a:spcPct val="150000"/>
              </a:lnSpc>
            </a:pPr>
            <a:r>
              <a:rPr lang="en-US" sz="3600" baseline="30000" dirty="0" smtClean="0"/>
              <a:t>5</a:t>
            </a:r>
            <a:r>
              <a:rPr lang="en-US" sz="3600" baseline="30000" dirty="0"/>
              <a:t> </a:t>
            </a:r>
            <a:r>
              <a:rPr lang="en-US" sz="3600" baseline="30000" dirty="0" smtClean="0"/>
              <a:t> </a:t>
            </a:r>
            <a:r>
              <a:rPr lang="en-US" sz="3600" dirty="0">
                <a:solidFill>
                  <a:srgbClr val="FF0000"/>
                </a:solidFill>
              </a:rPr>
              <a:t>I am the vine; you are the branches. </a:t>
            </a:r>
            <a:endParaRPr lang="en-US" sz="3600" dirty="0" smtClean="0">
              <a:solidFill>
                <a:srgbClr val="FF0000"/>
              </a:solidFill>
            </a:endParaRPr>
          </a:p>
          <a:p>
            <a:pPr>
              <a:lnSpc>
                <a:spcPct val="150000"/>
              </a:lnSpc>
            </a:pPr>
            <a:r>
              <a:rPr lang="en-US" sz="3600" dirty="0">
                <a:solidFill>
                  <a:srgbClr val="FF0000"/>
                </a:solidFill>
              </a:rPr>
              <a:t> </a:t>
            </a:r>
            <a:r>
              <a:rPr lang="en-US" sz="3600" dirty="0" smtClean="0">
                <a:solidFill>
                  <a:srgbClr val="FF0000"/>
                </a:solidFill>
              </a:rPr>
              <a:t> Whoever </a:t>
            </a:r>
            <a:r>
              <a:rPr lang="en-US" sz="3600" dirty="0">
                <a:solidFill>
                  <a:srgbClr val="FF0000"/>
                </a:solidFill>
              </a:rPr>
              <a:t>abides in me and I in him, </a:t>
            </a:r>
            <a:r>
              <a:rPr lang="en-US" sz="3600" dirty="0" smtClean="0">
                <a:solidFill>
                  <a:srgbClr val="FF0000"/>
                </a:solidFill>
              </a:rPr>
              <a:t>  </a:t>
            </a:r>
          </a:p>
          <a:p>
            <a:pPr>
              <a:lnSpc>
                <a:spcPct val="150000"/>
              </a:lnSpc>
            </a:pPr>
            <a:r>
              <a:rPr lang="en-US" sz="3600" dirty="0">
                <a:solidFill>
                  <a:srgbClr val="FF0000"/>
                </a:solidFill>
              </a:rPr>
              <a:t> </a:t>
            </a:r>
            <a:r>
              <a:rPr lang="en-US" sz="3600" dirty="0" smtClean="0">
                <a:solidFill>
                  <a:srgbClr val="FF0000"/>
                </a:solidFill>
              </a:rPr>
              <a:t> he </a:t>
            </a:r>
            <a:r>
              <a:rPr lang="en-US" sz="3600" dirty="0">
                <a:solidFill>
                  <a:srgbClr val="FF0000"/>
                </a:solidFill>
              </a:rPr>
              <a:t>it is that bears much fruit, </a:t>
            </a:r>
            <a:endParaRPr lang="en-US" sz="3600" dirty="0" smtClean="0">
              <a:solidFill>
                <a:srgbClr val="FF0000"/>
              </a:solidFill>
            </a:endParaRPr>
          </a:p>
          <a:p>
            <a:pPr>
              <a:lnSpc>
                <a:spcPct val="150000"/>
              </a:lnSpc>
            </a:pPr>
            <a:r>
              <a:rPr lang="en-US" sz="3600" dirty="0">
                <a:solidFill>
                  <a:srgbClr val="FF0000"/>
                </a:solidFill>
              </a:rPr>
              <a:t> </a:t>
            </a:r>
            <a:r>
              <a:rPr lang="en-US" sz="3600" dirty="0" smtClean="0">
                <a:solidFill>
                  <a:srgbClr val="FF0000"/>
                </a:solidFill>
              </a:rPr>
              <a:t> for </a:t>
            </a:r>
            <a:r>
              <a:rPr lang="en-US" sz="3600" dirty="0">
                <a:solidFill>
                  <a:srgbClr val="FF0000"/>
                </a:solidFill>
              </a:rPr>
              <a:t>apart from me you can do nothing.</a:t>
            </a:r>
          </a:p>
        </p:txBody>
      </p:sp>
      <p:sp>
        <p:nvSpPr>
          <p:cNvPr id="12" name="Rectangle 11"/>
          <p:cNvSpPr/>
          <p:nvPr/>
        </p:nvSpPr>
        <p:spPr>
          <a:xfrm>
            <a:off x="2071914" y="309609"/>
            <a:ext cx="5022294" cy="769441"/>
          </a:xfrm>
          <a:prstGeom prst="rect">
            <a:avLst/>
          </a:prstGeom>
        </p:spPr>
        <p:txBody>
          <a:bodyPr wrap="square" anchor="ctr">
            <a:spAutoFit/>
          </a:bodyPr>
          <a:lstStyle/>
          <a:p>
            <a:pPr algn="ctr"/>
            <a:r>
              <a:rPr lang="en-US" sz="4400" b="1" dirty="0" smtClean="0"/>
              <a:t>Memory Verse</a:t>
            </a:r>
          </a:p>
        </p:txBody>
      </p:sp>
      <p:sp>
        <p:nvSpPr>
          <p:cNvPr id="4" name="Footer Placeholder 3"/>
          <p:cNvSpPr>
            <a:spLocks noGrp="1"/>
          </p:cNvSpPr>
          <p:nvPr>
            <p:ph type="ftr" sz="quarter" idx="11"/>
          </p:nvPr>
        </p:nvSpPr>
        <p:spPr>
          <a:xfrm>
            <a:off x="2087880" y="6516188"/>
            <a:ext cx="4953000" cy="365125"/>
          </a:xfrm>
        </p:spPr>
        <p:txBody>
          <a:bodyPr/>
          <a:lstStyle/>
          <a:p>
            <a:r>
              <a:rPr lang="en-US" dirty="0" smtClean="0"/>
              <a:t>Lesson 28 - John 15:1-25</a:t>
            </a:r>
            <a:endParaRPr lang="en-US"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2</a:t>
            </a:fld>
            <a:endParaRPr lang="en-US" dirty="0"/>
          </a:p>
        </p:txBody>
      </p:sp>
      <p:sp>
        <p:nvSpPr>
          <p:cNvPr id="8" name="Date Placeholder 4"/>
          <p:cNvSpPr>
            <a:spLocks noGrp="1"/>
          </p:cNvSpPr>
          <p:nvPr>
            <p:ph type="dt" sz="half" idx="10"/>
          </p:nvPr>
        </p:nvSpPr>
        <p:spPr>
          <a:xfrm>
            <a:off x="61686" y="6506028"/>
            <a:ext cx="1447800" cy="365125"/>
          </a:xfrm>
        </p:spPr>
        <p:txBody>
          <a:bodyPr/>
          <a:lstStyle/>
          <a:p>
            <a:r>
              <a:rPr lang="en-US" dirty="0" smtClean="0"/>
              <a:t>May 5, 2015</a:t>
            </a:r>
            <a:endParaRPr lang="en-US" dirty="0"/>
          </a:p>
        </p:txBody>
      </p:sp>
    </p:spTree>
    <p:extLst>
      <p:ext uri="{BB962C8B-B14F-4D97-AF65-F5344CB8AC3E}">
        <p14:creationId xmlns:p14="http://schemas.microsoft.com/office/powerpoint/2010/main" val="557990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28914" y="1447800"/>
            <a:ext cx="7300685" cy="4801314"/>
          </a:xfrm>
          <a:prstGeom prst="rect">
            <a:avLst/>
          </a:prstGeom>
        </p:spPr>
        <p:txBody>
          <a:bodyPr wrap="square">
            <a:spAutoFit/>
          </a:bodyPr>
          <a:lstStyle/>
          <a:p>
            <a:pPr algn="ctr">
              <a:lnSpc>
                <a:spcPct val="150000"/>
              </a:lnSpc>
            </a:pPr>
            <a:r>
              <a:rPr lang="en-US" sz="3200" b="1" dirty="0" smtClean="0">
                <a:latin typeface="Arial" panose="020B0604020202020204" pitchFamily="34" charset="0"/>
                <a:ea typeface="Calibri" panose="020F0502020204030204" pitchFamily="34" charset="0"/>
                <a:cs typeface="Arial" panose="020B0604020202020204" pitchFamily="34" charset="0"/>
                <a:hlinkClick r:id="rId2"/>
              </a:rPr>
              <a:t>John 20:30-31</a:t>
            </a:r>
            <a:r>
              <a:rPr lang="en-US" sz="3200" b="1" dirty="0" smtClean="0">
                <a:latin typeface="Arial" panose="020B0604020202020204" pitchFamily="34" charset="0"/>
                <a:ea typeface="Calibri" panose="020F0502020204030204" pitchFamily="34" charset="0"/>
                <a:cs typeface="Arial" panose="020B0604020202020204" pitchFamily="34" charset="0"/>
              </a:rPr>
              <a:t> </a:t>
            </a:r>
            <a:r>
              <a:rPr lang="en-US" sz="3200" dirty="0" smtClean="0"/>
              <a:t>(</a:t>
            </a:r>
            <a:r>
              <a:rPr lang="en-US" sz="3200" dirty="0"/>
              <a:t>ESV)</a:t>
            </a:r>
            <a:endParaRPr lang="en-US" sz="3200" b="1" dirty="0" smtClean="0">
              <a:latin typeface="Arial" panose="020B0604020202020204" pitchFamily="34" charset="0"/>
              <a:ea typeface="Calibri" panose="020F0502020204030204" pitchFamily="34" charset="0"/>
              <a:cs typeface="Arial" panose="020B0604020202020204" pitchFamily="34" charset="0"/>
            </a:endParaRPr>
          </a:p>
          <a:p>
            <a:pPr>
              <a:lnSpc>
                <a:spcPct val="150000"/>
              </a:lnSpc>
            </a:pPr>
            <a:r>
              <a:rPr lang="en-US" sz="2800" baseline="30000" dirty="0" smtClean="0">
                <a:latin typeface="Arial" panose="020B0604020202020204" pitchFamily="34" charset="0"/>
                <a:cs typeface="Arial" panose="020B0604020202020204" pitchFamily="34" charset="0"/>
              </a:rPr>
              <a:t>30</a:t>
            </a:r>
            <a:r>
              <a:rPr lang="en-US" sz="2800" baseline="30000"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Now Jesus did many other signs in the presence of the disciples, which are not written in this book; </a:t>
            </a:r>
            <a:r>
              <a:rPr lang="en-US" sz="2800" baseline="30000" dirty="0" smtClean="0">
                <a:latin typeface="Arial" panose="020B0604020202020204" pitchFamily="34" charset="0"/>
                <a:cs typeface="Arial" panose="020B0604020202020204" pitchFamily="34" charset="0"/>
              </a:rPr>
              <a:t>31</a:t>
            </a:r>
            <a:r>
              <a:rPr lang="en-US" sz="2800" baseline="30000"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but these are written so that you may believe that Jesus is the Christ, the Son of God, and </a:t>
            </a:r>
            <a:r>
              <a:rPr lang="en-US" sz="2800" dirty="0" smtClean="0">
                <a:latin typeface="Arial" panose="020B0604020202020204" pitchFamily="34" charset="0"/>
                <a:cs typeface="Arial" panose="020B0604020202020204" pitchFamily="34" charset="0"/>
              </a:rPr>
              <a:t>that </a:t>
            </a:r>
            <a:r>
              <a:rPr lang="en-US" sz="2800" dirty="0">
                <a:latin typeface="Arial" panose="020B0604020202020204" pitchFamily="34" charset="0"/>
                <a:cs typeface="Arial" panose="020B0604020202020204" pitchFamily="34" charset="0"/>
              </a:rPr>
              <a:t>by believing you may have life in his name</a:t>
            </a:r>
            <a:r>
              <a:rPr lang="en-US" sz="2800" dirty="0" smtClean="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p:txBody>
      </p:sp>
      <p:sp>
        <p:nvSpPr>
          <p:cNvPr id="4" name="Rectangle 3"/>
          <p:cNvSpPr/>
          <p:nvPr/>
        </p:nvSpPr>
        <p:spPr>
          <a:xfrm>
            <a:off x="2747887" y="308430"/>
            <a:ext cx="3665171" cy="769441"/>
          </a:xfrm>
          <a:prstGeom prst="rect">
            <a:avLst/>
          </a:prstGeom>
        </p:spPr>
        <p:txBody>
          <a:bodyPr wrap="none">
            <a:spAutoFit/>
          </a:bodyPr>
          <a:lstStyle/>
          <a:p>
            <a:pPr algn="ctr"/>
            <a:r>
              <a:rPr lang="en-US" sz="4400" b="1" dirty="0" smtClean="0">
                <a:ea typeface="Calibri" panose="020F0502020204030204" pitchFamily="34" charset="0"/>
                <a:cs typeface="Times New Roman" panose="02020603050405020304" pitchFamily="18" charset="0"/>
              </a:rPr>
              <a:t>John’s Purpose</a:t>
            </a:r>
            <a:endParaRPr lang="en-US" sz="4400" dirty="0"/>
          </a:p>
        </p:txBody>
      </p:sp>
      <p:sp>
        <p:nvSpPr>
          <p:cNvPr id="6" name="Footer Placeholder 5"/>
          <p:cNvSpPr>
            <a:spLocks noGrp="1"/>
          </p:cNvSpPr>
          <p:nvPr>
            <p:ph type="ftr" sz="quarter" idx="11"/>
          </p:nvPr>
        </p:nvSpPr>
        <p:spPr>
          <a:xfrm>
            <a:off x="1407812" y="6515081"/>
            <a:ext cx="6324600" cy="365125"/>
          </a:xfrm>
        </p:spPr>
        <p:txBody>
          <a:bodyPr/>
          <a:lstStyle/>
          <a:p>
            <a:r>
              <a:rPr lang="en-US" dirty="0" smtClean="0"/>
              <a:t>Lesson 28 - John 15:1-25</a:t>
            </a:r>
            <a:endParaRPr lang="en-US" dirty="0"/>
          </a:p>
        </p:txBody>
      </p:sp>
      <p:sp>
        <p:nvSpPr>
          <p:cNvPr id="10" name="Slide Number Placeholder 9"/>
          <p:cNvSpPr>
            <a:spLocks noGrp="1"/>
          </p:cNvSpPr>
          <p:nvPr>
            <p:ph type="sldNum" sz="quarter" idx="12"/>
          </p:nvPr>
        </p:nvSpPr>
        <p:spPr/>
        <p:txBody>
          <a:bodyPr/>
          <a:lstStyle/>
          <a:p>
            <a:fld id="{5762F52A-C960-462B-8236-8A9481EACB9C}" type="slidenum">
              <a:rPr lang="en-US" smtClean="0"/>
              <a:pPr/>
              <a:t>3</a:t>
            </a:fld>
            <a:endParaRPr lang="en-US" dirty="0"/>
          </a:p>
        </p:txBody>
      </p:sp>
      <p:sp>
        <p:nvSpPr>
          <p:cNvPr id="7" name="Date Placeholder 4"/>
          <p:cNvSpPr>
            <a:spLocks noGrp="1"/>
          </p:cNvSpPr>
          <p:nvPr>
            <p:ph type="dt" sz="half" idx="10"/>
          </p:nvPr>
        </p:nvSpPr>
        <p:spPr>
          <a:xfrm>
            <a:off x="61686" y="6506028"/>
            <a:ext cx="1447800" cy="365125"/>
          </a:xfrm>
        </p:spPr>
        <p:txBody>
          <a:bodyPr/>
          <a:lstStyle/>
          <a:p>
            <a:r>
              <a:rPr lang="en-US" dirty="0" smtClean="0"/>
              <a:t>May 5, 2015</a:t>
            </a:r>
            <a:endParaRPr lang="en-US" dirty="0"/>
          </a:p>
        </p:txBody>
      </p:sp>
    </p:spTree>
    <p:extLst>
      <p:ext uri="{BB962C8B-B14F-4D97-AF65-F5344CB8AC3E}">
        <p14:creationId xmlns:p14="http://schemas.microsoft.com/office/powerpoint/2010/main" val="2680281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a:spLocks noChangeArrowheads="1"/>
          </p:cNvSpPr>
          <p:nvPr/>
        </p:nvSpPr>
        <p:spPr bwMode="auto">
          <a:xfrm>
            <a:off x="2910763" y="0"/>
            <a:ext cx="3305905" cy="1569660"/>
          </a:xfrm>
          <a:prstGeom prst="rect">
            <a:avLst/>
          </a:prstGeom>
          <a:noFill/>
          <a:ln w="9525">
            <a:noFill/>
            <a:miter lim="800000"/>
            <a:headEnd/>
            <a:tailEnd/>
          </a:ln>
        </p:spPr>
        <p:txBody>
          <a:bodyPr wrap="none">
            <a:spAutoFit/>
          </a:bodyPr>
          <a:lstStyle/>
          <a:p>
            <a:pPr algn="ctr"/>
            <a:r>
              <a:rPr lang="en-US" sz="3200" b="1" dirty="0" smtClean="0">
                <a:hlinkClick r:id="rId3"/>
              </a:rPr>
              <a:t>The Gospel </a:t>
            </a:r>
          </a:p>
          <a:p>
            <a:pPr algn="ctr"/>
            <a:r>
              <a:rPr lang="en-US" sz="3200" b="1" dirty="0" smtClean="0">
                <a:hlinkClick r:id="rId3"/>
              </a:rPr>
              <a:t>According to John</a:t>
            </a:r>
            <a:endParaRPr lang="en-US" sz="3200" b="1" dirty="0" smtClean="0"/>
          </a:p>
          <a:p>
            <a:pPr algn="ctr"/>
            <a:r>
              <a:rPr lang="en-US" sz="3200" b="1" dirty="0" smtClean="0"/>
              <a:t>Outline</a:t>
            </a:r>
            <a:endParaRPr lang="en-US" sz="3200" b="1" dirty="0"/>
          </a:p>
        </p:txBody>
      </p:sp>
      <p:graphicFrame>
        <p:nvGraphicFramePr>
          <p:cNvPr id="11" name="Table 10"/>
          <p:cNvGraphicFramePr>
            <a:graphicFrameLocks noGrp="1"/>
          </p:cNvGraphicFramePr>
          <p:nvPr>
            <p:extLst>
              <p:ext uri="{D42A27DB-BD31-4B8C-83A1-F6EECF244321}">
                <p14:modId xmlns:p14="http://schemas.microsoft.com/office/powerpoint/2010/main" val="694491676"/>
              </p:ext>
            </p:extLst>
          </p:nvPr>
        </p:nvGraphicFramePr>
        <p:xfrm>
          <a:off x="360680" y="1600200"/>
          <a:ext cx="8326119" cy="4846320"/>
        </p:xfrm>
        <a:graphic>
          <a:graphicData uri="http://schemas.openxmlformats.org/drawingml/2006/table">
            <a:tbl>
              <a:tblPr firstRow="1" bandRow="1">
                <a:tableStyleId>{5940675A-B579-460E-94D1-54222C63F5DA}</a:tableStyleId>
              </a:tblPr>
              <a:tblGrid>
                <a:gridCol w="1185010"/>
                <a:gridCol w="1241932"/>
                <a:gridCol w="1319553"/>
                <a:gridCol w="1379225"/>
                <a:gridCol w="1524000"/>
                <a:gridCol w="1676399"/>
              </a:tblGrid>
              <a:tr h="914400">
                <a:tc>
                  <a:txBody>
                    <a:bodyPr/>
                    <a:lstStyle/>
                    <a:p>
                      <a:pPr algn="ctr"/>
                      <a:r>
                        <a:rPr lang="en-US" sz="2400" b="1" dirty="0" smtClean="0"/>
                        <a:t>Focus</a:t>
                      </a:r>
                      <a:endParaRPr lang="en-US" sz="2000" b="1" dirty="0"/>
                    </a:p>
                  </a:txBody>
                  <a:tcPr anchor="ctr"/>
                </a:tc>
                <a:tc>
                  <a:txBody>
                    <a:bodyPr/>
                    <a:lstStyle/>
                    <a:p>
                      <a:pPr algn="ctr"/>
                      <a:r>
                        <a:rPr lang="en-US" sz="1600" b="1" dirty="0" smtClean="0"/>
                        <a:t>Incarnation of the </a:t>
                      </a:r>
                    </a:p>
                    <a:p>
                      <a:pPr algn="ctr"/>
                      <a:r>
                        <a:rPr lang="en-US" sz="1600" b="1" dirty="0" smtClean="0"/>
                        <a:t>Son of God</a:t>
                      </a:r>
                      <a:endParaRPr lang="en-US" sz="1600" b="0" dirty="0"/>
                    </a:p>
                  </a:txBody>
                  <a:tcPr anchor="ctr"/>
                </a:tc>
                <a:tc>
                  <a:txBody>
                    <a:bodyPr/>
                    <a:lstStyle/>
                    <a:p>
                      <a:pPr algn="ctr"/>
                      <a:r>
                        <a:rPr lang="en-US" sz="1600" b="1" dirty="0" smtClean="0"/>
                        <a:t>Presentation of the </a:t>
                      </a:r>
                    </a:p>
                    <a:p>
                      <a:pPr algn="ctr"/>
                      <a:r>
                        <a:rPr lang="en-US" sz="1600" b="1" dirty="0" smtClean="0"/>
                        <a:t>Son</a:t>
                      </a:r>
                      <a:r>
                        <a:rPr lang="en-US" sz="1600" b="1" baseline="0" dirty="0" smtClean="0"/>
                        <a:t> of God</a:t>
                      </a:r>
                      <a:endParaRPr lang="en-US" sz="1600" b="0" dirty="0"/>
                    </a:p>
                  </a:txBody>
                  <a:tcPr anchor="ctr"/>
                </a:tc>
                <a:tc>
                  <a:txBody>
                    <a:bodyPr/>
                    <a:lstStyle/>
                    <a:p>
                      <a:pPr algn="ctr"/>
                      <a:r>
                        <a:rPr lang="en-US" sz="1600" b="1" dirty="0" smtClean="0"/>
                        <a:t>Opposition</a:t>
                      </a:r>
                      <a:r>
                        <a:rPr lang="en-US" sz="1600" b="1" baseline="0" dirty="0" smtClean="0"/>
                        <a:t> to</a:t>
                      </a:r>
                      <a:r>
                        <a:rPr lang="en-US" sz="1600" b="1" dirty="0" smtClean="0"/>
                        <a:t> the </a:t>
                      </a:r>
                    </a:p>
                    <a:p>
                      <a:pPr algn="ctr"/>
                      <a:r>
                        <a:rPr lang="en-US" sz="1600" b="1" dirty="0" smtClean="0"/>
                        <a:t>Son</a:t>
                      </a:r>
                      <a:r>
                        <a:rPr lang="en-US" sz="1600" b="1" baseline="0" dirty="0" smtClean="0"/>
                        <a:t> of God</a:t>
                      </a:r>
                      <a:endParaRPr lang="en-US" sz="1600" b="0" dirty="0"/>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600" b="1" dirty="0" smtClean="0"/>
                        <a:t>Preparation of the Disciples</a:t>
                      </a:r>
                      <a:endParaRPr lang="en-US" sz="1600" b="1" dirty="0"/>
                    </a:p>
                  </a:txBody>
                  <a:tcPr anchor="ctr"/>
                </a:tc>
                <a:tc>
                  <a:txBody>
                    <a:bodyPr/>
                    <a:lstStyle/>
                    <a:p>
                      <a:pPr algn="ctr"/>
                      <a:r>
                        <a:rPr lang="en-US" sz="1600" b="1" dirty="0" smtClean="0"/>
                        <a:t>Crucifixion</a:t>
                      </a:r>
                      <a:r>
                        <a:rPr lang="en-US" sz="1600" b="1" baseline="0" dirty="0" smtClean="0"/>
                        <a:t> and Resurrection of the Son of God</a:t>
                      </a:r>
                      <a:endParaRPr lang="en-US" sz="1600" b="1" dirty="0"/>
                    </a:p>
                  </a:txBody>
                  <a:tcPr anchor="ctr"/>
                </a:tc>
              </a:tr>
              <a:tr h="914400">
                <a:tc>
                  <a:txBody>
                    <a:bodyPr/>
                    <a:lstStyle/>
                    <a:p>
                      <a:pPr algn="ctr"/>
                      <a:r>
                        <a:rPr lang="en-US" sz="1800" b="1" dirty="0" smtClean="0"/>
                        <a:t>Reference</a:t>
                      </a:r>
                      <a:endParaRPr lang="en-US" sz="1600" b="1" dirty="0" smtClean="0"/>
                    </a:p>
                  </a:txBody>
                  <a:tcPr anchor="ctr"/>
                </a:tc>
                <a:tc>
                  <a:txBody>
                    <a:bodyPr/>
                    <a:lstStyle/>
                    <a:p>
                      <a:pPr algn="ctr"/>
                      <a:r>
                        <a:rPr lang="en-US" sz="2000" dirty="0" smtClean="0">
                          <a:hlinkClick r:id="rId4"/>
                        </a:rPr>
                        <a:t>1:1-18</a:t>
                      </a:r>
                      <a:endParaRPr lang="en-US" sz="2000" dirty="0"/>
                    </a:p>
                  </a:txBody>
                  <a:tcPr anchor="ctr"/>
                </a:tc>
                <a:tc>
                  <a:txBody>
                    <a:bodyPr/>
                    <a:lstStyle/>
                    <a:p>
                      <a:pPr algn="ctr"/>
                      <a:r>
                        <a:rPr lang="en-US" sz="2000" dirty="0" smtClean="0">
                          <a:hlinkClick r:id="rId5"/>
                        </a:rPr>
                        <a:t>1:19-4:54</a:t>
                      </a:r>
                      <a:endParaRPr lang="en-US" sz="2000" dirty="0"/>
                    </a:p>
                  </a:txBody>
                  <a:tcPr anchor="ctr"/>
                </a:tc>
                <a:tc>
                  <a:txBody>
                    <a:bodyPr/>
                    <a:lstStyle/>
                    <a:p>
                      <a:pPr algn="ctr"/>
                      <a:r>
                        <a:rPr lang="en-US" sz="2000" dirty="0" smtClean="0">
                          <a:hlinkClick r:id="rId6"/>
                        </a:rPr>
                        <a:t>5:1-12:50</a:t>
                      </a:r>
                      <a:endParaRPr lang="en-US" sz="2000" dirty="0"/>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2000" dirty="0" smtClean="0">
                          <a:hlinkClick r:id="rId7"/>
                        </a:rPr>
                        <a:t>13:1-17:26</a:t>
                      </a:r>
                      <a:endParaRPr lang="en-US" sz="2000" dirty="0" smtClean="0"/>
                    </a:p>
                  </a:txBody>
                  <a:tcPr anchor="ctr"/>
                </a:tc>
                <a:tc>
                  <a:txBody>
                    <a:bodyPr/>
                    <a:lstStyle/>
                    <a:p>
                      <a:pPr algn="ctr"/>
                      <a:r>
                        <a:rPr lang="en-US" sz="2000" dirty="0" smtClean="0">
                          <a:hlinkClick r:id="rId8"/>
                        </a:rPr>
                        <a:t>18:1-21:25</a:t>
                      </a:r>
                      <a:endParaRPr lang="en-US" sz="2000" dirty="0"/>
                    </a:p>
                  </a:txBody>
                  <a:tcPr anchor="ctr"/>
                </a:tc>
              </a:tr>
              <a:tr h="914400">
                <a:tc>
                  <a:txBody>
                    <a:bodyPr/>
                    <a:lstStyle/>
                    <a:p>
                      <a:pPr algn="ctr"/>
                      <a:r>
                        <a:rPr lang="en-US" sz="2000" b="1" dirty="0" smtClean="0"/>
                        <a:t>Division</a:t>
                      </a:r>
                      <a:endParaRPr lang="en-US" sz="1600" b="1" dirty="0" smtClean="0"/>
                    </a:p>
                  </a:txBody>
                  <a:tcPr anchor="ctr"/>
                </a:tc>
                <a:tc>
                  <a:txBody>
                    <a:bodyPr/>
                    <a:lstStyle/>
                    <a:p>
                      <a:pPr algn="ctr"/>
                      <a:r>
                        <a:rPr lang="en-US" sz="1600" dirty="0" smtClean="0"/>
                        <a:t>Introduction to Christ</a:t>
                      </a:r>
                      <a:endParaRPr lang="en-US" sz="1600" dirty="0"/>
                    </a:p>
                  </a:txBody>
                  <a:tcPr anchor="ctr"/>
                </a:tc>
                <a:tc>
                  <a:txBody>
                    <a:bodyPr/>
                    <a:lstStyle/>
                    <a:p>
                      <a:pPr algn="ctr"/>
                      <a:r>
                        <a:rPr lang="en-US" sz="1600" dirty="0" smtClean="0"/>
                        <a:t>Revelation </a:t>
                      </a:r>
                    </a:p>
                    <a:p>
                      <a:pPr algn="ctr"/>
                      <a:r>
                        <a:rPr lang="en-US" sz="1600" dirty="0" smtClean="0"/>
                        <a:t>of Christ</a:t>
                      </a:r>
                      <a:endParaRPr lang="en-US" sz="1600" dirty="0"/>
                    </a:p>
                  </a:txBody>
                  <a:tcPr anchor="ctr"/>
                </a:tc>
                <a:tc>
                  <a:txBody>
                    <a:bodyPr/>
                    <a:lstStyle/>
                    <a:p>
                      <a:pPr algn="ctr"/>
                      <a:r>
                        <a:rPr lang="en-US" sz="1600" dirty="0" smtClean="0"/>
                        <a:t>Rejection </a:t>
                      </a:r>
                    </a:p>
                    <a:p>
                      <a:pPr algn="ctr"/>
                      <a:r>
                        <a:rPr lang="en-US" sz="1600" dirty="0" smtClean="0"/>
                        <a:t>of Christ</a:t>
                      </a:r>
                      <a:endParaRPr lang="en-US" sz="1600" dirty="0"/>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600" dirty="0" smtClean="0"/>
                        <a:t>Revelation</a:t>
                      </a:r>
                    </a:p>
                    <a:p>
                      <a:pPr marL="0" marR="0" indent="0" algn="ctr" defTabSz="914293" rtl="0" eaLnBrk="1" fontAlgn="auto" latinLnBrk="0" hangingPunct="1">
                        <a:lnSpc>
                          <a:spcPct val="100000"/>
                        </a:lnSpc>
                        <a:spcBef>
                          <a:spcPts val="0"/>
                        </a:spcBef>
                        <a:spcAft>
                          <a:spcPts val="0"/>
                        </a:spcAft>
                        <a:buClrTx/>
                        <a:buSzTx/>
                        <a:buFontTx/>
                        <a:buNone/>
                        <a:tabLst/>
                        <a:defRPr/>
                      </a:pPr>
                      <a:r>
                        <a:rPr lang="en-US" sz="1600" dirty="0" smtClean="0"/>
                        <a:t>of Christ</a:t>
                      </a:r>
                      <a:endParaRPr lang="en-US" sz="1600" dirty="0"/>
                    </a:p>
                  </a:txBody>
                  <a:tcPr anchor="ctr"/>
                </a:tc>
                <a:tc>
                  <a:txBody>
                    <a:bodyPr/>
                    <a:lstStyle/>
                    <a:p>
                      <a:pPr algn="ctr"/>
                      <a:r>
                        <a:rPr lang="en-US" sz="1600" dirty="0" smtClean="0"/>
                        <a:t>Rejection </a:t>
                      </a:r>
                    </a:p>
                    <a:p>
                      <a:pPr algn="ctr"/>
                      <a:r>
                        <a:rPr lang="en-US" sz="1600" dirty="0" smtClean="0"/>
                        <a:t>of Christ</a:t>
                      </a:r>
                      <a:endParaRPr lang="en-US" sz="1600" dirty="0"/>
                    </a:p>
                  </a:txBody>
                  <a:tcPr anchor="ctr"/>
                </a:tc>
              </a:tr>
              <a:tr h="914400">
                <a:tc rowSpan="2">
                  <a:txBody>
                    <a:bodyPr/>
                    <a:lstStyle/>
                    <a:p>
                      <a:pPr algn="ctr"/>
                      <a:r>
                        <a:rPr lang="en-US" sz="2400" b="1" dirty="0" smtClean="0"/>
                        <a:t>Topic</a:t>
                      </a:r>
                      <a:endParaRPr lang="en-US" sz="1600" b="1" dirty="0"/>
                    </a:p>
                  </a:txBody>
                  <a:tcPr anchor="ctr"/>
                </a:tc>
                <a:tc gridSpan="3">
                  <a:txBody>
                    <a:bodyPr/>
                    <a:lstStyle/>
                    <a:p>
                      <a:pPr algn="ctr"/>
                      <a:r>
                        <a:rPr lang="en-US" sz="2000" b="1" dirty="0" smtClean="0"/>
                        <a:t>Seven Signs</a:t>
                      </a:r>
                      <a:endParaRPr lang="en-US" sz="2000" dirty="0"/>
                    </a:p>
                  </a:txBody>
                  <a:tcPr anchor="ctr"/>
                </a:tc>
                <a:tc hMerge="1">
                  <a:txBody>
                    <a:bodyPr/>
                    <a:lstStyle/>
                    <a:p>
                      <a:pPr algn="ctr"/>
                      <a:endParaRPr lang="en-US" sz="2000" dirty="0"/>
                    </a:p>
                  </a:txBody>
                  <a:tcPr anchor="ctr"/>
                </a:tc>
                <a:tc hMerge="1">
                  <a:txBody>
                    <a:bodyPr/>
                    <a:lstStyle/>
                    <a:p>
                      <a:pPr algn="ctr"/>
                      <a:endParaRPr lang="en-US" sz="2000" dirty="0"/>
                    </a:p>
                  </a:txBody>
                  <a:tcPr anchor="ctr"/>
                </a:tc>
                <a:tc>
                  <a:txBody>
                    <a:bodyPr/>
                    <a:lstStyle/>
                    <a:p>
                      <a:pPr algn="ctr"/>
                      <a:r>
                        <a:rPr lang="en-US" sz="2000" b="1" dirty="0" smtClean="0"/>
                        <a:t>Upper Room Discourse</a:t>
                      </a:r>
                      <a:endParaRPr lang="en-US" sz="2000" b="1" dirty="0"/>
                    </a:p>
                  </a:txBody>
                  <a:tcPr anchor="ctr"/>
                </a:tc>
                <a:tc>
                  <a:txBody>
                    <a:bodyPr/>
                    <a:lstStyle/>
                    <a:p>
                      <a:pPr algn="ctr"/>
                      <a:r>
                        <a:rPr lang="en-US" sz="2000" b="1" dirty="0" smtClean="0"/>
                        <a:t>Supreme Sign</a:t>
                      </a:r>
                      <a:endParaRPr lang="en-US" sz="2000" b="1" dirty="0"/>
                    </a:p>
                  </a:txBody>
                  <a:tcPr anchor="ctr"/>
                </a:tc>
              </a:tr>
              <a:tr h="594360">
                <a:tc vMerge="1">
                  <a:txBody>
                    <a:bodyPr/>
                    <a:lstStyle/>
                    <a:p>
                      <a:pPr algn="ctr"/>
                      <a:endParaRPr lang="en-US" sz="1600" b="1" dirty="0"/>
                    </a:p>
                  </a:txBody>
                  <a:tcPr anchor="ctr"/>
                </a:tc>
                <a:tc gridSpan="3">
                  <a:txBody>
                    <a:bodyPr/>
                    <a:lstStyle/>
                    <a:p>
                      <a:pPr algn="ctr"/>
                      <a:r>
                        <a:rPr lang="en-US" sz="2000" b="1" dirty="0" smtClean="0"/>
                        <a:t>That you might </a:t>
                      </a:r>
                      <a:r>
                        <a:rPr lang="en-US" sz="2000" b="1" u="sng" dirty="0" smtClean="0"/>
                        <a:t>believe</a:t>
                      </a:r>
                      <a:endParaRPr lang="en-US" sz="2000" b="1" u="sng" dirty="0"/>
                    </a:p>
                  </a:txBody>
                  <a:tcPr anchor="ctr"/>
                </a:tc>
                <a:tc hMerge="1">
                  <a:txBody>
                    <a:bodyPr/>
                    <a:lstStyle/>
                    <a:p>
                      <a:pPr algn="ctr"/>
                      <a:endParaRPr lang="en-US" sz="2000" b="1" dirty="0"/>
                    </a:p>
                  </a:txBody>
                  <a:tcPr anchor="ctr"/>
                </a:tc>
                <a:tc hMerge="1">
                  <a:txBody>
                    <a:bodyPr/>
                    <a:lstStyle/>
                    <a:p>
                      <a:pPr algn="ctr"/>
                      <a:endParaRPr lang="en-US" sz="2000" b="1" dirty="0"/>
                    </a:p>
                  </a:txBody>
                  <a:tcPr anchor="ctr"/>
                </a:tc>
                <a:tc gridSpan="2">
                  <a:txBody>
                    <a:bodyPr/>
                    <a:lstStyle/>
                    <a:p>
                      <a:pPr algn="ctr"/>
                      <a:r>
                        <a:rPr lang="en-US" sz="2000" b="1" dirty="0" smtClean="0"/>
                        <a:t>That you might </a:t>
                      </a:r>
                      <a:r>
                        <a:rPr lang="en-US" sz="2000" b="1" u="sng" dirty="0" smtClean="0"/>
                        <a:t>have life</a:t>
                      </a:r>
                      <a:endParaRPr lang="en-US" sz="2000" b="1" u="sng" dirty="0"/>
                    </a:p>
                  </a:txBody>
                  <a:tcPr anchor="ctr"/>
                </a:tc>
                <a:tc hMerge="1">
                  <a:txBody>
                    <a:bodyPr/>
                    <a:lstStyle/>
                    <a:p>
                      <a:endParaRPr lang="en-US"/>
                    </a:p>
                  </a:txBody>
                  <a:tcPr/>
                </a:tc>
              </a:tr>
              <a:tr h="594360">
                <a:tc>
                  <a:txBody>
                    <a:bodyPr/>
                    <a:lstStyle/>
                    <a:p>
                      <a:pPr algn="ctr"/>
                      <a:r>
                        <a:rPr lang="en-US" sz="2000" b="1" dirty="0" smtClean="0"/>
                        <a:t>Time</a:t>
                      </a:r>
                      <a:endParaRPr lang="en-US" sz="1600" b="1" dirty="0" smtClean="0"/>
                    </a:p>
                  </a:txBody>
                  <a:tcPr anchor="ctr"/>
                </a:tc>
                <a:tc gridSpan="3">
                  <a:txBody>
                    <a:bodyPr/>
                    <a:lstStyle/>
                    <a:p>
                      <a:pPr algn="ctr"/>
                      <a:r>
                        <a:rPr lang="en-US" sz="1600" dirty="0" smtClean="0"/>
                        <a:t>A Few Years</a:t>
                      </a:r>
                      <a:endParaRPr lang="en-US" sz="1600" dirty="0"/>
                    </a:p>
                  </a:txBody>
                  <a:tcPr anchor="ctr"/>
                </a:tc>
                <a:tc hMerge="1">
                  <a:txBody>
                    <a:bodyPr/>
                    <a:lstStyle/>
                    <a:p>
                      <a:pPr algn="ctr"/>
                      <a:endParaRPr lang="en-US" sz="1600" dirty="0"/>
                    </a:p>
                  </a:txBody>
                  <a:tcPr anchor="ctr"/>
                </a:tc>
                <a:tc hMerge="1">
                  <a:txBody>
                    <a:bodyPr/>
                    <a:lstStyle/>
                    <a:p>
                      <a:pPr algn="ctr"/>
                      <a:endParaRPr lang="en-US" sz="1600" dirty="0"/>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600" dirty="0" smtClean="0"/>
                        <a:t>A Few Hours</a:t>
                      </a:r>
                      <a:endParaRPr lang="en-US" sz="1600" dirty="0"/>
                    </a:p>
                  </a:txBody>
                  <a:tcPr anchor="ctr"/>
                </a:tc>
                <a:tc>
                  <a:txBody>
                    <a:bodyPr/>
                    <a:lstStyle/>
                    <a:p>
                      <a:pPr algn="ctr"/>
                      <a:r>
                        <a:rPr lang="en-US" sz="1600" dirty="0" smtClean="0"/>
                        <a:t>A Few Weeks</a:t>
                      </a:r>
                      <a:endParaRPr lang="en-US" sz="1600" dirty="0"/>
                    </a:p>
                  </a:txBody>
                  <a:tcPr anchor="ctr"/>
                </a:tc>
              </a:tr>
            </a:tbl>
          </a:graphicData>
        </a:graphic>
      </p:graphicFrame>
      <p:sp>
        <p:nvSpPr>
          <p:cNvPr id="2" name="Right Arrow 1"/>
          <p:cNvSpPr/>
          <p:nvPr/>
        </p:nvSpPr>
        <p:spPr>
          <a:xfrm rot="18846959">
            <a:off x="5690681" y="3170922"/>
            <a:ext cx="613304" cy="40412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ooter Placeholder 6"/>
          <p:cNvSpPr>
            <a:spLocks noGrp="1"/>
          </p:cNvSpPr>
          <p:nvPr>
            <p:ph type="ftr" sz="quarter" idx="11"/>
          </p:nvPr>
        </p:nvSpPr>
        <p:spPr>
          <a:xfrm>
            <a:off x="2087880" y="6516188"/>
            <a:ext cx="4953000" cy="365125"/>
          </a:xfrm>
        </p:spPr>
        <p:txBody>
          <a:bodyPr/>
          <a:lstStyle/>
          <a:p>
            <a:r>
              <a:rPr lang="en-US" dirty="0" smtClean="0"/>
              <a:t>Lesson 28 - John 15:1-25</a:t>
            </a:r>
            <a:endParaRPr lang="en-US" dirty="0"/>
          </a:p>
        </p:txBody>
      </p:sp>
      <p:sp>
        <p:nvSpPr>
          <p:cNvPr id="8" name="Slide Number Placeholder 7"/>
          <p:cNvSpPr>
            <a:spLocks noGrp="1"/>
          </p:cNvSpPr>
          <p:nvPr>
            <p:ph type="sldNum" sz="quarter" idx="12"/>
          </p:nvPr>
        </p:nvSpPr>
        <p:spPr/>
        <p:txBody>
          <a:bodyPr/>
          <a:lstStyle/>
          <a:p>
            <a:fld id="{5762F52A-C960-462B-8236-8A9481EACB9C}" type="slidenum">
              <a:rPr lang="en-US" smtClean="0"/>
              <a:pPr/>
              <a:t>4</a:t>
            </a:fld>
            <a:endParaRPr lang="en-US" dirty="0"/>
          </a:p>
        </p:txBody>
      </p:sp>
      <p:sp>
        <p:nvSpPr>
          <p:cNvPr id="10" name="Date Placeholder 4"/>
          <p:cNvSpPr>
            <a:spLocks noGrp="1"/>
          </p:cNvSpPr>
          <p:nvPr>
            <p:ph type="dt" sz="half" idx="10"/>
          </p:nvPr>
        </p:nvSpPr>
        <p:spPr>
          <a:xfrm>
            <a:off x="61686" y="6506028"/>
            <a:ext cx="1447800" cy="365125"/>
          </a:xfrm>
        </p:spPr>
        <p:txBody>
          <a:bodyPr/>
          <a:lstStyle/>
          <a:p>
            <a:r>
              <a:rPr lang="en-US" dirty="0" smtClean="0"/>
              <a:t>May 5, 2015</a:t>
            </a:r>
            <a:endParaRPr lang="en-US" dirty="0"/>
          </a:p>
        </p:txBody>
      </p:sp>
    </p:spTree>
    <p:extLst>
      <p:ext uri="{BB962C8B-B14F-4D97-AF65-F5344CB8AC3E}">
        <p14:creationId xmlns:p14="http://schemas.microsoft.com/office/powerpoint/2010/main" val="30102587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27846" y="1613647"/>
            <a:ext cx="7483982" cy="4770537"/>
          </a:xfrm>
          <a:prstGeom prst="rect">
            <a:avLst/>
          </a:prstGeom>
        </p:spPr>
        <p:txBody>
          <a:bodyPr wrap="square">
            <a:spAutoFit/>
          </a:bodyPr>
          <a:lstStyle/>
          <a:p>
            <a:pPr>
              <a:tabLst>
                <a:tab pos="7546975" algn="r"/>
              </a:tabLst>
            </a:pPr>
            <a:r>
              <a:rPr lang="en-US" sz="3200" b="1" dirty="0" smtClean="0">
                <a:hlinkClick r:id="rId2"/>
              </a:rPr>
              <a:t>John 14:1-31</a:t>
            </a:r>
            <a:r>
              <a:rPr lang="en-US" sz="3200" b="1" dirty="0" smtClean="0"/>
              <a:t>	The Upper Room Discourse</a:t>
            </a:r>
          </a:p>
          <a:p>
            <a:pPr>
              <a:tabLst>
                <a:tab pos="7546975" algn="r"/>
              </a:tabLst>
            </a:pPr>
            <a:endParaRPr lang="en-US" sz="3200" b="1" dirty="0" smtClean="0"/>
          </a:p>
          <a:p>
            <a:pPr>
              <a:spcAft>
                <a:spcPts val="2400"/>
              </a:spcAft>
              <a:tabLst>
                <a:tab pos="7546975" algn="r"/>
              </a:tabLst>
            </a:pPr>
            <a:r>
              <a:rPr lang="en-US" sz="3200" dirty="0"/>
              <a:t>John </a:t>
            </a:r>
            <a:r>
              <a:rPr lang="en-US" sz="3200" dirty="0" smtClean="0"/>
              <a:t>14:1-4	Preparing a Place</a:t>
            </a:r>
            <a:endParaRPr lang="en-US" sz="3200" dirty="0"/>
          </a:p>
          <a:p>
            <a:pPr>
              <a:spcAft>
                <a:spcPts val="2400"/>
              </a:spcAft>
              <a:tabLst>
                <a:tab pos="7546975" algn="r"/>
              </a:tabLst>
            </a:pPr>
            <a:r>
              <a:rPr lang="en-US" sz="3200" dirty="0" smtClean="0"/>
              <a:t>John 14:5-7	Knowing the Way</a:t>
            </a:r>
          </a:p>
          <a:p>
            <a:pPr>
              <a:spcAft>
                <a:spcPts val="2400"/>
              </a:spcAft>
              <a:tabLst>
                <a:tab pos="7546975" algn="r"/>
              </a:tabLst>
            </a:pPr>
            <a:r>
              <a:rPr lang="en-US" sz="3200" dirty="0" smtClean="0"/>
              <a:t>John 14:8-11 	</a:t>
            </a:r>
            <a:r>
              <a:rPr lang="en-US" sz="3000" dirty="0" smtClean="0"/>
              <a:t>Greater Intimacy of Relationship</a:t>
            </a:r>
          </a:p>
          <a:p>
            <a:pPr>
              <a:spcAft>
                <a:spcPts val="2400"/>
              </a:spcAft>
              <a:tabLst>
                <a:tab pos="7546975" algn="r"/>
              </a:tabLst>
            </a:pPr>
            <a:r>
              <a:rPr lang="en-US" sz="3200" dirty="0" smtClean="0"/>
              <a:t>John  14:12-14 	Greater Works</a:t>
            </a:r>
          </a:p>
          <a:p>
            <a:pPr>
              <a:spcAft>
                <a:spcPts val="2400"/>
              </a:spcAft>
              <a:tabLst>
                <a:tab pos="7546975" algn="r"/>
              </a:tabLst>
            </a:pPr>
            <a:r>
              <a:rPr lang="en-US" sz="3200" dirty="0" smtClean="0"/>
              <a:t>John 14:15-31	Another Divine Helper</a:t>
            </a:r>
          </a:p>
        </p:txBody>
      </p:sp>
      <p:sp>
        <p:nvSpPr>
          <p:cNvPr id="12" name="Rectangle 11"/>
          <p:cNvSpPr/>
          <p:nvPr/>
        </p:nvSpPr>
        <p:spPr>
          <a:xfrm>
            <a:off x="2263878" y="309610"/>
            <a:ext cx="4641294" cy="769441"/>
          </a:xfrm>
          <a:prstGeom prst="rect">
            <a:avLst/>
          </a:prstGeom>
        </p:spPr>
        <p:txBody>
          <a:bodyPr wrap="square" anchor="ctr">
            <a:spAutoFit/>
          </a:bodyPr>
          <a:lstStyle/>
          <a:p>
            <a:pPr algn="ctr"/>
            <a:r>
              <a:rPr lang="en-US" sz="4400" b="1" dirty="0" smtClean="0"/>
              <a:t>Last Week</a:t>
            </a:r>
            <a:endParaRPr lang="en-US" sz="3600" b="1" dirty="0" smtClean="0"/>
          </a:p>
        </p:txBody>
      </p:sp>
      <p:sp>
        <p:nvSpPr>
          <p:cNvPr id="4" name="Footer Placeholder 3"/>
          <p:cNvSpPr>
            <a:spLocks noGrp="1"/>
          </p:cNvSpPr>
          <p:nvPr>
            <p:ph type="ftr" sz="quarter" idx="11"/>
          </p:nvPr>
        </p:nvSpPr>
        <p:spPr>
          <a:xfrm>
            <a:off x="2087880" y="6516188"/>
            <a:ext cx="4953000" cy="365125"/>
          </a:xfrm>
        </p:spPr>
        <p:txBody>
          <a:bodyPr/>
          <a:lstStyle/>
          <a:p>
            <a:r>
              <a:rPr lang="en-US" dirty="0" smtClean="0"/>
              <a:t>Lesson 28 - John 15:1-25</a:t>
            </a:r>
            <a:endParaRPr lang="en-US"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5</a:t>
            </a:fld>
            <a:endParaRPr lang="en-US" dirty="0"/>
          </a:p>
        </p:txBody>
      </p:sp>
      <p:sp>
        <p:nvSpPr>
          <p:cNvPr id="8" name="Date Placeholder 4"/>
          <p:cNvSpPr>
            <a:spLocks noGrp="1"/>
          </p:cNvSpPr>
          <p:nvPr>
            <p:ph type="dt" sz="half" idx="10"/>
          </p:nvPr>
        </p:nvSpPr>
        <p:spPr>
          <a:xfrm>
            <a:off x="61686" y="6506028"/>
            <a:ext cx="1447800" cy="365125"/>
          </a:xfrm>
        </p:spPr>
        <p:txBody>
          <a:bodyPr/>
          <a:lstStyle/>
          <a:p>
            <a:r>
              <a:rPr lang="en-US" dirty="0" smtClean="0"/>
              <a:t>May 5, 2015</a:t>
            </a:r>
            <a:endParaRPr lang="en-US" dirty="0"/>
          </a:p>
        </p:txBody>
      </p:sp>
    </p:spTree>
    <p:extLst>
      <p:ext uri="{BB962C8B-B14F-4D97-AF65-F5344CB8AC3E}">
        <p14:creationId xmlns:p14="http://schemas.microsoft.com/office/powerpoint/2010/main" val="22259859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27846" y="1613647"/>
            <a:ext cx="7483982" cy="3770263"/>
          </a:xfrm>
          <a:prstGeom prst="rect">
            <a:avLst/>
          </a:prstGeom>
        </p:spPr>
        <p:txBody>
          <a:bodyPr wrap="square">
            <a:spAutoFit/>
          </a:bodyPr>
          <a:lstStyle/>
          <a:p>
            <a:pPr algn="r">
              <a:tabLst>
                <a:tab pos="7546975" algn="r"/>
              </a:tabLst>
            </a:pPr>
            <a:r>
              <a:rPr lang="en-US" sz="3200" b="1" dirty="0" smtClean="0">
                <a:hlinkClick r:id="rId2"/>
              </a:rPr>
              <a:t>John 15:1-25</a:t>
            </a:r>
            <a:r>
              <a:rPr lang="en-US" sz="3200" b="1" dirty="0" smtClean="0"/>
              <a:t>	Jesus’ </a:t>
            </a:r>
            <a:r>
              <a:rPr lang="en-US" sz="3200" b="1" dirty="0" smtClean="0"/>
              <a:t>continuing  discourse </a:t>
            </a:r>
            <a:r>
              <a:rPr lang="en-US" sz="3200" b="1" dirty="0" smtClean="0"/>
              <a:t>with His </a:t>
            </a:r>
            <a:r>
              <a:rPr lang="en-US" sz="3200" b="1" dirty="0" smtClean="0"/>
              <a:t>disciples </a:t>
            </a:r>
            <a:endParaRPr lang="en-US" sz="3200" b="1" dirty="0" smtClean="0"/>
          </a:p>
          <a:p>
            <a:pPr>
              <a:tabLst>
                <a:tab pos="7546975" algn="r"/>
              </a:tabLst>
            </a:pPr>
            <a:r>
              <a:rPr lang="en-US" sz="3200" b="1" dirty="0"/>
              <a:t>	</a:t>
            </a:r>
            <a:endParaRPr lang="en-US" sz="3200" b="1" dirty="0" smtClean="0"/>
          </a:p>
          <a:p>
            <a:pPr>
              <a:spcAft>
                <a:spcPts val="600"/>
              </a:spcAft>
              <a:tabLst>
                <a:tab pos="7546975" algn="r"/>
              </a:tabLst>
            </a:pPr>
            <a:r>
              <a:rPr lang="en-US" sz="3200" dirty="0" smtClean="0"/>
              <a:t>	The </a:t>
            </a:r>
            <a:r>
              <a:rPr lang="en-US" sz="3200" dirty="0"/>
              <a:t>Relationship </a:t>
            </a:r>
            <a:r>
              <a:rPr lang="en-US" sz="3200" dirty="0" smtClean="0"/>
              <a:t>of Believers to:</a:t>
            </a:r>
            <a:endParaRPr lang="en-US" sz="3200" b="1" dirty="0" smtClean="0"/>
          </a:p>
          <a:p>
            <a:pPr>
              <a:spcAft>
                <a:spcPts val="600"/>
              </a:spcAft>
              <a:tabLst>
                <a:tab pos="7546975" algn="r"/>
              </a:tabLst>
            </a:pPr>
            <a:r>
              <a:rPr lang="en-US" sz="3200" dirty="0" smtClean="0">
                <a:hlinkClick r:id="rId3"/>
              </a:rPr>
              <a:t>John 15:1-11</a:t>
            </a:r>
            <a:r>
              <a:rPr lang="en-US" sz="3200" dirty="0" smtClean="0"/>
              <a:t>	 Jesus</a:t>
            </a:r>
            <a:endParaRPr lang="en-US" sz="3200" dirty="0"/>
          </a:p>
          <a:p>
            <a:pPr>
              <a:spcAft>
                <a:spcPts val="600"/>
              </a:spcAft>
              <a:tabLst>
                <a:tab pos="7546975" algn="r"/>
              </a:tabLst>
            </a:pPr>
            <a:r>
              <a:rPr lang="en-US" sz="3200" dirty="0">
                <a:hlinkClick r:id="rId4"/>
              </a:rPr>
              <a:t>John </a:t>
            </a:r>
            <a:r>
              <a:rPr lang="en-US" sz="3200" dirty="0" smtClean="0">
                <a:hlinkClick r:id="rId4"/>
              </a:rPr>
              <a:t>15:12-17</a:t>
            </a:r>
            <a:r>
              <a:rPr lang="en-US" sz="3200" dirty="0"/>
              <a:t>	</a:t>
            </a:r>
            <a:r>
              <a:rPr lang="en-US" sz="3200" dirty="0" smtClean="0"/>
              <a:t>Each Other</a:t>
            </a:r>
            <a:endParaRPr lang="en-US" sz="3200" dirty="0"/>
          </a:p>
          <a:p>
            <a:pPr>
              <a:spcAft>
                <a:spcPts val="600"/>
              </a:spcAft>
              <a:tabLst>
                <a:tab pos="7546975" algn="r"/>
              </a:tabLst>
            </a:pPr>
            <a:r>
              <a:rPr lang="en-US" sz="3200" dirty="0">
                <a:hlinkClick r:id="rId5"/>
              </a:rPr>
              <a:t>John </a:t>
            </a:r>
            <a:r>
              <a:rPr lang="en-US" sz="3200" dirty="0" smtClean="0">
                <a:hlinkClick r:id="rId5"/>
              </a:rPr>
              <a:t>15:18-25</a:t>
            </a:r>
            <a:r>
              <a:rPr lang="en-US" sz="3200" dirty="0"/>
              <a:t>	</a:t>
            </a:r>
            <a:r>
              <a:rPr lang="en-US" sz="3200" dirty="0" smtClean="0"/>
              <a:t>The World</a:t>
            </a:r>
            <a:endParaRPr lang="en-US" sz="3200" dirty="0"/>
          </a:p>
        </p:txBody>
      </p:sp>
      <p:sp>
        <p:nvSpPr>
          <p:cNvPr id="12" name="Rectangle 11"/>
          <p:cNvSpPr/>
          <p:nvPr/>
        </p:nvSpPr>
        <p:spPr>
          <a:xfrm>
            <a:off x="2263878" y="309610"/>
            <a:ext cx="4641294" cy="769441"/>
          </a:xfrm>
          <a:prstGeom prst="rect">
            <a:avLst/>
          </a:prstGeom>
        </p:spPr>
        <p:txBody>
          <a:bodyPr wrap="square" anchor="ctr">
            <a:spAutoFit/>
          </a:bodyPr>
          <a:lstStyle/>
          <a:p>
            <a:pPr algn="ctr"/>
            <a:r>
              <a:rPr lang="en-US" sz="4400" b="1" dirty="0" smtClean="0"/>
              <a:t>This Week</a:t>
            </a:r>
            <a:endParaRPr lang="en-US" sz="3600" b="1" dirty="0" smtClean="0"/>
          </a:p>
        </p:txBody>
      </p:sp>
      <p:sp>
        <p:nvSpPr>
          <p:cNvPr id="4" name="Footer Placeholder 3"/>
          <p:cNvSpPr>
            <a:spLocks noGrp="1"/>
          </p:cNvSpPr>
          <p:nvPr>
            <p:ph type="ftr" sz="quarter" idx="11"/>
          </p:nvPr>
        </p:nvSpPr>
        <p:spPr>
          <a:xfrm>
            <a:off x="2087880" y="6516188"/>
            <a:ext cx="4953000" cy="365125"/>
          </a:xfrm>
        </p:spPr>
        <p:txBody>
          <a:bodyPr/>
          <a:lstStyle/>
          <a:p>
            <a:r>
              <a:rPr lang="en-US" dirty="0" smtClean="0"/>
              <a:t>Lesson 28 - John 15:1-25</a:t>
            </a:r>
            <a:endParaRPr lang="en-US"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6</a:t>
            </a:fld>
            <a:endParaRPr lang="en-US" dirty="0"/>
          </a:p>
        </p:txBody>
      </p:sp>
      <p:sp>
        <p:nvSpPr>
          <p:cNvPr id="8" name="Date Placeholder 4"/>
          <p:cNvSpPr>
            <a:spLocks noGrp="1"/>
          </p:cNvSpPr>
          <p:nvPr>
            <p:ph type="dt" sz="half" idx="10"/>
          </p:nvPr>
        </p:nvSpPr>
        <p:spPr>
          <a:xfrm>
            <a:off x="61686" y="6506028"/>
            <a:ext cx="1447800" cy="365125"/>
          </a:xfrm>
        </p:spPr>
        <p:txBody>
          <a:bodyPr/>
          <a:lstStyle/>
          <a:p>
            <a:r>
              <a:rPr lang="en-US" dirty="0" smtClean="0"/>
              <a:t>May 5, 2015</a:t>
            </a:r>
            <a:endParaRPr lang="en-US" dirty="0"/>
          </a:p>
        </p:txBody>
      </p:sp>
    </p:spTree>
    <p:extLst>
      <p:ext uri="{BB962C8B-B14F-4D97-AF65-F5344CB8AC3E}">
        <p14:creationId xmlns:p14="http://schemas.microsoft.com/office/powerpoint/2010/main" val="40492258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32544" y="1617528"/>
            <a:ext cx="7479284" cy="4893647"/>
          </a:xfrm>
          <a:prstGeom prst="rect">
            <a:avLst/>
          </a:prstGeom>
        </p:spPr>
        <p:txBody>
          <a:bodyPr wrap="square">
            <a:spAutoFit/>
          </a:bodyPr>
          <a:lstStyle/>
          <a:p>
            <a:r>
              <a:rPr lang="en-US" sz="2200" baseline="30000" dirty="0" smtClean="0">
                <a:solidFill>
                  <a:srgbClr val="FF0000"/>
                </a:solidFill>
              </a:rPr>
              <a:t>1</a:t>
            </a:r>
            <a:r>
              <a:rPr lang="en-US" sz="2200" baseline="30000" dirty="0">
                <a:solidFill>
                  <a:srgbClr val="FF0000"/>
                </a:solidFill>
              </a:rPr>
              <a:t> </a:t>
            </a:r>
            <a:r>
              <a:rPr lang="en-US" sz="2400" dirty="0" smtClean="0">
                <a:solidFill>
                  <a:srgbClr val="FF0000"/>
                </a:solidFill>
              </a:rPr>
              <a:t>“</a:t>
            </a:r>
            <a:r>
              <a:rPr lang="en-US" sz="2400" dirty="0">
                <a:solidFill>
                  <a:srgbClr val="FF0000"/>
                </a:solidFill>
              </a:rPr>
              <a:t>I am the true vine, and my Father is the vinedresser. </a:t>
            </a:r>
            <a:r>
              <a:rPr lang="en-US" sz="2400" baseline="30000" dirty="0">
                <a:solidFill>
                  <a:srgbClr val="FF0000"/>
                </a:solidFill>
              </a:rPr>
              <a:t>2 </a:t>
            </a:r>
            <a:r>
              <a:rPr lang="en-US" sz="2400" dirty="0">
                <a:solidFill>
                  <a:srgbClr val="FF0000"/>
                </a:solidFill>
              </a:rPr>
              <a:t>Every branch in me that does not bear fruit he takes away, and every branch that does bear fruit he prunes, that it may bear more fruit. </a:t>
            </a:r>
            <a:r>
              <a:rPr lang="en-US" sz="2400" baseline="30000" dirty="0">
                <a:solidFill>
                  <a:srgbClr val="FF0000"/>
                </a:solidFill>
              </a:rPr>
              <a:t>3 </a:t>
            </a:r>
            <a:r>
              <a:rPr lang="en-US" sz="2400" dirty="0">
                <a:solidFill>
                  <a:srgbClr val="FF0000"/>
                </a:solidFill>
              </a:rPr>
              <a:t>Already you are clean because of the word that I have spoken to you. </a:t>
            </a:r>
            <a:r>
              <a:rPr lang="en-US" sz="2400" baseline="30000" dirty="0">
                <a:solidFill>
                  <a:srgbClr val="FF0000"/>
                </a:solidFill>
              </a:rPr>
              <a:t>4 </a:t>
            </a:r>
            <a:r>
              <a:rPr lang="en-US" sz="2400" dirty="0">
                <a:solidFill>
                  <a:srgbClr val="FF0000"/>
                </a:solidFill>
              </a:rPr>
              <a:t>Abide in me, and I in you. As the branch cannot bear fruit by itself, unless it abides in the vine, neither can you, unless you abide in me. </a:t>
            </a:r>
            <a:r>
              <a:rPr lang="en-US" sz="2400" baseline="30000" dirty="0">
                <a:solidFill>
                  <a:srgbClr val="FF0000"/>
                </a:solidFill>
              </a:rPr>
              <a:t>5 </a:t>
            </a:r>
            <a:r>
              <a:rPr lang="en-US" sz="2400" dirty="0">
                <a:solidFill>
                  <a:srgbClr val="FF0000"/>
                </a:solidFill>
              </a:rPr>
              <a:t>I am the vine; you are the branches. Whoever abides in me and I in him, he it is that bears much fruit, for apart from me you can do nothing. </a:t>
            </a:r>
            <a:r>
              <a:rPr lang="en-US" sz="2400" baseline="30000" dirty="0">
                <a:solidFill>
                  <a:srgbClr val="FF0000"/>
                </a:solidFill>
              </a:rPr>
              <a:t>6 </a:t>
            </a:r>
            <a:r>
              <a:rPr lang="en-US" sz="2400" dirty="0">
                <a:solidFill>
                  <a:srgbClr val="FF0000"/>
                </a:solidFill>
              </a:rPr>
              <a:t>If anyone does not abide in me he is thrown away like a branch and withers; and the branches are gathered, thrown into the fire, and burned. </a:t>
            </a:r>
          </a:p>
        </p:txBody>
      </p:sp>
      <p:sp>
        <p:nvSpPr>
          <p:cNvPr id="8" name="Rectangle 7"/>
          <p:cNvSpPr/>
          <p:nvPr/>
        </p:nvSpPr>
        <p:spPr>
          <a:xfrm>
            <a:off x="1904999" y="-59723"/>
            <a:ext cx="5334001" cy="1508105"/>
          </a:xfrm>
          <a:prstGeom prst="rect">
            <a:avLst/>
          </a:prstGeom>
        </p:spPr>
        <p:txBody>
          <a:bodyPr wrap="square" anchor="ctr">
            <a:spAutoFit/>
          </a:bodyPr>
          <a:lstStyle/>
          <a:p>
            <a:pPr algn="ctr"/>
            <a:r>
              <a:rPr lang="en-US" sz="3600" dirty="0">
                <a:hlinkClick r:id="rId3"/>
              </a:rPr>
              <a:t>John </a:t>
            </a:r>
            <a:r>
              <a:rPr lang="en-US" sz="3600" dirty="0" smtClean="0">
                <a:hlinkClick r:id="rId3"/>
              </a:rPr>
              <a:t>15:1-25</a:t>
            </a:r>
            <a:r>
              <a:rPr lang="en-US" sz="2800" dirty="0" smtClean="0"/>
              <a:t> (ESV)</a:t>
            </a:r>
          </a:p>
          <a:p>
            <a:pPr algn="ctr"/>
            <a:r>
              <a:rPr lang="en-US" sz="2800" dirty="0" smtClean="0"/>
              <a:t> </a:t>
            </a:r>
            <a:r>
              <a:rPr lang="en-US" sz="2800" b="1" dirty="0" smtClean="0"/>
              <a:t>Jesus’ </a:t>
            </a:r>
            <a:r>
              <a:rPr lang="en-US" sz="2800" b="1" dirty="0" smtClean="0"/>
              <a:t>Continuing Discourse </a:t>
            </a:r>
          </a:p>
          <a:p>
            <a:pPr algn="ctr"/>
            <a:r>
              <a:rPr lang="en-US" sz="2800" b="1" dirty="0" smtClean="0"/>
              <a:t>with </a:t>
            </a:r>
            <a:r>
              <a:rPr lang="en-US" sz="2800" b="1" dirty="0" smtClean="0"/>
              <a:t>His Disciples </a:t>
            </a:r>
            <a:endParaRPr lang="en-US" sz="2800" dirty="0" smtClean="0"/>
          </a:p>
        </p:txBody>
      </p:sp>
      <p:sp>
        <p:nvSpPr>
          <p:cNvPr id="4" name="Footer Placeholder 3"/>
          <p:cNvSpPr>
            <a:spLocks noGrp="1"/>
          </p:cNvSpPr>
          <p:nvPr>
            <p:ph type="ftr" sz="quarter" idx="11"/>
          </p:nvPr>
        </p:nvSpPr>
        <p:spPr>
          <a:xfrm>
            <a:off x="2087880" y="6516188"/>
            <a:ext cx="4953000" cy="365125"/>
          </a:xfrm>
        </p:spPr>
        <p:txBody>
          <a:bodyPr/>
          <a:lstStyle/>
          <a:p>
            <a:r>
              <a:rPr lang="en-US" dirty="0" smtClean="0"/>
              <a:t>Lesson 28 - John 15:1-25</a:t>
            </a:r>
            <a:endParaRPr lang="en-US"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7</a:t>
            </a:fld>
            <a:endParaRPr lang="en-US" dirty="0"/>
          </a:p>
        </p:txBody>
      </p:sp>
      <p:sp>
        <p:nvSpPr>
          <p:cNvPr id="9" name="Date Placeholder 4"/>
          <p:cNvSpPr>
            <a:spLocks noGrp="1"/>
          </p:cNvSpPr>
          <p:nvPr>
            <p:ph type="dt" sz="half" idx="10"/>
          </p:nvPr>
        </p:nvSpPr>
        <p:spPr>
          <a:xfrm>
            <a:off x="61686" y="6506028"/>
            <a:ext cx="1447800" cy="365125"/>
          </a:xfrm>
        </p:spPr>
        <p:txBody>
          <a:bodyPr/>
          <a:lstStyle/>
          <a:p>
            <a:r>
              <a:rPr lang="en-US" dirty="0" smtClean="0"/>
              <a:t>May 5, 2015</a:t>
            </a:r>
            <a:endParaRPr lang="en-US" dirty="0"/>
          </a:p>
        </p:txBody>
      </p:sp>
    </p:spTree>
    <p:extLst>
      <p:ext uri="{BB962C8B-B14F-4D97-AF65-F5344CB8AC3E}">
        <p14:creationId xmlns:p14="http://schemas.microsoft.com/office/powerpoint/2010/main" val="35650562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32544" y="1617528"/>
            <a:ext cx="7479284" cy="3416320"/>
          </a:xfrm>
          <a:prstGeom prst="rect">
            <a:avLst/>
          </a:prstGeom>
        </p:spPr>
        <p:txBody>
          <a:bodyPr wrap="square">
            <a:spAutoFit/>
          </a:bodyPr>
          <a:lstStyle/>
          <a:p>
            <a:r>
              <a:rPr lang="en-US" sz="2400" baseline="30000" dirty="0" smtClean="0">
                <a:solidFill>
                  <a:srgbClr val="FF0000"/>
                </a:solidFill>
              </a:rPr>
              <a:t>7</a:t>
            </a:r>
            <a:r>
              <a:rPr lang="en-US" sz="2400" baseline="30000" dirty="0">
                <a:solidFill>
                  <a:srgbClr val="FF0000"/>
                </a:solidFill>
              </a:rPr>
              <a:t> </a:t>
            </a:r>
            <a:r>
              <a:rPr lang="en-US" sz="2400" dirty="0">
                <a:solidFill>
                  <a:srgbClr val="FF0000"/>
                </a:solidFill>
              </a:rPr>
              <a:t>If you abide in me, and my words abide in you, ask whatever you wish, and it will be done for you. </a:t>
            </a:r>
            <a:r>
              <a:rPr lang="en-US" sz="2400" baseline="30000" dirty="0">
                <a:solidFill>
                  <a:srgbClr val="FF0000"/>
                </a:solidFill>
              </a:rPr>
              <a:t>8 </a:t>
            </a:r>
            <a:r>
              <a:rPr lang="en-US" sz="2400" dirty="0">
                <a:solidFill>
                  <a:srgbClr val="FF0000"/>
                </a:solidFill>
              </a:rPr>
              <a:t>By this my Father is glorified, that you bear much fruit and so prove to be my disciples. </a:t>
            </a:r>
            <a:r>
              <a:rPr lang="en-US" sz="2400" baseline="30000" dirty="0">
                <a:solidFill>
                  <a:srgbClr val="FF0000"/>
                </a:solidFill>
              </a:rPr>
              <a:t>9 </a:t>
            </a:r>
            <a:r>
              <a:rPr lang="en-US" sz="2400" dirty="0">
                <a:solidFill>
                  <a:srgbClr val="FF0000"/>
                </a:solidFill>
              </a:rPr>
              <a:t>As the Father has loved me, so have I loved you. Abide in my love. </a:t>
            </a:r>
            <a:r>
              <a:rPr lang="en-US" sz="2400" baseline="30000" dirty="0">
                <a:solidFill>
                  <a:srgbClr val="FF0000"/>
                </a:solidFill>
              </a:rPr>
              <a:t>10 </a:t>
            </a:r>
            <a:r>
              <a:rPr lang="en-US" sz="2400" dirty="0">
                <a:solidFill>
                  <a:srgbClr val="FF0000"/>
                </a:solidFill>
              </a:rPr>
              <a:t>If you keep my commandments, you will abide in my love, just as I have kept my Father's commandments and abide in his love. </a:t>
            </a:r>
            <a:r>
              <a:rPr lang="en-US" sz="2400" baseline="30000" dirty="0">
                <a:solidFill>
                  <a:srgbClr val="FF0000"/>
                </a:solidFill>
              </a:rPr>
              <a:t>11 </a:t>
            </a:r>
            <a:r>
              <a:rPr lang="en-US" sz="2400" dirty="0">
                <a:solidFill>
                  <a:srgbClr val="FF0000"/>
                </a:solidFill>
              </a:rPr>
              <a:t>These things I have spoken to you, that my joy may be in you, and that your joy may be full.</a:t>
            </a:r>
          </a:p>
        </p:txBody>
      </p:sp>
      <p:sp>
        <p:nvSpPr>
          <p:cNvPr id="4" name="Footer Placeholder 3"/>
          <p:cNvSpPr>
            <a:spLocks noGrp="1"/>
          </p:cNvSpPr>
          <p:nvPr>
            <p:ph type="ftr" sz="quarter" idx="11"/>
          </p:nvPr>
        </p:nvSpPr>
        <p:spPr>
          <a:xfrm>
            <a:off x="2087880" y="6516188"/>
            <a:ext cx="4953000" cy="365125"/>
          </a:xfrm>
        </p:spPr>
        <p:txBody>
          <a:bodyPr/>
          <a:lstStyle/>
          <a:p>
            <a:r>
              <a:rPr lang="en-US" dirty="0" smtClean="0"/>
              <a:t>Lesson 28 - John 15:1-25</a:t>
            </a:r>
            <a:endParaRPr lang="en-US"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8</a:t>
            </a:fld>
            <a:endParaRPr lang="en-US" dirty="0"/>
          </a:p>
        </p:txBody>
      </p:sp>
      <p:sp>
        <p:nvSpPr>
          <p:cNvPr id="9" name="Date Placeholder 4"/>
          <p:cNvSpPr>
            <a:spLocks noGrp="1"/>
          </p:cNvSpPr>
          <p:nvPr>
            <p:ph type="dt" sz="half" idx="10"/>
          </p:nvPr>
        </p:nvSpPr>
        <p:spPr>
          <a:xfrm>
            <a:off x="61686" y="6506028"/>
            <a:ext cx="1447800" cy="365125"/>
          </a:xfrm>
        </p:spPr>
        <p:txBody>
          <a:bodyPr/>
          <a:lstStyle/>
          <a:p>
            <a:r>
              <a:rPr lang="en-US" dirty="0" smtClean="0"/>
              <a:t>May 5, 2015</a:t>
            </a:r>
            <a:endParaRPr lang="en-US" dirty="0"/>
          </a:p>
        </p:txBody>
      </p:sp>
      <p:sp>
        <p:nvSpPr>
          <p:cNvPr id="10" name="Rectangle 9"/>
          <p:cNvSpPr/>
          <p:nvPr/>
        </p:nvSpPr>
        <p:spPr>
          <a:xfrm>
            <a:off x="1904999" y="-59723"/>
            <a:ext cx="5334001" cy="1508105"/>
          </a:xfrm>
          <a:prstGeom prst="rect">
            <a:avLst/>
          </a:prstGeom>
        </p:spPr>
        <p:txBody>
          <a:bodyPr wrap="square" anchor="ctr">
            <a:spAutoFit/>
          </a:bodyPr>
          <a:lstStyle/>
          <a:p>
            <a:pPr algn="ctr"/>
            <a:r>
              <a:rPr lang="en-US" sz="3600" dirty="0">
                <a:hlinkClick r:id="rId3"/>
              </a:rPr>
              <a:t>John </a:t>
            </a:r>
            <a:r>
              <a:rPr lang="en-US" sz="3600" dirty="0" smtClean="0">
                <a:hlinkClick r:id="rId3"/>
              </a:rPr>
              <a:t>15:1-25</a:t>
            </a:r>
            <a:r>
              <a:rPr lang="en-US" sz="2800" dirty="0" smtClean="0"/>
              <a:t> (ESV)</a:t>
            </a:r>
          </a:p>
          <a:p>
            <a:pPr algn="ctr"/>
            <a:r>
              <a:rPr lang="en-US" sz="2800" dirty="0" smtClean="0"/>
              <a:t> </a:t>
            </a:r>
            <a:r>
              <a:rPr lang="en-US" sz="2800" b="1" dirty="0" smtClean="0"/>
              <a:t>Jesus’ </a:t>
            </a:r>
            <a:r>
              <a:rPr lang="en-US" sz="2800" b="1" dirty="0" smtClean="0"/>
              <a:t>Continuing Discourse </a:t>
            </a:r>
          </a:p>
          <a:p>
            <a:pPr algn="ctr"/>
            <a:r>
              <a:rPr lang="en-US" sz="2800" b="1" dirty="0" smtClean="0"/>
              <a:t>with </a:t>
            </a:r>
            <a:r>
              <a:rPr lang="en-US" sz="2800" b="1" dirty="0" smtClean="0"/>
              <a:t>His Disciples </a:t>
            </a:r>
            <a:endParaRPr lang="en-US" sz="2800" dirty="0" smtClean="0"/>
          </a:p>
        </p:txBody>
      </p:sp>
    </p:spTree>
    <p:extLst>
      <p:ext uri="{BB962C8B-B14F-4D97-AF65-F5344CB8AC3E}">
        <p14:creationId xmlns:p14="http://schemas.microsoft.com/office/powerpoint/2010/main" val="12813893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32544" y="1617528"/>
            <a:ext cx="7479284" cy="4524315"/>
          </a:xfrm>
          <a:prstGeom prst="rect">
            <a:avLst/>
          </a:prstGeom>
        </p:spPr>
        <p:txBody>
          <a:bodyPr wrap="square">
            <a:spAutoFit/>
          </a:bodyPr>
          <a:lstStyle/>
          <a:p>
            <a:r>
              <a:rPr lang="en-US" sz="2400" baseline="30000" dirty="0">
                <a:solidFill>
                  <a:srgbClr val="FF0000"/>
                </a:solidFill>
              </a:rPr>
              <a:t>12 </a:t>
            </a:r>
            <a:r>
              <a:rPr lang="en-US" sz="2400" dirty="0">
                <a:solidFill>
                  <a:srgbClr val="FF0000"/>
                </a:solidFill>
              </a:rPr>
              <a:t>“This is my commandment, that you love one another as I have loved you. </a:t>
            </a:r>
            <a:r>
              <a:rPr lang="en-US" sz="2400" baseline="30000" dirty="0">
                <a:solidFill>
                  <a:srgbClr val="FF0000"/>
                </a:solidFill>
              </a:rPr>
              <a:t>13 </a:t>
            </a:r>
            <a:r>
              <a:rPr lang="en-US" sz="2400" dirty="0">
                <a:solidFill>
                  <a:srgbClr val="FF0000"/>
                </a:solidFill>
              </a:rPr>
              <a:t>Greater love has no one than this, that someone lay down his life for his friends. </a:t>
            </a:r>
            <a:r>
              <a:rPr lang="en-US" sz="2400" baseline="30000" dirty="0">
                <a:solidFill>
                  <a:srgbClr val="FF0000"/>
                </a:solidFill>
              </a:rPr>
              <a:t>14 </a:t>
            </a:r>
            <a:r>
              <a:rPr lang="en-US" sz="2400" dirty="0">
                <a:solidFill>
                  <a:srgbClr val="FF0000"/>
                </a:solidFill>
              </a:rPr>
              <a:t>You are my friends if you do what I command you. </a:t>
            </a:r>
            <a:r>
              <a:rPr lang="en-US" sz="2400" baseline="30000" dirty="0">
                <a:solidFill>
                  <a:srgbClr val="FF0000"/>
                </a:solidFill>
              </a:rPr>
              <a:t>15 </a:t>
            </a:r>
            <a:r>
              <a:rPr lang="en-US" sz="2400" dirty="0">
                <a:solidFill>
                  <a:srgbClr val="FF0000"/>
                </a:solidFill>
              </a:rPr>
              <a:t>No longer do I call you </a:t>
            </a:r>
            <a:r>
              <a:rPr lang="en-US" sz="2400" dirty="0" smtClean="0">
                <a:solidFill>
                  <a:srgbClr val="FF0000"/>
                </a:solidFill>
              </a:rPr>
              <a:t>servants, </a:t>
            </a:r>
            <a:r>
              <a:rPr lang="en-US" sz="2400" dirty="0">
                <a:solidFill>
                  <a:srgbClr val="FF0000"/>
                </a:solidFill>
              </a:rPr>
              <a:t>for the </a:t>
            </a:r>
            <a:r>
              <a:rPr lang="en-US" sz="2400" dirty="0" smtClean="0">
                <a:solidFill>
                  <a:srgbClr val="FF0000"/>
                </a:solidFill>
              </a:rPr>
              <a:t>servant </a:t>
            </a:r>
            <a:r>
              <a:rPr lang="en-US" sz="2400" dirty="0">
                <a:solidFill>
                  <a:srgbClr val="FF0000"/>
                </a:solidFill>
              </a:rPr>
              <a:t>does not know what his master is doing; but I have called you friends, for all that I have heard from my Father I have made known to you. </a:t>
            </a:r>
            <a:r>
              <a:rPr lang="en-US" sz="2400" baseline="30000" dirty="0">
                <a:solidFill>
                  <a:srgbClr val="FF0000"/>
                </a:solidFill>
              </a:rPr>
              <a:t>16 </a:t>
            </a:r>
            <a:r>
              <a:rPr lang="en-US" sz="2400" dirty="0">
                <a:solidFill>
                  <a:srgbClr val="FF0000"/>
                </a:solidFill>
              </a:rPr>
              <a:t>You did not choose me, but I chose you and appointed you that you should go and bear fruit and that your fruit should abide, so that whatever you ask the Father in my name, he may give it to you. </a:t>
            </a:r>
            <a:r>
              <a:rPr lang="en-US" sz="2400" baseline="30000" dirty="0">
                <a:solidFill>
                  <a:srgbClr val="FF0000"/>
                </a:solidFill>
              </a:rPr>
              <a:t>17 </a:t>
            </a:r>
            <a:r>
              <a:rPr lang="en-US" sz="2400" dirty="0">
                <a:solidFill>
                  <a:srgbClr val="FF0000"/>
                </a:solidFill>
              </a:rPr>
              <a:t>These things I command you, so that you will love one another</a:t>
            </a:r>
            <a:r>
              <a:rPr lang="en-US" sz="2400" dirty="0" smtClean="0">
                <a:solidFill>
                  <a:srgbClr val="FF0000"/>
                </a:solidFill>
              </a:rPr>
              <a:t>. </a:t>
            </a:r>
            <a:endParaRPr lang="en-US" sz="2400" dirty="0">
              <a:solidFill>
                <a:srgbClr val="FF0000"/>
              </a:solidFill>
            </a:endParaRPr>
          </a:p>
        </p:txBody>
      </p:sp>
      <p:sp>
        <p:nvSpPr>
          <p:cNvPr id="4" name="Footer Placeholder 3"/>
          <p:cNvSpPr>
            <a:spLocks noGrp="1"/>
          </p:cNvSpPr>
          <p:nvPr>
            <p:ph type="ftr" sz="quarter" idx="11"/>
          </p:nvPr>
        </p:nvSpPr>
        <p:spPr>
          <a:xfrm>
            <a:off x="2087880" y="6516188"/>
            <a:ext cx="4953000" cy="365125"/>
          </a:xfrm>
        </p:spPr>
        <p:txBody>
          <a:bodyPr/>
          <a:lstStyle/>
          <a:p>
            <a:r>
              <a:rPr lang="en-US" dirty="0" smtClean="0"/>
              <a:t>Lesson 28 - John 15:1-25</a:t>
            </a:r>
            <a:endParaRPr lang="en-US"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9</a:t>
            </a:fld>
            <a:endParaRPr lang="en-US" dirty="0"/>
          </a:p>
        </p:txBody>
      </p:sp>
      <p:sp>
        <p:nvSpPr>
          <p:cNvPr id="9" name="Date Placeholder 4"/>
          <p:cNvSpPr>
            <a:spLocks noGrp="1"/>
          </p:cNvSpPr>
          <p:nvPr>
            <p:ph type="dt" sz="half" idx="10"/>
          </p:nvPr>
        </p:nvSpPr>
        <p:spPr>
          <a:xfrm>
            <a:off x="61686" y="6506028"/>
            <a:ext cx="1447800" cy="365125"/>
          </a:xfrm>
        </p:spPr>
        <p:txBody>
          <a:bodyPr/>
          <a:lstStyle/>
          <a:p>
            <a:r>
              <a:rPr lang="en-US" dirty="0" smtClean="0"/>
              <a:t>May 5, 2015</a:t>
            </a:r>
            <a:endParaRPr lang="en-US" dirty="0"/>
          </a:p>
        </p:txBody>
      </p:sp>
      <p:sp>
        <p:nvSpPr>
          <p:cNvPr id="10" name="Rectangle 9"/>
          <p:cNvSpPr/>
          <p:nvPr/>
        </p:nvSpPr>
        <p:spPr>
          <a:xfrm>
            <a:off x="1904999" y="-59723"/>
            <a:ext cx="5334001" cy="1508105"/>
          </a:xfrm>
          <a:prstGeom prst="rect">
            <a:avLst/>
          </a:prstGeom>
        </p:spPr>
        <p:txBody>
          <a:bodyPr wrap="square" anchor="ctr">
            <a:spAutoFit/>
          </a:bodyPr>
          <a:lstStyle/>
          <a:p>
            <a:pPr algn="ctr"/>
            <a:r>
              <a:rPr lang="en-US" sz="3600" dirty="0">
                <a:hlinkClick r:id="rId3"/>
              </a:rPr>
              <a:t>John </a:t>
            </a:r>
            <a:r>
              <a:rPr lang="en-US" sz="3600" dirty="0" smtClean="0">
                <a:hlinkClick r:id="rId3"/>
              </a:rPr>
              <a:t>15:1-25</a:t>
            </a:r>
            <a:r>
              <a:rPr lang="en-US" sz="2800" dirty="0" smtClean="0"/>
              <a:t> (ESV)</a:t>
            </a:r>
          </a:p>
          <a:p>
            <a:pPr algn="ctr"/>
            <a:r>
              <a:rPr lang="en-US" sz="2800" dirty="0" smtClean="0"/>
              <a:t> </a:t>
            </a:r>
            <a:r>
              <a:rPr lang="en-US" sz="2800" b="1" dirty="0" smtClean="0"/>
              <a:t>Jesus’ </a:t>
            </a:r>
            <a:r>
              <a:rPr lang="en-US" sz="2800" b="1" dirty="0" smtClean="0"/>
              <a:t>Continuing Discourse </a:t>
            </a:r>
          </a:p>
          <a:p>
            <a:pPr algn="ctr"/>
            <a:r>
              <a:rPr lang="en-US" sz="2800" b="1" dirty="0" smtClean="0"/>
              <a:t>with </a:t>
            </a:r>
            <a:r>
              <a:rPr lang="en-US" sz="2800" b="1" dirty="0" smtClean="0"/>
              <a:t>His Disciples </a:t>
            </a:r>
            <a:endParaRPr lang="en-US" sz="2800" dirty="0" smtClean="0"/>
          </a:p>
        </p:txBody>
      </p:sp>
    </p:spTree>
    <p:extLst>
      <p:ext uri="{BB962C8B-B14F-4D97-AF65-F5344CB8AC3E}">
        <p14:creationId xmlns:p14="http://schemas.microsoft.com/office/powerpoint/2010/main" val="14303167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olidFill>
            <a:schemeClr val="tx1"/>
          </a:solidFill>
          <a:headEnd type="none" w="med" len="med"/>
          <a:tailEnd type="none" w="med" len="med"/>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lnDef>
      <a:spPr>
        <a:ln w="12700">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13180</TotalTime>
  <Words>762</Words>
  <Application>Microsoft Office PowerPoint</Application>
  <PresentationFormat>Letter Paper (8.5x11 in)</PresentationFormat>
  <Paragraphs>202</Paragraphs>
  <Slides>19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 R. Logan</dc:creator>
  <cp:lastModifiedBy>IT</cp:lastModifiedBy>
  <cp:revision>572</cp:revision>
  <cp:lastPrinted>2014-10-04T03:47:23Z</cp:lastPrinted>
  <dcterms:created xsi:type="dcterms:W3CDTF">2012-01-22T12:15:41Z</dcterms:created>
  <dcterms:modified xsi:type="dcterms:W3CDTF">2015-05-04T11:51:45Z</dcterms:modified>
</cp:coreProperties>
</file>