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media/image9.jpg" ContentType="image/gif"/>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551" r:id="rId2"/>
    <p:sldId id="624" r:id="rId3"/>
    <p:sldId id="579" r:id="rId4"/>
    <p:sldId id="611" r:id="rId5"/>
    <p:sldId id="636" r:id="rId6"/>
    <p:sldId id="625" r:id="rId7"/>
    <p:sldId id="524" r:id="rId8"/>
    <p:sldId id="629" r:id="rId9"/>
    <p:sldId id="631" r:id="rId10"/>
    <p:sldId id="630" r:id="rId11"/>
    <p:sldId id="635" r:id="rId12"/>
    <p:sldId id="632" r:id="rId13"/>
    <p:sldId id="633" r:id="rId14"/>
    <p:sldId id="626" r:id="rId15"/>
    <p:sldId id="643" r:id="rId16"/>
    <p:sldId id="644" r:id="rId17"/>
    <p:sldId id="637" r:id="rId18"/>
    <p:sldId id="642" r:id="rId19"/>
    <p:sldId id="645" r:id="rId20"/>
    <p:sldId id="638" r:id="rId21"/>
    <p:sldId id="639" r:id="rId22"/>
    <p:sldId id="640" r:id="rId23"/>
    <p:sldId id="641" r:id="rId24"/>
    <p:sldId id="627" r:id="rId25"/>
    <p:sldId id="646" r:id="rId26"/>
    <p:sldId id="628" r:id="rId27"/>
    <p:sldId id="647" r:id="rId28"/>
    <p:sldId id="372" r:id="rId29"/>
    <p:sldId id="589" r:id="rId30"/>
    <p:sldId id="590" r:id="rId31"/>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9140" autoAdjust="0"/>
  </p:normalViewPr>
  <p:slideViewPr>
    <p:cSldViewPr>
      <p:cViewPr varScale="1">
        <p:scale>
          <a:sx n="71" d="100"/>
          <a:sy n="71" d="100"/>
        </p:scale>
        <p:origin x="1176"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19-Mar-16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1700">
              <a:defRPr>
                <a:solidFill>
                  <a:schemeClr val="tx1"/>
                </a:solidFill>
                <a:latin typeface="Calibri" panose="020F0502020204030204" pitchFamily="34" charset="0"/>
              </a:defRPr>
            </a:lvl1pPr>
            <a:lvl2pPr marL="735013" indent="-282575" defTabSz="901700">
              <a:defRPr>
                <a:solidFill>
                  <a:schemeClr val="tx1"/>
                </a:solidFill>
                <a:latin typeface="Calibri" panose="020F0502020204030204" pitchFamily="34" charset="0"/>
              </a:defRPr>
            </a:lvl2pPr>
            <a:lvl3pPr marL="1130300" indent="-225425" defTabSz="901700">
              <a:defRPr>
                <a:solidFill>
                  <a:schemeClr val="tx1"/>
                </a:solidFill>
                <a:latin typeface="Calibri" panose="020F0502020204030204" pitchFamily="34" charset="0"/>
              </a:defRPr>
            </a:lvl3pPr>
            <a:lvl4pPr marL="1582738" indent="-225425" defTabSz="901700">
              <a:defRPr>
                <a:solidFill>
                  <a:schemeClr val="tx1"/>
                </a:solidFill>
                <a:latin typeface="Calibri" panose="020F0502020204030204" pitchFamily="34" charset="0"/>
              </a:defRPr>
            </a:lvl4pPr>
            <a:lvl5pPr marL="2035175" indent="-225425" defTabSz="901700">
              <a:defRPr>
                <a:solidFill>
                  <a:schemeClr val="tx1"/>
                </a:solidFill>
                <a:latin typeface="Calibri" panose="020F0502020204030204" pitchFamily="34" charset="0"/>
              </a:defRPr>
            </a:lvl5pPr>
            <a:lvl6pPr marL="2492375" indent="-225425" defTabSz="901700" eaLnBrk="0" fontAlgn="base" hangingPunct="0">
              <a:spcBef>
                <a:spcPct val="0"/>
              </a:spcBef>
              <a:spcAft>
                <a:spcPct val="0"/>
              </a:spcAft>
              <a:defRPr>
                <a:solidFill>
                  <a:schemeClr val="tx1"/>
                </a:solidFill>
                <a:latin typeface="Calibri" panose="020F0502020204030204" pitchFamily="34" charset="0"/>
              </a:defRPr>
            </a:lvl6pPr>
            <a:lvl7pPr marL="2949575" indent="-225425" defTabSz="901700" eaLnBrk="0" fontAlgn="base" hangingPunct="0">
              <a:spcBef>
                <a:spcPct val="0"/>
              </a:spcBef>
              <a:spcAft>
                <a:spcPct val="0"/>
              </a:spcAft>
              <a:defRPr>
                <a:solidFill>
                  <a:schemeClr val="tx1"/>
                </a:solidFill>
                <a:latin typeface="Calibri" panose="020F0502020204030204" pitchFamily="34" charset="0"/>
              </a:defRPr>
            </a:lvl7pPr>
            <a:lvl8pPr marL="3406775" indent="-225425" defTabSz="901700" eaLnBrk="0" fontAlgn="base" hangingPunct="0">
              <a:spcBef>
                <a:spcPct val="0"/>
              </a:spcBef>
              <a:spcAft>
                <a:spcPct val="0"/>
              </a:spcAft>
              <a:defRPr>
                <a:solidFill>
                  <a:schemeClr val="tx1"/>
                </a:solidFill>
                <a:latin typeface="Calibri" panose="020F0502020204030204" pitchFamily="34" charset="0"/>
              </a:defRPr>
            </a:lvl8pPr>
            <a:lvl9pPr marL="3863975" indent="-225425" defTabSz="901700" eaLnBrk="0" fontAlgn="base" hangingPunct="0">
              <a:spcBef>
                <a:spcPct val="0"/>
              </a:spcBef>
              <a:spcAft>
                <a:spcPct val="0"/>
              </a:spcAft>
              <a:defRPr>
                <a:solidFill>
                  <a:schemeClr val="tx1"/>
                </a:solidFill>
                <a:latin typeface="Calibri" panose="020F0502020204030204" pitchFamily="34" charset="0"/>
              </a:defRPr>
            </a:lvl9pPr>
          </a:lstStyle>
          <a:p>
            <a:fld id="{6F70396E-442A-4649-9786-15094A8CB91A}" type="slidenum">
              <a:rPr lang="en-US" altLang="en-US" smtClean="0"/>
              <a:pPr/>
              <a:t>1</a:t>
            </a:fld>
            <a:endParaRPr lang="en-US" altLang="en-US" dirty="0" smtClean="0"/>
          </a:p>
        </p:txBody>
      </p:sp>
    </p:spTree>
    <p:extLst>
      <p:ext uri="{BB962C8B-B14F-4D97-AF65-F5344CB8AC3E}">
        <p14:creationId xmlns:p14="http://schemas.microsoft.com/office/powerpoint/2010/main" val="3275141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11</a:t>
            </a:fld>
            <a:endParaRPr lang="en-US" dirty="0"/>
          </a:p>
        </p:txBody>
      </p:sp>
    </p:spTree>
    <p:extLst>
      <p:ext uri="{BB962C8B-B14F-4D97-AF65-F5344CB8AC3E}">
        <p14:creationId xmlns:p14="http://schemas.microsoft.com/office/powerpoint/2010/main" val="989234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12</a:t>
            </a:fld>
            <a:endParaRPr lang="en-US" dirty="0"/>
          </a:p>
        </p:txBody>
      </p:sp>
    </p:spTree>
    <p:extLst>
      <p:ext uri="{BB962C8B-B14F-4D97-AF65-F5344CB8AC3E}">
        <p14:creationId xmlns:p14="http://schemas.microsoft.com/office/powerpoint/2010/main" val="3246879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13</a:t>
            </a:fld>
            <a:endParaRPr lang="en-US" dirty="0"/>
          </a:p>
        </p:txBody>
      </p:sp>
    </p:spTree>
    <p:extLst>
      <p:ext uri="{BB962C8B-B14F-4D97-AF65-F5344CB8AC3E}">
        <p14:creationId xmlns:p14="http://schemas.microsoft.com/office/powerpoint/2010/main" val="214635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14</a:t>
            </a:fld>
            <a:endParaRPr lang="en-US" dirty="0"/>
          </a:p>
        </p:txBody>
      </p:sp>
    </p:spTree>
    <p:extLst>
      <p:ext uri="{BB962C8B-B14F-4D97-AF65-F5344CB8AC3E}">
        <p14:creationId xmlns:p14="http://schemas.microsoft.com/office/powerpoint/2010/main" val="1995054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15</a:t>
            </a:fld>
            <a:endParaRPr lang="en-US" dirty="0"/>
          </a:p>
        </p:txBody>
      </p:sp>
    </p:spTree>
    <p:extLst>
      <p:ext uri="{BB962C8B-B14F-4D97-AF65-F5344CB8AC3E}">
        <p14:creationId xmlns:p14="http://schemas.microsoft.com/office/powerpoint/2010/main" val="3162917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17</a:t>
            </a:fld>
            <a:endParaRPr lang="en-US" dirty="0"/>
          </a:p>
        </p:txBody>
      </p:sp>
    </p:spTree>
    <p:extLst>
      <p:ext uri="{BB962C8B-B14F-4D97-AF65-F5344CB8AC3E}">
        <p14:creationId xmlns:p14="http://schemas.microsoft.com/office/powerpoint/2010/main" val="2169943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20</a:t>
            </a:fld>
            <a:endParaRPr lang="en-US" dirty="0"/>
          </a:p>
        </p:txBody>
      </p:sp>
    </p:spTree>
    <p:extLst>
      <p:ext uri="{BB962C8B-B14F-4D97-AF65-F5344CB8AC3E}">
        <p14:creationId xmlns:p14="http://schemas.microsoft.com/office/powerpoint/2010/main" val="1708881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21</a:t>
            </a:fld>
            <a:endParaRPr lang="en-US" dirty="0"/>
          </a:p>
        </p:txBody>
      </p:sp>
    </p:spTree>
    <p:extLst>
      <p:ext uri="{BB962C8B-B14F-4D97-AF65-F5344CB8AC3E}">
        <p14:creationId xmlns:p14="http://schemas.microsoft.com/office/powerpoint/2010/main" val="3994517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22</a:t>
            </a:fld>
            <a:endParaRPr lang="en-US" dirty="0"/>
          </a:p>
        </p:txBody>
      </p:sp>
    </p:spTree>
    <p:extLst>
      <p:ext uri="{BB962C8B-B14F-4D97-AF65-F5344CB8AC3E}">
        <p14:creationId xmlns:p14="http://schemas.microsoft.com/office/powerpoint/2010/main" val="2616310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23</a:t>
            </a:fld>
            <a:endParaRPr lang="en-US" dirty="0"/>
          </a:p>
        </p:txBody>
      </p:sp>
    </p:spTree>
    <p:extLst>
      <p:ext uri="{BB962C8B-B14F-4D97-AF65-F5344CB8AC3E}">
        <p14:creationId xmlns:p14="http://schemas.microsoft.com/office/powerpoint/2010/main" val="394381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a:t>
            </a:fld>
            <a:endParaRPr lang="en-US" dirty="0"/>
          </a:p>
        </p:txBody>
      </p:sp>
    </p:spTree>
    <p:extLst>
      <p:ext uri="{BB962C8B-B14F-4D97-AF65-F5344CB8AC3E}">
        <p14:creationId xmlns:p14="http://schemas.microsoft.com/office/powerpoint/2010/main" val="3855742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24</a:t>
            </a:fld>
            <a:endParaRPr lang="en-US" dirty="0"/>
          </a:p>
        </p:txBody>
      </p:sp>
    </p:spTree>
    <p:extLst>
      <p:ext uri="{BB962C8B-B14F-4D97-AF65-F5344CB8AC3E}">
        <p14:creationId xmlns:p14="http://schemas.microsoft.com/office/powerpoint/2010/main" val="2796378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26</a:t>
            </a:fld>
            <a:endParaRPr lang="en-US" dirty="0"/>
          </a:p>
        </p:txBody>
      </p:sp>
    </p:spTree>
    <p:extLst>
      <p:ext uri="{BB962C8B-B14F-4D97-AF65-F5344CB8AC3E}">
        <p14:creationId xmlns:p14="http://schemas.microsoft.com/office/powerpoint/2010/main" val="1631693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28</a:t>
            </a:fld>
            <a:endParaRPr lang="en-US" dirty="0"/>
          </a:p>
        </p:txBody>
      </p:sp>
    </p:spTree>
    <p:extLst>
      <p:ext uri="{BB962C8B-B14F-4D97-AF65-F5344CB8AC3E}">
        <p14:creationId xmlns:p14="http://schemas.microsoft.com/office/powerpoint/2010/main" val="1892447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30</a:t>
            </a:fld>
            <a:endParaRPr lang="en-US" dirty="0"/>
          </a:p>
        </p:txBody>
      </p:sp>
    </p:spTree>
    <p:extLst>
      <p:ext uri="{BB962C8B-B14F-4D97-AF65-F5344CB8AC3E}">
        <p14:creationId xmlns:p14="http://schemas.microsoft.com/office/powerpoint/2010/main" val="1254986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332671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31402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6</a:t>
            </a:fld>
            <a:endParaRPr lang="en-US" dirty="0"/>
          </a:p>
        </p:txBody>
      </p:sp>
    </p:spTree>
    <p:extLst>
      <p:ext uri="{BB962C8B-B14F-4D97-AF65-F5344CB8AC3E}">
        <p14:creationId xmlns:p14="http://schemas.microsoft.com/office/powerpoint/2010/main" val="2591283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566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180271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1902468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136948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15, 2016</a:t>
            </a:r>
            <a:endParaRPr lang="en-US" dirty="0"/>
          </a:p>
        </p:txBody>
      </p:sp>
      <p:sp>
        <p:nvSpPr>
          <p:cNvPr id="5" name="Footer Placeholder 4"/>
          <p:cNvSpPr>
            <a:spLocks noGrp="1"/>
          </p:cNvSpPr>
          <p:nvPr>
            <p:ph type="ftr" sz="quarter" idx="11"/>
          </p:nvPr>
        </p:nvSpPr>
        <p:spPr/>
        <p:txBody>
          <a:bodyPr/>
          <a:lstStyle/>
          <a:p>
            <a:r>
              <a:rPr lang="fr-FR" dirty="0" smtClean="0"/>
              <a:t>Lesson 4 - Daniel 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15, 2016</a:t>
            </a:r>
            <a:endParaRPr lang="en-US" dirty="0"/>
          </a:p>
        </p:txBody>
      </p:sp>
      <p:sp>
        <p:nvSpPr>
          <p:cNvPr id="5" name="Footer Placeholder 4"/>
          <p:cNvSpPr>
            <a:spLocks noGrp="1"/>
          </p:cNvSpPr>
          <p:nvPr>
            <p:ph type="ftr" sz="quarter" idx="11"/>
          </p:nvPr>
        </p:nvSpPr>
        <p:spPr/>
        <p:txBody>
          <a:bodyPr/>
          <a:lstStyle/>
          <a:p>
            <a:r>
              <a:rPr lang="fr-FR" dirty="0" smtClean="0"/>
              <a:t>Lesson 4 - Daniel 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15, 2016</a:t>
            </a:r>
            <a:endParaRPr lang="en-US" dirty="0"/>
          </a:p>
        </p:txBody>
      </p:sp>
      <p:sp>
        <p:nvSpPr>
          <p:cNvPr id="5" name="Footer Placeholder 4"/>
          <p:cNvSpPr>
            <a:spLocks noGrp="1"/>
          </p:cNvSpPr>
          <p:nvPr>
            <p:ph type="ftr" sz="quarter" idx="11"/>
          </p:nvPr>
        </p:nvSpPr>
        <p:spPr/>
        <p:txBody>
          <a:bodyPr/>
          <a:lstStyle/>
          <a:p>
            <a:r>
              <a:rPr lang="fr-FR" dirty="0" smtClean="0"/>
              <a:t>Lesson 4 - Daniel 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15, 2016</a:t>
            </a:r>
            <a:endParaRPr lang="en-US" dirty="0"/>
          </a:p>
        </p:txBody>
      </p:sp>
      <p:sp>
        <p:nvSpPr>
          <p:cNvPr id="5" name="Footer Placeholder 4"/>
          <p:cNvSpPr>
            <a:spLocks noGrp="1"/>
          </p:cNvSpPr>
          <p:nvPr>
            <p:ph type="ftr" sz="quarter" idx="11"/>
          </p:nvPr>
        </p:nvSpPr>
        <p:spPr/>
        <p:txBody>
          <a:bodyPr/>
          <a:lstStyle/>
          <a:p>
            <a:r>
              <a:rPr lang="fr-FR" dirty="0" smtClean="0"/>
              <a:t>Lesson 4 - Daniel 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15, 2016</a:t>
            </a:r>
            <a:endParaRPr lang="en-US" dirty="0"/>
          </a:p>
        </p:txBody>
      </p:sp>
      <p:sp>
        <p:nvSpPr>
          <p:cNvPr id="5" name="Footer Placeholder 4"/>
          <p:cNvSpPr>
            <a:spLocks noGrp="1"/>
          </p:cNvSpPr>
          <p:nvPr>
            <p:ph type="ftr" sz="quarter" idx="11"/>
          </p:nvPr>
        </p:nvSpPr>
        <p:spPr/>
        <p:txBody>
          <a:bodyPr/>
          <a:lstStyle/>
          <a:p>
            <a:r>
              <a:rPr lang="fr-FR" dirty="0" smtClean="0"/>
              <a:t>Lesson 4 - Daniel 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15, 2016</a:t>
            </a:r>
            <a:endParaRPr lang="en-US" dirty="0"/>
          </a:p>
        </p:txBody>
      </p:sp>
      <p:sp>
        <p:nvSpPr>
          <p:cNvPr id="6" name="Footer Placeholder 5"/>
          <p:cNvSpPr>
            <a:spLocks noGrp="1"/>
          </p:cNvSpPr>
          <p:nvPr>
            <p:ph type="ftr" sz="quarter" idx="11"/>
          </p:nvPr>
        </p:nvSpPr>
        <p:spPr/>
        <p:txBody>
          <a:bodyPr/>
          <a:lstStyle/>
          <a:p>
            <a:r>
              <a:rPr lang="fr-FR" dirty="0" smtClean="0"/>
              <a:t>Lesson 4 - Daniel 4</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15, 2016</a:t>
            </a:r>
            <a:endParaRPr lang="en-US" dirty="0"/>
          </a:p>
        </p:txBody>
      </p:sp>
      <p:sp>
        <p:nvSpPr>
          <p:cNvPr id="8" name="Footer Placeholder 7"/>
          <p:cNvSpPr>
            <a:spLocks noGrp="1"/>
          </p:cNvSpPr>
          <p:nvPr>
            <p:ph type="ftr" sz="quarter" idx="11"/>
          </p:nvPr>
        </p:nvSpPr>
        <p:spPr/>
        <p:txBody>
          <a:bodyPr/>
          <a:lstStyle/>
          <a:p>
            <a:r>
              <a:rPr lang="fr-FR" dirty="0" smtClean="0"/>
              <a:t>Lesson 4 - Daniel 4</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15, 2016</a:t>
            </a:r>
            <a:endParaRPr lang="en-US" dirty="0"/>
          </a:p>
        </p:txBody>
      </p:sp>
      <p:sp>
        <p:nvSpPr>
          <p:cNvPr id="4" name="Footer Placeholder 3"/>
          <p:cNvSpPr>
            <a:spLocks noGrp="1"/>
          </p:cNvSpPr>
          <p:nvPr>
            <p:ph type="ftr" sz="quarter" idx="11"/>
          </p:nvPr>
        </p:nvSpPr>
        <p:spPr/>
        <p:txBody>
          <a:bodyPr/>
          <a:lstStyle/>
          <a:p>
            <a:r>
              <a:rPr lang="fr-FR" dirty="0" smtClean="0"/>
              <a:t>Lesson 4 - Daniel 4</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3" name="Date Placeholder 3"/>
          <p:cNvSpPr>
            <a:spLocks noGrp="1"/>
          </p:cNvSpPr>
          <p:nvPr>
            <p:ph type="dt" sz="half" idx="2"/>
          </p:nvPr>
        </p:nvSpPr>
        <p:spPr>
          <a:xfrm>
            <a:off x="184836" y="6496050"/>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March 15, 2016</a:t>
            </a:r>
            <a:endParaRPr lang="en-US" dirty="0"/>
          </a:p>
        </p:txBody>
      </p:sp>
      <p:sp>
        <p:nvSpPr>
          <p:cNvPr id="24" name="Footer Placeholder 4"/>
          <p:cNvSpPr>
            <a:spLocks noGrp="1"/>
          </p:cNvSpPr>
          <p:nvPr>
            <p:ph type="ftr" sz="quarter" idx="3"/>
          </p:nvPr>
        </p:nvSpPr>
        <p:spPr>
          <a:xfrm>
            <a:off x="1407812" y="6495578"/>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fr-FR" dirty="0" smtClean="0"/>
              <a:t>Lesson 4 - Daniel 4</a:t>
            </a:r>
            <a:endParaRPr lang="en-US" dirty="0"/>
          </a:p>
        </p:txBody>
      </p:sp>
      <p:sp>
        <p:nvSpPr>
          <p:cNvPr id="25" name="Slide Number Placeholder 5"/>
          <p:cNvSpPr>
            <a:spLocks noGrp="1"/>
          </p:cNvSpPr>
          <p:nvPr>
            <p:ph type="sldNum" sz="quarter" idx="4"/>
          </p:nvPr>
        </p:nvSpPr>
        <p:spPr>
          <a:xfrm>
            <a:off x="8305800" y="650033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15, 2016</a:t>
            </a:r>
            <a:endParaRPr lang="en-US" dirty="0"/>
          </a:p>
        </p:txBody>
      </p:sp>
      <p:sp>
        <p:nvSpPr>
          <p:cNvPr id="6" name="Footer Placeholder 5"/>
          <p:cNvSpPr>
            <a:spLocks noGrp="1"/>
          </p:cNvSpPr>
          <p:nvPr>
            <p:ph type="ftr" sz="quarter" idx="11"/>
          </p:nvPr>
        </p:nvSpPr>
        <p:spPr/>
        <p:txBody>
          <a:bodyPr/>
          <a:lstStyle/>
          <a:p>
            <a:r>
              <a:rPr lang="fr-FR" dirty="0" smtClean="0"/>
              <a:t>Lesson 4 - Daniel 4</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15, 2016</a:t>
            </a:r>
            <a:endParaRPr lang="en-US" dirty="0"/>
          </a:p>
        </p:txBody>
      </p:sp>
      <p:sp>
        <p:nvSpPr>
          <p:cNvPr id="6" name="Footer Placeholder 5"/>
          <p:cNvSpPr>
            <a:spLocks noGrp="1"/>
          </p:cNvSpPr>
          <p:nvPr>
            <p:ph type="ftr" sz="quarter" idx="11"/>
          </p:nvPr>
        </p:nvSpPr>
        <p:spPr/>
        <p:txBody>
          <a:bodyPr/>
          <a:lstStyle/>
          <a:p>
            <a:r>
              <a:rPr lang="fr-FR" dirty="0" smtClean="0"/>
              <a:t>Lesson 4 - Daniel 4</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4836" y="6496050"/>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March 15, 2016</a:t>
            </a:r>
            <a:endParaRPr lang="en-US" dirty="0"/>
          </a:p>
        </p:txBody>
      </p:sp>
      <p:sp>
        <p:nvSpPr>
          <p:cNvPr id="5" name="Footer Placeholder 4"/>
          <p:cNvSpPr>
            <a:spLocks noGrp="1"/>
          </p:cNvSpPr>
          <p:nvPr>
            <p:ph type="ftr" sz="quarter" idx="3"/>
          </p:nvPr>
        </p:nvSpPr>
        <p:spPr>
          <a:xfrm>
            <a:off x="1407812" y="6495578"/>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fr-FR" dirty="0" smtClean="0"/>
              <a:t>Lesson 4 - Daniel 4</a:t>
            </a:r>
            <a:endParaRPr lang="en-US" dirty="0"/>
          </a:p>
        </p:txBody>
      </p:sp>
      <p:sp>
        <p:nvSpPr>
          <p:cNvPr id="6" name="Slide Number Placeholder 5"/>
          <p:cNvSpPr>
            <a:spLocks noGrp="1"/>
          </p:cNvSpPr>
          <p:nvPr>
            <p:ph type="sldNum" sz="quarter" idx="4"/>
          </p:nvPr>
        </p:nvSpPr>
        <p:spPr>
          <a:xfrm>
            <a:off x="8305800" y="650033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782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69342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manuelbible.net/music/easter-pagean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ibcmob.ne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www.biblegateway.com/passage/?search=Daniel+4:34-37,1-3&amp;version=ESV" TargetMode="External"/><Relationship Id="rId3" Type="http://schemas.openxmlformats.org/officeDocument/2006/relationships/hyperlink" Target="https://www.biblegateway.com/passage/?search=Daniel+4:1-3&amp;version=ESV" TargetMode="External"/><Relationship Id="rId7" Type="http://schemas.openxmlformats.org/officeDocument/2006/relationships/hyperlink" Target="https://www.biblegateway.com/passage/?search=Daniel+4:28-33&amp;version=ESV"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www.biblegateway.com/passage/?search=Daniel+4:27&amp;version=ESV" TargetMode="External"/><Relationship Id="rId5" Type="http://schemas.openxmlformats.org/officeDocument/2006/relationships/hyperlink" Target="https://www.biblegateway.com/passage/?search=Daniel+4:19-26&amp;version=ESV" TargetMode="External"/><Relationship Id="rId4" Type="http://schemas.openxmlformats.org/officeDocument/2006/relationships/hyperlink" Target="https://www.biblegateway.com/passage/?search=Daniel+4:4-18&amp;version=ESV" TargetMode="External"/><Relationship Id="rId9" Type="http://schemas.openxmlformats.org/officeDocument/2006/relationships/hyperlink" Target="https://www.biblegateway.com/passage/?search=Daniel+4&amp;version=ESV"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Daniel+4:1-3&amp;version=ESV"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www.biblegateway.com/passage/?search=Daniel+4&amp;version=ESV"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biblegateway.com/passage/?search=Daniel+4:4-18&amp;version=ESV"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hyperlink" Target="https://www.biblegateway.com/passage/?search=Daniel+4&amp;version=ES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blegateway.com/passage/?search=daniel+4:19-26&amp;version=ESV"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www.biblegateway.com/passage/?search=Daniel+4&amp;version=ESV"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biblegateway.com/passage/?search=Daniel+4:27&amp;version=ESV"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s://www.biblegateway.com/passage/?search=Daniel+4&amp;version=ESV" TargetMode="External"/><Relationship Id="rId5" Type="http://schemas.openxmlformats.org/officeDocument/2006/relationships/hyperlink" Target="https://www.biblegateway.com/passage/?search=2+Peter+3:11-18&amp;version=ESV" TargetMode="External"/><Relationship Id="rId4" Type="http://schemas.openxmlformats.org/officeDocument/2006/relationships/hyperlink" Target="https://www.biblegateway.com/passage/?search=Proverbs+29:14&amp;version=ES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biblegateway.com/passage/?search=daniel+4:28-33&amp;version=ESV"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www.biblegateway.com/passage/?search=Daniel+4&amp;version=ESV"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biblegateway.com/passage/?search=daniel+4:34-37,1-3&amp;version=ESV"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www.biblegateway.com/passage/?search=Daniel+4&amp;version=ESV"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biblegateway.com/passage/?search=Daniel+4&amp;version=ESV"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biblegateway.com/passage/?search=Daniel+4&amp;version=ESV" TargetMode="External"/><Relationship Id="rId2" Type="http://schemas.openxmlformats.org/officeDocument/2006/relationships/hyperlink" Target="https://books.google.com/books?id=JPw_AAAAcAAJ&amp;pg=PA148&amp;lpg=PA148&amp;dq=But+mark,+the+thing+that+you+complain+about+in+God+is+the+very+thing+that+you+love+in+yourselves.&amp;source=bl&amp;ots=P9mzqCkdam&amp;sig=zlaWmA3wt4J8T_D2zxYN1jroe-A&amp;hl=en&amp;sa=X&amp;ved=0ahUKEwiI7evOgrfLAhVEGR4KHUpZAt4Q6AEIHDAA#v=onepage&amp;q=But%20mark%2C%20the%20thing%20that%20you%20complain%20about%20in%20God%20is%20the%20very%20thing%20that%20you%20love%20in%20yourselves.&amp;f=fals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biblegateway.com/passage/?search=Psalm+2:1-6&amp;version=ESV"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hyperlink" Target="https://www.biblegateway.com/passage/?search=Daniel+4&amp;version=ESV" TargetMode="External"/><Relationship Id="rId4" Type="http://schemas.openxmlformats.org/officeDocument/2006/relationships/hyperlink" Target="https://en.wikipedia.org/wiki/Nebuchadnezzar_II"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immanuelbible.net/discover/teach"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Daniel+3:1-7&amp;version=ES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biblegateway.com/passage/?search=Daniel+3:8-30&amp;version=ES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Daniel+4:1-3&amp;version=ESV" TargetMode="External"/><Relationship Id="rId7" Type="http://schemas.openxmlformats.org/officeDocument/2006/relationships/hyperlink" Target="https://www.biblegateway.com/passage/?search=Daniel+4:34-37&amp;version=ESV"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www.biblegateway.com/passage/?search=Daniel+4:28-33&amp;version=ESV" TargetMode="External"/><Relationship Id="rId5" Type="http://schemas.openxmlformats.org/officeDocument/2006/relationships/hyperlink" Target="https://www.biblegateway.com/passage/?search=Daniel+4:19-27&amp;version=ESV" TargetMode="External"/><Relationship Id="rId4" Type="http://schemas.openxmlformats.org/officeDocument/2006/relationships/hyperlink" Target="https://www.biblegateway.com/passage/?search=Daniel+4:4-18&amp;version=ES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28688" y="1614488"/>
            <a:ext cx="7529512" cy="340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eaLnBrk="0" fontAlgn="base" hangingPunct="0">
              <a:spcBef>
                <a:spcPct val="0"/>
              </a:spcBef>
              <a:spcAft>
                <a:spcPct val="0"/>
              </a:spcAft>
              <a:defRPr>
                <a:solidFill>
                  <a:schemeClr val="tx1"/>
                </a:solidFill>
                <a:latin typeface="Calibri" panose="020F0502020204030204" pitchFamily="34" charset="0"/>
              </a:defRPr>
            </a:lvl6pPr>
            <a:lvl7pPr marL="2971800" indent="-228600" defTabSz="912813" eaLnBrk="0" fontAlgn="base" hangingPunct="0">
              <a:spcBef>
                <a:spcPct val="0"/>
              </a:spcBef>
              <a:spcAft>
                <a:spcPct val="0"/>
              </a:spcAft>
              <a:defRPr>
                <a:solidFill>
                  <a:schemeClr val="tx1"/>
                </a:solidFill>
                <a:latin typeface="Calibri" panose="020F0502020204030204" pitchFamily="34" charset="0"/>
              </a:defRPr>
            </a:lvl7pPr>
            <a:lvl8pPr marL="3429000" indent="-228600" defTabSz="912813" eaLnBrk="0" fontAlgn="base" hangingPunct="0">
              <a:spcBef>
                <a:spcPct val="0"/>
              </a:spcBef>
              <a:spcAft>
                <a:spcPct val="0"/>
              </a:spcAft>
              <a:defRPr>
                <a:solidFill>
                  <a:schemeClr val="tx1"/>
                </a:solidFill>
                <a:latin typeface="Calibri" panose="020F0502020204030204" pitchFamily="34" charset="0"/>
              </a:defRPr>
            </a:lvl8pPr>
            <a:lvl9pPr marL="3886200" indent="-228600" defTabSz="912813"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3000"/>
              </a:spcAft>
              <a:buFont typeface="Arial" panose="020B0604020202020204" pitchFamily="34" charset="0"/>
              <a:buChar char="•"/>
            </a:pPr>
            <a:r>
              <a:rPr lang="en-US" altLang="en-US" sz="2800" dirty="0"/>
              <a:t>Welcome to MOB! </a:t>
            </a:r>
          </a:p>
          <a:p>
            <a:pPr>
              <a:spcAft>
                <a:spcPts val="3000"/>
              </a:spcAft>
              <a:buFont typeface="Arial" panose="020B0604020202020204" pitchFamily="34" charset="0"/>
              <a:buChar char="•"/>
            </a:pPr>
            <a:r>
              <a:rPr lang="en-US" altLang="en-US" sz="2800" dirty="0">
                <a:hlinkClick r:id="rId3"/>
              </a:rPr>
              <a:t>“One Holy Lamb” Easter Pageant, March 18 - 26</a:t>
            </a:r>
            <a:endParaRPr lang="en-US" altLang="en-US" sz="2800" dirty="0"/>
          </a:p>
          <a:p>
            <a:pPr eaLnBrk="1" hangingPunct="1">
              <a:spcAft>
                <a:spcPts val="3000"/>
              </a:spcAft>
              <a:buFont typeface="Arial" panose="020B0604020202020204" pitchFamily="34" charset="0"/>
              <a:buChar char="•"/>
              <a:tabLst>
                <a:tab pos="685800" algn="l"/>
              </a:tabLst>
            </a:pPr>
            <a:r>
              <a:rPr lang="en-US" altLang="en-US" sz="2800" u="sng" dirty="0" smtClean="0">
                <a:solidFill>
                  <a:srgbClr val="FF0000"/>
                </a:solidFill>
              </a:rPr>
              <a:t>No MOB meeting</a:t>
            </a:r>
            <a:r>
              <a:rPr lang="en-US" altLang="en-US" sz="2800" dirty="0" smtClean="0">
                <a:solidFill>
                  <a:srgbClr val="FF0000"/>
                </a:solidFill>
              </a:rPr>
              <a:t> next Tuesday, March 22, 2016 	</a:t>
            </a:r>
            <a:r>
              <a:rPr lang="en-US" altLang="en-US" sz="2800" dirty="0" smtClean="0"/>
              <a:t>(Fairfax County Public School Spring Break)</a:t>
            </a:r>
          </a:p>
          <a:p>
            <a:pPr eaLnBrk="1" hangingPunct="1">
              <a:spcAft>
                <a:spcPts val="3000"/>
              </a:spcAft>
              <a:buFont typeface="Arial" panose="020B0604020202020204" pitchFamily="34" charset="0"/>
              <a:buChar char="•"/>
            </a:pPr>
            <a:r>
              <a:rPr lang="en-US" altLang="en-US" sz="2800" dirty="0" smtClean="0"/>
              <a:t>Website</a:t>
            </a:r>
            <a:r>
              <a:rPr lang="en-US" altLang="en-US" sz="2800" dirty="0"/>
              <a:t>:  </a:t>
            </a:r>
            <a:r>
              <a:rPr lang="en-US" altLang="en-US" sz="2800" dirty="0">
                <a:hlinkClick r:id="rId4"/>
              </a:rPr>
              <a:t>www.ibcmob.net</a:t>
            </a:r>
            <a:r>
              <a:rPr lang="en-US" altLang="en-US" sz="2800" dirty="0"/>
              <a:t> </a:t>
            </a:r>
          </a:p>
        </p:txBody>
      </p:sp>
      <p:sp>
        <p:nvSpPr>
          <p:cNvPr id="4099" name="Rectangle 3"/>
          <p:cNvSpPr>
            <a:spLocks noChangeArrowheads="1"/>
          </p:cNvSpPr>
          <p:nvPr/>
        </p:nvSpPr>
        <p:spPr bwMode="auto">
          <a:xfrm>
            <a:off x="2905125" y="355600"/>
            <a:ext cx="3330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eaLnBrk="0" fontAlgn="base" hangingPunct="0">
              <a:spcBef>
                <a:spcPct val="0"/>
              </a:spcBef>
              <a:spcAft>
                <a:spcPct val="0"/>
              </a:spcAft>
              <a:defRPr>
                <a:solidFill>
                  <a:schemeClr val="tx1"/>
                </a:solidFill>
                <a:latin typeface="Calibri" panose="020F0502020204030204" pitchFamily="34" charset="0"/>
              </a:defRPr>
            </a:lvl6pPr>
            <a:lvl7pPr marL="2971800" indent="-228600" defTabSz="912813" eaLnBrk="0" fontAlgn="base" hangingPunct="0">
              <a:spcBef>
                <a:spcPct val="0"/>
              </a:spcBef>
              <a:spcAft>
                <a:spcPct val="0"/>
              </a:spcAft>
              <a:defRPr>
                <a:solidFill>
                  <a:schemeClr val="tx1"/>
                </a:solidFill>
                <a:latin typeface="Calibri" panose="020F0502020204030204" pitchFamily="34" charset="0"/>
              </a:defRPr>
            </a:lvl7pPr>
            <a:lvl8pPr marL="3429000" indent="-228600" defTabSz="912813" eaLnBrk="0" fontAlgn="base" hangingPunct="0">
              <a:spcBef>
                <a:spcPct val="0"/>
              </a:spcBef>
              <a:spcAft>
                <a:spcPct val="0"/>
              </a:spcAft>
              <a:defRPr>
                <a:solidFill>
                  <a:schemeClr val="tx1"/>
                </a:solidFill>
                <a:latin typeface="Calibri" panose="020F0502020204030204" pitchFamily="34" charset="0"/>
              </a:defRPr>
            </a:lvl8pPr>
            <a:lvl9pPr marL="3886200" indent="-228600" defTabSz="912813"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3600" b="1" dirty="0"/>
              <a:t>Announcements</a:t>
            </a:r>
            <a:endParaRPr lang="en-US" altLang="en-US" sz="3600" dirty="0"/>
          </a:p>
        </p:txBody>
      </p:sp>
      <p:sp>
        <p:nvSpPr>
          <p:cNvPr id="7" name="Date Placeholder 6"/>
          <p:cNvSpPr>
            <a:spLocks noGrp="1"/>
          </p:cNvSpPr>
          <p:nvPr>
            <p:ph type="dt" sz="half" idx="2"/>
          </p:nvPr>
        </p:nvSpPr>
        <p:spPr/>
        <p:txBody>
          <a:bodyPr/>
          <a:lstStyle/>
          <a:p>
            <a:r>
              <a:rPr lang="en-US" dirty="0" smtClean="0"/>
              <a:t>March 15, 2016</a:t>
            </a:r>
            <a:endParaRPr lang="en-US" dirty="0"/>
          </a:p>
        </p:txBody>
      </p:sp>
      <p:sp>
        <p:nvSpPr>
          <p:cNvPr id="8" name="Footer Placeholder 7"/>
          <p:cNvSpPr>
            <a:spLocks noGrp="1"/>
          </p:cNvSpPr>
          <p:nvPr>
            <p:ph type="ftr" sz="quarter" idx="3"/>
          </p:nvPr>
        </p:nvSpPr>
        <p:spPr/>
        <p:txBody>
          <a:bodyPr/>
          <a:lstStyle/>
          <a:p>
            <a:r>
              <a:rPr lang="fr-FR" dirty="0" smtClean="0"/>
              <a:t>Lesson 4 - Daniel 4</a:t>
            </a:r>
            <a:endParaRPr lang="en-US" dirty="0"/>
          </a:p>
        </p:txBody>
      </p:sp>
      <p:sp>
        <p:nvSpPr>
          <p:cNvPr id="9" name="Slide Number Placeholder 8"/>
          <p:cNvSpPr>
            <a:spLocks noGrp="1"/>
          </p:cNvSpPr>
          <p:nvPr>
            <p:ph type="sldNum" sz="quarter" idx="4"/>
          </p:nvPr>
        </p:nvSpPr>
        <p:spPr/>
        <p:txBody>
          <a:bodyPr/>
          <a:lstStyle/>
          <a:p>
            <a:fld id="{5762F52A-C960-462B-8236-8A9481EACB9C}" type="slidenum">
              <a:rPr lang="en-US" smtClean="0"/>
              <a:pPr/>
              <a:t>1</a:t>
            </a:fld>
            <a:endParaRPr lang="en-US" dirty="0"/>
          </a:p>
        </p:txBody>
      </p:sp>
    </p:spTree>
    <p:extLst>
      <p:ext uri="{BB962C8B-B14F-4D97-AF65-F5344CB8AC3E}">
        <p14:creationId xmlns:p14="http://schemas.microsoft.com/office/powerpoint/2010/main" val="560500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601856" cy="4770537"/>
          </a:xfrm>
          <a:prstGeom prst="rect">
            <a:avLst/>
          </a:prstGeom>
        </p:spPr>
        <p:txBody>
          <a:bodyPr wrap="square">
            <a:spAutoFit/>
          </a:bodyPr>
          <a:lstStyle/>
          <a:p>
            <a:r>
              <a:rPr lang="en-US" sz="1900" baseline="30000" dirty="0"/>
              <a:t>19 </a:t>
            </a:r>
            <a:r>
              <a:rPr lang="en-US" sz="1900" dirty="0"/>
              <a:t>Then Daniel, whose name was Belteshazzar, was dismayed for a while, and his thoughts alarmed him. The king answered and said, “Belteshazzar, let not the dream or the interpretation alarm you.” Belteshazzar answered and said, “My lord, may the dream be for those who hate you and its interpretation for your enemies! </a:t>
            </a:r>
            <a:r>
              <a:rPr lang="en-US" sz="1900" baseline="30000" dirty="0"/>
              <a:t>20 </a:t>
            </a:r>
            <a:r>
              <a:rPr lang="en-US" sz="1900" dirty="0"/>
              <a:t>The tree you saw, which grew and became strong, so that its top reached to heaven, and it was visible to the end of the whole earth, </a:t>
            </a:r>
            <a:r>
              <a:rPr lang="en-US" sz="1900" baseline="30000" dirty="0"/>
              <a:t>21 </a:t>
            </a:r>
            <a:r>
              <a:rPr lang="en-US" sz="1900" dirty="0"/>
              <a:t>whose leaves were beautiful and its fruit abundant, and in which was food for all, under which beasts of the field found shade, and in whose branches the birds of the heavens </a:t>
            </a:r>
            <a:r>
              <a:rPr lang="en-US" sz="1900" dirty="0" smtClean="0"/>
              <a:t>lived - </a:t>
            </a:r>
            <a:r>
              <a:rPr lang="en-US" sz="1900" baseline="30000" dirty="0" smtClean="0"/>
              <a:t>22</a:t>
            </a:r>
            <a:r>
              <a:rPr lang="en-US" sz="1900" baseline="30000" dirty="0"/>
              <a:t> </a:t>
            </a:r>
            <a:r>
              <a:rPr lang="en-US" sz="1900" dirty="0"/>
              <a:t>it is you, O king, who have grown and become strong. Your greatness has grown and reaches to heaven, and your dominion to the ends of the earth. </a:t>
            </a:r>
            <a:r>
              <a:rPr lang="en-US" sz="1900" baseline="30000" dirty="0"/>
              <a:t>23 </a:t>
            </a:r>
            <a:r>
              <a:rPr lang="en-US" sz="1900" dirty="0"/>
              <a:t>And because the king saw a watcher, a holy one, coming down from heaven and saying, ‘Chop down the tree and destroy it, but leave the stump of its roots in the earth, bound with a band of iron and bronze, in the tender grass of the field, and let him be wet with the dew of heaven, and let his portion be with the beasts of the field, till seven periods of time pass over him,’ </a:t>
            </a:r>
            <a:endParaRPr lang="en-US" sz="1900" dirty="0" smtClean="0"/>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4:19-27 </a:t>
            </a:r>
            <a:r>
              <a:rPr lang="en-US" sz="3200" dirty="0" smtClean="0"/>
              <a:t>(ESV)</a:t>
            </a:r>
          </a:p>
          <a:p>
            <a:r>
              <a:rPr lang="en-US" sz="3200" b="1" dirty="0" smtClean="0"/>
              <a:t> Daniel Interprets 2</a:t>
            </a:r>
            <a:r>
              <a:rPr lang="en-US" sz="3200" b="1" baseline="30000" dirty="0" smtClean="0"/>
              <a:t>nd</a:t>
            </a:r>
            <a:r>
              <a:rPr lang="en-US" sz="3200" b="1" dirty="0" smtClean="0"/>
              <a:t> Dream</a:t>
            </a:r>
            <a:endParaRPr lang="en-US" sz="3200" b="1" dirty="0"/>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10</a:t>
            </a:fld>
            <a:endParaRPr lang="en-US" dirty="0"/>
          </a:p>
        </p:txBody>
      </p:sp>
    </p:spTree>
    <p:extLst>
      <p:ext uri="{BB962C8B-B14F-4D97-AF65-F5344CB8AC3E}">
        <p14:creationId xmlns:p14="http://schemas.microsoft.com/office/powerpoint/2010/main" val="1906355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373256" cy="4832092"/>
          </a:xfrm>
          <a:prstGeom prst="rect">
            <a:avLst/>
          </a:prstGeom>
        </p:spPr>
        <p:txBody>
          <a:bodyPr wrap="square">
            <a:spAutoFit/>
          </a:bodyPr>
          <a:lstStyle/>
          <a:p>
            <a:r>
              <a:rPr lang="en-US" sz="2200" baseline="30000" dirty="0"/>
              <a:t>24 </a:t>
            </a:r>
            <a:r>
              <a:rPr lang="en-US" sz="2200" dirty="0"/>
              <a:t>this is the interpretation, O king: </a:t>
            </a:r>
            <a:r>
              <a:rPr lang="en-US" sz="2200" dirty="0" smtClean="0"/>
              <a:t> It </a:t>
            </a:r>
            <a:r>
              <a:rPr lang="en-US" sz="2200" dirty="0"/>
              <a:t>is a decree of the Most High, which has come upon my lord the king, </a:t>
            </a:r>
            <a:r>
              <a:rPr lang="en-US" sz="2200" baseline="30000" dirty="0"/>
              <a:t>25 </a:t>
            </a:r>
            <a:r>
              <a:rPr lang="en-US" sz="2200" dirty="0"/>
              <a:t>that you shall be driven from among men, and your dwelling shall be with the beasts of the field. You shall be made to eat grass like an ox, and you shall be wet with the dew of heaven, and seven periods of time shall pass over you, till you know that the Most High rules the kingdom of men and gives it to whom he will. </a:t>
            </a:r>
            <a:r>
              <a:rPr lang="en-US" sz="2200" baseline="30000" dirty="0"/>
              <a:t>26 </a:t>
            </a:r>
            <a:r>
              <a:rPr lang="en-US" sz="2200" dirty="0"/>
              <a:t>And as it was commanded to leave the stump of the roots of the tree, your kingdom shall be confirmed for you from the time that you know that Heaven rules. </a:t>
            </a:r>
            <a:r>
              <a:rPr lang="en-US" sz="2200" baseline="30000" dirty="0"/>
              <a:t>27 </a:t>
            </a:r>
            <a:r>
              <a:rPr lang="en-US" sz="2200" dirty="0"/>
              <a:t>Therefore, O king, let my counsel be acceptable to you: break off your sins by practicing righteousness, and your iniquities by showing mercy to the oppressed, that there may perhaps be a lengthening of your prosperity.” </a:t>
            </a:r>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4:19-27 </a:t>
            </a:r>
            <a:r>
              <a:rPr lang="en-US" sz="3200" dirty="0" smtClean="0"/>
              <a:t>(ESV)</a:t>
            </a:r>
          </a:p>
          <a:p>
            <a:r>
              <a:rPr lang="en-US" sz="3200" b="1" dirty="0" smtClean="0"/>
              <a:t> Daniel Interprets 2</a:t>
            </a:r>
            <a:r>
              <a:rPr lang="en-US" sz="3200" b="1" baseline="30000" dirty="0" smtClean="0"/>
              <a:t>nd</a:t>
            </a:r>
            <a:r>
              <a:rPr lang="en-US" sz="3200" b="1" dirty="0" smtClean="0"/>
              <a:t> Dream</a:t>
            </a:r>
            <a:endParaRPr lang="en-US" sz="3200" b="1" dirty="0"/>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11</a:t>
            </a:fld>
            <a:endParaRPr lang="en-US" dirty="0"/>
          </a:p>
        </p:txBody>
      </p:sp>
    </p:spTree>
    <p:extLst>
      <p:ext uri="{BB962C8B-B14F-4D97-AF65-F5344CB8AC3E}">
        <p14:creationId xmlns:p14="http://schemas.microsoft.com/office/powerpoint/2010/main" val="2329723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525656" cy="4939814"/>
          </a:xfrm>
          <a:prstGeom prst="rect">
            <a:avLst/>
          </a:prstGeom>
        </p:spPr>
        <p:txBody>
          <a:bodyPr wrap="square">
            <a:spAutoFit/>
          </a:bodyPr>
          <a:lstStyle/>
          <a:p>
            <a:r>
              <a:rPr lang="en-US" sz="2100" baseline="30000" dirty="0"/>
              <a:t>28 </a:t>
            </a:r>
            <a:r>
              <a:rPr lang="en-US" sz="2100" dirty="0"/>
              <a:t>All this came upon King Nebuchadnezzar. </a:t>
            </a:r>
            <a:r>
              <a:rPr lang="en-US" sz="2100" baseline="30000" dirty="0"/>
              <a:t>29 </a:t>
            </a:r>
            <a:r>
              <a:rPr lang="en-US" sz="2100" dirty="0"/>
              <a:t>At the end of twelve months he was walking on the roof of the royal palace of Babylon, </a:t>
            </a:r>
            <a:r>
              <a:rPr lang="en-US" sz="2100" baseline="30000" dirty="0"/>
              <a:t>30 </a:t>
            </a:r>
            <a:r>
              <a:rPr lang="en-US" sz="2100" dirty="0"/>
              <a:t>and the king answered and said, “Is not this great Babylon, which I have built by my mighty power as a royal residence and for the glory of my majesty?” </a:t>
            </a:r>
            <a:r>
              <a:rPr lang="en-US" sz="2100" baseline="30000" dirty="0"/>
              <a:t>31 </a:t>
            </a:r>
            <a:r>
              <a:rPr lang="en-US" sz="2100" dirty="0"/>
              <a:t>While the words were still in the king's mouth, there fell a voice from heaven, “O King Nebuchadnezzar, to you it is spoken: The kingdom has departed from you, </a:t>
            </a:r>
            <a:r>
              <a:rPr lang="en-US" sz="2100" baseline="30000" dirty="0"/>
              <a:t>32 </a:t>
            </a:r>
            <a:r>
              <a:rPr lang="en-US" sz="2100" dirty="0"/>
              <a:t>and you shall be driven from among men, and your dwelling shall be with the beasts of the field. And you shall be made to eat grass like an ox, and seven periods of time shall pass over you, until you know that the Most High rules the kingdom of men and gives it to whom he will.” </a:t>
            </a:r>
            <a:r>
              <a:rPr lang="en-US" sz="2100" baseline="30000" dirty="0"/>
              <a:t>33 </a:t>
            </a:r>
            <a:r>
              <a:rPr lang="en-US" sz="2100" dirty="0"/>
              <a:t>Immediately the word was fulfilled against Nebuchadnezzar. He was driven from among men and ate grass like an ox, and his body was wet with the dew of heaven till his hair grew as long as eagles' feathers, and his nails were like birds' claws</a:t>
            </a:r>
            <a:r>
              <a:rPr lang="en-US" sz="2100" dirty="0" smtClean="0"/>
              <a:t>. </a:t>
            </a:r>
            <a:endParaRPr lang="en-US" sz="2100" dirty="0"/>
          </a:p>
        </p:txBody>
      </p:sp>
      <p:sp>
        <p:nvSpPr>
          <p:cNvPr id="8" name="Rectangle 7"/>
          <p:cNvSpPr/>
          <p:nvPr/>
        </p:nvSpPr>
        <p:spPr>
          <a:xfrm>
            <a:off x="1904999" y="111497"/>
            <a:ext cx="5334001" cy="1138773"/>
          </a:xfrm>
          <a:prstGeom prst="rect">
            <a:avLst/>
          </a:prstGeom>
        </p:spPr>
        <p:txBody>
          <a:bodyPr wrap="square" anchor="ctr">
            <a:spAutoFit/>
          </a:bodyPr>
          <a:lstStyle/>
          <a:p>
            <a:pPr algn="ctr"/>
            <a:r>
              <a:rPr lang="en-US" sz="3600" dirty="0"/>
              <a:t>Daniel </a:t>
            </a:r>
            <a:r>
              <a:rPr lang="en-US" sz="3600" dirty="0" smtClean="0"/>
              <a:t>4:28-33 </a:t>
            </a:r>
            <a:r>
              <a:rPr lang="en-US" sz="3200" dirty="0" smtClean="0"/>
              <a:t>(ESV)</a:t>
            </a:r>
          </a:p>
          <a:p>
            <a:pPr algn="ctr"/>
            <a:r>
              <a:rPr lang="en-US" sz="3000" b="1" dirty="0"/>
              <a:t>Nebuchadnezzar's </a:t>
            </a:r>
            <a:r>
              <a:rPr lang="en-US" sz="3000" b="1" dirty="0" smtClean="0"/>
              <a:t>Humiliation</a:t>
            </a:r>
            <a:endParaRPr lang="en-US" sz="3000" b="1" dirty="0"/>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12</a:t>
            </a:fld>
            <a:endParaRPr lang="en-US" dirty="0"/>
          </a:p>
        </p:txBody>
      </p:sp>
    </p:spTree>
    <p:extLst>
      <p:ext uri="{BB962C8B-B14F-4D97-AF65-F5344CB8AC3E}">
        <p14:creationId xmlns:p14="http://schemas.microsoft.com/office/powerpoint/2010/main" val="2671061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678056" cy="5016758"/>
          </a:xfrm>
          <a:prstGeom prst="rect">
            <a:avLst/>
          </a:prstGeom>
        </p:spPr>
        <p:txBody>
          <a:bodyPr wrap="square">
            <a:spAutoFit/>
          </a:bodyPr>
          <a:lstStyle/>
          <a:p>
            <a:r>
              <a:rPr lang="en-US" sz="2000" baseline="30000" dirty="0"/>
              <a:t>34 </a:t>
            </a:r>
            <a:r>
              <a:rPr lang="en-US" sz="2000" dirty="0"/>
              <a:t>At the end of the days I, Nebuchadnezzar, lifted my eyes to heaven, and my reason returned to me, and I blessed the Most High, and praised and honored him who lives forever,</a:t>
            </a:r>
          </a:p>
          <a:p>
            <a:pPr marL="914400"/>
            <a:r>
              <a:rPr lang="en-US" sz="2000" dirty="0"/>
              <a:t>for his dominion is an everlasting dominion,</a:t>
            </a:r>
            <a:br>
              <a:rPr lang="en-US" sz="2000" dirty="0"/>
            </a:br>
            <a:r>
              <a:rPr lang="en-US" sz="2000" dirty="0"/>
              <a:t>    and his kingdom endures from generation to </a:t>
            </a:r>
            <a:r>
              <a:rPr lang="en-US" sz="2000" dirty="0" smtClean="0"/>
              <a:t>generation;</a:t>
            </a:r>
          </a:p>
          <a:p>
            <a:pPr marL="914400" indent="-231775"/>
            <a:r>
              <a:rPr lang="en-US" sz="2000" baseline="30000" dirty="0" smtClean="0"/>
              <a:t>35</a:t>
            </a:r>
            <a:r>
              <a:rPr lang="en-US" sz="2000" baseline="30000" dirty="0"/>
              <a:t> </a:t>
            </a:r>
            <a:r>
              <a:rPr lang="en-US" sz="2000" dirty="0"/>
              <a:t>all the inhabitants of the earth are accounted as nothing,</a:t>
            </a:r>
            <a:br>
              <a:rPr lang="en-US" sz="2000" dirty="0"/>
            </a:br>
            <a:r>
              <a:rPr lang="en-US" sz="2000" dirty="0"/>
              <a:t>    and he does according to his will among the host of heaven</a:t>
            </a:r>
            <a:br>
              <a:rPr lang="en-US" sz="2000" dirty="0"/>
            </a:br>
            <a:r>
              <a:rPr lang="en-US" sz="2000" dirty="0"/>
              <a:t>    and among the inhabitants of the earth;</a:t>
            </a:r>
            <a:br>
              <a:rPr lang="en-US" sz="2000" dirty="0"/>
            </a:br>
            <a:r>
              <a:rPr lang="en-US" sz="2000" dirty="0"/>
              <a:t>and none can stay his hand</a:t>
            </a:r>
            <a:br>
              <a:rPr lang="en-US" sz="2000" dirty="0"/>
            </a:br>
            <a:r>
              <a:rPr lang="en-US" sz="2000" dirty="0"/>
              <a:t>    or say to him, “What have you done?”</a:t>
            </a:r>
          </a:p>
          <a:p>
            <a:r>
              <a:rPr lang="en-US" sz="2000" baseline="30000" dirty="0"/>
              <a:t>36 </a:t>
            </a:r>
            <a:r>
              <a:rPr lang="en-US" sz="2000" dirty="0"/>
              <a:t>At the same time my reason returned to me, and for the glory of my kingdom, my majesty and splendor returned to me. My counselors and my lords sought me, and I was established in my kingdom, and still more greatness was added to me. </a:t>
            </a:r>
            <a:r>
              <a:rPr lang="en-US" sz="2000" baseline="30000" dirty="0"/>
              <a:t>37 </a:t>
            </a:r>
            <a:r>
              <a:rPr lang="en-US" sz="2000" dirty="0"/>
              <a:t>Now I, Nebuchadnezzar, praise and extol and honor the King of heaven, for all his works are right and his ways are just; and those who walk in pride he is able to humble</a:t>
            </a:r>
            <a:r>
              <a:rPr lang="en-US" sz="2000" dirty="0" smtClean="0"/>
              <a:t>. </a:t>
            </a:r>
            <a:endParaRPr lang="en-US" sz="2000" dirty="0"/>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4:34-37 </a:t>
            </a:r>
            <a:r>
              <a:rPr lang="en-US" sz="3200" dirty="0" smtClean="0"/>
              <a:t>(ESV)</a:t>
            </a:r>
          </a:p>
          <a:p>
            <a:pPr algn="ctr"/>
            <a:r>
              <a:rPr lang="en-US" sz="3200" b="1" dirty="0"/>
              <a:t>Nebuchadnezzar </a:t>
            </a:r>
            <a:r>
              <a:rPr lang="en-US" sz="3200" b="1" dirty="0" smtClean="0"/>
              <a:t>Restored</a:t>
            </a:r>
            <a:endParaRPr lang="en-US" sz="3200" b="1" dirty="0"/>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13</a:t>
            </a:fld>
            <a:endParaRPr lang="en-US" dirty="0"/>
          </a:p>
        </p:txBody>
      </p:sp>
    </p:spTree>
    <p:extLst>
      <p:ext uri="{BB962C8B-B14F-4D97-AF65-F5344CB8AC3E}">
        <p14:creationId xmlns:p14="http://schemas.microsoft.com/office/powerpoint/2010/main" val="3927110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8059056" cy="3970318"/>
          </a:xfrm>
          <a:prstGeom prst="rect">
            <a:avLst/>
          </a:prstGeom>
        </p:spPr>
        <p:txBody>
          <a:bodyPr wrap="square">
            <a:spAutoFit/>
          </a:bodyPr>
          <a:lstStyle/>
          <a:p>
            <a:pPr marL="514350" indent="-514350">
              <a:lnSpc>
                <a:spcPct val="150000"/>
              </a:lnSpc>
              <a:buFont typeface="+mj-lt"/>
              <a:buAutoNum type="arabicPeriod"/>
            </a:pPr>
            <a:r>
              <a:rPr lang="en-US" sz="2800" b="1" dirty="0" smtClean="0"/>
              <a:t>Introduction</a:t>
            </a:r>
            <a:r>
              <a:rPr lang="en-US" sz="2800" dirty="0" smtClean="0"/>
              <a:t>: Proclamation (</a:t>
            </a:r>
            <a:r>
              <a:rPr lang="en-US" sz="2800" dirty="0" smtClean="0">
                <a:hlinkClick r:id="rId3"/>
              </a:rPr>
              <a:t>Daniel 4:1-3</a:t>
            </a:r>
            <a:r>
              <a:rPr lang="en-US" sz="2800" dirty="0" smtClean="0"/>
              <a:t>)</a:t>
            </a:r>
          </a:p>
          <a:p>
            <a:pPr marL="514350" indent="-514350">
              <a:lnSpc>
                <a:spcPct val="150000"/>
              </a:lnSpc>
              <a:buFont typeface="+mj-lt"/>
              <a:buAutoNum type="arabicPeriod"/>
            </a:pPr>
            <a:r>
              <a:rPr lang="en-US" sz="2800" b="1" dirty="0" smtClean="0"/>
              <a:t>Agitation</a:t>
            </a:r>
            <a:r>
              <a:rPr lang="en-US" sz="2800" dirty="0" smtClean="0"/>
              <a:t>: The King’s Dream (</a:t>
            </a:r>
            <a:r>
              <a:rPr lang="en-US" sz="2800" dirty="0" smtClean="0">
                <a:hlinkClick r:id="rId4"/>
              </a:rPr>
              <a:t>Daniel 4:4-18</a:t>
            </a:r>
            <a:r>
              <a:rPr lang="en-US" sz="2800" dirty="0" smtClean="0"/>
              <a:t>)</a:t>
            </a:r>
          </a:p>
          <a:p>
            <a:pPr marL="514350" indent="-514350">
              <a:lnSpc>
                <a:spcPct val="150000"/>
              </a:lnSpc>
              <a:buFont typeface="+mj-lt"/>
              <a:buAutoNum type="arabicPeriod"/>
            </a:pPr>
            <a:r>
              <a:rPr lang="en-US" sz="2800" b="1" dirty="0" smtClean="0"/>
              <a:t>Interpretation</a:t>
            </a:r>
            <a:r>
              <a:rPr lang="en-US" sz="2800" dirty="0" smtClean="0"/>
              <a:t>: The King’s Danger (</a:t>
            </a:r>
            <a:r>
              <a:rPr lang="en-US" sz="2800" dirty="0" smtClean="0">
                <a:hlinkClick r:id="rId5"/>
              </a:rPr>
              <a:t>Daniel 4:19-26</a:t>
            </a:r>
            <a:r>
              <a:rPr lang="en-US" sz="2800" dirty="0" smtClean="0"/>
              <a:t>)</a:t>
            </a:r>
          </a:p>
          <a:p>
            <a:pPr marL="514350" indent="-514350">
              <a:lnSpc>
                <a:spcPct val="150000"/>
              </a:lnSpc>
              <a:buFont typeface="+mj-lt"/>
              <a:buAutoNum type="arabicPeriod"/>
            </a:pPr>
            <a:r>
              <a:rPr lang="en-US" sz="2800" b="1" dirty="0" smtClean="0"/>
              <a:t>Exhortation</a:t>
            </a:r>
            <a:r>
              <a:rPr lang="en-US" sz="2800" dirty="0" smtClean="0"/>
              <a:t>: The King’s Decision (</a:t>
            </a:r>
            <a:r>
              <a:rPr lang="en-US" sz="2800" dirty="0" smtClean="0">
                <a:hlinkClick r:id="rId6"/>
              </a:rPr>
              <a:t>Daniel 4:27</a:t>
            </a:r>
            <a:r>
              <a:rPr lang="en-US" sz="2800" dirty="0" smtClean="0"/>
              <a:t>)</a:t>
            </a:r>
          </a:p>
          <a:p>
            <a:pPr marL="514350" indent="-514350">
              <a:lnSpc>
                <a:spcPct val="150000"/>
              </a:lnSpc>
              <a:buFont typeface="+mj-lt"/>
              <a:buAutoNum type="arabicPeriod"/>
            </a:pPr>
            <a:r>
              <a:rPr lang="en-US" sz="2800" b="1" dirty="0" smtClean="0"/>
              <a:t>Humiliation</a:t>
            </a:r>
            <a:r>
              <a:rPr lang="en-US" sz="2800" dirty="0" smtClean="0"/>
              <a:t>: The King’s Discipline (</a:t>
            </a:r>
            <a:r>
              <a:rPr lang="en-US" sz="2800" dirty="0" smtClean="0">
                <a:hlinkClick r:id="rId7"/>
              </a:rPr>
              <a:t>Daniel 4:28-33</a:t>
            </a:r>
            <a:r>
              <a:rPr lang="en-US" sz="2800" dirty="0" smtClean="0"/>
              <a:t>)</a:t>
            </a:r>
          </a:p>
          <a:p>
            <a:pPr marL="514350" indent="-514350">
              <a:lnSpc>
                <a:spcPct val="150000"/>
              </a:lnSpc>
              <a:buFont typeface="+mj-lt"/>
              <a:buAutoNum type="arabicPeriod"/>
            </a:pPr>
            <a:r>
              <a:rPr lang="en-US" sz="2800" b="1" dirty="0" smtClean="0"/>
              <a:t>Restoration</a:t>
            </a:r>
            <a:r>
              <a:rPr lang="en-US" sz="2800" dirty="0" smtClean="0"/>
              <a:t>: The King’s Deliverance (</a:t>
            </a:r>
            <a:r>
              <a:rPr lang="en-US" sz="2800" dirty="0" smtClean="0">
                <a:hlinkClick r:id="rId8"/>
              </a:rPr>
              <a:t>4:34-37,1-3</a:t>
            </a:r>
            <a:r>
              <a:rPr lang="en-US" sz="2800" dirty="0" smtClean="0"/>
              <a:t>)</a:t>
            </a:r>
            <a:endParaRPr lang="en-US" sz="28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9"/>
              </a:rPr>
              <a:t>Daniel </a:t>
            </a:r>
            <a:r>
              <a:rPr lang="en-US" sz="3600" dirty="0">
                <a:hlinkClick r:id="rId9"/>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14</a:t>
            </a:fld>
            <a:endParaRPr lang="en-US" dirty="0"/>
          </a:p>
        </p:txBody>
      </p:sp>
    </p:spTree>
    <p:extLst>
      <p:ext uri="{BB962C8B-B14F-4D97-AF65-F5344CB8AC3E}">
        <p14:creationId xmlns:p14="http://schemas.microsoft.com/office/powerpoint/2010/main" val="272388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373256" cy="3426579"/>
          </a:xfrm>
          <a:prstGeom prst="rect">
            <a:avLst/>
          </a:prstGeom>
        </p:spPr>
        <p:txBody>
          <a:bodyPr wrap="square">
            <a:spAutoFit/>
          </a:bodyPr>
          <a:lstStyle/>
          <a:p>
            <a:pPr>
              <a:lnSpc>
                <a:spcPts val="4000"/>
              </a:lnSpc>
            </a:pPr>
            <a:r>
              <a:rPr lang="en-US" sz="2800" b="1" dirty="0" smtClean="0"/>
              <a:t>1.  Introduction:  Proclamation (</a:t>
            </a:r>
            <a:r>
              <a:rPr lang="en-US" sz="2800" b="1" dirty="0" smtClean="0">
                <a:hlinkClick r:id="rId3"/>
              </a:rPr>
              <a:t>Daniel 4:1-3</a:t>
            </a:r>
            <a:r>
              <a:rPr lang="en-US" sz="2800" b="1" dirty="0" smtClean="0"/>
              <a:t>)</a:t>
            </a:r>
            <a:endParaRPr lang="en-US" sz="2400" baseline="30000" dirty="0" smtClean="0"/>
          </a:p>
          <a:p>
            <a:pPr>
              <a:lnSpc>
                <a:spcPts val="3000"/>
              </a:lnSpc>
            </a:pPr>
            <a:r>
              <a:rPr lang="en-US" sz="2000" baseline="30000" dirty="0" smtClean="0"/>
              <a:t>1</a:t>
            </a:r>
            <a:r>
              <a:rPr lang="en-US" sz="2000" baseline="30000" dirty="0"/>
              <a:t> </a:t>
            </a:r>
            <a:r>
              <a:rPr lang="en-US" sz="2000" dirty="0"/>
              <a:t> King Nebuchadnezzar to all peoples, nations, and languages, that dwell in all the earth:  </a:t>
            </a:r>
            <a:r>
              <a:rPr lang="en-US" sz="2000" dirty="0" smtClean="0"/>
              <a:t>Peace </a:t>
            </a:r>
            <a:r>
              <a:rPr lang="en-US" sz="2000" dirty="0"/>
              <a:t>be multiplied to you! </a:t>
            </a:r>
            <a:endParaRPr lang="en-US" sz="2400" dirty="0" smtClean="0"/>
          </a:p>
          <a:p>
            <a:pPr marL="457200" indent="-457200">
              <a:lnSpc>
                <a:spcPts val="4000"/>
              </a:lnSpc>
              <a:buFont typeface="Arial" panose="020B0604020202020204" pitchFamily="34" charset="0"/>
              <a:buChar char="•"/>
            </a:pPr>
            <a:r>
              <a:rPr lang="en-US" sz="2800" dirty="0" smtClean="0"/>
              <a:t>Common Salutation</a:t>
            </a:r>
          </a:p>
          <a:p>
            <a:pPr marL="457200" indent="-457200">
              <a:lnSpc>
                <a:spcPts val="4000"/>
              </a:lnSpc>
              <a:buFont typeface="Arial" panose="020B0604020202020204" pitchFamily="34" charset="0"/>
              <a:buChar char="•"/>
            </a:pPr>
            <a:r>
              <a:rPr lang="en-US" sz="2800" dirty="0" smtClean="0"/>
              <a:t>Timing of the Event</a:t>
            </a:r>
          </a:p>
          <a:p>
            <a:pPr marL="457200" indent="-457200">
              <a:lnSpc>
                <a:spcPts val="4000"/>
              </a:lnSpc>
              <a:buFont typeface="Arial" panose="020B0604020202020204" pitchFamily="34" charset="0"/>
              <a:buChar char="•"/>
            </a:pPr>
            <a:r>
              <a:rPr lang="en-US" sz="2800" dirty="0" smtClean="0"/>
              <a:t>Is this first person account unusual for the introduction of a chapter?</a:t>
            </a:r>
            <a:endParaRPr lang="en-US" sz="28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4"/>
              </a:rPr>
              <a:t>Daniel </a:t>
            </a:r>
            <a:r>
              <a:rPr lang="en-US" sz="3600" dirty="0">
                <a:hlinkClick r:id="rId4"/>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15</a:t>
            </a:fld>
            <a:endParaRPr lang="en-US" dirty="0"/>
          </a:p>
        </p:txBody>
      </p:sp>
    </p:spTree>
    <p:extLst>
      <p:ext uri="{BB962C8B-B14F-4D97-AF65-F5344CB8AC3E}">
        <p14:creationId xmlns:p14="http://schemas.microsoft.com/office/powerpoint/2010/main" val="881691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8" name="Group 7"/>
          <p:cNvGrpSpPr/>
          <p:nvPr/>
        </p:nvGrpSpPr>
        <p:grpSpPr>
          <a:xfrm>
            <a:off x="117886" y="208648"/>
            <a:ext cx="8839200" cy="6296479"/>
            <a:chOff x="-1933575" y="1371600"/>
            <a:chExt cx="13012831" cy="9269506"/>
          </a:xfrm>
        </p:grpSpPr>
        <p:pic>
          <p:nvPicPr>
            <p:cNvPr id="6" name="Picture 5"/>
            <p:cNvPicPr>
              <a:picLocks noChangeAspect="1"/>
            </p:cNvPicPr>
            <p:nvPr/>
          </p:nvPicPr>
          <p:blipFill rotWithShape="1">
            <a:blip r:embed="rId2"/>
            <a:srcRect t="20652" b="9783"/>
            <a:stretch/>
          </p:blipFill>
          <p:spPr>
            <a:xfrm>
              <a:off x="-1933575" y="1371600"/>
              <a:ext cx="13011150" cy="4876800"/>
            </a:xfrm>
            <a:prstGeom prst="rect">
              <a:avLst/>
            </a:prstGeom>
          </p:spPr>
        </p:pic>
        <p:pic>
          <p:nvPicPr>
            <p:cNvPr id="7" name="Picture 6"/>
            <p:cNvPicPr>
              <a:picLocks noChangeAspect="1"/>
            </p:cNvPicPr>
            <p:nvPr/>
          </p:nvPicPr>
          <p:blipFill rotWithShape="1">
            <a:blip r:embed="rId3"/>
            <a:srcRect t="21740" b="15217"/>
            <a:stretch/>
          </p:blipFill>
          <p:spPr>
            <a:xfrm>
              <a:off x="-1931894" y="6221506"/>
              <a:ext cx="13011150" cy="4419600"/>
            </a:xfrm>
            <a:prstGeom prst="rect">
              <a:avLst/>
            </a:prstGeom>
          </p:spPr>
        </p:pic>
      </p:grpSp>
      <p:sp>
        <p:nvSpPr>
          <p:cNvPr id="5" name="Left-Right Arrow 4"/>
          <p:cNvSpPr/>
          <p:nvPr/>
        </p:nvSpPr>
        <p:spPr>
          <a:xfrm>
            <a:off x="1828800" y="4343400"/>
            <a:ext cx="2590800" cy="22860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2"/>
          </p:nvPr>
        </p:nvSpPr>
        <p:spPr/>
        <p:txBody>
          <a:bodyPr/>
          <a:lstStyle/>
          <a:p>
            <a:r>
              <a:rPr lang="en-US" dirty="0" smtClean="0"/>
              <a:t>March 15, 2016</a:t>
            </a:r>
            <a:endParaRPr lang="en-US" dirty="0"/>
          </a:p>
        </p:txBody>
      </p:sp>
      <p:sp>
        <p:nvSpPr>
          <p:cNvPr id="3" name="Footer Placeholder 2"/>
          <p:cNvSpPr>
            <a:spLocks noGrp="1"/>
          </p:cNvSpPr>
          <p:nvPr>
            <p:ph type="ftr" sz="quarter" idx="3"/>
          </p:nvPr>
        </p:nvSpPr>
        <p:spPr/>
        <p:txBody>
          <a:bodyPr/>
          <a:lstStyle/>
          <a:p>
            <a:r>
              <a:rPr lang="fr-FR" dirty="0" smtClean="0"/>
              <a:t>Lesson 4 - Daniel 4</a:t>
            </a:r>
            <a:endParaRPr lang="en-US" dirty="0"/>
          </a:p>
        </p:txBody>
      </p:sp>
      <p:sp>
        <p:nvSpPr>
          <p:cNvPr id="12" name="Slide Number Placeholder 11"/>
          <p:cNvSpPr>
            <a:spLocks noGrp="1"/>
          </p:cNvSpPr>
          <p:nvPr>
            <p:ph type="sldNum" sz="quarter" idx="4"/>
          </p:nvPr>
        </p:nvSpPr>
        <p:spPr/>
        <p:txBody>
          <a:bodyPr/>
          <a:lstStyle/>
          <a:p>
            <a:fld id="{5762F52A-C960-462B-8236-8A9481EACB9C}" type="slidenum">
              <a:rPr lang="en-US" smtClean="0"/>
              <a:pPr/>
              <a:t>16</a:t>
            </a:fld>
            <a:endParaRPr lang="en-US" dirty="0"/>
          </a:p>
        </p:txBody>
      </p:sp>
      <p:sp>
        <p:nvSpPr>
          <p:cNvPr id="13" name="Rectangle 12"/>
          <p:cNvSpPr/>
          <p:nvPr/>
        </p:nvSpPr>
        <p:spPr>
          <a:xfrm>
            <a:off x="2102225" y="213397"/>
            <a:ext cx="4953000" cy="934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Israel’s </a:t>
            </a:r>
            <a:r>
              <a:rPr lang="en-US" sz="3200" b="1" u="sng" dirty="0" smtClean="0">
                <a:solidFill>
                  <a:schemeClr val="tx1"/>
                </a:solidFill>
              </a:rPr>
              <a:t>SOVEREIGN GOD</a:t>
            </a:r>
            <a:endParaRPr lang="en-US" sz="3200" b="1" u="sng" dirty="0">
              <a:solidFill>
                <a:schemeClr val="tx1"/>
              </a:solidFill>
            </a:endParaRPr>
          </a:p>
        </p:txBody>
      </p:sp>
    </p:spTree>
    <p:extLst>
      <p:ext uri="{BB962C8B-B14F-4D97-AF65-F5344CB8AC3E}">
        <p14:creationId xmlns:p14="http://schemas.microsoft.com/office/powerpoint/2010/main" val="2756288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8059056" cy="2015936"/>
          </a:xfrm>
          <a:prstGeom prst="rect">
            <a:avLst/>
          </a:prstGeom>
        </p:spPr>
        <p:txBody>
          <a:bodyPr wrap="square">
            <a:spAutoFit/>
          </a:bodyPr>
          <a:lstStyle/>
          <a:p>
            <a:pPr>
              <a:lnSpc>
                <a:spcPts val="4000"/>
              </a:lnSpc>
            </a:pPr>
            <a:r>
              <a:rPr lang="en-US" sz="2800" b="1" dirty="0" smtClean="0"/>
              <a:t>2.  Agitation</a:t>
            </a:r>
            <a:r>
              <a:rPr lang="en-US" sz="2800" b="1" dirty="0"/>
              <a:t>:  The King’s Dream </a:t>
            </a:r>
            <a:r>
              <a:rPr lang="en-US" sz="2800" b="1" dirty="0" smtClean="0"/>
              <a:t>(</a:t>
            </a:r>
            <a:r>
              <a:rPr lang="en-US" sz="2800" b="1" dirty="0" smtClean="0">
                <a:hlinkClick r:id="rId3"/>
              </a:rPr>
              <a:t>Daniel 4:4-18</a:t>
            </a:r>
            <a:r>
              <a:rPr lang="en-US" sz="2800" b="1" dirty="0"/>
              <a:t>)</a:t>
            </a:r>
          </a:p>
          <a:p>
            <a:pPr>
              <a:lnSpc>
                <a:spcPts val="3000"/>
              </a:lnSpc>
            </a:pPr>
            <a:r>
              <a:rPr lang="en-US" sz="2000" baseline="30000" dirty="0"/>
              <a:t>4 </a:t>
            </a:r>
            <a:r>
              <a:rPr lang="en-US" sz="2000" dirty="0" smtClean="0"/>
              <a:t>“I</a:t>
            </a:r>
            <a:r>
              <a:rPr lang="en-US" sz="2000" dirty="0"/>
              <a:t>, Nebuchadnezzar, was at ease in my house and flourishing in my palace</a:t>
            </a:r>
            <a:r>
              <a:rPr lang="en-US" sz="2000" dirty="0" smtClean="0"/>
              <a:t>.” </a:t>
            </a:r>
          </a:p>
          <a:p>
            <a:pPr marL="457200" indent="-457200">
              <a:lnSpc>
                <a:spcPts val="4000"/>
              </a:lnSpc>
              <a:buFont typeface="Arial" panose="020B0604020202020204" pitchFamily="34" charset="0"/>
              <a:buChar char="•"/>
            </a:pPr>
            <a:r>
              <a:rPr lang="en-US" sz="2800" dirty="0" smtClean="0"/>
              <a:t>Both of Daniel’s names referenced show familiarity</a:t>
            </a:r>
          </a:p>
          <a:p>
            <a:pPr marL="457200" indent="-457200">
              <a:lnSpc>
                <a:spcPts val="4000"/>
              </a:lnSpc>
              <a:buFont typeface="Arial" panose="020B0604020202020204" pitchFamily="34" charset="0"/>
              <a:buChar char="•"/>
            </a:pPr>
            <a:r>
              <a:rPr lang="en-US" sz="2800" dirty="0" smtClean="0"/>
              <a:t>Flourishing:  literally “growing green”</a:t>
            </a:r>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4"/>
              </a:rPr>
              <a:t>Daniel </a:t>
            </a:r>
            <a:r>
              <a:rPr lang="en-US" sz="3600" dirty="0">
                <a:hlinkClick r:id="rId4"/>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17</a:t>
            </a:fld>
            <a:endParaRPr lang="en-US"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55676" y="3733800"/>
            <a:ext cx="4584129" cy="2761306"/>
          </a:xfrm>
          <a:prstGeom prst="rect">
            <a:avLst/>
          </a:prstGeom>
        </p:spPr>
      </p:pic>
      <p:sp>
        <p:nvSpPr>
          <p:cNvPr id="9" name="Rectangle 8"/>
          <p:cNvSpPr/>
          <p:nvPr/>
        </p:nvSpPr>
        <p:spPr>
          <a:xfrm>
            <a:off x="932544" y="3522134"/>
            <a:ext cx="3266923" cy="1631216"/>
          </a:xfrm>
          <a:prstGeom prst="rect">
            <a:avLst/>
          </a:prstGeom>
        </p:spPr>
        <p:txBody>
          <a:bodyPr wrap="square">
            <a:spAutoFit/>
          </a:bodyPr>
          <a:lstStyle/>
          <a:p>
            <a:pPr marL="457200" indent="-457200">
              <a:lnSpc>
                <a:spcPts val="4000"/>
              </a:lnSpc>
              <a:buFont typeface="Arial" panose="020B0604020202020204" pitchFamily="34" charset="0"/>
              <a:buChar char="•"/>
            </a:pPr>
            <a:r>
              <a:rPr lang="en-US" sz="2800" dirty="0" smtClean="0"/>
              <a:t>Why a dream to communicate the message?</a:t>
            </a:r>
            <a:endParaRPr lang="en-US" sz="2800" dirty="0"/>
          </a:p>
        </p:txBody>
      </p:sp>
    </p:spTree>
    <p:extLst>
      <p:ext uri="{BB962C8B-B14F-4D97-AF65-F5344CB8AC3E}">
        <p14:creationId xmlns:p14="http://schemas.microsoft.com/office/powerpoint/2010/main" val="3286642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27847" y="1613648"/>
            <a:ext cx="7606553" cy="4525963"/>
          </a:xfrm>
        </p:spPr>
        <p:txBody>
          <a:bodyPr>
            <a:normAutofit lnSpcReduction="10000"/>
          </a:bodyPr>
          <a:lstStyle/>
          <a:p>
            <a:pPr marL="0" indent="0">
              <a:buNone/>
            </a:pPr>
            <a:r>
              <a:rPr lang="en-US" sz="2800" dirty="0"/>
              <a:t>Babylonian King Nebuchadnezzar inscribed the details on-site in stone:  </a:t>
            </a:r>
          </a:p>
          <a:p>
            <a:pPr marL="228600" indent="0">
              <a:buNone/>
            </a:pPr>
            <a:r>
              <a:rPr lang="en-US" sz="2800" i="1" dirty="0" smtClean="0"/>
              <a:t>I </a:t>
            </a:r>
            <a:r>
              <a:rPr lang="en-US" sz="2800" i="1" dirty="0"/>
              <a:t>cut through steep mountains, I split rocks, opened passages and [thus] I constructed a straight road for the [transport of the] cedars.  </a:t>
            </a:r>
            <a:r>
              <a:rPr lang="en-US" sz="2800" i="1" dirty="0" smtClean="0"/>
              <a:t>     I </a:t>
            </a:r>
            <a:r>
              <a:rPr lang="en-US" sz="2800" i="1" dirty="0"/>
              <a:t>made the Arahtu float [down] and carry to Marduk, my lord, mighty cedars, high and strong, of precious beauty and of excellent dark quality, the abundant yield of Lebanon, as [if they be] reed stalks carried by the river. </a:t>
            </a:r>
            <a:r>
              <a:rPr lang="en-US" sz="2800" i="1" dirty="0" smtClean="0"/>
              <a:t> </a:t>
            </a:r>
          </a:p>
          <a:p>
            <a:pPr marL="228600" indent="0" algn="r">
              <a:buNone/>
            </a:pPr>
            <a:r>
              <a:rPr lang="en-US" sz="2800" dirty="0" smtClean="0"/>
              <a:t>[as </a:t>
            </a:r>
            <a:r>
              <a:rPr lang="en-US" sz="2800" dirty="0"/>
              <a:t>quoted by Mikesell, p.13]  </a:t>
            </a:r>
          </a:p>
        </p:txBody>
      </p:sp>
      <p:sp>
        <p:nvSpPr>
          <p:cNvPr id="2" name="Date Placeholder 1"/>
          <p:cNvSpPr>
            <a:spLocks noGrp="1"/>
          </p:cNvSpPr>
          <p:nvPr>
            <p:ph type="dt" sz="half" idx="10"/>
          </p:nvPr>
        </p:nvSpPr>
        <p:spPr/>
        <p:txBody>
          <a:bodyPr/>
          <a:lstStyle/>
          <a:p>
            <a:r>
              <a:rPr lang="en-US" dirty="0" smtClean="0"/>
              <a:t>March 15, 2016</a:t>
            </a:r>
            <a:endParaRPr lang="en-US" dirty="0"/>
          </a:p>
        </p:txBody>
      </p:sp>
      <p:sp>
        <p:nvSpPr>
          <p:cNvPr id="3" name="Footer Placeholder 2"/>
          <p:cNvSpPr>
            <a:spLocks noGrp="1"/>
          </p:cNvSpPr>
          <p:nvPr>
            <p:ph type="ftr" sz="quarter" idx="11"/>
          </p:nvPr>
        </p:nvSpPr>
        <p:spPr/>
        <p:txBody>
          <a:bodyPr/>
          <a:lstStyle/>
          <a:p>
            <a:r>
              <a:rPr lang="fr-FR" dirty="0" smtClean="0"/>
              <a:t>Lesson 4 - Daniel 4</a:t>
            </a:r>
            <a:endParaRPr lang="en-US" dirty="0"/>
          </a:p>
        </p:txBody>
      </p:sp>
      <p:sp>
        <p:nvSpPr>
          <p:cNvPr id="4" name="Slide Number Placeholder 3"/>
          <p:cNvSpPr>
            <a:spLocks noGrp="1"/>
          </p:cNvSpPr>
          <p:nvPr>
            <p:ph type="sldNum" sz="quarter" idx="12"/>
          </p:nvPr>
        </p:nvSpPr>
        <p:spPr/>
        <p:txBody>
          <a:bodyPr/>
          <a:lstStyle/>
          <a:p>
            <a:fld id="{5762F52A-C960-462B-8236-8A9481EACB9C}" type="slidenum">
              <a:rPr lang="en-US" smtClean="0"/>
              <a:pPr/>
              <a:t>18</a:t>
            </a:fld>
            <a:endParaRPr lang="en-US" dirty="0"/>
          </a:p>
        </p:txBody>
      </p:sp>
      <p:sp>
        <p:nvSpPr>
          <p:cNvPr id="8" name="Rectangle 7"/>
          <p:cNvSpPr/>
          <p:nvPr/>
        </p:nvSpPr>
        <p:spPr>
          <a:xfrm>
            <a:off x="1904999" y="371163"/>
            <a:ext cx="5334001" cy="646331"/>
          </a:xfrm>
          <a:prstGeom prst="rect">
            <a:avLst/>
          </a:prstGeom>
        </p:spPr>
        <p:txBody>
          <a:bodyPr wrap="square" anchor="ctr">
            <a:spAutoFit/>
          </a:bodyPr>
          <a:lstStyle/>
          <a:p>
            <a:pPr algn="ctr"/>
            <a:r>
              <a:rPr lang="en-US" sz="3600" b="1" dirty="0" smtClean="0"/>
              <a:t>Historical Inscriptions</a:t>
            </a:r>
          </a:p>
        </p:txBody>
      </p:sp>
    </p:spTree>
    <p:extLst>
      <p:ext uri="{BB962C8B-B14F-4D97-AF65-F5344CB8AC3E}">
        <p14:creationId xmlns:p14="http://schemas.microsoft.com/office/powerpoint/2010/main" val="3641959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847" y="1613648"/>
            <a:ext cx="7391400" cy="4525963"/>
          </a:xfrm>
        </p:spPr>
        <p:txBody>
          <a:bodyPr>
            <a:normAutofit lnSpcReduction="10000"/>
          </a:bodyPr>
          <a:lstStyle/>
          <a:p>
            <a:pPr marL="0" indent="0">
              <a:lnSpc>
                <a:spcPct val="150000"/>
              </a:lnSpc>
              <a:buNone/>
            </a:pPr>
            <a:r>
              <a:rPr lang="en-US" sz="2800" baseline="30000" dirty="0"/>
              <a:t>11 </a:t>
            </a:r>
            <a:r>
              <a:rPr lang="en-US" sz="2800" dirty="0"/>
              <a:t>The tree grew and became strong, and its top reached to heaven, and it was visible to the end of the whole earth. </a:t>
            </a:r>
            <a:r>
              <a:rPr lang="en-US" sz="2800" baseline="30000" dirty="0"/>
              <a:t>12 </a:t>
            </a:r>
            <a:r>
              <a:rPr lang="en-US" sz="2800" dirty="0"/>
              <a:t>Its leaves were beautiful and its fruit abundant, and in it was food for all. The beasts of the field found shade under it, and the birds of the heavens lived in its branches, and all flesh was fed from it</a:t>
            </a:r>
            <a:r>
              <a:rPr lang="en-US" sz="2800" dirty="0" smtClean="0"/>
              <a:t>. </a:t>
            </a:r>
            <a:endParaRPr lang="en-US" sz="2800" dirty="0"/>
          </a:p>
        </p:txBody>
      </p:sp>
      <p:sp>
        <p:nvSpPr>
          <p:cNvPr id="4" name="Date Placeholder 3"/>
          <p:cNvSpPr>
            <a:spLocks noGrp="1"/>
          </p:cNvSpPr>
          <p:nvPr>
            <p:ph type="dt" sz="half" idx="10"/>
          </p:nvPr>
        </p:nvSpPr>
        <p:spPr/>
        <p:txBody>
          <a:bodyPr/>
          <a:lstStyle/>
          <a:p>
            <a:r>
              <a:rPr lang="en-US" dirty="0" smtClean="0"/>
              <a:t>March 15, 2016</a:t>
            </a:r>
            <a:endParaRPr lang="en-US" dirty="0"/>
          </a:p>
        </p:txBody>
      </p:sp>
      <p:sp>
        <p:nvSpPr>
          <p:cNvPr id="5" name="Footer Placeholder 4"/>
          <p:cNvSpPr>
            <a:spLocks noGrp="1"/>
          </p:cNvSpPr>
          <p:nvPr>
            <p:ph type="ftr" sz="quarter" idx="11"/>
          </p:nvPr>
        </p:nvSpPr>
        <p:spPr/>
        <p:txBody>
          <a:bodyPr/>
          <a:lstStyle/>
          <a:p>
            <a:r>
              <a:rPr lang="fr-FR" dirty="0" smtClean="0"/>
              <a:t>Lesson 4 - Daniel 4</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19</a:t>
            </a:fld>
            <a:endParaRPr lang="en-US" dirty="0"/>
          </a:p>
        </p:txBody>
      </p:sp>
      <p:sp>
        <p:nvSpPr>
          <p:cNvPr id="10" name="Rectangle 9"/>
          <p:cNvSpPr/>
          <p:nvPr/>
        </p:nvSpPr>
        <p:spPr>
          <a:xfrm>
            <a:off x="1904999" y="124943"/>
            <a:ext cx="5334001" cy="1138773"/>
          </a:xfrm>
          <a:prstGeom prst="rect">
            <a:avLst/>
          </a:prstGeom>
        </p:spPr>
        <p:txBody>
          <a:bodyPr wrap="square" anchor="ctr">
            <a:spAutoFit/>
          </a:bodyPr>
          <a:lstStyle/>
          <a:p>
            <a:pPr algn="ctr"/>
            <a:r>
              <a:rPr lang="en-US" sz="3600" dirty="0" smtClean="0"/>
              <a:t>Daniel 4:11-12</a:t>
            </a:r>
            <a:endParaRPr lang="en-US" sz="3200" dirty="0" smtClean="0"/>
          </a:p>
          <a:p>
            <a:pPr algn="ctr"/>
            <a:r>
              <a:rPr lang="en-US" sz="3200" b="1" dirty="0" smtClean="0"/>
              <a:t>The Tree</a:t>
            </a:r>
          </a:p>
        </p:txBody>
      </p:sp>
    </p:spTree>
    <p:extLst>
      <p:ext uri="{BB962C8B-B14F-4D97-AF65-F5344CB8AC3E}">
        <p14:creationId xmlns:p14="http://schemas.microsoft.com/office/powerpoint/2010/main" val="385903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301754" cy="3739485"/>
          </a:xfrm>
          <a:prstGeom prst="rect">
            <a:avLst/>
          </a:prstGeom>
        </p:spPr>
        <p:txBody>
          <a:bodyPr wrap="square">
            <a:spAutoFit/>
          </a:bodyPr>
          <a:lstStyle/>
          <a:p>
            <a:pPr>
              <a:spcAft>
                <a:spcPts val="600"/>
              </a:spcAft>
            </a:pPr>
            <a:r>
              <a:rPr lang="en-US" sz="3600" b="1" dirty="0" smtClean="0"/>
              <a:t>Daniel 4:3 </a:t>
            </a:r>
            <a:r>
              <a:rPr lang="en-US" sz="3200" b="1" dirty="0" smtClean="0"/>
              <a:t>(ESV)</a:t>
            </a:r>
            <a:endParaRPr lang="en-US" sz="4000" b="1" dirty="0">
              <a:solidFill>
                <a:srgbClr val="000000"/>
              </a:solidFill>
            </a:endParaRPr>
          </a:p>
          <a:p>
            <a:pPr marL="228600"/>
            <a:r>
              <a:rPr lang="en-US" sz="3200" dirty="0" smtClean="0"/>
              <a:t>"</a:t>
            </a:r>
            <a:r>
              <a:rPr lang="en-US" sz="3200" dirty="0"/>
              <a:t>How great are his signs, </a:t>
            </a:r>
            <a:endParaRPr lang="en-US" sz="3200" dirty="0" smtClean="0"/>
          </a:p>
          <a:p>
            <a:pPr marL="403225"/>
            <a:r>
              <a:rPr lang="en-US" sz="3200" dirty="0" smtClean="0"/>
              <a:t>how </a:t>
            </a:r>
            <a:r>
              <a:rPr lang="en-US" sz="3200" dirty="0"/>
              <a:t>mighty his wonders! </a:t>
            </a:r>
            <a:endParaRPr lang="en-US" sz="3200" dirty="0" smtClean="0"/>
          </a:p>
          <a:p>
            <a:pPr marL="403225"/>
            <a:r>
              <a:rPr lang="en-US" sz="3200" dirty="0" smtClean="0"/>
              <a:t>His </a:t>
            </a:r>
            <a:r>
              <a:rPr lang="en-US" sz="3200" dirty="0"/>
              <a:t>kingdom is an everlasting kingdom, </a:t>
            </a:r>
            <a:endParaRPr lang="en-US" sz="3200" dirty="0" smtClean="0"/>
          </a:p>
          <a:p>
            <a:pPr marL="403225"/>
            <a:r>
              <a:rPr lang="en-US" sz="3200" dirty="0" smtClean="0"/>
              <a:t>and </a:t>
            </a:r>
            <a:r>
              <a:rPr lang="en-US" sz="3200" dirty="0"/>
              <a:t>his dominion endures </a:t>
            </a:r>
            <a:endParaRPr lang="en-US" sz="3200" dirty="0" smtClean="0"/>
          </a:p>
          <a:p>
            <a:pPr marL="403225"/>
            <a:r>
              <a:rPr lang="en-US" sz="3200" dirty="0" smtClean="0"/>
              <a:t>from </a:t>
            </a:r>
            <a:r>
              <a:rPr lang="en-US" sz="3200" dirty="0"/>
              <a:t>generation to generation."</a:t>
            </a:r>
            <a:endParaRPr lang="en-US" sz="3200" dirty="0" smtClean="0"/>
          </a:p>
          <a:p>
            <a:pPr algn="r">
              <a:spcAft>
                <a:spcPts val="600"/>
              </a:spcAft>
            </a:pPr>
            <a:r>
              <a:rPr lang="en-US" sz="3600" b="1" dirty="0"/>
              <a:t>Daniel </a:t>
            </a:r>
            <a:r>
              <a:rPr lang="en-US" sz="3600" b="1" dirty="0" smtClean="0"/>
              <a:t>4:3 </a:t>
            </a:r>
            <a:r>
              <a:rPr lang="en-US" sz="3200" b="1" dirty="0"/>
              <a:t>(</a:t>
            </a:r>
            <a:r>
              <a:rPr lang="en-US" sz="3200" b="1"/>
              <a:t>ESV</a:t>
            </a:r>
            <a:r>
              <a:rPr lang="en-US" sz="3200" b="1" smtClean="0"/>
              <a:t>)</a:t>
            </a:r>
            <a:endParaRPr lang="en-US" sz="2000" dirty="0" smtClean="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Memory Verse</a:t>
            </a:r>
            <a:endParaRPr lang="en-US" sz="3200" b="1" dirty="0" smtClean="0"/>
          </a:p>
        </p:txBody>
      </p:sp>
      <p:sp>
        <p:nvSpPr>
          <p:cNvPr id="10" name="Date Placeholder 9"/>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a:t>
            </a:fld>
            <a:endParaRPr lang="en-US" dirty="0"/>
          </a:p>
        </p:txBody>
      </p:sp>
    </p:spTree>
    <p:extLst>
      <p:ext uri="{BB962C8B-B14F-4D97-AF65-F5344CB8AC3E}">
        <p14:creationId xmlns:p14="http://schemas.microsoft.com/office/powerpoint/2010/main" val="905672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3939540"/>
          </a:xfrm>
          <a:prstGeom prst="rect">
            <a:avLst/>
          </a:prstGeom>
        </p:spPr>
        <p:txBody>
          <a:bodyPr wrap="square">
            <a:spAutoFit/>
          </a:bodyPr>
          <a:lstStyle/>
          <a:p>
            <a:pPr>
              <a:lnSpc>
                <a:spcPts val="4000"/>
              </a:lnSpc>
            </a:pPr>
            <a:r>
              <a:rPr lang="en-US" sz="2800" b="1" dirty="0" smtClean="0"/>
              <a:t>3.  Interpretation</a:t>
            </a:r>
            <a:r>
              <a:rPr lang="en-US" sz="2800" b="1" dirty="0"/>
              <a:t>:  The King’s Danger </a:t>
            </a:r>
            <a:r>
              <a:rPr lang="en-US" sz="2800" b="1" dirty="0" smtClean="0"/>
              <a:t>(</a:t>
            </a:r>
            <a:r>
              <a:rPr lang="en-US" sz="2800" b="1" dirty="0" smtClean="0">
                <a:hlinkClick r:id="rId3"/>
              </a:rPr>
              <a:t>4:19-26</a:t>
            </a:r>
            <a:r>
              <a:rPr lang="en-US" sz="2800" b="1" dirty="0"/>
              <a:t>)</a:t>
            </a:r>
          </a:p>
          <a:p>
            <a:pPr>
              <a:lnSpc>
                <a:spcPts val="3000"/>
              </a:lnSpc>
            </a:pPr>
            <a:r>
              <a:rPr lang="en-US" sz="2000" baseline="30000" dirty="0"/>
              <a:t>19 </a:t>
            </a:r>
            <a:r>
              <a:rPr lang="en-US" sz="2000" dirty="0"/>
              <a:t>“Then Daniel, whose name is Belteshazzar, was appalled for a while as his thoughts alarmed him. </a:t>
            </a:r>
            <a:r>
              <a:rPr lang="en-US" sz="2000" dirty="0" smtClean="0"/>
              <a:t> </a:t>
            </a:r>
          </a:p>
          <a:p>
            <a:pPr marL="457200" indent="-457200">
              <a:lnSpc>
                <a:spcPts val="4000"/>
              </a:lnSpc>
              <a:buFont typeface="Arial" panose="020B0604020202020204" pitchFamily="34" charset="0"/>
              <a:buChar char="•"/>
            </a:pPr>
            <a:r>
              <a:rPr lang="en-US" sz="2800" dirty="0"/>
              <a:t>and your </a:t>
            </a:r>
            <a:r>
              <a:rPr lang="en-US" sz="2800" dirty="0" smtClean="0"/>
              <a:t>majesty </a:t>
            </a:r>
            <a:r>
              <a:rPr lang="en-US" sz="2800" dirty="0"/>
              <a:t>has become </a:t>
            </a:r>
            <a:r>
              <a:rPr lang="en-US" sz="2800" dirty="0" smtClean="0"/>
              <a:t>great…</a:t>
            </a:r>
          </a:p>
          <a:p>
            <a:pPr marL="457200" indent="-457200">
              <a:lnSpc>
                <a:spcPts val="4000"/>
              </a:lnSpc>
              <a:buFont typeface="Arial" panose="020B0604020202020204" pitchFamily="34" charset="0"/>
              <a:buChar char="•"/>
            </a:pPr>
            <a:r>
              <a:rPr lang="en-US" sz="2800" dirty="0"/>
              <a:t>an </a:t>
            </a:r>
            <a:r>
              <a:rPr lang="en-US" sz="2800" i="1" dirty="0"/>
              <a:t>angelic</a:t>
            </a:r>
            <a:r>
              <a:rPr lang="en-US" sz="2800" dirty="0"/>
              <a:t> watcher, a holy </a:t>
            </a:r>
            <a:r>
              <a:rPr lang="en-US" sz="2800" dirty="0" smtClean="0"/>
              <a:t>one…</a:t>
            </a:r>
          </a:p>
          <a:p>
            <a:pPr marL="457200" indent="-457200">
              <a:lnSpc>
                <a:spcPts val="4000"/>
              </a:lnSpc>
              <a:buFont typeface="Arial" panose="020B0604020202020204" pitchFamily="34" charset="0"/>
              <a:buChar char="•"/>
            </a:pPr>
            <a:r>
              <a:rPr lang="en-US" sz="2800" dirty="0"/>
              <a:t>let </a:t>
            </a:r>
            <a:r>
              <a:rPr lang="en-US" sz="2800" dirty="0" smtClean="0"/>
              <a:t>him </a:t>
            </a:r>
            <a:r>
              <a:rPr lang="en-US" sz="2800" dirty="0"/>
              <a:t>share with the beasts of the field until seven </a:t>
            </a:r>
            <a:r>
              <a:rPr lang="en-US" sz="2800" dirty="0" smtClean="0"/>
              <a:t>periods </a:t>
            </a:r>
            <a:r>
              <a:rPr lang="en-US" sz="2800" dirty="0"/>
              <a:t>of </a:t>
            </a:r>
            <a:r>
              <a:rPr lang="en-US" sz="2800" dirty="0" smtClean="0"/>
              <a:t>time…</a:t>
            </a:r>
          </a:p>
          <a:p>
            <a:pPr marL="457200" indent="-457200">
              <a:lnSpc>
                <a:spcPts val="4000"/>
              </a:lnSpc>
              <a:buFont typeface="Arial" panose="020B0604020202020204" pitchFamily="34" charset="0"/>
              <a:buChar char="•"/>
            </a:pPr>
            <a:r>
              <a:rPr lang="en-US" sz="2800" dirty="0"/>
              <a:t>until you recognize that the Most High is </a:t>
            </a:r>
            <a:r>
              <a:rPr lang="en-US" sz="2800" dirty="0" smtClean="0"/>
              <a:t>ruler…</a:t>
            </a:r>
            <a:endParaRPr lang="en-US" sz="28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4"/>
              </a:rPr>
              <a:t>Daniel </a:t>
            </a:r>
            <a:r>
              <a:rPr lang="en-US" sz="3600" dirty="0">
                <a:hlinkClick r:id="rId4"/>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20</a:t>
            </a:fld>
            <a:endParaRPr lang="en-US" dirty="0"/>
          </a:p>
        </p:txBody>
      </p:sp>
    </p:spTree>
    <p:extLst>
      <p:ext uri="{BB962C8B-B14F-4D97-AF65-F5344CB8AC3E}">
        <p14:creationId xmlns:p14="http://schemas.microsoft.com/office/powerpoint/2010/main" val="2779950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4272965"/>
          </a:xfrm>
          <a:prstGeom prst="rect">
            <a:avLst/>
          </a:prstGeom>
        </p:spPr>
        <p:txBody>
          <a:bodyPr wrap="square">
            <a:spAutoFit/>
          </a:bodyPr>
          <a:lstStyle/>
          <a:p>
            <a:pPr>
              <a:lnSpc>
                <a:spcPts val="4000"/>
              </a:lnSpc>
            </a:pPr>
            <a:r>
              <a:rPr lang="en-US" sz="2800" b="1" dirty="0" smtClean="0"/>
              <a:t>4.  Exhortation</a:t>
            </a:r>
            <a:r>
              <a:rPr lang="en-US" sz="2800" b="1" dirty="0"/>
              <a:t>:  The King’s Decision </a:t>
            </a:r>
            <a:r>
              <a:rPr lang="en-US" sz="2800" b="1" dirty="0" smtClean="0"/>
              <a:t>(</a:t>
            </a:r>
            <a:r>
              <a:rPr lang="en-US" sz="2800" b="1" dirty="0" smtClean="0">
                <a:hlinkClick r:id="rId3"/>
              </a:rPr>
              <a:t>Daniel 4:27</a:t>
            </a:r>
            <a:r>
              <a:rPr lang="en-US" sz="2800" b="1" dirty="0"/>
              <a:t>)</a:t>
            </a:r>
          </a:p>
          <a:p>
            <a:pPr>
              <a:lnSpc>
                <a:spcPts val="3000"/>
              </a:lnSpc>
            </a:pPr>
            <a:r>
              <a:rPr lang="en-US" sz="2000" baseline="30000" dirty="0"/>
              <a:t>27 </a:t>
            </a:r>
            <a:r>
              <a:rPr lang="en-US" sz="2000" dirty="0"/>
              <a:t>Therefore, O king, let my counsel be acceptable to you: break off your sins by practicing righteousness, and your iniquities by showing mercy to the oppressed, that there may perhaps be a lengthening of your prosperity.” </a:t>
            </a:r>
            <a:endParaRPr lang="en-US" sz="2000" dirty="0" smtClean="0"/>
          </a:p>
          <a:p>
            <a:pPr marL="457200" indent="-457200">
              <a:lnSpc>
                <a:spcPts val="4000"/>
              </a:lnSpc>
              <a:buFont typeface="Arial" panose="020B0604020202020204" pitchFamily="34" charset="0"/>
              <a:buChar char="•"/>
            </a:pPr>
            <a:r>
              <a:rPr lang="en-US" sz="2800" dirty="0" smtClean="0"/>
              <a:t>What sins is he guilty of? </a:t>
            </a:r>
          </a:p>
          <a:p>
            <a:pPr marL="744538" lvl="1">
              <a:lnSpc>
                <a:spcPts val="4000"/>
              </a:lnSpc>
              <a:spcAft>
                <a:spcPts val="600"/>
              </a:spcAft>
              <a:buSzPct val="75000"/>
            </a:pPr>
            <a:r>
              <a:rPr lang="en-US" sz="2400" dirty="0" smtClean="0">
                <a:hlinkClick r:id="rId4"/>
              </a:rPr>
              <a:t>Proverbs 29:14</a:t>
            </a:r>
            <a:endParaRPr lang="en-US" sz="2000" dirty="0" smtClean="0"/>
          </a:p>
          <a:p>
            <a:pPr marL="457200" indent="-457200">
              <a:lnSpc>
                <a:spcPts val="4000"/>
              </a:lnSpc>
              <a:buFont typeface="Arial" panose="020B0604020202020204" pitchFamily="34" charset="0"/>
              <a:buChar char="•"/>
            </a:pPr>
            <a:r>
              <a:rPr lang="en-US" sz="2800" dirty="0" smtClean="0"/>
              <a:t>How are we to behave? </a:t>
            </a:r>
          </a:p>
          <a:p>
            <a:pPr marL="744538" lvl="1">
              <a:lnSpc>
                <a:spcPts val="4000"/>
              </a:lnSpc>
              <a:buSzPct val="75000"/>
            </a:pPr>
            <a:r>
              <a:rPr lang="en-US" sz="2400" dirty="0" smtClean="0">
                <a:hlinkClick r:id="rId5"/>
              </a:rPr>
              <a:t>2 </a:t>
            </a:r>
            <a:r>
              <a:rPr lang="en-US" sz="2400" dirty="0">
                <a:hlinkClick r:id="rId5"/>
              </a:rPr>
              <a:t>Peter 3:11-18</a:t>
            </a:r>
            <a:endParaRPr lang="en-US" sz="20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6"/>
              </a:rPr>
              <a:t>Daniel </a:t>
            </a:r>
            <a:r>
              <a:rPr lang="en-US" sz="3600" dirty="0">
                <a:hlinkClick r:id="rId6"/>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21</a:t>
            </a:fld>
            <a:endParaRPr lang="en-US" dirty="0"/>
          </a:p>
        </p:txBody>
      </p:sp>
      <p:sp>
        <p:nvSpPr>
          <p:cNvPr id="2" name="TextBox 1"/>
          <p:cNvSpPr txBox="1"/>
          <p:nvPr/>
        </p:nvSpPr>
        <p:spPr>
          <a:xfrm>
            <a:off x="76200" y="5932877"/>
            <a:ext cx="9146863" cy="369332"/>
          </a:xfrm>
          <a:prstGeom prst="rect">
            <a:avLst/>
          </a:prstGeom>
          <a:noFill/>
        </p:spPr>
        <p:txBody>
          <a:bodyPr wrap="none" rtlCol="0">
            <a:spAutoFit/>
          </a:bodyPr>
          <a:lstStyle/>
          <a:p>
            <a:r>
              <a:rPr lang="en-US" i="1" dirty="0" smtClean="0"/>
              <a:t>And yet the faithful prophet must proclaim the Word and leave the consequences with the Lord</a:t>
            </a:r>
            <a:endParaRPr lang="en-US" i="1" dirty="0"/>
          </a:p>
        </p:txBody>
      </p:sp>
      <p:sp>
        <p:nvSpPr>
          <p:cNvPr id="9" name="Footer Placeholder 12"/>
          <p:cNvSpPr txBox="1">
            <a:spLocks/>
          </p:cNvSpPr>
          <p:nvPr/>
        </p:nvSpPr>
        <p:spPr>
          <a:xfrm>
            <a:off x="7429500" y="6264275"/>
            <a:ext cx="17526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fr-FR" sz="1400" dirty="0" smtClean="0"/>
              <a:t> -- Wiersbe</a:t>
            </a:r>
            <a:endParaRPr lang="en-US" sz="1400" dirty="0"/>
          </a:p>
        </p:txBody>
      </p:sp>
    </p:spTree>
    <p:extLst>
      <p:ext uri="{BB962C8B-B14F-4D97-AF65-F5344CB8AC3E}">
        <p14:creationId xmlns:p14="http://schemas.microsoft.com/office/powerpoint/2010/main" val="810329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3298339"/>
          </a:xfrm>
          <a:prstGeom prst="rect">
            <a:avLst/>
          </a:prstGeom>
        </p:spPr>
        <p:txBody>
          <a:bodyPr wrap="square">
            <a:spAutoFit/>
          </a:bodyPr>
          <a:lstStyle/>
          <a:p>
            <a:pPr>
              <a:lnSpc>
                <a:spcPts val="4000"/>
              </a:lnSpc>
            </a:pPr>
            <a:r>
              <a:rPr lang="en-US" sz="2800" b="1" dirty="0" smtClean="0"/>
              <a:t>5.  Humiliation</a:t>
            </a:r>
            <a:r>
              <a:rPr lang="en-US" sz="2800" b="1" dirty="0"/>
              <a:t>:  The King’s Discipline </a:t>
            </a:r>
            <a:r>
              <a:rPr lang="en-US" sz="2800" b="1" dirty="0" smtClean="0"/>
              <a:t>(</a:t>
            </a:r>
            <a:r>
              <a:rPr lang="en-US" sz="2800" b="1" dirty="0" smtClean="0">
                <a:hlinkClick r:id="rId3"/>
              </a:rPr>
              <a:t>4:28-33</a:t>
            </a:r>
            <a:r>
              <a:rPr lang="en-US" sz="2800" b="1" dirty="0"/>
              <a:t>)</a:t>
            </a:r>
          </a:p>
          <a:p>
            <a:pPr>
              <a:lnSpc>
                <a:spcPts val="3000"/>
              </a:lnSpc>
            </a:pPr>
            <a:r>
              <a:rPr lang="en-US" sz="2000" baseline="30000" dirty="0"/>
              <a:t>30 </a:t>
            </a:r>
            <a:r>
              <a:rPr lang="en-US" sz="2000" dirty="0"/>
              <a:t>and the king answered and said, “Is not this great Babylon, which I have built by my mighty power as a royal residence and for the glory of my majesty?” </a:t>
            </a:r>
            <a:endParaRPr lang="en-US" sz="2000" dirty="0" smtClean="0"/>
          </a:p>
          <a:p>
            <a:pPr marL="457200" indent="-457200">
              <a:lnSpc>
                <a:spcPts val="4000"/>
              </a:lnSpc>
              <a:buFont typeface="Arial" panose="020B0604020202020204" pitchFamily="34" charset="0"/>
              <a:buChar char="•"/>
            </a:pPr>
            <a:r>
              <a:rPr lang="en-US" sz="2800" dirty="0" smtClean="0"/>
              <a:t>What is the timespan given between the warning and the result?  Why?</a:t>
            </a:r>
          </a:p>
          <a:p>
            <a:pPr marL="457200" indent="-457200">
              <a:lnSpc>
                <a:spcPts val="4000"/>
              </a:lnSpc>
              <a:buFont typeface="Arial" panose="020B0604020202020204" pitchFamily="34" charset="0"/>
              <a:buChar char="•"/>
            </a:pPr>
            <a:r>
              <a:rPr lang="en-US" sz="2800" dirty="0" smtClean="0"/>
              <a:t>What was his ultimate sin?</a:t>
            </a:r>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4"/>
              </a:rPr>
              <a:t>Daniel </a:t>
            </a:r>
            <a:r>
              <a:rPr lang="en-US" sz="3600" dirty="0">
                <a:hlinkClick r:id="rId4"/>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22</a:t>
            </a:fld>
            <a:endParaRPr lang="en-US" dirty="0"/>
          </a:p>
        </p:txBody>
      </p:sp>
    </p:spTree>
    <p:extLst>
      <p:ext uri="{BB962C8B-B14F-4D97-AF65-F5344CB8AC3E}">
        <p14:creationId xmlns:p14="http://schemas.microsoft.com/office/powerpoint/2010/main" val="174971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906656" cy="2785378"/>
          </a:xfrm>
          <a:prstGeom prst="rect">
            <a:avLst/>
          </a:prstGeom>
        </p:spPr>
        <p:txBody>
          <a:bodyPr wrap="square">
            <a:spAutoFit/>
          </a:bodyPr>
          <a:lstStyle/>
          <a:p>
            <a:pPr>
              <a:lnSpc>
                <a:spcPts val="4000"/>
              </a:lnSpc>
            </a:pPr>
            <a:r>
              <a:rPr lang="en-US" sz="2800" b="1" dirty="0" smtClean="0"/>
              <a:t>6.  Restoration</a:t>
            </a:r>
            <a:r>
              <a:rPr lang="en-US" sz="2800" b="1" dirty="0"/>
              <a:t>:  The King’s Deliverance (</a:t>
            </a:r>
            <a:r>
              <a:rPr lang="en-US" sz="2800" b="1" dirty="0" smtClean="0">
                <a:hlinkClick r:id="rId3"/>
              </a:rPr>
              <a:t>4:34-37,1-3</a:t>
            </a:r>
            <a:r>
              <a:rPr lang="en-US" sz="2800" b="1" dirty="0"/>
              <a:t>)</a:t>
            </a:r>
          </a:p>
          <a:p>
            <a:pPr>
              <a:lnSpc>
                <a:spcPts val="3000"/>
              </a:lnSpc>
            </a:pPr>
            <a:r>
              <a:rPr lang="en-US" sz="2000" baseline="30000" dirty="0"/>
              <a:t>34 </a:t>
            </a:r>
            <a:r>
              <a:rPr lang="en-US" sz="2000" dirty="0"/>
              <a:t>At the end of the days I, Nebuchadnezzar, lifted my eyes to heaven, </a:t>
            </a:r>
            <a:r>
              <a:rPr lang="en-US" sz="2000" dirty="0" smtClean="0"/>
              <a:t>and </a:t>
            </a:r>
            <a:r>
              <a:rPr lang="en-US" sz="2000" dirty="0"/>
              <a:t>my reason returned to me, and I blessed the Most High, and praised and honored him who lives forever,” </a:t>
            </a:r>
            <a:endParaRPr lang="en-US" sz="2000" dirty="0" smtClean="0"/>
          </a:p>
          <a:p>
            <a:pPr marL="457200" indent="-457200">
              <a:lnSpc>
                <a:spcPts val="4000"/>
              </a:lnSpc>
              <a:buFont typeface="Arial" panose="020B0604020202020204" pitchFamily="34" charset="0"/>
              <a:buChar char="•"/>
            </a:pPr>
            <a:r>
              <a:rPr lang="en-US" sz="2800" dirty="0" smtClean="0"/>
              <a:t>When did his perilous state end?  Why? </a:t>
            </a:r>
          </a:p>
          <a:p>
            <a:pPr marL="457200" indent="-457200">
              <a:lnSpc>
                <a:spcPts val="4000"/>
              </a:lnSpc>
              <a:buFont typeface="Arial" panose="020B0604020202020204" pitchFamily="34" charset="0"/>
              <a:buChar char="•"/>
            </a:pPr>
            <a:r>
              <a:rPr lang="en-US" sz="2800" dirty="0" smtClean="0"/>
              <a:t>What did he acknowledge? </a:t>
            </a:r>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hlinkClick r:id="rId4"/>
              </a:rPr>
              <a:t>Daniel </a:t>
            </a:r>
            <a:r>
              <a:rPr lang="en-US" sz="3600" dirty="0">
                <a:hlinkClick r:id="rId4"/>
              </a:rPr>
              <a:t>4</a:t>
            </a:r>
            <a:endParaRPr lang="en-US" sz="3200" dirty="0" smtClean="0"/>
          </a:p>
          <a:p>
            <a:pPr algn="ctr"/>
            <a:r>
              <a:rPr lang="en-US" sz="3200" b="1" dirty="0" smtClean="0"/>
              <a:t>Observation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23</a:t>
            </a:fld>
            <a:endParaRPr lang="en-US" dirty="0"/>
          </a:p>
        </p:txBody>
      </p:sp>
    </p:spTree>
    <p:extLst>
      <p:ext uri="{BB962C8B-B14F-4D97-AF65-F5344CB8AC3E}">
        <p14:creationId xmlns:p14="http://schemas.microsoft.com/office/powerpoint/2010/main" val="37902794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7" y="1617302"/>
            <a:ext cx="7772400" cy="3970318"/>
          </a:xfrm>
          <a:prstGeom prst="rect">
            <a:avLst/>
          </a:prstGeom>
        </p:spPr>
        <p:txBody>
          <a:bodyPr wrap="square">
            <a:spAutoFit/>
          </a:bodyPr>
          <a:lstStyle/>
          <a:p>
            <a:pPr>
              <a:lnSpc>
                <a:spcPct val="150000"/>
              </a:lnSpc>
              <a:tabLst>
                <a:tab pos="457200" algn="l"/>
              </a:tabLst>
            </a:pPr>
            <a:r>
              <a:rPr lang="en-US" sz="2400" baseline="30000" dirty="0" smtClean="0"/>
              <a:t>34b 	</a:t>
            </a:r>
            <a:r>
              <a:rPr lang="en-US" sz="2400" dirty="0" smtClean="0"/>
              <a:t>For </a:t>
            </a:r>
            <a:r>
              <a:rPr lang="en-US" sz="2400" dirty="0"/>
              <a:t>His dominion is an everlasting </a:t>
            </a:r>
            <a:r>
              <a:rPr lang="en-US" sz="2400" dirty="0" smtClean="0"/>
              <a:t>dominion,</a:t>
            </a:r>
          </a:p>
          <a:p>
            <a:pPr>
              <a:lnSpc>
                <a:spcPct val="150000"/>
              </a:lnSpc>
              <a:tabLst>
                <a:tab pos="457200" algn="l"/>
              </a:tabLst>
            </a:pPr>
            <a:r>
              <a:rPr lang="en-US" sz="2400" dirty="0"/>
              <a:t>	</a:t>
            </a:r>
            <a:r>
              <a:rPr lang="en-US" sz="2400" dirty="0" smtClean="0"/>
              <a:t>And </a:t>
            </a:r>
            <a:r>
              <a:rPr lang="en-US" sz="2400" dirty="0"/>
              <a:t>His kingdom </a:t>
            </a:r>
            <a:r>
              <a:rPr lang="en-US" sz="2400" i="1" dirty="0"/>
              <a:t>endures</a:t>
            </a:r>
            <a:r>
              <a:rPr lang="en-US" sz="2400" dirty="0"/>
              <a:t> from generation to generation.</a:t>
            </a:r>
            <a:br>
              <a:rPr lang="en-US" sz="2400" dirty="0"/>
            </a:br>
            <a:r>
              <a:rPr lang="en-US" sz="2400" baseline="30000" dirty="0"/>
              <a:t>35 </a:t>
            </a:r>
            <a:r>
              <a:rPr lang="en-US" sz="2400" baseline="30000" dirty="0" smtClean="0"/>
              <a:t>	</a:t>
            </a:r>
            <a:r>
              <a:rPr lang="en-US" sz="2400" dirty="0" smtClean="0"/>
              <a:t>All </a:t>
            </a:r>
            <a:r>
              <a:rPr lang="en-US" sz="2400" dirty="0"/>
              <a:t>the inhabitants of the earth are accounted as nothing,</a:t>
            </a:r>
            <a:br>
              <a:rPr lang="en-US" sz="2400" dirty="0"/>
            </a:br>
            <a:r>
              <a:rPr lang="en-US" sz="2400" dirty="0" smtClean="0"/>
              <a:t>	But </a:t>
            </a:r>
            <a:r>
              <a:rPr lang="en-US" sz="2400" dirty="0"/>
              <a:t>He does according to His will in the host of heaven</a:t>
            </a:r>
            <a:br>
              <a:rPr lang="en-US" sz="2400" dirty="0"/>
            </a:br>
            <a:r>
              <a:rPr lang="en-US" sz="2400" dirty="0" smtClean="0"/>
              <a:t>	And </a:t>
            </a:r>
            <a:r>
              <a:rPr lang="en-US" sz="2400" i="1" dirty="0"/>
              <a:t>among</a:t>
            </a:r>
            <a:r>
              <a:rPr lang="en-US" sz="2400" dirty="0"/>
              <a:t> the inhabitants of earth;</a:t>
            </a:r>
            <a:br>
              <a:rPr lang="en-US" sz="2400" dirty="0"/>
            </a:br>
            <a:r>
              <a:rPr lang="en-US" sz="2400" dirty="0" smtClean="0"/>
              <a:t>	And </a:t>
            </a:r>
            <a:r>
              <a:rPr lang="en-US" sz="2400" dirty="0"/>
              <a:t>no one can </a:t>
            </a:r>
            <a:r>
              <a:rPr lang="en-US" sz="2400" dirty="0" smtClean="0"/>
              <a:t>ward </a:t>
            </a:r>
            <a:r>
              <a:rPr lang="en-US" sz="2400" dirty="0"/>
              <a:t>off His hand</a:t>
            </a:r>
            <a:br>
              <a:rPr lang="en-US" sz="2400" dirty="0"/>
            </a:br>
            <a:r>
              <a:rPr lang="en-US" sz="2400" dirty="0" smtClean="0"/>
              <a:t>	Or </a:t>
            </a:r>
            <a:r>
              <a:rPr lang="en-US" sz="2400" dirty="0"/>
              <a:t>say to Him, </a:t>
            </a:r>
            <a:r>
              <a:rPr lang="en-US" sz="2400" dirty="0" smtClean="0"/>
              <a:t>“What </a:t>
            </a:r>
            <a:r>
              <a:rPr lang="en-US" sz="2400" dirty="0"/>
              <a:t>have You done</a:t>
            </a:r>
            <a:r>
              <a:rPr lang="en-US" sz="2400" dirty="0" smtClean="0"/>
              <a:t>?”</a:t>
            </a:r>
            <a:endParaRPr lang="en-US" sz="24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a:hlinkClick r:id="rId3"/>
              </a:rPr>
              <a:t>Daniel 4 </a:t>
            </a:r>
            <a:endParaRPr lang="en-US" sz="3600" dirty="0" smtClean="0"/>
          </a:p>
          <a:p>
            <a:pPr algn="ctr"/>
            <a:r>
              <a:rPr lang="en-US" sz="3200" b="1" dirty="0" smtClean="0"/>
              <a:t>Interpretation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24</a:t>
            </a:fld>
            <a:endParaRPr lang="en-US" dirty="0"/>
          </a:p>
        </p:txBody>
      </p:sp>
    </p:spTree>
    <p:extLst>
      <p:ext uri="{BB962C8B-B14F-4D97-AF65-F5344CB8AC3E}">
        <p14:creationId xmlns:p14="http://schemas.microsoft.com/office/powerpoint/2010/main" val="9115337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219200" y="1613648"/>
            <a:ext cx="6934200" cy="4525963"/>
          </a:xfrm>
        </p:spPr>
        <p:txBody>
          <a:bodyPr>
            <a:normAutofit/>
          </a:bodyPr>
          <a:lstStyle/>
          <a:p>
            <a:pPr marL="0" indent="0">
              <a:spcBef>
                <a:spcPts val="1800"/>
              </a:spcBef>
              <a:buNone/>
            </a:pPr>
            <a:r>
              <a:rPr lang="en-US" sz="2800" dirty="0" smtClean="0"/>
              <a:t>Now, most men quarrel with this [the sovereignty of God].  But mark, the thing that you complain of in God is the very thing that you love in yourselves.  Every man likes to feel that he has a right to do with his own as he pleases.  We all like to be little sovereigns. …</a:t>
            </a:r>
          </a:p>
          <a:p>
            <a:pPr marL="0" indent="0">
              <a:spcBef>
                <a:spcPts val="1800"/>
              </a:spcBef>
              <a:buNone/>
            </a:pPr>
            <a:r>
              <a:rPr lang="en-US" sz="2800" dirty="0" smtClean="0"/>
              <a:t>Oh! for a spirit that bows always before the sovereignty of God.</a:t>
            </a:r>
            <a:endParaRPr lang="en-US" sz="2800" dirty="0"/>
          </a:p>
        </p:txBody>
      </p:sp>
      <p:sp>
        <p:nvSpPr>
          <p:cNvPr id="2" name="Date Placeholder 1"/>
          <p:cNvSpPr>
            <a:spLocks noGrp="1"/>
          </p:cNvSpPr>
          <p:nvPr>
            <p:ph type="dt" sz="half" idx="10"/>
          </p:nvPr>
        </p:nvSpPr>
        <p:spPr/>
        <p:txBody>
          <a:bodyPr/>
          <a:lstStyle/>
          <a:p>
            <a:r>
              <a:rPr lang="en-US" dirty="0" smtClean="0"/>
              <a:t>March 15, 2016</a:t>
            </a:r>
            <a:endParaRPr lang="en-US" dirty="0"/>
          </a:p>
        </p:txBody>
      </p:sp>
      <p:sp>
        <p:nvSpPr>
          <p:cNvPr id="3" name="Footer Placeholder 2"/>
          <p:cNvSpPr>
            <a:spLocks noGrp="1"/>
          </p:cNvSpPr>
          <p:nvPr>
            <p:ph type="ftr" sz="quarter" idx="11"/>
          </p:nvPr>
        </p:nvSpPr>
        <p:spPr/>
        <p:txBody>
          <a:bodyPr/>
          <a:lstStyle/>
          <a:p>
            <a:r>
              <a:rPr lang="fr-FR" dirty="0" smtClean="0"/>
              <a:t>Lesson 4 - Daniel 4</a:t>
            </a:r>
            <a:endParaRPr lang="en-US" dirty="0"/>
          </a:p>
        </p:txBody>
      </p:sp>
      <p:sp>
        <p:nvSpPr>
          <p:cNvPr id="4" name="Slide Number Placeholder 3"/>
          <p:cNvSpPr>
            <a:spLocks noGrp="1"/>
          </p:cNvSpPr>
          <p:nvPr>
            <p:ph type="sldNum" sz="quarter" idx="12"/>
          </p:nvPr>
        </p:nvSpPr>
        <p:spPr/>
        <p:txBody>
          <a:bodyPr/>
          <a:lstStyle/>
          <a:p>
            <a:fld id="{5762F52A-C960-462B-8236-8A9481EACB9C}" type="slidenum">
              <a:rPr lang="en-US" smtClean="0"/>
              <a:pPr/>
              <a:t>25</a:t>
            </a:fld>
            <a:endParaRPr lang="en-US" dirty="0"/>
          </a:p>
        </p:txBody>
      </p:sp>
      <p:sp>
        <p:nvSpPr>
          <p:cNvPr id="7" name="TextBox 6"/>
          <p:cNvSpPr txBox="1"/>
          <p:nvPr/>
        </p:nvSpPr>
        <p:spPr>
          <a:xfrm>
            <a:off x="968342" y="5638800"/>
            <a:ext cx="7337458" cy="400110"/>
          </a:xfrm>
          <a:prstGeom prst="rect">
            <a:avLst/>
          </a:prstGeom>
          <a:noFill/>
        </p:spPr>
        <p:txBody>
          <a:bodyPr wrap="square" rtlCol="0">
            <a:spAutoFit/>
          </a:bodyPr>
          <a:lstStyle/>
          <a:p>
            <a:pPr algn="r"/>
            <a:r>
              <a:rPr lang="en-US" sz="2000" dirty="0" smtClean="0"/>
              <a:t>-- </a:t>
            </a:r>
            <a:r>
              <a:rPr lang="en-US" sz="2000" dirty="0" smtClean="0">
                <a:hlinkClick r:id="rId2"/>
              </a:rPr>
              <a:t>Charles Haddon Spurgeon, </a:t>
            </a:r>
            <a:r>
              <a:rPr lang="en-US" sz="2000" i="1" dirty="0" smtClean="0">
                <a:hlinkClick r:id="rId2"/>
              </a:rPr>
              <a:t>Sermons, Vol. III, The Two Talents</a:t>
            </a:r>
            <a:endParaRPr lang="en-US" sz="2000" i="1" dirty="0"/>
          </a:p>
        </p:txBody>
      </p:sp>
      <p:sp>
        <p:nvSpPr>
          <p:cNvPr id="9" name="Rectangle 8"/>
          <p:cNvSpPr/>
          <p:nvPr/>
        </p:nvSpPr>
        <p:spPr>
          <a:xfrm>
            <a:off x="1904999" y="124943"/>
            <a:ext cx="5334001" cy="1138773"/>
          </a:xfrm>
          <a:prstGeom prst="rect">
            <a:avLst/>
          </a:prstGeom>
        </p:spPr>
        <p:txBody>
          <a:bodyPr wrap="square" anchor="ctr">
            <a:spAutoFit/>
          </a:bodyPr>
          <a:lstStyle/>
          <a:p>
            <a:pPr algn="ctr"/>
            <a:r>
              <a:rPr lang="en-US" sz="3600" dirty="0">
                <a:hlinkClick r:id="rId3"/>
              </a:rPr>
              <a:t>Daniel 4 </a:t>
            </a:r>
            <a:endParaRPr lang="en-US" sz="3600" dirty="0" smtClean="0"/>
          </a:p>
          <a:p>
            <a:pPr algn="ctr"/>
            <a:r>
              <a:rPr lang="en-US" sz="3200" b="1" dirty="0" smtClean="0"/>
              <a:t>Application</a:t>
            </a:r>
          </a:p>
        </p:txBody>
      </p:sp>
    </p:spTree>
    <p:extLst>
      <p:ext uri="{BB962C8B-B14F-4D97-AF65-F5344CB8AC3E}">
        <p14:creationId xmlns:p14="http://schemas.microsoft.com/office/powerpoint/2010/main" val="2725308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4985980"/>
          </a:xfrm>
          <a:prstGeom prst="rect">
            <a:avLst/>
          </a:prstGeom>
        </p:spPr>
        <p:txBody>
          <a:bodyPr wrap="square">
            <a:spAutoFit/>
          </a:bodyPr>
          <a:lstStyle/>
          <a:p>
            <a:pPr marL="514350" indent="-514350">
              <a:spcAft>
                <a:spcPts val="1200"/>
              </a:spcAft>
              <a:buFont typeface="+mj-lt"/>
              <a:buAutoNum type="arabicPeriod"/>
            </a:pPr>
            <a:r>
              <a:rPr lang="en-US" sz="2400" dirty="0" smtClean="0"/>
              <a:t>Read </a:t>
            </a:r>
            <a:r>
              <a:rPr lang="en-US" sz="2400" dirty="0" smtClean="0">
                <a:hlinkClick r:id="rId3"/>
              </a:rPr>
              <a:t>Psalm 2:1-6</a:t>
            </a:r>
            <a:r>
              <a:rPr lang="en-US" sz="2400" dirty="0" smtClean="0"/>
              <a:t>.  How does that apply to the lessen of </a:t>
            </a:r>
            <a:r>
              <a:rPr lang="en-US" sz="2400" dirty="0" smtClean="0">
                <a:hlinkClick r:id="rId4"/>
              </a:rPr>
              <a:t>Nebuchadnezzar</a:t>
            </a:r>
            <a:r>
              <a:rPr lang="en-US" sz="2400" dirty="0" smtClean="0"/>
              <a:t> in </a:t>
            </a:r>
            <a:r>
              <a:rPr lang="en-US" sz="2400" dirty="0" smtClean="0">
                <a:hlinkClick r:id="rId5"/>
              </a:rPr>
              <a:t>Daniel 4</a:t>
            </a:r>
            <a:r>
              <a:rPr lang="en-US" sz="2400" dirty="0" smtClean="0"/>
              <a:t>?</a:t>
            </a:r>
          </a:p>
          <a:p>
            <a:pPr marL="514350" indent="-514350">
              <a:spcAft>
                <a:spcPts val="1200"/>
              </a:spcAft>
              <a:buFont typeface="+mj-lt"/>
              <a:buAutoNum type="arabicPeriod"/>
            </a:pPr>
            <a:r>
              <a:rPr lang="en-US" sz="2400" dirty="0" smtClean="0"/>
              <a:t>What does the king’s stubborn reluctance to repent say about his heart?  Why, after seeing the truth of God’s power (give examples), would he continue?  How is this similar to the way believers today sometimes respond to God?  (Wiersbe Question #7)</a:t>
            </a:r>
          </a:p>
          <a:p>
            <a:pPr marL="514350" indent="-514350">
              <a:spcAft>
                <a:spcPts val="1200"/>
              </a:spcAft>
              <a:buFont typeface="+mj-lt"/>
              <a:buAutoNum type="arabicPeriod"/>
            </a:pPr>
            <a:r>
              <a:rPr lang="en-US" sz="2400" dirty="0" smtClean="0"/>
              <a:t>For what benefit is the restoration portion of </a:t>
            </a:r>
            <a:r>
              <a:rPr lang="en-US" sz="2400" dirty="0">
                <a:hlinkClick r:id="rId5"/>
              </a:rPr>
              <a:t>Daniel 4</a:t>
            </a:r>
            <a:r>
              <a:rPr lang="en-US" sz="2400" dirty="0" smtClean="0"/>
              <a:t>?  Was it necessary? </a:t>
            </a:r>
          </a:p>
          <a:p>
            <a:pPr marL="514350" indent="-514350">
              <a:spcAft>
                <a:spcPts val="1200"/>
              </a:spcAft>
              <a:buFont typeface="+mj-lt"/>
              <a:buAutoNum type="arabicPeriod"/>
            </a:pPr>
            <a:r>
              <a:rPr lang="en-US" sz="2400" dirty="0" smtClean="0"/>
              <a:t>What might be a, “time in the wilderness,” that was in your past?  Could wisdom (or wise counsel) have helped you avoid it?</a:t>
            </a:r>
            <a:endParaRPr lang="en-US" sz="24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a:hlinkClick r:id="rId5"/>
              </a:rPr>
              <a:t>Daniel 4 </a:t>
            </a:r>
            <a:endParaRPr lang="en-US" sz="3600" dirty="0" smtClean="0"/>
          </a:p>
          <a:p>
            <a:pPr algn="ctr"/>
            <a:r>
              <a:rPr lang="en-US" sz="3200" b="1" dirty="0" smtClean="0"/>
              <a:t>Application</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26</a:t>
            </a:fld>
            <a:endParaRPr lang="en-US" dirty="0"/>
          </a:p>
        </p:txBody>
      </p:sp>
    </p:spTree>
    <p:extLst>
      <p:ext uri="{BB962C8B-B14F-4D97-AF65-F5344CB8AC3E}">
        <p14:creationId xmlns:p14="http://schemas.microsoft.com/office/powerpoint/2010/main" val="3310697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15, 2016</a:t>
            </a:r>
            <a:endParaRPr lang="en-US" dirty="0"/>
          </a:p>
        </p:txBody>
      </p:sp>
      <p:sp>
        <p:nvSpPr>
          <p:cNvPr id="3" name="Footer Placeholder 2"/>
          <p:cNvSpPr>
            <a:spLocks noGrp="1"/>
          </p:cNvSpPr>
          <p:nvPr>
            <p:ph type="ftr" sz="quarter" idx="11"/>
          </p:nvPr>
        </p:nvSpPr>
        <p:spPr/>
        <p:txBody>
          <a:bodyPr/>
          <a:lstStyle/>
          <a:p>
            <a:r>
              <a:rPr lang="fr-FR" dirty="0" smtClean="0"/>
              <a:t>Lesson 4 - Daniel 4</a:t>
            </a:r>
            <a:endParaRPr lang="en-US" dirty="0"/>
          </a:p>
        </p:txBody>
      </p:sp>
      <p:sp>
        <p:nvSpPr>
          <p:cNvPr id="4" name="Slide Number Placeholder 3"/>
          <p:cNvSpPr>
            <a:spLocks noGrp="1"/>
          </p:cNvSpPr>
          <p:nvPr>
            <p:ph type="sldNum" sz="quarter" idx="12"/>
          </p:nvPr>
        </p:nvSpPr>
        <p:spPr/>
        <p:txBody>
          <a:bodyPr/>
          <a:lstStyle/>
          <a:p>
            <a:fld id="{5762F52A-C960-462B-8236-8A9481EACB9C}" type="slidenum">
              <a:rPr lang="en-US" smtClean="0"/>
              <a:pPr/>
              <a:t>27</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507" y="589034"/>
            <a:ext cx="7377952" cy="3471977"/>
          </a:xfrm>
          <a:prstGeom prst="rect">
            <a:avLst/>
          </a:prstGeom>
        </p:spPr>
      </p:pic>
      <p:sp>
        <p:nvSpPr>
          <p:cNvPr id="10" name="TextBox 9"/>
          <p:cNvSpPr txBox="1"/>
          <p:nvPr/>
        </p:nvSpPr>
        <p:spPr>
          <a:xfrm>
            <a:off x="927847" y="4848761"/>
            <a:ext cx="7530354" cy="1323439"/>
          </a:xfrm>
          <a:prstGeom prst="rect">
            <a:avLst/>
          </a:prstGeom>
          <a:noFill/>
        </p:spPr>
        <p:txBody>
          <a:bodyPr wrap="square" rtlCol="0">
            <a:spAutoFit/>
          </a:bodyPr>
          <a:lstStyle/>
          <a:p>
            <a:r>
              <a:rPr lang="en-US" sz="2000" dirty="0"/>
              <a:t>From early childhood, Dr. Duewel had a deep love for the Word of God. His writings and poems on the Holy Spirit, revival, and soul winning </a:t>
            </a:r>
            <a:r>
              <a:rPr lang="en-US" sz="2000" dirty="0" smtClean="0"/>
              <a:t> call </a:t>
            </a:r>
            <a:r>
              <a:rPr lang="en-US" sz="2000" dirty="0"/>
              <a:t>God's people back to prayer, the source of all power for ministry and express his hunger and passion. </a:t>
            </a:r>
          </a:p>
        </p:txBody>
      </p:sp>
      <p:sp>
        <p:nvSpPr>
          <p:cNvPr id="11" name="TextBox 10"/>
          <p:cNvSpPr txBox="1"/>
          <p:nvPr/>
        </p:nvSpPr>
        <p:spPr>
          <a:xfrm>
            <a:off x="1879352" y="4300425"/>
            <a:ext cx="5405647" cy="523220"/>
          </a:xfrm>
          <a:prstGeom prst="rect">
            <a:avLst/>
          </a:prstGeom>
          <a:noFill/>
        </p:spPr>
        <p:txBody>
          <a:bodyPr wrap="none" rtlCol="0">
            <a:spAutoFit/>
          </a:bodyPr>
          <a:lstStyle/>
          <a:p>
            <a:pPr algn="ctr"/>
            <a:r>
              <a:rPr lang="en-US" sz="2800" dirty="0"/>
              <a:t>Wesley L. </a:t>
            </a:r>
            <a:r>
              <a:rPr lang="en-US" sz="2800" dirty="0" smtClean="0"/>
              <a:t>Duewel		1916 - 2016</a:t>
            </a:r>
            <a:endParaRPr lang="en-US" sz="2800" dirty="0"/>
          </a:p>
        </p:txBody>
      </p:sp>
    </p:spTree>
    <p:extLst>
      <p:ext uri="{BB962C8B-B14F-4D97-AF65-F5344CB8AC3E}">
        <p14:creationId xmlns:p14="http://schemas.microsoft.com/office/powerpoint/2010/main" val="419358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10" name="Date Placeholder 9"/>
          <p:cNvSpPr>
            <a:spLocks noGrp="1"/>
          </p:cNvSpPr>
          <p:nvPr>
            <p:ph type="dt" sz="half" idx="2"/>
          </p:nvPr>
        </p:nvSpPr>
        <p:spPr/>
        <p:txBody>
          <a:bodyPr/>
          <a:lstStyle/>
          <a:p>
            <a:r>
              <a:rPr lang="en-US" dirty="0" smtClean="0"/>
              <a:t>March 15, 2016</a:t>
            </a:r>
            <a:endParaRPr lang="en-US" dirty="0"/>
          </a:p>
        </p:txBody>
      </p:sp>
      <p:sp>
        <p:nvSpPr>
          <p:cNvPr id="12" name="Footer Placeholder 11"/>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28</a:t>
            </a:fld>
            <a:endParaRPr lang="en-US" dirty="0"/>
          </a:p>
        </p:txBody>
      </p:sp>
    </p:spTree>
    <p:extLst>
      <p:ext uri="{BB962C8B-B14F-4D97-AF65-F5344CB8AC3E}">
        <p14:creationId xmlns:p14="http://schemas.microsoft.com/office/powerpoint/2010/main" val="639818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6329" y="1981200"/>
            <a:ext cx="7540847" cy="2215991"/>
          </a:xfrm>
          <a:prstGeom prst="rect">
            <a:avLst/>
          </a:prstGeom>
          <a:noFill/>
        </p:spPr>
        <p:txBody>
          <a:bodyPr wrap="none" rtlCol="0">
            <a:spAutoFit/>
          </a:bodyPr>
          <a:lstStyle/>
          <a:p>
            <a:r>
              <a:rPr lang="en-US" sz="13800" dirty="0" smtClean="0">
                <a:latin typeface="Baskerville Old Face" panose="02020602080505020303" pitchFamily="18" charset="0"/>
              </a:rPr>
              <a:t>N</a:t>
            </a:r>
            <a:r>
              <a:rPr lang="en-US" sz="9600" dirty="0" smtClean="0">
                <a:solidFill>
                  <a:schemeClr val="tx1">
                    <a:lumMod val="65000"/>
                    <a:lumOff val="35000"/>
                  </a:schemeClr>
                </a:solidFill>
                <a:latin typeface="Baskerville Old Face" panose="02020602080505020303" pitchFamily="18" charset="0"/>
              </a:rPr>
              <a:t>o</a:t>
            </a:r>
            <a:r>
              <a:rPr lang="en-US" sz="13800" dirty="0" smtClean="0">
                <a:latin typeface="Baskerville Old Face" panose="02020602080505020303" pitchFamily="18" charset="0"/>
              </a:rPr>
              <a:t>L</a:t>
            </a:r>
            <a:r>
              <a:rPr lang="en-US" sz="9600" dirty="0" smtClean="0">
                <a:solidFill>
                  <a:schemeClr val="tx1">
                    <a:lumMod val="65000"/>
                    <a:lumOff val="35000"/>
                  </a:schemeClr>
                </a:solidFill>
                <a:latin typeface="Baskerville Old Face" panose="02020602080505020303" pitchFamily="18" charset="0"/>
              </a:rPr>
              <a:t>i</a:t>
            </a:r>
            <a:r>
              <a:rPr lang="en-US" sz="13800" dirty="0" smtClean="0">
                <a:latin typeface="Baskerville Old Face" panose="02020602080505020303" pitchFamily="18" charset="0"/>
              </a:rPr>
              <a:t>GH</a:t>
            </a:r>
            <a:r>
              <a:rPr lang="en-US" sz="9600" dirty="0" smtClean="0">
                <a:solidFill>
                  <a:schemeClr val="tx1">
                    <a:lumMod val="65000"/>
                    <a:lumOff val="35000"/>
                  </a:schemeClr>
                </a:solidFill>
                <a:latin typeface="Baskerville Old Face" panose="02020602080505020303" pitchFamily="18" charset="0"/>
              </a:rPr>
              <a:t>t</a:t>
            </a:r>
            <a:r>
              <a:rPr lang="en-US" sz="13800" dirty="0" smtClean="0">
                <a:latin typeface="Baskerville Old Face" panose="02020602080505020303" pitchFamily="18" charset="0"/>
              </a:rPr>
              <a:t>S</a:t>
            </a:r>
            <a:endParaRPr lang="en-US" sz="13800" dirty="0">
              <a:latin typeface="Baskerville Old Face" panose="02020602080505020303" pitchFamily="18" charset="0"/>
            </a:endParaRPr>
          </a:p>
        </p:txBody>
      </p:sp>
      <p:sp>
        <p:nvSpPr>
          <p:cNvPr id="8" name="TextBox 7"/>
          <p:cNvSpPr txBox="1"/>
          <p:nvPr/>
        </p:nvSpPr>
        <p:spPr>
          <a:xfrm>
            <a:off x="3048000" y="4954716"/>
            <a:ext cx="1225015" cy="646331"/>
          </a:xfrm>
          <a:prstGeom prst="rect">
            <a:avLst/>
          </a:prstGeom>
          <a:noFill/>
        </p:spPr>
        <p:txBody>
          <a:bodyPr wrap="none" rtlCol="0">
            <a:spAutoFit/>
          </a:bodyPr>
          <a:lstStyle/>
          <a:p>
            <a:r>
              <a:rPr lang="en-US" sz="3600" b="1" dirty="0" smtClean="0"/>
              <a:t>Good</a:t>
            </a:r>
            <a:endParaRPr lang="en-US" sz="3600" b="1" dirty="0"/>
          </a:p>
        </p:txBody>
      </p:sp>
      <p:pic>
        <p:nvPicPr>
          <p:cNvPr id="10" name="Picture 9"/>
          <p:cNvPicPr>
            <a:picLocks noChangeAspect="1"/>
          </p:cNvPicPr>
          <p:nvPr/>
        </p:nvPicPr>
        <p:blipFill>
          <a:blip r:embed="rId2"/>
          <a:stretch>
            <a:fillRect/>
          </a:stretch>
        </p:blipFill>
        <p:spPr>
          <a:xfrm>
            <a:off x="2078915" y="4394481"/>
            <a:ext cx="3924300" cy="963251"/>
          </a:xfrm>
          <a:prstGeom prst="rect">
            <a:avLst/>
          </a:prstGeom>
        </p:spPr>
      </p:pic>
      <p:grpSp>
        <p:nvGrpSpPr>
          <p:cNvPr id="15" name="Group 14"/>
          <p:cNvGrpSpPr/>
          <p:nvPr/>
        </p:nvGrpSpPr>
        <p:grpSpPr>
          <a:xfrm>
            <a:off x="4098080" y="5031560"/>
            <a:ext cx="854920" cy="1165867"/>
            <a:chOff x="5040108" y="4985700"/>
            <a:chExt cx="854920" cy="1165867"/>
          </a:xfrm>
        </p:grpSpPr>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30000" t="60000" r="30000" b="22000"/>
            <a:stretch/>
          </p:blipFill>
          <p:spPr>
            <a:xfrm>
              <a:off x="5040108" y="5715000"/>
              <a:ext cx="854920" cy="384714"/>
            </a:xfrm>
            <a:prstGeom prst="rect">
              <a:avLst/>
            </a:prstGeom>
          </p:spPr>
        </p:pic>
        <p:pic>
          <p:nvPicPr>
            <p:cNvPr id="14" name="Picture 13"/>
            <p:cNvPicPr>
              <a:picLocks noChangeAspect="1"/>
            </p:cNvPicPr>
            <p:nvPr/>
          </p:nvPicPr>
          <p:blipFill rotWithShape="1">
            <a:blip r:embed="rId3">
              <a:extLst>
                <a:ext uri="{28A0092B-C50C-407E-A947-70E740481C1C}">
                  <a14:useLocalDpi xmlns:a14="http://schemas.microsoft.com/office/drawing/2010/main" val="0"/>
                </a:ext>
              </a:extLst>
            </a:blip>
            <a:srcRect l="46000" t="18000" r="32000" b="40000"/>
            <a:stretch/>
          </p:blipFill>
          <p:spPr>
            <a:xfrm>
              <a:off x="5434775" y="4985700"/>
              <a:ext cx="382014" cy="729300"/>
            </a:xfrm>
            <a:prstGeom prst="rect">
              <a:avLst/>
            </a:prstGeom>
          </p:spPr>
        </p:pic>
        <p:sp>
          <p:nvSpPr>
            <p:cNvPr id="12" name="TextBox 11"/>
            <p:cNvSpPr txBox="1"/>
            <p:nvPr/>
          </p:nvSpPr>
          <p:spPr>
            <a:xfrm>
              <a:off x="5320519" y="5782235"/>
              <a:ext cx="449162" cy="369332"/>
            </a:xfrm>
            <a:prstGeom prst="rect">
              <a:avLst/>
            </a:prstGeom>
            <a:noFill/>
          </p:spPr>
          <p:txBody>
            <a:bodyPr wrap="none" rtlCol="0">
              <a:spAutoFit/>
            </a:bodyPr>
            <a:lstStyle/>
            <a:p>
              <a:r>
                <a:rPr lang="en-US" b="1" dirty="0" smtClean="0">
                  <a:solidFill>
                    <a:schemeClr val="bg1"/>
                  </a:solidFill>
                  <a:effectLst>
                    <a:outerShdw blurRad="38100" dist="38100" dir="2700000" algn="tl">
                      <a:srgbClr val="000000">
                        <a:alpha val="43137"/>
                      </a:srgbClr>
                    </a:outerShdw>
                  </a:effectLst>
                </a:rPr>
                <a:t>½  </a:t>
              </a:r>
              <a:endParaRPr lang="en-US" b="1" dirty="0">
                <a:solidFill>
                  <a:schemeClr val="bg1"/>
                </a:solidFill>
                <a:effectLst>
                  <a:outerShdw blurRad="38100" dist="38100" dir="2700000" algn="tl">
                    <a:srgbClr val="000000">
                      <a:alpha val="43137"/>
                    </a:srgbClr>
                  </a:outerShdw>
                </a:effectLst>
              </a:endParaRPr>
            </a:p>
          </p:txBody>
        </p:sp>
      </p:grpSp>
      <p:sp>
        <p:nvSpPr>
          <p:cNvPr id="11" name="TextBox 10"/>
          <p:cNvSpPr txBox="1"/>
          <p:nvPr/>
        </p:nvSpPr>
        <p:spPr>
          <a:xfrm>
            <a:off x="4095642" y="4941269"/>
            <a:ext cx="599844" cy="646331"/>
          </a:xfrm>
          <a:prstGeom prst="rect">
            <a:avLst/>
          </a:prstGeom>
          <a:noFill/>
        </p:spPr>
        <p:txBody>
          <a:bodyPr wrap="none" rtlCol="0">
            <a:spAutoFit/>
          </a:bodyPr>
          <a:lstStyle/>
          <a:p>
            <a:r>
              <a:rPr lang="en-US" sz="3600" b="1" dirty="0" smtClean="0">
                <a:solidFill>
                  <a:srgbClr val="002060"/>
                </a:solidFill>
              </a:rPr>
              <a:t>@</a:t>
            </a:r>
            <a:endParaRPr lang="en-US" sz="3600" b="1" dirty="0">
              <a:solidFill>
                <a:srgbClr val="002060"/>
              </a:solidFil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4996" y="5277881"/>
            <a:ext cx="1124120" cy="741919"/>
          </a:xfrm>
          <a:prstGeom prst="rect">
            <a:avLst/>
          </a:prstGeom>
        </p:spPr>
      </p:pic>
      <p:sp>
        <p:nvSpPr>
          <p:cNvPr id="18" name="Rectangle 17"/>
          <p:cNvSpPr/>
          <p:nvPr/>
        </p:nvSpPr>
        <p:spPr>
          <a:xfrm>
            <a:off x="2514600" y="4197191"/>
            <a:ext cx="4419600" cy="23617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8"/>
          <p:cNvSpPr>
            <a:spLocks noGrp="1"/>
          </p:cNvSpPr>
          <p:nvPr>
            <p:ph type="dt" sz="half" idx="2"/>
          </p:nvPr>
        </p:nvSpPr>
        <p:spPr/>
        <p:txBody>
          <a:bodyPr/>
          <a:lstStyle/>
          <a:p>
            <a:r>
              <a:rPr lang="en-US" dirty="0" smtClean="0"/>
              <a:t>March 15, 2016</a:t>
            </a:r>
            <a:endParaRPr lang="en-US" dirty="0"/>
          </a:p>
        </p:txBody>
      </p:sp>
      <p:sp>
        <p:nvSpPr>
          <p:cNvPr id="20" name="Footer Placeholder 19"/>
          <p:cNvSpPr>
            <a:spLocks noGrp="1"/>
          </p:cNvSpPr>
          <p:nvPr>
            <p:ph type="ftr" sz="quarter" idx="3"/>
          </p:nvPr>
        </p:nvSpPr>
        <p:spPr/>
        <p:txBody>
          <a:bodyPr/>
          <a:lstStyle/>
          <a:p>
            <a:r>
              <a:rPr lang="fr-FR" dirty="0" smtClean="0"/>
              <a:t>Lesson 4 - Daniel 4</a:t>
            </a:r>
            <a:endParaRPr lang="en-US" dirty="0"/>
          </a:p>
        </p:txBody>
      </p:sp>
      <p:sp>
        <p:nvSpPr>
          <p:cNvPr id="21" name="Slide Number Placeholder 20"/>
          <p:cNvSpPr>
            <a:spLocks noGrp="1"/>
          </p:cNvSpPr>
          <p:nvPr>
            <p:ph type="sldNum" sz="quarter" idx="4"/>
          </p:nvPr>
        </p:nvSpPr>
        <p:spPr/>
        <p:txBody>
          <a:bodyPr/>
          <a:lstStyle/>
          <a:p>
            <a:fld id="{5762F52A-C960-462B-8236-8A9481EACB9C}" type="slidenum">
              <a:rPr lang="en-US" smtClean="0"/>
              <a:pPr/>
              <a:t>29</a:t>
            </a:fld>
            <a:endParaRPr lang="en-US" dirty="0"/>
          </a:p>
        </p:txBody>
      </p:sp>
    </p:spTree>
    <p:extLst>
      <p:ext uri="{BB962C8B-B14F-4D97-AF65-F5344CB8AC3E}">
        <p14:creationId xmlns:p14="http://schemas.microsoft.com/office/powerpoint/2010/main" val="2104264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3177277699"/>
              </p:ext>
            </p:extLst>
          </p:nvPr>
        </p:nvGraphicFramePr>
        <p:xfrm>
          <a:off x="152398" y="1600200"/>
          <a:ext cx="8839203" cy="4785360"/>
        </p:xfrm>
        <a:graphic>
          <a:graphicData uri="http://schemas.openxmlformats.org/drawingml/2006/table">
            <a:tbl>
              <a:tblPr firstRow="1" bandRow="1">
                <a:tableStyleId>{5940675A-B579-460E-94D1-54222C63F5DA}</a:tableStyleId>
              </a:tblPr>
              <a:tblGrid>
                <a:gridCol w="1143002"/>
                <a:gridCol w="1143000"/>
                <a:gridCol w="1143000"/>
                <a:gridCol w="1066800"/>
                <a:gridCol w="838200"/>
                <a:gridCol w="762000"/>
                <a:gridCol w="1066800"/>
                <a:gridCol w="838200"/>
                <a:gridCol w="838201"/>
              </a:tblGrid>
              <a:tr h="914400">
                <a:tc>
                  <a:txBody>
                    <a:bodyPr/>
                    <a:lstStyle/>
                    <a:p>
                      <a:pPr algn="ctr"/>
                      <a:r>
                        <a:rPr lang="en-US" sz="2400" b="1" dirty="0" smtClean="0"/>
                        <a:t>Focus</a:t>
                      </a:r>
                      <a:endParaRPr lang="en-US" sz="2000" b="1" dirty="0"/>
                    </a:p>
                  </a:txBody>
                  <a:tcPr anchor="ctr"/>
                </a:tc>
                <a:tc>
                  <a:txBody>
                    <a:bodyPr/>
                    <a:lstStyle/>
                    <a:p>
                      <a:pPr algn="ctr"/>
                      <a:r>
                        <a:rPr lang="en-US" sz="2000" b="1" u="none" dirty="0" smtClean="0"/>
                        <a:t>Daniel’s History</a:t>
                      </a:r>
                      <a:endParaRPr lang="en-US" sz="2000" b="0" dirty="0"/>
                    </a:p>
                  </a:txBody>
                  <a:tcPr anchor="ctr"/>
                </a:tc>
                <a:tc gridSpan="4">
                  <a:txBody>
                    <a:bodyPr/>
                    <a:lstStyle/>
                    <a:p>
                      <a:pPr algn="ctr"/>
                      <a:r>
                        <a:rPr lang="en-US" sz="2000" b="1" dirty="0" smtClean="0"/>
                        <a:t>Prophetic Plan for the Gentiles</a:t>
                      </a:r>
                      <a:endParaRPr lang="en-US" sz="2000" b="1" dirty="0"/>
                    </a:p>
                  </a:txBody>
                  <a:tcPr anchor="ctr"/>
                </a:tc>
                <a:tc hMerge="1">
                  <a:txBody>
                    <a:bodyPr/>
                    <a:lstStyle/>
                    <a:p>
                      <a:endParaRPr lang="en-US"/>
                    </a:p>
                  </a:txBody>
                  <a:tcPr/>
                </a:tc>
                <a:tc hMerge="1">
                  <a:txBody>
                    <a:bodyPr/>
                    <a:lstStyle/>
                    <a:p>
                      <a:endParaRPr lang="en-US"/>
                    </a:p>
                  </a:txBody>
                  <a:tcPr/>
                </a:tc>
                <a:tc hMerge="1">
                  <a:txBody>
                    <a:bodyPr/>
                    <a:lstStyle/>
                    <a:p>
                      <a:pPr algn="ctr"/>
                      <a:endParaRPr lang="en-US" sz="2000" b="0" dirty="0"/>
                    </a:p>
                  </a:txBody>
                  <a:tcPr anchor="ctr"/>
                </a:tc>
                <a:tc gridSpan="3">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b="1" dirty="0" smtClean="0"/>
                        <a:t>Prophetic Plan of Israel</a:t>
                      </a:r>
                      <a:endParaRPr lang="en-US" sz="2000" b="0" u="none" dirty="0"/>
                    </a:p>
                  </a:txBody>
                  <a:tcPr anchor="ctr"/>
                </a:tc>
                <a:tc hMerge="1">
                  <a:txBody>
                    <a:bodyPr/>
                    <a:lstStyle/>
                    <a:p>
                      <a:endParaRPr lang="en-US"/>
                    </a:p>
                  </a:txBody>
                  <a:tcPr/>
                </a:tc>
                <a:tc hMerge="1">
                  <a:txBody>
                    <a:bodyPr/>
                    <a:lstStyle/>
                    <a:p>
                      <a:pPr marL="0" marR="0" indent="0" algn="ctr" defTabSz="914293" rtl="0" eaLnBrk="1" fontAlgn="auto" latinLnBrk="0" hangingPunct="1">
                        <a:lnSpc>
                          <a:spcPct val="100000"/>
                        </a:lnSpc>
                        <a:spcBef>
                          <a:spcPts val="0"/>
                        </a:spcBef>
                        <a:spcAft>
                          <a:spcPts val="0"/>
                        </a:spcAft>
                        <a:buClrTx/>
                        <a:buSzTx/>
                        <a:buFontTx/>
                        <a:buNone/>
                        <a:tabLst/>
                        <a:defRPr/>
                      </a:pPr>
                      <a:endParaRPr lang="en-US" sz="2000" b="1" u="none" dirty="0"/>
                    </a:p>
                  </a:txBody>
                  <a:tcPr anchor="ctr"/>
                </a:tc>
              </a:tr>
              <a:tr h="609600">
                <a:tc>
                  <a:txBody>
                    <a:bodyPr/>
                    <a:lstStyle/>
                    <a:p>
                      <a:pPr algn="ctr"/>
                      <a:r>
                        <a:rPr lang="en-US" sz="1800" b="1" dirty="0" smtClean="0"/>
                        <a:t>Reference</a:t>
                      </a:r>
                      <a:endParaRPr lang="en-US" sz="1600" b="1" dirty="0" smtClean="0"/>
                    </a:p>
                  </a:txBody>
                  <a:tcPr anchor="ctr"/>
                </a:tc>
                <a:tc>
                  <a:txBody>
                    <a:bodyPr/>
                    <a:lstStyle/>
                    <a:p>
                      <a:pPr algn="ctr"/>
                      <a:r>
                        <a:rPr lang="en-US" sz="1800" dirty="0" smtClean="0"/>
                        <a:t>1</a:t>
                      </a:r>
                      <a:endParaRPr lang="en-US" sz="1800" dirty="0"/>
                    </a:p>
                  </a:txBody>
                  <a:tcPr anchor="ctr"/>
                </a:tc>
                <a:tc>
                  <a:txBody>
                    <a:bodyPr/>
                    <a:lstStyle/>
                    <a:p>
                      <a:pPr algn="ctr"/>
                      <a:r>
                        <a:rPr lang="en-US" sz="1800" dirty="0" smtClean="0"/>
                        <a:t>2 - 4</a:t>
                      </a:r>
                      <a:endParaRPr lang="en-US" sz="1800" dirty="0"/>
                    </a:p>
                  </a:txBody>
                  <a:tcPr anchor="ctr"/>
                </a:tc>
                <a:tc>
                  <a:txBody>
                    <a:bodyPr/>
                    <a:lstStyle/>
                    <a:p>
                      <a:pPr algn="ctr"/>
                      <a:r>
                        <a:rPr lang="en-US" sz="1800" dirty="0" smtClean="0"/>
                        <a:t>5</a:t>
                      </a:r>
                      <a:endParaRPr lang="en-US" sz="1800" dirty="0"/>
                    </a:p>
                  </a:txBody>
                  <a:tcPr anchor="ctr"/>
                </a:tc>
                <a:tc>
                  <a:txBody>
                    <a:bodyPr/>
                    <a:lstStyle/>
                    <a:p>
                      <a:pPr algn="ctr"/>
                      <a:r>
                        <a:rPr lang="en-US" sz="1800" dirty="0" smtClean="0"/>
                        <a:t>6</a:t>
                      </a:r>
                      <a:endParaRPr lang="en-US" sz="1800" dirty="0"/>
                    </a:p>
                  </a:txBody>
                  <a:tcPr anchor="ctr"/>
                </a:tc>
                <a:tc>
                  <a:txBody>
                    <a:bodyPr/>
                    <a:lstStyle/>
                    <a:p>
                      <a:pPr algn="ctr"/>
                      <a:r>
                        <a:rPr lang="en-US" sz="1800" dirty="0" smtClean="0"/>
                        <a:t>7</a:t>
                      </a:r>
                      <a:endParaRPr lang="en-US" sz="1800" dirty="0"/>
                    </a:p>
                  </a:txBody>
                  <a:tcPr anchor="ctr"/>
                </a:tc>
                <a:tc>
                  <a:txBody>
                    <a:bodyPr/>
                    <a:lstStyle/>
                    <a:p>
                      <a:pPr algn="ctr"/>
                      <a:r>
                        <a:rPr lang="en-US" sz="1800" dirty="0" smtClean="0"/>
                        <a:t>8</a:t>
                      </a:r>
                      <a:endParaRPr lang="en-US" sz="1800" dirty="0"/>
                    </a:p>
                  </a:txBody>
                  <a:tcPr anchor="ctr"/>
                </a:tc>
                <a:tc>
                  <a:txBody>
                    <a:bodyPr/>
                    <a:lstStyle/>
                    <a:p>
                      <a:pPr algn="ctr"/>
                      <a:r>
                        <a:rPr lang="en-US" sz="1800" dirty="0" smtClean="0"/>
                        <a:t>9</a:t>
                      </a:r>
                      <a:endParaRPr lang="en-US" sz="18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dirty="0" smtClean="0"/>
                        <a:t>10 - 12</a:t>
                      </a:r>
                    </a:p>
                  </a:txBody>
                  <a:tcPr anchor="ctr"/>
                </a:tc>
              </a:tr>
              <a:tr h="1295400">
                <a:tc>
                  <a:txBody>
                    <a:bodyPr/>
                    <a:lstStyle/>
                    <a:p>
                      <a:pPr algn="ctr"/>
                      <a:r>
                        <a:rPr lang="en-US" sz="2000" b="1" dirty="0" smtClean="0"/>
                        <a:t>Division</a:t>
                      </a:r>
                      <a:endParaRPr lang="en-US" sz="1600" b="1" dirty="0" smtClean="0"/>
                    </a:p>
                  </a:txBody>
                  <a:tcPr anchor="ctr"/>
                </a:tc>
                <a:tc>
                  <a:txBody>
                    <a:bodyPr/>
                    <a:lstStyle/>
                    <a:p>
                      <a:pPr algn="ctr"/>
                      <a:r>
                        <a:rPr lang="en-US" sz="1600" dirty="0" smtClean="0"/>
                        <a:t>Personal Life of Daniel</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Visions of Nebuc-hadnezzar</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Visions of Balshazzar</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Decree</a:t>
                      </a:r>
                      <a:r>
                        <a:rPr lang="en-US" sz="1600" baseline="0" dirty="0" smtClean="0"/>
                        <a:t> of Darius</a:t>
                      </a:r>
                      <a:endParaRPr lang="en-US" sz="1600" dirty="0" smtClean="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Four Beasts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Vision </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Ram and </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Male Goat</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Vision of Seventy Weeks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Vision of Israel’s Future</a:t>
                      </a:r>
                    </a:p>
                  </a:txBody>
                  <a:tcPr anchor="ctr"/>
                </a:tc>
              </a:tr>
              <a:tr h="685800">
                <a:tc rowSpan="2">
                  <a:txBody>
                    <a:bodyPr/>
                    <a:lstStyle/>
                    <a:p>
                      <a:pPr algn="ctr"/>
                      <a:r>
                        <a:rPr lang="en-US" sz="2400" b="1" dirty="0" smtClean="0"/>
                        <a:t>Topic</a:t>
                      </a:r>
                      <a:endParaRPr lang="en-US" sz="1600" b="1" dirty="0"/>
                    </a:p>
                  </a:txBody>
                  <a:tcPr anchor="ctr"/>
                </a:tc>
                <a:tc>
                  <a:txBody>
                    <a:bodyPr/>
                    <a:lstStyle/>
                    <a:p>
                      <a:pPr algn="ctr"/>
                      <a:r>
                        <a:rPr lang="en-US" sz="1500" b="1" dirty="0" smtClean="0"/>
                        <a:t>Daniel’s Background</a:t>
                      </a:r>
                      <a:endParaRPr lang="en-US" sz="1500" dirty="0"/>
                    </a:p>
                  </a:txBody>
                  <a:tcPr anchor="ctr"/>
                </a:tc>
                <a:tc gridSpan="4">
                  <a:txBody>
                    <a:bodyPr/>
                    <a:lstStyle/>
                    <a:p>
                      <a:pPr algn="ctr"/>
                      <a:r>
                        <a:rPr lang="en-US" sz="1800" b="1" dirty="0" smtClean="0"/>
                        <a:t>Daniel Interprets </a:t>
                      </a:r>
                    </a:p>
                    <a:p>
                      <a:pPr algn="ctr"/>
                      <a:r>
                        <a:rPr lang="en-US" sz="1800" b="1" dirty="0" smtClean="0"/>
                        <a:t>Others’ Dreams</a:t>
                      </a:r>
                      <a:endParaRPr lang="en-US" sz="18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a:r>
                        <a:rPr lang="en-US" sz="1800" b="1" dirty="0" smtClean="0"/>
                        <a:t>Angel Interprets </a:t>
                      </a:r>
                    </a:p>
                    <a:p>
                      <a:pPr algn="ctr"/>
                      <a:r>
                        <a:rPr lang="en-US" sz="1800" b="1" dirty="0" smtClean="0"/>
                        <a:t>Daniel’s Dreams</a:t>
                      </a:r>
                      <a:endParaRPr lang="en-US" sz="1600" b="1" dirty="0"/>
                    </a:p>
                  </a:txBody>
                  <a:tcPr anchor="ctr"/>
                </a:tc>
                <a:tc hMerge="1">
                  <a:txBody>
                    <a:bodyPr/>
                    <a:lstStyle/>
                    <a:p>
                      <a:endParaRPr lang="en-US"/>
                    </a:p>
                  </a:txBody>
                  <a:tcPr/>
                </a:tc>
                <a:tc hMerge="1">
                  <a:txBody>
                    <a:bodyPr/>
                    <a:lstStyle/>
                    <a:p>
                      <a:endParaRPr lang="en-US"/>
                    </a:p>
                  </a:txBody>
                  <a:tcPr/>
                </a:tc>
              </a:tr>
              <a:tr h="685800">
                <a:tc vMerge="1">
                  <a:txBody>
                    <a:bodyPr/>
                    <a:lstStyle/>
                    <a:p>
                      <a:pPr algn="ctr"/>
                      <a:endParaRPr lang="en-US" sz="1600" b="1" dirty="0"/>
                    </a:p>
                  </a:txBody>
                  <a:tcPr anchor="ctr"/>
                </a:tc>
                <a:tc>
                  <a:txBody>
                    <a:bodyPr/>
                    <a:lstStyle/>
                    <a:p>
                      <a:pPr algn="ctr"/>
                      <a:r>
                        <a:rPr lang="en-US" sz="1800" b="1" u="none" dirty="0" smtClean="0"/>
                        <a:t>Hebrew</a:t>
                      </a:r>
                      <a:endParaRPr lang="en-US" sz="1800" b="1" u="none" dirty="0"/>
                    </a:p>
                  </a:txBody>
                  <a:tcPr anchor="ctr"/>
                </a:tc>
                <a:tc gridSpan="4">
                  <a:txBody>
                    <a:bodyPr/>
                    <a:lstStyle/>
                    <a:p>
                      <a:pPr algn="ctr"/>
                      <a:r>
                        <a:rPr lang="en-US" sz="1800" b="1" u="none" dirty="0" smtClean="0"/>
                        <a:t>Aramaic</a:t>
                      </a:r>
                      <a:endParaRPr lang="en-US" sz="18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800" b="1" u="none" dirty="0" smtClean="0"/>
                        <a:t>Hebrew</a:t>
                      </a:r>
                    </a:p>
                  </a:txBody>
                  <a:tcPr anchor="ctr"/>
                </a:tc>
                <a:tc hMerge="1">
                  <a:txBody>
                    <a:bodyPr/>
                    <a:lstStyle/>
                    <a:p>
                      <a:endParaRPr lang="en-US"/>
                    </a:p>
                  </a:txBody>
                  <a:tcP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8">
                  <a:txBody>
                    <a:bodyPr/>
                    <a:lstStyle/>
                    <a:p>
                      <a:pPr algn="ctr"/>
                      <a:r>
                        <a:rPr lang="en-US" sz="1800" dirty="0" smtClean="0"/>
                        <a:t>Written in </a:t>
                      </a:r>
                      <a:r>
                        <a:rPr lang="en-US" sz="1800" b="1" dirty="0" smtClean="0"/>
                        <a:t>Babylon </a:t>
                      </a:r>
                      <a:r>
                        <a:rPr lang="en-US" sz="1800" b="0" dirty="0" smtClean="0"/>
                        <a:t>or </a:t>
                      </a:r>
                      <a:r>
                        <a:rPr lang="en-US" sz="1800" b="1" dirty="0" smtClean="0"/>
                        <a:t>Persia</a:t>
                      </a:r>
                      <a:r>
                        <a:rPr lang="en-US" sz="1800" b="1" baseline="0" dirty="0" smtClean="0"/>
                        <a:t> </a:t>
                      </a:r>
                      <a:r>
                        <a:rPr lang="en-US" sz="1800" baseline="0" dirty="0" smtClean="0"/>
                        <a:t>around </a:t>
                      </a:r>
                      <a:r>
                        <a:rPr lang="en-US" sz="1800" b="1" baseline="0" dirty="0" smtClean="0"/>
                        <a:t>605 – 536 BC</a:t>
                      </a:r>
                      <a:endParaRPr lang="en-US" sz="18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 name="Rectangle 9"/>
          <p:cNvSpPr/>
          <p:nvPr/>
        </p:nvSpPr>
        <p:spPr>
          <a:xfrm>
            <a:off x="3762867" y="91309"/>
            <a:ext cx="1614545" cy="1200329"/>
          </a:xfrm>
          <a:prstGeom prst="rect">
            <a:avLst/>
          </a:prstGeom>
        </p:spPr>
        <p:txBody>
          <a:bodyPr wrap="none" anchor="ctr">
            <a:spAutoFit/>
          </a:bodyPr>
          <a:lstStyle/>
          <a:p>
            <a:pPr algn="ctr"/>
            <a:r>
              <a:rPr lang="en-US" sz="3600" b="1" dirty="0" smtClean="0"/>
              <a:t>Daniel</a:t>
            </a:r>
          </a:p>
          <a:p>
            <a:pPr algn="ctr"/>
            <a:r>
              <a:rPr lang="en-US" sz="3600" b="1" dirty="0" smtClean="0"/>
              <a:t>Outline</a:t>
            </a:r>
            <a:endParaRPr lang="en-US" sz="3600" dirty="0" smtClean="0"/>
          </a:p>
        </p:txBody>
      </p:sp>
      <p:sp>
        <p:nvSpPr>
          <p:cNvPr id="7" name="Right Arrow 6"/>
          <p:cNvSpPr/>
          <p:nvPr/>
        </p:nvSpPr>
        <p:spPr>
          <a:xfrm rot="18846959">
            <a:off x="2739982" y="2938145"/>
            <a:ext cx="470256"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11"/>
          <p:cNvSpPr>
            <a:spLocks noGrp="1"/>
          </p:cNvSpPr>
          <p:nvPr>
            <p:ph type="dt" sz="half" idx="2"/>
          </p:nvPr>
        </p:nvSpPr>
        <p:spPr/>
        <p:txBody>
          <a:bodyPr/>
          <a:lstStyle/>
          <a:p>
            <a:r>
              <a:rPr lang="en-US" dirty="0" smtClean="0"/>
              <a:t>March 15, 2016</a:t>
            </a:r>
            <a:endParaRPr lang="en-US" dirty="0"/>
          </a:p>
        </p:txBody>
      </p:sp>
      <p:sp>
        <p:nvSpPr>
          <p:cNvPr id="14" name="Footer Placeholder 13"/>
          <p:cNvSpPr>
            <a:spLocks noGrp="1"/>
          </p:cNvSpPr>
          <p:nvPr>
            <p:ph type="ftr" sz="quarter" idx="3"/>
          </p:nvPr>
        </p:nvSpPr>
        <p:spPr/>
        <p:txBody>
          <a:bodyPr/>
          <a:lstStyle/>
          <a:p>
            <a:r>
              <a:rPr lang="fr-FR" dirty="0" smtClean="0"/>
              <a:t>Lesson 4 - Daniel 4</a:t>
            </a:r>
            <a:endParaRPr lang="en-US" dirty="0"/>
          </a:p>
        </p:txBody>
      </p:sp>
      <p:sp>
        <p:nvSpPr>
          <p:cNvPr id="15" name="Slide Number Placeholder 14"/>
          <p:cNvSpPr>
            <a:spLocks noGrp="1"/>
          </p:cNvSpPr>
          <p:nvPr>
            <p:ph type="sldNum" sz="quarter" idx="4"/>
          </p:nvPr>
        </p:nvSpPr>
        <p:spPr/>
        <p:txBody>
          <a:bodyPr/>
          <a:lstStyle/>
          <a:p>
            <a:fld id="{5762F52A-C960-462B-8236-8A9481EACB9C}" type="slidenum">
              <a:rPr lang="en-US" smtClean="0"/>
              <a:pPr/>
              <a:t>3</a:t>
            </a:fld>
            <a:endParaRPr lang="en-US" dirty="0"/>
          </a:p>
        </p:txBody>
      </p:sp>
    </p:spTree>
    <p:extLst>
      <p:ext uri="{BB962C8B-B14F-4D97-AF65-F5344CB8AC3E}">
        <p14:creationId xmlns:p14="http://schemas.microsoft.com/office/powerpoint/2010/main" val="13036261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23372"/>
            <a:ext cx="8229600" cy="1143000"/>
          </a:xfrm>
        </p:spPr>
        <p:txBody>
          <a:bodyPr>
            <a:normAutofit/>
          </a:bodyPr>
          <a:lstStyle/>
          <a:p>
            <a:r>
              <a:rPr lang="en-US" sz="3600" b="1" dirty="0" smtClean="0"/>
              <a:t>Scripture Interpretation</a:t>
            </a:r>
            <a:endParaRPr lang="en-US" sz="3600" b="1" dirty="0"/>
          </a:p>
        </p:txBody>
      </p:sp>
      <p:sp>
        <p:nvSpPr>
          <p:cNvPr id="6" name="Content Placeholder 5"/>
          <p:cNvSpPr>
            <a:spLocks noGrp="1"/>
          </p:cNvSpPr>
          <p:nvPr>
            <p:ph idx="1"/>
          </p:nvPr>
        </p:nvSpPr>
        <p:spPr>
          <a:xfrm>
            <a:off x="457200" y="1600201"/>
            <a:ext cx="8610600" cy="4525963"/>
          </a:xfrm>
        </p:spPr>
        <p:txBody>
          <a:bodyPr>
            <a:noAutofit/>
          </a:bodyPr>
          <a:lstStyle/>
          <a:p>
            <a:pPr lvl="0">
              <a:spcBef>
                <a:spcPts val="0"/>
              </a:spcBef>
            </a:pPr>
            <a:r>
              <a:rPr lang="en-US" sz="3600" b="1" dirty="0">
                <a:latin typeface="Baskerville Old Face" panose="02020602080505020303" pitchFamily="18" charset="0"/>
              </a:rPr>
              <a:t>N</a:t>
            </a:r>
            <a:r>
              <a:rPr lang="en-US" sz="2400" b="1" dirty="0">
                <a:latin typeface="Baskerville Old Face" panose="02020602080505020303" pitchFamily="18" charset="0"/>
              </a:rPr>
              <a:t>o</a:t>
            </a:r>
            <a:r>
              <a:rPr lang="en-US" sz="2400" b="1" dirty="0">
                <a:solidFill>
                  <a:schemeClr val="tx1">
                    <a:lumMod val="65000"/>
                    <a:lumOff val="35000"/>
                  </a:schemeClr>
                </a:solidFill>
                <a:latin typeface="Baskerville Old Face" panose="02020602080505020303" pitchFamily="18" charset="0"/>
              </a:rPr>
              <a:t>rmal</a:t>
            </a:r>
            <a:r>
              <a:rPr lang="en-US" sz="2400" dirty="0"/>
              <a:t> </a:t>
            </a:r>
            <a:r>
              <a:rPr lang="en-US" sz="2400" i="1" dirty="0"/>
              <a:t>- understanding the words of Scripture in their common usage unless otherwise indicated by the context.</a:t>
            </a:r>
            <a:endParaRPr lang="en-US" sz="2400" dirty="0"/>
          </a:p>
          <a:p>
            <a:pPr lvl="0">
              <a:spcBef>
                <a:spcPts val="0"/>
              </a:spcBef>
            </a:pPr>
            <a:r>
              <a:rPr lang="en-US" sz="3600" b="1" dirty="0">
                <a:latin typeface="Baskerville Old Face" panose="02020602080505020303" pitchFamily="18" charset="0"/>
              </a:rPr>
              <a:t>L</a:t>
            </a:r>
            <a:r>
              <a:rPr lang="en-US" sz="2400" b="1" dirty="0">
                <a:solidFill>
                  <a:schemeClr val="tx1">
                    <a:lumMod val="65000"/>
                    <a:lumOff val="35000"/>
                  </a:schemeClr>
                </a:solidFill>
                <a:latin typeface="Baskerville Old Face" panose="02020602080505020303" pitchFamily="18" charset="0"/>
              </a:rPr>
              <a:t>iteral</a:t>
            </a:r>
            <a:r>
              <a:rPr lang="en-US" sz="2400" dirty="0"/>
              <a:t> </a:t>
            </a:r>
            <a:r>
              <a:rPr lang="en-US" sz="2400" i="1" dirty="0"/>
              <a:t>- understanding the meaning of Scripture in its ordinary sense unless the context requires a figurative interpretation.</a:t>
            </a:r>
            <a:endParaRPr lang="en-US" sz="2400" dirty="0"/>
          </a:p>
          <a:p>
            <a:pPr lvl="0">
              <a:spcBef>
                <a:spcPts val="0"/>
              </a:spcBef>
            </a:pPr>
            <a:r>
              <a:rPr lang="en-US" sz="3600" b="1" dirty="0">
                <a:latin typeface="Baskerville Old Face" panose="02020602080505020303" pitchFamily="18" charset="0"/>
              </a:rPr>
              <a:t>G</a:t>
            </a:r>
            <a:r>
              <a:rPr lang="en-US" sz="2400" b="1" dirty="0">
                <a:solidFill>
                  <a:schemeClr val="tx1">
                    <a:lumMod val="65000"/>
                    <a:lumOff val="35000"/>
                  </a:schemeClr>
                </a:solidFill>
                <a:latin typeface="Baskerville Old Face" panose="02020602080505020303" pitchFamily="18" charset="0"/>
              </a:rPr>
              <a:t>rammatical</a:t>
            </a:r>
            <a:r>
              <a:rPr lang="en-US" sz="2400" dirty="0"/>
              <a:t> - </a:t>
            </a:r>
            <a:r>
              <a:rPr lang="en-US" sz="2400" i="1" dirty="0"/>
              <a:t>using the recognized rules of grammar to interpret the text.</a:t>
            </a:r>
            <a:endParaRPr lang="en-US" sz="2400" dirty="0"/>
          </a:p>
          <a:p>
            <a:pPr lvl="0">
              <a:spcBef>
                <a:spcPts val="0"/>
              </a:spcBef>
            </a:pPr>
            <a:r>
              <a:rPr lang="en-US" sz="3600" b="1" dirty="0">
                <a:latin typeface="Baskerville Old Face" panose="02020602080505020303" pitchFamily="18" charset="0"/>
              </a:rPr>
              <a:t>H</a:t>
            </a:r>
            <a:r>
              <a:rPr lang="en-US" sz="2400" b="1" dirty="0">
                <a:solidFill>
                  <a:schemeClr val="tx1">
                    <a:lumMod val="65000"/>
                    <a:lumOff val="35000"/>
                  </a:schemeClr>
                </a:solidFill>
                <a:latin typeface="Baskerville Old Face" panose="02020602080505020303" pitchFamily="18" charset="0"/>
              </a:rPr>
              <a:t>is</a:t>
            </a:r>
            <a:r>
              <a:rPr lang="en-US" sz="2400" b="1" dirty="0">
                <a:latin typeface="Baskerville Old Face" panose="02020602080505020303" pitchFamily="18" charset="0"/>
              </a:rPr>
              <a:t>t</a:t>
            </a:r>
            <a:r>
              <a:rPr lang="en-US" sz="2400" b="1" dirty="0">
                <a:solidFill>
                  <a:schemeClr val="tx1">
                    <a:lumMod val="65000"/>
                    <a:lumOff val="35000"/>
                  </a:schemeClr>
                </a:solidFill>
                <a:latin typeface="Baskerville Old Face" panose="02020602080505020303" pitchFamily="18" charset="0"/>
              </a:rPr>
              <a:t>orical</a:t>
            </a:r>
            <a:r>
              <a:rPr lang="en-US" sz="2400" dirty="0"/>
              <a:t> </a:t>
            </a:r>
            <a:r>
              <a:rPr lang="en-US" sz="2400" i="1" dirty="0"/>
              <a:t>- understanding the words of Scripture in the context of the times in which they were written.</a:t>
            </a:r>
            <a:endParaRPr lang="en-US" sz="2400" dirty="0"/>
          </a:p>
          <a:p>
            <a:pPr lvl="0">
              <a:spcBef>
                <a:spcPts val="0"/>
              </a:spcBef>
            </a:pPr>
            <a:r>
              <a:rPr lang="en-US" sz="4000" b="1" dirty="0">
                <a:latin typeface="Baskerville Old Face" panose="02020602080505020303" pitchFamily="18" charset="0"/>
              </a:rPr>
              <a:t>S</a:t>
            </a:r>
            <a:r>
              <a:rPr lang="en-US" sz="2400" b="1" dirty="0">
                <a:solidFill>
                  <a:schemeClr val="tx1">
                    <a:lumMod val="65000"/>
                    <a:lumOff val="35000"/>
                  </a:schemeClr>
                </a:solidFill>
                <a:latin typeface="Baskerville Old Face" panose="02020602080505020303" pitchFamily="18" charset="0"/>
              </a:rPr>
              <a:t>ystematic</a:t>
            </a:r>
            <a:r>
              <a:rPr lang="en-US" sz="2400" dirty="0"/>
              <a:t> - </a:t>
            </a:r>
            <a:r>
              <a:rPr lang="en-US" sz="2400" i="1" dirty="0"/>
              <a:t>categorizing and comparing the teaching of the Scriptures with the whole of Scripture in view</a:t>
            </a:r>
            <a:r>
              <a:rPr lang="en-US" sz="2400" i="1" dirty="0" smtClean="0"/>
              <a:t>.</a:t>
            </a:r>
            <a:endParaRPr lang="en-US" sz="2400" dirty="0"/>
          </a:p>
        </p:txBody>
      </p:sp>
      <p:sp>
        <p:nvSpPr>
          <p:cNvPr id="7" name="TextBox 6"/>
          <p:cNvSpPr txBox="1"/>
          <p:nvPr/>
        </p:nvSpPr>
        <p:spPr>
          <a:xfrm>
            <a:off x="6096000" y="6291942"/>
            <a:ext cx="2770374" cy="276999"/>
          </a:xfrm>
          <a:prstGeom prst="rect">
            <a:avLst/>
          </a:prstGeom>
          <a:noFill/>
        </p:spPr>
        <p:txBody>
          <a:bodyPr wrap="none" rtlCol="0">
            <a:spAutoFit/>
          </a:bodyPr>
          <a:lstStyle/>
          <a:p>
            <a:r>
              <a:rPr lang="en-US" sz="1200" u="sng" dirty="0">
                <a:hlinkClick r:id="rId3"/>
              </a:rPr>
              <a:t>http://</a:t>
            </a:r>
            <a:r>
              <a:rPr lang="en-US" sz="1200" u="sng" dirty="0" smtClean="0">
                <a:hlinkClick r:id="rId3"/>
              </a:rPr>
              <a:t>immanuelbible.net/discover/teach</a:t>
            </a:r>
            <a:endParaRPr lang="en-US" sz="1200" dirty="0"/>
          </a:p>
        </p:txBody>
      </p:sp>
      <p:sp>
        <p:nvSpPr>
          <p:cNvPr id="10" name="Date Placeholder 9"/>
          <p:cNvSpPr>
            <a:spLocks noGrp="1"/>
          </p:cNvSpPr>
          <p:nvPr>
            <p:ph type="dt" sz="half" idx="10"/>
          </p:nvPr>
        </p:nvSpPr>
        <p:spPr/>
        <p:txBody>
          <a:bodyPr/>
          <a:lstStyle/>
          <a:p>
            <a:r>
              <a:rPr lang="en-US" dirty="0" smtClean="0"/>
              <a:t>March 15, 2016</a:t>
            </a:r>
            <a:endParaRPr lang="en-US" dirty="0"/>
          </a:p>
        </p:txBody>
      </p:sp>
      <p:sp>
        <p:nvSpPr>
          <p:cNvPr id="11" name="Footer Placeholder 10"/>
          <p:cNvSpPr>
            <a:spLocks noGrp="1"/>
          </p:cNvSpPr>
          <p:nvPr>
            <p:ph type="ftr" sz="quarter" idx="11"/>
          </p:nvPr>
        </p:nvSpPr>
        <p:spPr/>
        <p:txBody>
          <a:bodyPr/>
          <a:lstStyle/>
          <a:p>
            <a:r>
              <a:rPr lang="fr-FR" dirty="0" smtClean="0"/>
              <a:t>Lesson 4 - Daniel 4</a:t>
            </a:r>
            <a:endParaRPr lang="en-US" dirty="0"/>
          </a:p>
        </p:txBody>
      </p:sp>
      <p:sp>
        <p:nvSpPr>
          <p:cNvPr id="13" name="Slide Number Placeholder 12"/>
          <p:cNvSpPr>
            <a:spLocks noGrp="1"/>
          </p:cNvSpPr>
          <p:nvPr>
            <p:ph type="sldNum" sz="quarter" idx="12"/>
          </p:nvPr>
        </p:nvSpPr>
        <p:spPr/>
        <p:txBody>
          <a:bodyPr/>
          <a:lstStyle/>
          <a:p>
            <a:fld id="{5762F52A-C960-462B-8236-8A9481EACB9C}" type="slidenum">
              <a:rPr lang="en-US" smtClean="0"/>
              <a:pPr/>
              <a:t>30</a:t>
            </a:fld>
            <a:endParaRPr lang="en-US" dirty="0"/>
          </a:p>
        </p:txBody>
      </p:sp>
    </p:spTree>
    <p:extLst>
      <p:ext uri="{BB962C8B-B14F-4D97-AF65-F5344CB8AC3E}">
        <p14:creationId xmlns:p14="http://schemas.microsoft.com/office/powerpoint/2010/main" val="910817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911354" cy="3046988"/>
          </a:xfrm>
          <a:prstGeom prst="rect">
            <a:avLst/>
          </a:prstGeom>
        </p:spPr>
        <p:txBody>
          <a:bodyPr wrap="square">
            <a:spAutoFit/>
          </a:bodyPr>
          <a:lstStyle/>
          <a:p>
            <a:pPr>
              <a:tabLst>
                <a:tab pos="7315200" algn="r"/>
              </a:tabLst>
            </a:pPr>
            <a:endParaRPr lang="en-US" sz="3200" dirty="0" smtClean="0"/>
          </a:p>
          <a:p>
            <a:pPr>
              <a:tabLst>
                <a:tab pos="7315200" algn="r"/>
              </a:tabLst>
            </a:pPr>
            <a:r>
              <a:rPr lang="en-US" sz="3200" b="1" dirty="0"/>
              <a:t>Nebuchadnezzar's </a:t>
            </a:r>
            <a:r>
              <a:rPr lang="en-US" sz="3200" dirty="0"/>
              <a:t>	</a:t>
            </a:r>
            <a:r>
              <a:rPr lang="en-US" sz="3200" dirty="0" smtClean="0">
                <a:hlinkClick r:id="rId3"/>
              </a:rPr>
              <a:t>Daniel 3:1-7</a:t>
            </a:r>
            <a:endParaRPr lang="en-US" sz="3200" dirty="0" smtClean="0"/>
          </a:p>
          <a:p>
            <a:pPr>
              <a:tabLst>
                <a:tab pos="7315200" algn="r"/>
              </a:tabLst>
            </a:pPr>
            <a:r>
              <a:rPr lang="en-US" sz="3200" b="1" dirty="0"/>
              <a:t>Golden Image</a:t>
            </a:r>
            <a:endParaRPr lang="en-US" sz="3200" dirty="0" smtClean="0"/>
          </a:p>
          <a:p>
            <a:pPr>
              <a:tabLst>
                <a:tab pos="7315200" algn="r"/>
              </a:tabLst>
            </a:pPr>
            <a:endParaRPr lang="en-US" sz="3200" dirty="0" smtClean="0"/>
          </a:p>
          <a:p>
            <a:pPr>
              <a:tabLst>
                <a:tab pos="7315200" algn="r"/>
              </a:tabLst>
            </a:pPr>
            <a:r>
              <a:rPr lang="en-US" sz="3200" b="1" dirty="0"/>
              <a:t>The Fiery </a:t>
            </a:r>
            <a:r>
              <a:rPr lang="en-US" sz="3200" b="1" dirty="0" smtClean="0"/>
              <a:t>Furnace	</a:t>
            </a:r>
            <a:r>
              <a:rPr lang="en-US" sz="3200" dirty="0" smtClean="0">
                <a:hlinkClick r:id="rId4"/>
              </a:rPr>
              <a:t>Daniel 3:8-30</a:t>
            </a:r>
            <a:endParaRPr lang="en-US" sz="3200" dirty="0"/>
          </a:p>
          <a:p>
            <a:pPr>
              <a:tabLst>
                <a:tab pos="7315200" algn="r"/>
              </a:tabLst>
            </a:pPr>
            <a:endParaRPr lang="en-US" sz="3200" dirty="0" smtClean="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Last Week</a:t>
            </a:r>
            <a:endParaRPr lang="en-US" sz="3200" b="1" dirty="0" smtClean="0"/>
          </a:p>
        </p:txBody>
      </p:sp>
      <p:sp>
        <p:nvSpPr>
          <p:cNvPr id="8" name="Date Placeholder 7"/>
          <p:cNvSpPr>
            <a:spLocks noGrp="1"/>
          </p:cNvSpPr>
          <p:nvPr>
            <p:ph type="dt" sz="half" idx="2"/>
          </p:nvPr>
        </p:nvSpPr>
        <p:spPr/>
        <p:txBody>
          <a:bodyPr/>
          <a:lstStyle/>
          <a:p>
            <a:r>
              <a:rPr lang="en-US" dirty="0" smtClean="0"/>
              <a:t>March 15, 2016</a:t>
            </a:r>
            <a:endParaRPr lang="en-US" dirty="0"/>
          </a:p>
        </p:txBody>
      </p:sp>
      <p:sp>
        <p:nvSpPr>
          <p:cNvPr id="9" name="Footer Placeholder 8"/>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4</a:t>
            </a:fld>
            <a:endParaRPr lang="en-US" dirty="0"/>
          </a:p>
        </p:txBody>
      </p:sp>
    </p:spTree>
    <p:extLst>
      <p:ext uri="{BB962C8B-B14F-4D97-AF65-F5344CB8AC3E}">
        <p14:creationId xmlns:p14="http://schemas.microsoft.com/office/powerpoint/2010/main" val="318870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27847" y="1616666"/>
            <a:ext cx="8063753" cy="4403134"/>
          </a:xfrm>
        </p:spPr>
        <p:txBody>
          <a:bodyPr>
            <a:normAutofit fontScale="85000" lnSpcReduction="10000"/>
          </a:bodyPr>
          <a:lstStyle/>
          <a:p>
            <a:pPr marL="0" indent="0">
              <a:lnSpc>
                <a:spcPts val="4500"/>
              </a:lnSpc>
              <a:spcBef>
                <a:spcPts val="0"/>
              </a:spcBef>
              <a:buNone/>
            </a:pPr>
            <a:r>
              <a:rPr lang="en-US" baseline="30000" dirty="0"/>
              <a:t>28 </a:t>
            </a:r>
            <a:r>
              <a:rPr lang="en-US" dirty="0"/>
              <a:t>Nebuchadnezzar answered and said, </a:t>
            </a:r>
            <a:r>
              <a:rPr lang="en-US" dirty="0" smtClean="0"/>
              <a:t>“</a:t>
            </a:r>
            <a:r>
              <a:rPr lang="en-US" dirty="0"/>
              <a:t>Blessed </a:t>
            </a:r>
            <a:r>
              <a:rPr lang="en-US" dirty="0" smtClean="0"/>
              <a:t>be     </a:t>
            </a:r>
            <a:r>
              <a:rPr lang="en-US" dirty="0"/>
              <a:t>the God of Shadrach, Meshach, and Abednego, </a:t>
            </a:r>
            <a:r>
              <a:rPr lang="en-US" dirty="0" smtClean="0"/>
              <a:t>         who </a:t>
            </a:r>
            <a:r>
              <a:rPr lang="en-US" dirty="0"/>
              <a:t>has sent his angel and delivered his servants, </a:t>
            </a:r>
            <a:r>
              <a:rPr lang="en-US" dirty="0" smtClean="0"/>
              <a:t>    who </a:t>
            </a:r>
            <a:r>
              <a:rPr lang="en-US" dirty="0"/>
              <a:t>trusted in him</a:t>
            </a:r>
            <a:r>
              <a:rPr lang="en-US" dirty="0" smtClean="0"/>
              <a:t>, and set </a:t>
            </a:r>
            <a:r>
              <a:rPr lang="en-US" dirty="0"/>
              <a:t>aside the </a:t>
            </a:r>
            <a:r>
              <a:rPr lang="en-US" dirty="0" smtClean="0"/>
              <a:t>king's command,* and </a:t>
            </a:r>
            <a:r>
              <a:rPr lang="en-US" dirty="0"/>
              <a:t>yielded up their bodies rather than serve and worship any </a:t>
            </a:r>
            <a:r>
              <a:rPr lang="en-US" dirty="0" smtClean="0"/>
              <a:t>god </a:t>
            </a:r>
            <a:r>
              <a:rPr lang="en-US" dirty="0"/>
              <a:t>except their own God</a:t>
            </a:r>
            <a:r>
              <a:rPr lang="en-US" dirty="0" smtClean="0"/>
              <a:t>.” </a:t>
            </a:r>
            <a:endParaRPr lang="en-US" dirty="0"/>
          </a:p>
          <a:p>
            <a:pPr marL="0" indent="0">
              <a:lnSpc>
                <a:spcPts val="4500"/>
              </a:lnSpc>
              <a:spcBef>
                <a:spcPts val="0"/>
              </a:spcBef>
              <a:buNone/>
            </a:pPr>
            <a:r>
              <a:rPr lang="en-US" sz="2400" baseline="30000" dirty="0" smtClean="0"/>
              <a:t> 				</a:t>
            </a:r>
            <a:r>
              <a:rPr lang="en-US" sz="2400" dirty="0" smtClean="0"/>
              <a:t>* literally </a:t>
            </a:r>
            <a:r>
              <a:rPr lang="en-US" sz="2400" i="1" dirty="0" smtClean="0"/>
              <a:t>and changed the king’s word </a:t>
            </a:r>
            <a:endParaRPr lang="en-US" sz="2400" i="1" dirty="0"/>
          </a:p>
        </p:txBody>
      </p:sp>
      <p:sp>
        <p:nvSpPr>
          <p:cNvPr id="2" name="Date Placeholder 1"/>
          <p:cNvSpPr>
            <a:spLocks noGrp="1"/>
          </p:cNvSpPr>
          <p:nvPr>
            <p:ph type="dt" sz="half" idx="10"/>
          </p:nvPr>
        </p:nvSpPr>
        <p:spPr/>
        <p:txBody>
          <a:bodyPr/>
          <a:lstStyle/>
          <a:p>
            <a:r>
              <a:rPr lang="en-US" dirty="0" smtClean="0"/>
              <a:t>March 15, 2016</a:t>
            </a:r>
            <a:endParaRPr lang="en-US" dirty="0"/>
          </a:p>
        </p:txBody>
      </p:sp>
      <p:sp>
        <p:nvSpPr>
          <p:cNvPr id="3" name="Footer Placeholder 2"/>
          <p:cNvSpPr>
            <a:spLocks noGrp="1"/>
          </p:cNvSpPr>
          <p:nvPr>
            <p:ph type="ftr" sz="quarter" idx="11"/>
          </p:nvPr>
        </p:nvSpPr>
        <p:spPr/>
        <p:txBody>
          <a:bodyPr/>
          <a:lstStyle/>
          <a:p>
            <a:r>
              <a:rPr lang="fr-FR" dirty="0" smtClean="0"/>
              <a:t>Lesson 4 - Daniel 4</a:t>
            </a:r>
            <a:endParaRPr lang="en-US" dirty="0"/>
          </a:p>
        </p:txBody>
      </p:sp>
      <p:sp>
        <p:nvSpPr>
          <p:cNvPr id="4" name="Slide Number Placeholder 3"/>
          <p:cNvSpPr>
            <a:spLocks noGrp="1"/>
          </p:cNvSpPr>
          <p:nvPr>
            <p:ph type="sldNum" sz="quarter" idx="12"/>
          </p:nvPr>
        </p:nvSpPr>
        <p:spPr/>
        <p:txBody>
          <a:bodyPr/>
          <a:lstStyle/>
          <a:p>
            <a:fld id="{5762F52A-C960-462B-8236-8A9481EACB9C}" type="slidenum">
              <a:rPr lang="en-US" smtClean="0"/>
              <a:pPr/>
              <a:t>5</a:t>
            </a:fld>
            <a:endParaRPr lang="en-US" dirty="0"/>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3:28 </a:t>
            </a:r>
            <a:r>
              <a:rPr lang="en-US" sz="3200" dirty="0" smtClean="0"/>
              <a:t>(ESV)</a:t>
            </a:r>
          </a:p>
          <a:p>
            <a:r>
              <a:rPr lang="en-US" sz="3200" b="1" dirty="0" smtClean="0"/>
              <a:t>Nebuchadnezzar </a:t>
            </a:r>
            <a:r>
              <a:rPr lang="en-US" sz="3200" b="1" dirty="0"/>
              <a:t>Praises God</a:t>
            </a:r>
          </a:p>
        </p:txBody>
      </p:sp>
    </p:spTree>
    <p:extLst>
      <p:ext uri="{BB962C8B-B14F-4D97-AF65-F5344CB8AC3E}">
        <p14:creationId xmlns:p14="http://schemas.microsoft.com/office/powerpoint/2010/main" val="143197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911354" cy="4401205"/>
          </a:xfrm>
          <a:prstGeom prst="rect">
            <a:avLst/>
          </a:prstGeom>
        </p:spPr>
        <p:txBody>
          <a:bodyPr wrap="square">
            <a:spAutoFit/>
          </a:bodyPr>
          <a:lstStyle/>
          <a:p>
            <a:pPr>
              <a:tabLst>
                <a:tab pos="7315200" algn="r"/>
              </a:tabLst>
            </a:pPr>
            <a:endParaRPr lang="en-US" sz="2800" dirty="0" smtClean="0"/>
          </a:p>
          <a:p>
            <a:pPr>
              <a:tabLst>
                <a:tab pos="7315200" algn="r"/>
              </a:tabLst>
            </a:pPr>
            <a:r>
              <a:rPr lang="en-US" sz="2800" b="1" dirty="0"/>
              <a:t>Nebuchadnezzar Praises </a:t>
            </a:r>
            <a:r>
              <a:rPr lang="en-US" sz="2800" b="1" dirty="0" smtClean="0"/>
              <a:t>God</a:t>
            </a:r>
            <a:r>
              <a:rPr lang="en-US" sz="2800" dirty="0"/>
              <a:t>	</a:t>
            </a:r>
            <a:r>
              <a:rPr lang="en-US" sz="2800" dirty="0" smtClean="0">
                <a:hlinkClick r:id="rId3"/>
              </a:rPr>
              <a:t>Daniel 4:1-3</a:t>
            </a:r>
            <a:endParaRPr lang="en-US" sz="2800" dirty="0" smtClean="0"/>
          </a:p>
          <a:p>
            <a:pPr>
              <a:tabLst>
                <a:tab pos="7315200" algn="r"/>
              </a:tabLst>
            </a:pPr>
            <a:endParaRPr lang="en-US" sz="2800" dirty="0" smtClean="0"/>
          </a:p>
          <a:p>
            <a:pPr>
              <a:tabLst>
                <a:tab pos="7315200" algn="r"/>
              </a:tabLst>
            </a:pPr>
            <a:r>
              <a:rPr lang="en-US" sz="2800" b="1" dirty="0"/>
              <a:t>Nebuchadnezzar's Second </a:t>
            </a:r>
            <a:r>
              <a:rPr lang="en-US" sz="2800" b="1" dirty="0" smtClean="0"/>
              <a:t>Dream	</a:t>
            </a:r>
            <a:r>
              <a:rPr lang="en-US" sz="2800" dirty="0" smtClean="0">
                <a:hlinkClick r:id="rId4"/>
              </a:rPr>
              <a:t>Daniel 4:4-18</a:t>
            </a:r>
            <a:endParaRPr lang="en-US" sz="2800" dirty="0"/>
          </a:p>
          <a:p>
            <a:pPr>
              <a:tabLst>
                <a:tab pos="7315200" algn="r"/>
              </a:tabLst>
            </a:pPr>
            <a:endParaRPr lang="en-US" sz="2800" dirty="0" smtClean="0"/>
          </a:p>
          <a:p>
            <a:pPr>
              <a:tabLst>
                <a:tab pos="7315200" algn="r"/>
              </a:tabLst>
            </a:pPr>
            <a:r>
              <a:rPr lang="en-US" sz="2800" b="1" dirty="0"/>
              <a:t>Daniel Interprets </a:t>
            </a:r>
            <a:r>
              <a:rPr lang="en-US" sz="2800" b="1" dirty="0" smtClean="0"/>
              <a:t>Second Dream	</a:t>
            </a:r>
            <a:r>
              <a:rPr lang="en-US" sz="2800" dirty="0"/>
              <a:t> </a:t>
            </a:r>
            <a:r>
              <a:rPr lang="en-US" sz="2800" dirty="0">
                <a:hlinkClick r:id="rId5"/>
              </a:rPr>
              <a:t>Daniel </a:t>
            </a:r>
            <a:r>
              <a:rPr lang="en-US" sz="2800" dirty="0" smtClean="0">
                <a:hlinkClick r:id="rId5"/>
              </a:rPr>
              <a:t>4:19-27</a:t>
            </a:r>
            <a:endParaRPr lang="en-US" sz="2800" b="1" dirty="0"/>
          </a:p>
          <a:p>
            <a:pPr>
              <a:tabLst>
                <a:tab pos="7315200" algn="r"/>
              </a:tabLst>
            </a:pPr>
            <a:endParaRPr lang="en-US" sz="2800" dirty="0" smtClean="0"/>
          </a:p>
          <a:p>
            <a:pPr>
              <a:tabLst>
                <a:tab pos="7315200" algn="r"/>
              </a:tabLst>
            </a:pPr>
            <a:r>
              <a:rPr lang="en-US" sz="2800" b="1" dirty="0"/>
              <a:t>Nebuchadnezzar's </a:t>
            </a:r>
            <a:r>
              <a:rPr lang="en-US" sz="2800" b="1" dirty="0" smtClean="0"/>
              <a:t>Humiliation	</a:t>
            </a:r>
            <a:r>
              <a:rPr lang="en-US" sz="2800" dirty="0"/>
              <a:t> </a:t>
            </a:r>
            <a:r>
              <a:rPr lang="en-US" sz="2800" dirty="0">
                <a:hlinkClick r:id="rId6"/>
              </a:rPr>
              <a:t>Daniel </a:t>
            </a:r>
            <a:r>
              <a:rPr lang="en-US" sz="2800" dirty="0" smtClean="0">
                <a:hlinkClick r:id="rId6"/>
              </a:rPr>
              <a:t>4:28-33</a:t>
            </a:r>
            <a:endParaRPr lang="en-US" sz="2800" b="1" dirty="0"/>
          </a:p>
          <a:p>
            <a:pPr>
              <a:tabLst>
                <a:tab pos="7315200" algn="r"/>
              </a:tabLst>
            </a:pPr>
            <a:endParaRPr lang="en-US" sz="2800" dirty="0" smtClean="0"/>
          </a:p>
          <a:p>
            <a:pPr>
              <a:tabLst>
                <a:tab pos="7315200" algn="r"/>
              </a:tabLst>
            </a:pPr>
            <a:r>
              <a:rPr lang="en-US" sz="2800" b="1" dirty="0"/>
              <a:t>Nebuchadnezzar </a:t>
            </a:r>
            <a:r>
              <a:rPr lang="en-US" sz="2800" b="1" dirty="0" smtClean="0"/>
              <a:t>Restored	</a:t>
            </a:r>
            <a:r>
              <a:rPr lang="en-US" sz="2800" dirty="0"/>
              <a:t> </a:t>
            </a:r>
            <a:r>
              <a:rPr lang="en-US" sz="2800" dirty="0">
                <a:hlinkClick r:id="rId7"/>
              </a:rPr>
              <a:t>Daniel </a:t>
            </a:r>
            <a:r>
              <a:rPr lang="en-US" sz="2800" dirty="0" smtClean="0">
                <a:hlinkClick r:id="rId7"/>
              </a:rPr>
              <a:t>4:34-37</a:t>
            </a:r>
            <a:endParaRPr lang="en-US" sz="2800" b="1" dirty="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This Week</a:t>
            </a:r>
            <a:endParaRPr lang="en-US" sz="3200" b="1" dirty="0" smtClean="0"/>
          </a:p>
        </p:txBody>
      </p:sp>
      <p:sp>
        <p:nvSpPr>
          <p:cNvPr id="8" name="Date Placeholder 7"/>
          <p:cNvSpPr>
            <a:spLocks noGrp="1"/>
          </p:cNvSpPr>
          <p:nvPr>
            <p:ph type="dt" sz="half" idx="2"/>
          </p:nvPr>
        </p:nvSpPr>
        <p:spPr/>
        <p:txBody>
          <a:bodyPr/>
          <a:lstStyle/>
          <a:p>
            <a:r>
              <a:rPr lang="en-US" dirty="0" smtClean="0"/>
              <a:t>March 15, 2016</a:t>
            </a:r>
            <a:endParaRPr lang="en-US" dirty="0"/>
          </a:p>
        </p:txBody>
      </p:sp>
      <p:sp>
        <p:nvSpPr>
          <p:cNvPr id="9" name="Footer Placeholder 8"/>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6</a:t>
            </a:fld>
            <a:endParaRPr lang="en-US" dirty="0"/>
          </a:p>
        </p:txBody>
      </p:sp>
    </p:spTree>
    <p:extLst>
      <p:ext uri="{BB962C8B-B14F-4D97-AF65-F5344CB8AC3E}">
        <p14:creationId xmlns:p14="http://schemas.microsoft.com/office/powerpoint/2010/main" val="3966350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373256" cy="4708981"/>
          </a:xfrm>
          <a:prstGeom prst="rect">
            <a:avLst/>
          </a:prstGeom>
        </p:spPr>
        <p:txBody>
          <a:bodyPr wrap="square">
            <a:spAutoFit/>
          </a:bodyPr>
          <a:lstStyle/>
          <a:p>
            <a:pPr>
              <a:spcAft>
                <a:spcPts val="2400"/>
              </a:spcAft>
            </a:pPr>
            <a:r>
              <a:rPr lang="en-US" sz="2800" baseline="30000" dirty="0" smtClean="0"/>
              <a:t>1 </a:t>
            </a:r>
            <a:r>
              <a:rPr lang="en-US" sz="2800" dirty="0"/>
              <a:t> King Nebuchadnezzar to all peoples, nations, and languages, that dwell in all the earth:  </a:t>
            </a:r>
            <a:r>
              <a:rPr lang="en-US" sz="2800" dirty="0" smtClean="0"/>
              <a:t>   Peace </a:t>
            </a:r>
            <a:r>
              <a:rPr lang="en-US" sz="2800" dirty="0"/>
              <a:t>be multiplied to you! </a:t>
            </a:r>
            <a:r>
              <a:rPr lang="en-US" sz="2800" baseline="30000" dirty="0"/>
              <a:t>2 </a:t>
            </a:r>
            <a:r>
              <a:rPr lang="en-US" sz="2800" dirty="0"/>
              <a:t>It has seemed good to me to show the signs and wonders that the Most High God has done for me</a:t>
            </a:r>
            <a:r>
              <a:rPr lang="en-US" sz="2800" dirty="0" smtClean="0"/>
              <a:t>. </a:t>
            </a:r>
            <a:endParaRPr lang="en-US" sz="2800" dirty="0"/>
          </a:p>
          <a:p>
            <a:pPr marL="465138"/>
            <a:r>
              <a:rPr lang="en-US" sz="2800" baseline="30000" dirty="0"/>
              <a:t>3 </a:t>
            </a:r>
            <a:r>
              <a:rPr lang="en-US" sz="2800" dirty="0"/>
              <a:t>How great are his signs,</a:t>
            </a:r>
            <a:br>
              <a:rPr lang="en-US" sz="2800" dirty="0"/>
            </a:br>
            <a:r>
              <a:rPr lang="en-US" sz="2800" dirty="0"/>
              <a:t>    </a:t>
            </a:r>
            <a:r>
              <a:rPr lang="en-US" sz="2800" dirty="0" smtClean="0"/>
              <a:t>  how </a:t>
            </a:r>
            <a:r>
              <a:rPr lang="en-US" sz="2800" dirty="0"/>
              <a:t>mighty his wonders!</a:t>
            </a:r>
            <a:br>
              <a:rPr lang="en-US" sz="2800" dirty="0"/>
            </a:br>
            <a:r>
              <a:rPr lang="en-US" sz="2800" dirty="0" smtClean="0"/>
              <a:t>  His </a:t>
            </a:r>
            <a:r>
              <a:rPr lang="en-US" sz="2800" dirty="0"/>
              <a:t>kingdom is an everlasting kingdom,</a:t>
            </a:r>
            <a:br>
              <a:rPr lang="en-US" sz="2800" dirty="0"/>
            </a:br>
            <a:r>
              <a:rPr lang="en-US" sz="2800" dirty="0"/>
              <a:t>  </a:t>
            </a:r>
            <a:r>
              <a:rPr lang="en-US" sz="2800" dirty="0" smtClean="0"/>
              <a:t>  </a:t>
            </a:r>
            <a:r>
              <a:rPr lang="en-US" sz="2800" dirty="0"/>
              <a:t>  and his dominion endures </a:t>
            </a:r>
            <a:endParaRPr lang="en-US" sz="2800" dirty="0" smtClean="0"/>
          </a:p>
          <a:p>
            <a:pPr marL="465138"/>
            <a:r>
              <a:rPr lang="en-US" sz="2800" dirty="0"/>
              <a:t> </a:t>
            </a:r>
            <a:r>
              <a:rPr lang="en-US" sz="2800" dirty="0" smtClean="0"/>
              <a:t>     from </a:t>
            </a:r>
            <a:r>
              <a:rPr lang="en-US" sz="2800" dirty="0"/>
              <a:t>generation to generation</a:t>
            </a:r>
            <a:r>
              <a:rPr lang="en-US" sz="2800" dirty="0" smtClean="0"/>
              <a:t>.</a:t>
            </a:r>
            <a:endParaRPr lang="en-US" sz="2800" dirty="0"/>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4:1-3 </a:t>
            </a:r>
            <a:r>
              <a:rPr lang="en-US" sz="3200" dirty="0" smtClean="0"/>
              <a:t>(ESV)</a:t>
            </a:r>
          </a:p>
          <a:p>
            <a:r>
              <a:rPr lang="en-US" sz="3200" b="1" dirty="0" smtClean="0"/>
              <a:t>Nebuchadnezzar </a:t>
            </a:r>
            <a:r>
              <a:rPr lang="en-US" sz="3200" b="1" dirty="0"/>
              <a:t>Praises God</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7</a:t>
            </a:fld>
            <a:endParaRPr lang="en-US" dirty="0"/>
          </a:p>
        </p:txBody>
      </p:sp>
    </p:spTree>
    <p:extLst>
      <p:ext uri="{BB962C8B-B14F-4D97-AF65-F5344CB8AC3E}">
        <p14:creationId xmlns:p14="http://schemas.microsoft.com/office/powerpoint/2010/main" val="1725990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678056" cy="4801314"/>
          </a:xfrm>
          <a:prstGeom prst="rect">
            <a:avLst/>
          </a:prstGeom>
        </p:spPr>
        <p:txBody>
          <a:bodyPr wrap="square">
            <a:spAutoFit/>
          </a:bodyPr>
          <a:lstStyle/>
          <a:p>
            <a:r>
              <a:rPr lang="en-US" baseline="30000" dirty="0" smtClean="0"/>
              <a:t>4</a:t>
            </a:r>
            <a:r>
              <a:rPr lang="en-US" dirty="0" smtClean="0"/>
              <a:t> </a:t>
            </a:r>
            <a:r>
              <a:rPr lang="en-US" dirty="0"/>
              <a:t>I, Nebuchadnezzar, was at ease in my house and prospering in my palace. </a:t>
            </a:r>
            <a:r>
              <a:rPr lang="en-US" baseline="30000" dirty="0"/>
              <a:t>5 </a:t>
            </a:r>
            <a:r>
              <a:rPr lang="en-US" dirty="0"/>
              <a:t>I saw a dream that made me afraid. As I lay in bed the fancies and the visions of my head alarmed me. </a:t>
            </a:r>
            <a:r>
              <a:rPr lang="en-US" baseline="30000" dirty="0"/>
              <a:t>6 </a:t>
            </a:r>
            <a:r>
              <a:rPr lang="en-US" dirty="0"/>
              <a:t>So I made a decree that all the wise men of Babylon should be brought before me, that they might make known to me the interpretation of the dream. </a:t>
            </a:r>
            <a:r>
              <a:rPr lang="en-US" baseline="30000" dirty="0"/>
              <a:t>7 </a:t>
            </a:r>
            <a:r>
              <a:rPr lang="en-US" dirty="0"/>
              <a:t>Then the magicians, the enchanters, the Chaldeans, and the astrologers came in, and I told them the dream, but they could not make known to me its interpretation. </a:t>
            </a:r>
            <a:r>
              <a:rPr lang="en-US" baseline="30000" dirty="0"/>
              <a:t>8 </a:t>
            </a:r>
            <a:r>
              <a:rPr lang="en-US" dirty="0"/>
              <a:t>At last Daniel came in before </a:t>
            </a:r>
            <a:r>
              <a:rPr lang="en-US" dirty="0" smtClean="0"/>
              <a:t>me - he </a:t>
            </a:r>
            <a:r>
              <a:rPr lang="en-US" dirty="0"/>
              <a:t>who was named Belteshazzar after the name of my god, and in whom is the spirit of the holy </a:t>
            </a:r>
            <a:r>
              <a:rPr lang="en-US" dirty="0" smtClean="0"/>
              <a:t>gods</a:t>
            </a:r>
            <a:r>
              <a:rPr lang="en-US" baseline="30000" dirty="0"/>
              <a:t> </a:t>
            </a:r>
            <a:r>
              <a:rPr lang="en-US" baseline="30000" dirty="0" smtClean="0"/>
              <a:t>-</a:t>
            </a:r>
            <a:r>
              <a:rPr lang="en-US" dirty="0" smtClean="0"/>
              <a:t> and </a:t>
            </a:r>
            <a:r>
              <a:rPr lang="en-US" dirty="0"/>
              <a:t>I told him the dream, saying, </a:t>
            </a:r>
            <a:r>
              <a:rPr lang="en-US" baseline="30000" dirty="0"/>
              <a:t>9 </a:t>
            </a:r>
            <a:r>
              <a:rPr lang="en-US" dirty="0"/>
              <a:t>“O Belteshazzar, chief of the magicians, because I know that the spirit of the holy gods is in you and that no mystery is too difficult for you, tell me the visions of my dream that I saw and their interpretation. </a:t>
            </a:r>
            <a:r>
              <a:rPr lang="en-US" baseline="30000" dirty="0"/>
              <a:t>10 </a:t>
            </a:r>
            <a:r>
              <a:rPr lang="en-US" dirty="0"/>
              <a:t>The visions of my head as I lay in bed were these: I saw, and behold, a tree in the midst of the earth, and its height was great. </a:t>
            </a:r>
            <a:r>
              <a:rPr lang="en-US" baseline="30000" dirty="0"/>
              <a:t>11 </a:t>
            </a:r>
            <a:r>
              <a:rPr lang="en-US" dirty="0"/>
              <a:t>The tree grew and became strong, and its top reached to heaven, and it was visible to the end of the whole earth. </a:t>
            </a:r>
            <a:r>
              <a:rPr lang="en-US" baseline="30000" dirty="0"/>
              <a:t>12 </a:t>
            </a:r>
            <a:r>
              <a:rPr lang="en-US" dirty="0"/>
              <a:t>Its leaves were beautiful and its fruit abundant, and in it was food for all. The beasts of the field found shade under it, and the birds of the heavens lived in its branches, and all flesh was fed from it</a:t>
            </a:r>
            <a:r>
              <a:rPr lang="en-US" dirty="0" smtClean="0"/>
              <a:t>. </a:t>
            </a:r>
            <a:endParaRPr lang="en-US" dirty="0"/>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4:4-18 </a:t>
            </a:r>
            <a:r>
              <a:rPr lang="en-US" sz="3200" dirty="0" smtClean="0"/>
              <a:t>(ESV)</a:t>
            </a:r>
          </a:p>
          <a:p>
            <a:pPr algn="ctr"/>
            <a:r>
              <a:rPr lang="en-US" sz="3200" b="1" dirty="0"/>
              <a:t>Nebuchadnezzar </a:t>
            </a:r>
            <a:r>
              <a:rPr lang="en-US" sz="3200" b="1" dirty="0" smtClean="0"/>
              <a:t>2</a:t>
            </a:r>
            <a:r>
              <a:rPr lang="en-US" sz="3200" b="1" baseline="30000" dirty="0" smtClean="0"/>
              <a:t>nd</a:t>
            </a:r>
            <a:r>
              <a:rPr lang="en-US" sz="3200" b="1" dirty="0" smtClean="0"/>
              <a:t> Dream</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8</a:t>
            </a:fld>
            <a:endParaRPr lang="en-US" dirty="0"/>
          </a:p>
        </p:txBody>
      </p:sp>
    </p:spTree>
    <p:extLst>
      <p:ext uri="{BB962C8B-B14F-4D97-AF65-F5344CB8AC3E}">
        <p14:creationId xmlns:p14="http://schemas.microsoft.com/office/powerpoint/2010/main" val="1945948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1868"/>
            <a:ext cx="7678056" cy="5016758"/>
          </a:xfrm>
          <a:prstGeom prst="rect">
            <a:avLst/>
          </a:prstGeom>
        </p:spPr>
        <p:txBody>
          <a:bodyPr wrap="square">
            <a:spAutoFit/>
          </a:bodyPr>
          <a:lstStyle/>
          <a:p>
            <a:r>
              <a:rPr lang="en-US" sz="2000" baseline="30000" dirty="0"/>
              <a:t>13 </a:t>
            </a:r>
            <a:r>
              <a:rPr lang="en-US" sz="2000" dirty="0"/>
              <a:t>“I saw in the visions of my head as I lay in bed, and behold, a watcher, a holy one, came down from heaven. </a:t>
            </a:r>
            <a:r>
              <a:rPr lang="en-US" sz="2000" baseline="30000" dirty="0"/>
              <a:t>14 </a:t>
            </a:r>
            <a:r>
              <a:rPr lang="en-US" sz="2000" dirty="0"/>
              <a:t>He proclaimed aloud and said thus: ‘Chop down the tree and lop off its branches, strip off its leaves and scatter its fruit. Let the beasts flee from under it and the birds from its branches. </a:t>
            </a:r>
            <a:r>
              <a:rPr lang="en-US" sz="2000" baseline="30000" dirty="0"/>
              <a:t>15 </a:t>
            </a:r>
            <a:r>
              <a:rPr lang="en-US" sz="2000" dirty="0"/>
              <a:t>But leave the stump of its roots in the earth, bound with a band of iron and bronze, amid the tender grass of the field. Let him be wet with the dew of heaven. Let his portion be with the beasts in the grass of the earth. </a:t>
            </a:r>
            <a:r>
              <a:rPr lang="en-US" sz="2000" baseline="30000" dirty="0"/>
              <a:t>16 </a:t>
            </a:r>
            <a:r>
              <a:rPr lang="en-US" sz="2000" dirty="0"/>
              <a:t>Let his mind be changed from a man's, and let a beast's mind be given to him; and let seven periods of time pass over him. </a:t>
            </a:r>
            <a:r>
              <a:rPr lang="en-US" sz="2000" baseline="30000" dirty="0"/>
              <a:t>17 </a:t>
            </a:r>
            <a:r>
              <a:rPr lang="en-US" sz="2000" dirty="0"/>
              <a:t>The sentence is by the decree of the watchers, the decision by the word of the holy ones, to the end that the living may know that the Most High rules the kingdom of men and gives it to whom he will and sets over it the lowliest of men.’ </a:t>
            </a:r>
            <a:r>
              <a:rPr lang="en-US" sz="2000" baseline="30000" dirty="0"/>
              <a:t>18 </a:t>
            </a:r>
            <a:r>
              <a:rPr lang="en-US" sz="2000" dirty="0"/>
              <a:t>This dream I, King Nebuchadnezzar, saw. And you, O Belteshazzar, tell me the interpretation, because all the wise men of my kingdom are not able to make known to me the interpretation, but you are able, for the spirit of the holy gods is in you.”</a:t>
            </a:r>
          </a:p>
        </p:txBody>
      </p:sp>
      <p:sp>
        <p:nvSpPr>
          <p:cNvPr id="8" name="Rectangle 7"/>
          <p:cNvSpPr/>
          <p:nvPr/>
        </p:nvSpPr>
        <p:spPr>
          <a:xfrm>
            <a:off x="1904999" y="124944"/>
            <a:ext cx="5334001" cy="1138773"/>
          </a:xfrm>
          <a:prstGeom prst="rect">
            <a:avLst/>
          </a:prstGeom>
        </p:spPr>
        <p:txBody>
          <a:bodyPr wrap="square" anchor="ctr">
            <a:spAutoFit/>
          </a:bodyPr>
          <a:lstStyle/>
          <a:p>
            <a:pPr algn="ctr"/>
            <a:r>
              <a:rPr lang="en-US" sz="3600" dirty="0"/>
              <a:t>Daniel </a:t>
            </a:r>
            <a:r>
              <a:rPr lang="en-US" sz="3600" dirty="0" smtClean="0"/>
              <a:t>4:4-18 </a:t>
            </a:r>
            <a:r>
              <a:rPr lang="en-US" sz="3200" dirty="0" smtClean="0"/>
              <a:t>(ESV)</a:t>
            </a:r>
          </a:p>
          <a:p>
            <a:pPr algn="ctr"/>
            <a:r>
              <a:rPr lang="en-US" sz="3200" b="1" dirty="0"/>
              <a:t>Nebuchadnezzar 2</a:t>
            </a:r>
            <a:r>
              <a:rPr lang="en-US" sz="3200" b="1" baseline="30000" dirty="0"/>
              <a:t>nd</a:t>
            </a:r>
            <a:r>
              <a:rPr lang="en-US" sz="3200" b="1" dirty="0"/>
              <a:t> </a:t>
            </a:r>
            <a:r>
              <a:rPr lang="en-US" sz="3200" b="1" dirty="0" smtClean="0"/>
              <a:t>Dream</a:t>
            </a:r>
          </a:p>
        </p:txBody>
      </p:sp>
      <p:sp>
        <p:nvSpPr>
          <p:cNvPr id="11" name="Date Placeholder 10"/>
          <p:cNvSpPr>
            <a:spLocks noGrp="1"/>
          </p:cNvSpPr>
          <p:nvPr>
            <p:ph type="dt" sz="half" idx="2"/>
          </p:nvPr>
        </p:nvSpPr>
        <p:spPr/>
        <p:txBody>
          <a:bodyPr/>
          <a:lstStyle/>
          <a:p>
            <a:r>
              <a:rPr lang="en-US" dirty="0" smtClean="0"/>
              <a:t>March 15, 2016</a:t>
            </a:r>
            <a:endParaRPr lang="en-US" dirty="0"/>
          </a:p>
        </p:txBody>
      </p:sp>
      <p:sp>
        <p:nvSpPr>
          <p:cNvPr id="13" name="Footer Placeholder 12"/>
          <p:cNvSpPr>
            <a:spLocks noGrp="1"/>
          </p:cNvSpPr>
          <p:nvPr>
            <p:ph type="ftr" sz="quarter" idx="3"/>
          </p:nvPr>
        </p:nvSpPr>
        <p:spPr/>
        <p:txBody>
          <a:bodyPr/>
          <a:lstStyle/>
          <a:p>
            <a:r>
              <a:rPr lang="fr-FR" dirty="0" smtClean="0"/>
              <a:t>Lesson 4 - Daniel 4</a:t>
            </a:r>
            <a:endParaRPr lang="en-US" dirty="0"/>
          </a:p>
        </p:txBody>
      </p:sp>
      <p:sp>
        <p:nvSpPr>
          <p:cNvPr id="14" name="Slide Number Placeholder 13"/>
          <p:cNvSpPr>
            <a:spLocks noGrp="1"/>
          </p:cNvSpPr>
          <p:nvPr>
            <p:ph type="sldNum" sz="quarter" idx="4"/>
          </p:nvPr>
        </p:nvSpPr>
        <p:spPr/>
        <p:txBody>
          <a:bodyPr/>
          <a:lstStyle/>
          <a:p>
            <a:fld id="{5762F52A-C960-462B-8236-8A9481EACB9C}" type="slidenum">
              <a:rPr lang="en-US" smtClean="0"/>
              <a:pPr/>
              <a:t>9</a:t>
            </a:fld>
            <a:endParaRPr lang="en-US" dirty="0"/>
          </a:p>
        </p:txBody>
      </p:sp>
    </p:spTree>
    <p:extLst>
      <p:ext uri="{BB962C8B-B14F-4D97-AF65-F5344CB8AC3E}">
        <p14:creationId xmlns:p14="http://schemas.microsoft.com/office/powerpoint/2010/main" val="3627425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7538</TotalTime>
  <Words>1218</Words>
  <Application>Microsoft Office PowerPoint</Application>
  <PresentationFormat>Letter Paper (8.5x11 in)</PresentationFormat>
  <Paragraphs>303</Paragraphs>
  <Slides>30</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Baskerville Old Face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Scripture Interpretation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IT</cp:lastModifiedBy>
  <cp:revision>648</cp:revision>
  <cp:lastPrinted>2015-11-05T13:06:44Z</cp:lastPrinted>
  <dcterms:created xsi:type="dcterms:W3CDTF">2012-01-22T12:15:41Z</dcterms:created>
  <dcterms:modified xsi:type="dcterms:W3CDTF">2016-03-20T03:19:34Z</dcterms:modified>
</cp:coreProperties>
</file>