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543" r:id="rId2"/>
    <p:sldId id="500" r:id="rId3"/>
    <p:sldId id="526" r:id="rId4"/>
    <p:sldId id="516" r:id="rId5"/>
    <p:sldId id="517" r:id="rId6"/>
    <p:sldId id="294" r:id="rId7"/>
    <p:sldId id="524" r:id="rId8"/>
    <p:sldId id="522" r:id="rId9"/>
    <p:sldId id="523" r:id="rId10"/>
    <p:sldId id="525" r:id="rId11"/>
    <p:sldId id="487" r:id="rId12"/>
    <p:sldId id="531" r:id="rId13"/>
    <p:sldId id="532" r:id="rId14"/>
    <p:sldId id="533" r:id="rId15"/>
    <p:sldId id="534" r:id="rId16"/>
    <p:sldId id="536" r:id="rId17"/>
    <p:sldId id="535" r:id="rId18"/>
    <p:sldId id="372" r:id="rId19"/>
  </p:sldIdLst>
  <p:sldSz cx="9144000" cy="6858000" type="letter"/>
  <p:notesSz cx="6985000" cy="92837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9140" autoAdjust="0"/>
  </p:normalViewPr>
  <p:slideViewPr>
    <p:cSldViewPr>
      <p:cViewPr>
        <p:scale>
          <a:sx n="66" d="100"/>
          <a:sy n="66" d="100"/>
        </p:scale>
        <p:origin x="1422"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738"/>
    </p:cViewPr>
  </p:sorterViewPr>
  <p:notesViewPr>
    <p:cSldViewPr>
      <p:cViewPr varScale="1">
        <p:scale>
          <a:sx n="62" d="100"/>
          <a:sy n="62" d="100"/>
        </p:scale>
        <p:origin x="-2602" y="-91"/>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3264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63806ED6-219B-43DC-810C-C25DBE02FC02}" type="datetimeFigureOut">
              <a:rPr lang="en-US" smtClean="0"/>
              <a:pPr/>
              <a:t>29-Jan-16</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F02CA1EB-B427-4E05-97C7-BF0A56AD723F}" type="slidenum">
              <a:rPr lang="en-US" smtClean="0"/>
              <a:pPr/>
              <a:t>‹#›</a:t>
            </a:fld>
            <a:endParaRPr lang="en-US" dirty="0"/>
          </a:p>
        </p:txBody>
      </p:sp>
    </p:spTree>
    <p:extLst>
      <p:ext uri="{BB962C8B-B14F-4D97-AF65-F5344CB8AC3E}">
        <p14:creationId xmlns:p14="http://schemas.microsoft.com/office/powerpoint/2010/main" val="639550026"/>
      </p:ext>
    </p:extLst>
  </p:cSld>
  <p:clrMap bg1="lt1" tx1="dk1" bg2="lt2" tx2="dk2" accent1="accent1" accent2="accent2" accent3="accent3" accent4="accent4" accent5="accent5" accent6="accent6" hlink="hlink" folHlink="folHlink"/>
  <p:notesStyle>
    <a:lvl1pPr marL="0" algn="l"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200" kern="1200">
        <a:solidFill>
          <a:schemeClr val="tx1"/>
        </a:solidFill>
        <a:latin typeface="+mn-lt"/>
        <a:ea typeface="+mn-ea"/>
        <a:cs typeface="+mn-cs"/>
      </a:defRPr>
    </a:lvl2pPr>
    <a:lvl3pPr marL="914293" algn="l" defTabSz="914293" rtl="0" eaLnBrk="1" latinLnBrk="0" hangingPunct="1">
      <a:defRPr sz="1200" kern="1200">
        <a:solidFill>
          <a:schemeClr val="tx1"/>
        </a:solidFill>
        <a:latin typeface="+mn-lt"/>
        <a:ea typeface="+mn-ea"/>
        <a:cs typeface="+mn-cs"/>
      </a:defRPr>
    </a:lvl3pPr>
    <a:lvl4pPr marL="1371440" algn="l" defTabSz="914293" rtl="0" eaLnBrk="1" latinLnBrk="0" hangingPunct="1">
      <a:defRPr sz="1200" kern="1200">
        <a:solidFill>
          <a:schemeClr val="tx1"/>
        </a:solidFill>
        <a:latin typeface="+mn-lt"/>
        <a:ea typeface="+mn-ea"/>
        <a:cs typeface="+mn-cs"/>
      </a:defRPr>
    </a:lvl4pPr>
    <a:lvl5pPr marL="1828586" algn="l" defTabSz="914293" rtl="0" eaLnBrk="1" latinLnBrk="0" hangingPunct="1">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fld id="{66357FB3-5F4B-4988-95B9-AD880E5DCD3A}" type="slidenum">
              <a:rPr lang="en-US" altLang="en-US"/>
              <a:pPr/>
              <a:t>1</a:t>
            </a:fld>
            <a:endParaRPr lang="en-US" altLang="en-US" dirty="0"/>
          </a:p>
        </p:txBody>
      </p:sp>
    </p:spTree>
    <p:extLst>
      <p:ext uri="{BB962C8B-B14F-4D97-AF65-F5344CB8AC3E}">
        <p14:creationId xmlns:p14="http://schemas.microsoft.com/office/powerpoint/2010/main" val="2042154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18</a:t>
            </a:fld>
            <a:endParaRPr lang="en-US" dirty="0"/>
          </a:p>
        </p:txBody>
      </p:sp>
    </p:spTree>
    <p:extLst>
      <p:ext uri="{BB962C8B-B14F-4D97-AF65-F5344CB8AC3E}">
        <p14:creationId xmlns:p14="http://schemas.microsoft.com/office/powerpoint/2010/main" val="1892447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3</a:t>
            </a:fld>
            <a:endParaRPr lang="en-US" dirty="0"/>
          </a:p>
        </p:txBody>
      </p:sp>
    </p:spTree>
    <p:extLst>
      <p:ext uri="{BB962C8B-B14F-4D97-AF65-F5344CB8AC3E}">
        <p14:creationId xmlns:p14="http://schemas.microsoft.com/office/powerpoint/2010/main" val="208415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1966848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5</a:t>
            </a:fld>
            <a:endParaRPr lang="en-US" dirty="0"/>
          </a:p>
        </p:txBody>
      </p:sp>
    </p:spTree>
    <p:extLst>
      <p:ext uri="{BB962C8B-B14F-4D97-AF65-F5344CB8AC3E}">
        <p14:creationId xmlns:p14="http://schemas.microsoft.com/office/powerpoint/2010/main" val="2159877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6</a:t>
            </a:fld>
            <a:endParaRPr lang="en-US" dirty="0"/>
          </a:p>
        </p:txBody>
      </p:sp>
    </p:spTree>
    <p:extLst>
      <p:ext uri="{BB962C8B-B14F-4D97-AF65-F5344CB8AC3E}">
        <p14:creationId xmlns:p14="http://schemas.microsoft.com/office/powerpoint/2010/main" val="60100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566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41188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9</a:t>
            </a:fld>
            <a:endParaRPr lang="en-US" dirty="0"/>
          </a:p>
        </p:txBody>
      </p:sp>
    </p:spTree>
    <p:extLst>
      <p:ext uri="{BB962C8B-B14F-4D97-AF65-F5344CB8AC3E}">
        <p14:creationId xmlns:p14="http://schemas.microsoft.com/office/powerpoint/2010/main" val="407940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2CA1EB-B427-4E05-97C7-BF0A56AD723F}" type="slidenum">
              <a:rPr lang="en-US" smtClean="0"/>
              <a:pPr/>
              <a:t>10</a:t>
            </a:fld>
            <a:endParaRPr lang="en-US" dirty="0"/>
          </a:p>
        </p:txBody>
      </p:sp>
    </p:spTree>
    <p:extLst>
      <p:ext uri="{BB962C8B-B14F-4D97-AF65-F5344CB8AC3E}">
        <p14:creationId xmlns:p14="http://schemas.microsoft.com/office/powerpoint/2010/main" val="1173691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19, 2016</a:t>
            </a:r>
            <a:endParaRPr lang="en-US" dirty="0"/>
          </a:p>
        </p:txBody>
      </p:sp>
      <p:sp>
        <p:nvSpPr>
          <p:cNvPr id="5" name="Footer Placeholder 4"/>
          <p:cNvSpPr>
            <a:spLocks noGrp="1"/>
          </p:cNvSpPr>
          <p:nvPr>
            <p:ph type="ftr" sz="quarter" idx="11"/>
          </p:nvPr>
        </p:nvSpPr>
        <p:spPr/>
        <p:txBody>
          <a:bodyPr/>
          <a:lstStyle/>
          <a:p>
            <a:r>
              <a:rPr lang="fr-FR" dirty="0" smtClean="0"/>
              <a:t>Lesson 6 - 3 John</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January 19, 2016</a:t>
            </a:r>
            <a:endParaRPr lang="en-US" dirty="0"/>
          </a:p>
        </p:txBody>
      </p:sp>
      <p:sp>
        <p:nvSpPr>
          <p:cNvPr id="5" name="Footer Placeholder 4"/>
          <p:cNvSpPr>
            <a:spLocks noGrp="1"/>
          </p:cNvSpPr>
          <p:nvPr>
            <p:ph type="ftr" sz="quarter" idx="11"/>
          </p:nvPr>
        </p:nvSpPr>
        <p:spPr/>
        <p:txBody>
          <a:bodyPr/>
          <a:lstStyle/>
          <a:p>
            <a:r>
              <a:rPr lang="fr-FR" dirty="0" smtClean="0"/>
              <a:t>Lesson 6 - 3 John</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January 19, 2016</a:t>
            </a:r>
            <a:endParaRPr lang="en-US" dirty="0"/>
          </a:p>
        </p:txBody>
      </p:sp>
      <p:sp>
        <p:nvSpPr>
          <p:cNvPr id="5" name="Footer Placeholder 4"/>
          <p:cNvSpPr>
            <a:spLocks noGrp="1"/>
          </p:cNvSpPr>
          <p:nvPr>
            <p:ph type="ftr" sz="quarter" idx="11"/>
          </p:nvPr>
        </p:nvSpPr>
        <p:spPr/>
        <p:txBody>
          <a:bodyPr/>
          <a:lstStyle/>
          <a:p>
            <a:r>
              <a:rPr lang="fr-FR" dirty="0" smtClean="0"/>
              <a:t>Lesson 6 - 3 John</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January 19, 2016</a:t>
            </a:r>
            <a:endParaRPr lang="en-US" dirty="0"/>
          </a:p>
        </p:txBody>
      </p:sp>
      <p:sp>
        <p:nvSpPr>
          <p:cNvPr id="5" name="Footer Placeholder 4"/>
          <p:cNvSpPr>
            <a:spLocks noGrp="1"/>
          </p:cNvSpPr>
          <p:nvPr>
            <p:ph type="ftr" sz="quarter" idx="11"/>
          </p:nvPr>
        </p:nvSpPr>
        <p:spPr/>
        <p:txBody>
          <a:bodyPr/>
          <a:lstStyle/>
          <a:p>
            <a:r>
              <a:rPr lang="fr-FR" dirty="0" smtClean="0"/>
              <a:t>Lesson 6 - 3 John</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January 19, 2016</a:t>
            </a:r>
            <a:endParaRPr lang="en-US" dirty="0"/>
          </a:p>
        </p:txBody>
      </p:sp>
      <p:sp>
        <p:nvSpPr>
          <p:cNvPr id="5" name="Footer Placeholder 4"/>
          <p:cNvSpPr>
            <a:spLocks noGrp="1"/>
          </p:cNvSpPr>
          <p:nvPr>
            <p:ph type="ftr" sz="quarter" idx="11"/>
          </p:nvPr>
        </p:nvSpPr>
        <p:spPr/>
        <p:txBody>
          <a:bodyPr/>
          <a:lstStyle/>
          <a:p>
            <a:r>
              <a:rPr lang="fr-FR" dirty="0" smtClean="0"/>
              <a:t>Lesson 6 - 3 John</a:t>
            </a:r>
            <a:endParaRPr lang="en-US"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January 19, 2016</a:t>
            </a:r>
            <a:endParaRPr lang="en-US" dirty="0"/>
          </a:p>
        </p:txBody>
      </p:sp>
      <p:sp>
        <p:nvSpPr>
          <p:cNvPr id="6" name="Footer Placeholder 5"/>
          <p:cNvSpPr>
            <a:spLocks noGrp="1"/>
          </p:cNvSpPr>
          <p:nvPr>
            <p:ph type="ftr" sz="quarter" idx="11"/>
          </p:nvPr>
        </p:nvSpPr>
        <p:spPr/>
        <p:txBody>
          <a:bodyPr/>
          <a:lstStyle/>
          <a:p>
            <a:r>
              <a:rPr lang="fr-FR" dirty="0" smtClean="0"/>
              <a:t>Lesson 6 - 3 John</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January 19, 2016</a:t>
            </a:r>
            <a:endParaRPr lang="en-US" dirty="0"/>
          </a:p>
        </p:txBody>
      </p:sp>
      <p:sp>
        <p:nvSpPr>
          <p:cNvPr id="8" name="Footer Placeholder 7"/>
          <p:cNvSpPr>
            <a:spLocks noGrp="1"/>
          </p:cNvSpPr>
          <p:nvPr>
            <p:ph type="ftr" sz="quarter" idx="11"/>
          </p:nvPr>
        </p:nvSpPr>
        <p:spPr/>
        <p:txBody>
          <a:bodyPr/>
          <a:lstStyle/>
          <a:p>
            <a:r>
              <a:rPr lang="fr-FR" dirty="0" smtClean="0"/>
              <a:t>Lesson 6 - 3 John</a:t>
            </a:r>
            <a:endParaRPr lang="en-US" dirty="0"/>
          </a:p>
        </p:txBody>
      </p:sp>
      <p:sp>
        <p:nvSpPr>
          <p:cNvPr id="9" name="Slide Number Placeholder 8"/>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January 19, 2016</a:t>
            </a:r>
            <a:endParaRPr lang="en-US" dirty="0"/>
          </a:p>
        </p:txBody>
      </p:sp>
      <p:sp>
        <p:nvSpPr>
          <p:cNvPr id="4" name="Footer Placeholder 3"/>
          <p:cNvSpPr>
            <a:spLocks noGrp="1"/>
          </p:cNvSpPr>
          <p:nvPr>
            <p:ph type="ftr" sz="quarter" idx="11"/>
          </p:nvPr>
        </p:nvSpPr>
        <p:spPr/>
        <p:txBody>
          <a:bodyPr/>
          <a:lstStyle/>
          <a:p>
            <a:r>
              <a:rPr lang="fr-FR" dirty="0" smtClean="0"/>
              <a:t>Lesson 6 - 3 John</a:t>
            </a:r>
            <a:endParaRPr lang="en-US" dirty="0"/>
          </a:p>
        </p:txBody>
      </p:sp>
      <p:sp>
        <p:nvSpPr>
          <p:cNvPr id="5" name="Slide Number Placeholder 4"/>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2400" y="6548755"/>
            <a:ext cx="1447800" cy="365125"/>
          </a:xfrm>
        </p:spPr>
        <p:txBody>
          <a:bodyPr/>
          <a:lstStyle>
            <a:lvl1pPr>
              <a:defRPr/>
            </a:lvl1pPr>
          </a:lstStyle>
          <a:p>
            <a:r>
              <a:rPr lang="en-US" dirty="0" smtClean="0"/>
              <a:t>January 19, 2016</a:t>
            </a:r>
            <a:endParaRPr lang="en-US" dirty="0"/>
          </a:p>
        </p:txBody>
      </p:sp>
      <p:sp>
        <p:nvSpPr>
          <p:cNvPr id="3" name="Footer Placeholder 2"/>
          <p:cNvSpPr>
            <a:spLocks noGrp="1"/>
          </p:cNvSpPr>
          <p:nvPr>
            <p:ph type="ftr" sz="quarter" idx="11"/>
          </p:nvPr>
        </p:nvSpPr>
        <p:spPr>
          <a:xfrm>
            <a:off x="2087880" y="6558915"/>
            <a:ext cx="4953000" cy="365125"/>
          </a:xfrm>
        </p:spPr>
        <p:txBody>
          <a:bodyPr/>
          <a:lstStyle/>
          <a:p>
            <a:r>
              <a:rPr lang="fr-FR" dirty="0" smtClean="0"/>
              <a:t>Lesson 6 - 3 John</a:t>
            </a:r>
            <a:endParaRPr lang="en-US" dirty="0"/>
          </a:p>
        </p:txBody>
      </p:sp>
      <p:sp>
        <p:nvSpPr>
          <p:cNvPr id="4" name="Slide Number Placeholder 3"/>
          <p:cNvSpPr>
            <a:spLocks noGrp="1"/>
          </p:cNvSpPr>
          <p:nvPr>
            <p:ph type="sldNum" sz="quarter" idx="12"/>
          </p:nvPr>
        </p:nvSpPr>
        <p:spPr>
          <a:xfrm>
            <a:off x="8305800" y="6518275"/>
            <a:ext cx="685800" cy="365125"/>
          </a:xfrm>
        </p:spPr>
        <p:txBody>
          <a:bodyPr/>
          <a:lstStyle>
            <a:lvl1pPr algn="r">
              <a:defRPr/>
            </a:lvl1pPr>
          </a:lstStyle>
          <a:p>
            <a:fld id="{5762F52A-C960-462B-8236-8A9481EACB9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January 19, 2016</a:t>
            </a:r>
            <a:endParaRPr lang="en-US" dirty="0"/>
          </a:p>
        </p:txBody>
      </p:sp>
      <p:sp>
        <p:nvSpPr>
          <p:cNvPr id="6" name="Footer Placeholder 5"/>
          <p:cNvSpPr>
            <a:spLocks noGrp="1"/>
          </p:cNvSpPr>
          <p:nvPr>
            <p:ph type="ftr" sz="quarter" idx="11"/>
          </p:nvPr>
        </p:nvSpPr>
        <p:spPr/>
        <p:txBody>
          <a:bodyPr/>
          <a:lstStyle/>
          <a:p>
            <a:r>
              <a:rPr lang="fr-FR" dirty="0" smtClean="0"/>
              <a:t>Lesson 6 - 3 John</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January 19, 2016</a:t>
            </a:r>
            <a:endParaRPr lang="en-US" dirty="0"/>
          </a:p>
        </p:txBody>
      </p:sp>
      <p:sp>
        <p:nvSpPr>
          <p:cNvPr id="6" name="Footer Placeholder 5"/>
          <p:cNvSpPr>
            <a:spLocks noGrp="1"/>
          </p:cNvSpPr>
          <p:nvPr>
            <p:ph type="ftr" sz="quarter" idx="11"/>
          </p:nvPr>
        </p:nvSpPr>
        <p:spPr/>
        <p:txBody>
          <a:bodyPr/>
          <a:lstStyle/>
          <a:p>
            <a:r>
              <a:rPr lang="fr-FR" dirty="0" smtClean="0"/>
              <a:t>Lesson 6 - 3 John</a:t>
            </a:r>
            <a:endParaRPr lang="en-US" dirty="0"/>
          </a:p>
        </p:txBody>
      </p:sp>
      <p:sp>
        <p:nvSpPr>
          <p:cNvPr id="7" name="Slide Number Placeholder 6"/>
          <p:cNvSpPr>
            <a:spLocks noGrp="1"/>
          </p:cNvSpPr>
          <p:nvPr>
            <p:ph type="sldNum" sz="quarter" idx="12"/>
          </p:nvPr>
        </p:nvSpPr>
        <p:spPr/>
        <p:txBody>
          <a:bodyPr/>
          <a:lstStyle/>
          <a:p>
            <a:fld id="{5762F52A-C960-462B-8236-8A9481EACB9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84836" y="6550969"/>
            <a:ext cx="1567764" cy="365125"/>
          </a:xfrm>
          <a:prstGeom prst="rect">
            <a:avLst/>
          </a:prstGeom>
        </p:spPr>
        <p:txBody>
          <a:bodyPr vert="horz" lIns="91429" tIns="45714" rIns="91429" bIns="45714" rtlCol="0" anchor="ctr"/>
          <a:lstStyle>
            <a:lvl1pPr algn="l">
              <a:defRPr sz="1200">
                <a:solidFill>
                  <a:schemeClr val="tx1"/>
                </a:solidFill>
              </a:defRPr>
            </a:lvl1pPr>
          </a:lstStyle>
          <a:p>
            <a:r>
              <a:rPr lang="en-US" dirty="0" smtClean="0"/>
              <a:t>January 19, 2016</a:t>
            </a:r>
            <a:endParaRPr lang="en-US" dirty="0"/>
          </a:p>
        </p:txBody>
      </p:sp>
      <p:sp>
        <p:nvSpPr>
          <p:cNvPr id="5" name="Footer Placeholder 4"/>
          <p:cNvSpPr>
            <a:spLocks noGrp="1"/>
          </p:cNvSpPr>
          <p:nvPr>
            <p:ph type="ftr" sz="quarter" idx="3"/>
          </p:nvPr>
        </p:nvSpPr>
        <p:spPr>
          <a:xfrm>
            <a:off x="1407812" y="6560022"/>
            <a:ext cx="6324600" cy="365125"/>
          </a:xfrm>
          <a:prstGeom prst="rect">
            <a:avLst/>
          </a:prstGeom>
        </p:spPr>
        <p:txBody>
          <a:bodyPr vert="horz" lIns="91429" tIns="45714" rIns="91429" bIns="45714" rtlCol="0" anchor="ctr"/>
          <a:lstStyle>
            <a:lvl1pPr algn="ctr">
              <a:defRPr sz="1200">
                <a:solidFill>
                  <a:schemeClr val="tx1"/>
                </a:solidFill>
              </a:defRPr>
            </a:lvl1pPr>
          </a:lstStyle>
          <a:p>
            <a:r>
              <a:rPr lang="fr-FR" dirty="0" smtClean="0"/>
              <a:t>Lesson 6 - 3 John</a:t>
            </a:r>
            <a:endParaRPr lang="en-US" dirty="0"/>
          </a:p>
        </p:txBody>
      </p:sp>
      <p:sp>
        <p:nvSpPr>
          <p:cNvPr id="6" name="Slide Number Placeholder 5"/>
          <p:cNvSpPr>
            <a:spLocks noGrp="1"/>
          </p:cNvSpPr>
          <p:nvPr>
            <p:ph type="sldNum" sz="quarter" idx="4"/>
          </p:nvPr>
        </p:nvSpPr>
        <p:spPr>
          <a:xfrm>
            <a:off x="8382000" y="6519382"/>
            <a:ext cx="685800" cy="365125"/>
          </a:xfrm>
          <a:prstGeom prst="rect">
            <a:avLst/>
          </a:prstGeom>
        </p:spPr>
        <p:txBody>
          <a:bodyPr vert="horz" lIns="91429" tIns="45714" rIns="91429" bIns="45714" rtlCol="0" anchor="ctr"/>
          <a:lstStyle>
            <a:lvl1pPr algn="r">
              <a:defRPr sz="1200">
                <a:solidFill>
                  <a:schemeClr val="tx1"/>
                </a:solidFill>
              </a:defRPr>
            </a:lvl1pPr>
          </a:lstStyle>
          <a:p>
            <a:fld id="{5762F52A-C960-462B-8236-8A9481EACB9C}" type="slidenum">
              <a:rPr lang="en-US" smtClean="0"/>
              <a:pPr/>
              <a:t>‹#›</a:t>
            </a:fld>
            <a:endParaRPr lang="en-US" dirty="0"/>
          </a:p>
        </p:txBody>
      </p:sp>
      <p:pic>
        <p:nvPicPr>
          <p:cNvPr id="7" name="Picture 6"/>
          <p:cNvPicPr>
            <a:picLocks noChangeAspect="1" noChangeArrowheads="1"/>
          </p:cNvPicPr>
          <p:nvPr userDrawn="1"/>
        </p:nvPicPr>
        <p:blipFill>
          <a:blip r:embed="rId13" cstate="print"/>
          <a:srcRect/>
          <a:stretch>
            <a:fillRect/>
          </a:stretch>
        </p:blipFill>
        <p:spPr bwMode="auto">
          <a:xfrm>
            <a:off x="178250" y="76199"/>
            <a:ext cx="1726750" cy="1304097"/>
          </a:xfrm>
          <a:prstGeom prst="rect">
            <a:avLst/>
          </a:prstGeom>
          <a:noFill/>
          <a:ln w="9525">
            <a:noFill/>
            <a:miter lim="800000"/>
            <a:headEnd/>
            <a:tailEnd/>
          </a:ln>
        </p:spPr>
      </p:pic>
      <p:pic>
        <p:nvPicPr>
          <p:cNvPr id="8" name="Picture 3" descr="MOB logo"/>
          <p:cNvPicPr>
            <a:picLocks noChangeAspect="1" noChangeArrowheads="1"/>
          </p:cNvPicPr>
          <p:nvPr userDrawn="1"/>
        </p:nvPicPr>
        <p:blipFill>
          <a:blip r:embed="rId14" cstate="print"/>
          <a:srcRect/>
          <a:stretch>
            <a:fillRect/>
          </a:stretch>
        </p:blipFill>
        <p:spPr bwMode="auto">
          <a:xfrm>
            <a:off x="6934200" y="113557"/>
            <a:ext cx="2018956" cy="127614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manuelbible.net/women/womens-spring-conferenc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www.ibcmob.net/" TargetMode="External"/><Relationship Id="rId4" Type="http://schemas.openxmlformats.org/officeDocument/2006/relationships/hyperlink" Target="http://www.ibcva.com/ibi"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biblegateway.com/passage/?search=3+John+4&amp;version=ESV" TargetMode="External"/><Relationship Id="rId7" Type="http://schemas.openxmlformats.org/officeDocument/2006/relationships/hyperlink" Target="https://www.biblegateway.com/passage/?search=3+John+1-4&amp;version=ESV" TargetMode="External"/><Relationship Id="rId2" Type="http://schemas.openxmlformats.org/officeDocument/2006/relationships/hyperlink" Target="https://www.biblegateway.com/passage/?search=3+John+1-5&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2+Corinthians+4:16&amp;version=ESV" TargetMode="External"/><Relationship Id="rId5" Type="http://schemas.openxmlformats.org/officeDocument/2006/relationships/hyperlink" Target="https://www.biblegateway.com/passage/?search=2+John+1&amp;version=ESV" TargetMode="External"/><Relationship Id="rId4" Type="http://schemas.openxmlformats.org/officeDocument/2006/relationships/hyperlink" Target="https://www.biblegateway.com/passage/?search=1+John+2:1,+12,+18&amp;version=ESV"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1+Thessalonians+2:13&amp;version=ESV" TargetMode="External"/><Relationship Id="rId2" Type="http://schemas.openxmlformats.org/officeDocument/2006/relationships/hyperlink" Target="https://www.biblegateway.com/passage/?search=Psalm+1:1-3&amp;version=ESV"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3+John+1-4&amp;version=ESV"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biblegateway.com/passage/?search=Hebrews+13:2&amp;version=ESV" TargetMode="External"/><Relationship Id="rId7" Type="http://schemas.openxmlformats.org/officeDocument/2006/relationships/hyperlink" Target="https://www.biblegateway.com/passage/?search=3+John+5-12&amp;version=ESV" TargetMode="External"/><Relationship Id="rId2" Type="http://schemas.openxmlformats.org/officeDocument/2006/relationships/hyperlink" Target="https://www.biblegateway.com/passage/?search=2+john+1&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1+John+3:14-16&amp;version=ESV" TargetMode="External"/><Relationship Id="rId5" Type="http://schemas.openxmlformats.org/officeDocument/2006/relationships/hyperlink" Target="https://www.biblegateway.com/passage/?search=James+2:14-16&amp;version=ESV" TargetMode="External"/><Relationship Id="rId4" Type="http://schemas.openxmlformats.org/officeDocument/2006/relationships/hyperlink" Target="https://www.biblegateway.com/passage/?search=Titus+3:13&amp;version=ESV"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biblegateway.com/passage/?search=Luke+10:7&amp;version=ESV" TargetMode="External"/><Relationship Id="rId7" Type="http://schemas.openxmlformats.org/officeDocument/2006/relationships/hyperlink" Target="https://www.biblegateway.com/passage/?search=3+John+5-12&amp;version=ESV" TargetMode="External"/><Relationship Id="rId2" Type="http://schemas.openxmlformats.org/officeDocument/2006/relationships/hyperlink" Target="https://www.biblegateway.com/passage/?search=Matthew+10:40&amp;version=ESV" TargetMode="External"/><Relationship Id="rId1" Type="http://schemas.openxmlformats.org/officeDocument/2006/relationships/slideLayout" Target="../slideLayouts/slideLayout7.xml"/><Relationship Id="rId6" Type="http://schemas.openxmlformats.org/officeDocument/2006/relationships/hyperlink" Target="https://www.biblegateway.com/passage/?search=Philippians+4:17&amp;version=ESV" TargetMode="External"/><Relationship Id="rId5" Type="http://schemas.openxmlformats.org/officeDocument/2006/relationships/hyperlink" Target="https://www.biblegateway.com/passage/?search=Galatians+6:6,10&amp;version=ESV" TargetMode="External"/><Relationship Id="rId4" Type="http://schemas.openxmlformats.org/officeDocument/2006/relationships/hyperlink" Target="https://www.biblegateway.com/passage/?search=Genesis+14:21-24&amp;version=ESV"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gateway.com/passage/?search=John+3:30&amp;version=ESV" TargetMode="External"/><Relationship Id="rId2" Type="http://schemas.openxmlformats.org/officeDocument/2006/relationships/hyperlink" Target="https://www.biblegateway.com/passage/?search=Matthew+18:1&amp;version=ESV" TargetMode="External"/><Relationship Id="rId1" Type="http://schemas.openxmlformats.org/officeDocument/2006/relationships/slideLayout" Target="../slideLayouts/slideLayout7.xml"/><Relationship Id="rId5" Type="http://schemas.openxmlformats.org/officeDocument/2006/relationships/hyperlink" Target="https://www.biblegateway.com/passage/?search=3+John+5-12&amp;version=ESV" TargetMode="External"/><Relationship Id="rId4" Type="http://schemas.openxmlformats.org/officeDocument/2006/relationships/hyperlink" Target="https://www.biblegateway.com/passage/?search=Phil+2:1&amp;version=ESV"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gateway.com/passage/?search=Phil+3:17&amp;version=ESV" TargetMode="External"/><Relationship Id="rId2" Type="http://schemas.openxmlformats.org/officeDocument/2006/relationships/hyperlink" Target="https://www.biblegateway.com/passage/?search=Hebrews+10:24&amp;version=ESV"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3+John+5-12&amp;version=ESV"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biblegateway.com/passage/?search=3+john+1&amp;version=ESV" TargetMode="External"/><Relationship Id="rId2" Type="http://schemas.openxmlformats.org/officeDocument/2006/relationships/hyperlink" Target="https://www.biblegateway.com/passage/?search=2+john+1&amp;version=ESV"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3+John+13-15&amp;version=ESV"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2+John+1-3&amp;version=ESV"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www.biblegateway.com/passage/?search=2+John+12-13&amp;version=ESV" TargetMode="External"/><Relationship Id="rId4" Type="http://schemas.openxmlformats.org/officeDocument/2006/relationships/hyperlink" Target="https://www.biblegateway.com/passage/?search=2+John+4-11&amp;version=ESV"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iblegateway.com/passage/?search=3+John+1-4&amp;version=ESV"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www.biblegateway.com/passage/?search=3+John+13-15&amp;version=ESV" TargetMode="External"/><Relationship Id="rId4" Type="http://schemas.openxmlformats.org/officeDocument/2006/relationships/hyperlink" Target="https://www.biblegateway.com/passage/?search=3+John+5-12&amp;version=ES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371600" y="1600200"/>
            <a:ext cx="676592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a:spcAft>
                <a:spcPts val="600"/>
              </a:spcAft>
              <a:buFont typeface="Arial" panose="020B0604020202020204" pitchFamily="34" charset="0"/>
              <a:buChar char="•"/>
            </a:pPr>
            <a:r>
              <a:rPr lang="en-US" altLang="en-US" sz="2800" dirty="0"/>
              <a:t>Welcome to MOB! </a:t>
            </a:r>
          </a:p>
          <a:p>
            <a:pPr>
              <a:spcAft>
                <a:spcPts val="600"/>
              </a:spcAft>
              <a:buFont typeface="Arial" panose="020B0604020202020204" pitchFamily="34" charset="0"/>
              <a:buChar char="•"/>
            </a:pPr>
            <a:r>
              <a:rPr lang="en-US" altLang="en-US" sz="2800" dirty="0"/>
              <a:t>IBC membership business meeting</a:t>
            </a:r>
            <a:r>
              <a:rPr lang="en-US" altLang="en-US" sz="2800" dirty="0" smtClean="0"/>
              <a:t>, 31 </a:t>
            </a:r>
            <a:r>
              <a:rPr lang="en-US" altLang="en-US" sz="2800" dirty="0"/>
              <a:t>Jan 16, </a:t>
            </a:r>
            <a:r>
              <a:rPr lang="en-US" altLang="en-US" sz="2800" dirty="0" smtClean="0"/>
              <a:t>in the atrium</a:t>
            </a:r>
            <a:r>
              <a:rPr lang="en-US" altLang="en-US" sz="2800" dirty="0"/>
              <a:t>, </a:t>
            </a:r>
            <a:r>
              <a:rPr lang="en-US" altLang="en-US" sz="2800" dirty="0" smtClean="0"/>
              <a:t>to approve deacons, etc.</a:t>
            </a:r>
            <a:endParaRPr lang="en-US" altLang="en-US" sz="2800" dirty="0"/>
          </a:p>
          <a:p>
            <a:pPr>
              <a:spcAft>
                <a:spcPts val="600"/>
              </a:spcAft>
              <a:buFont typeface="Arial" panose="020B0604020202020204" pitchFamily="34" charset="0"/>
              <a:buChar char="•"/>
            </a:pPr>
            <a:r>
              <a:rPr lang="en-US" altLang="en-US" sz="2800" dirty="0"/>
              <a:t>4-5 Mar 16, </a:t>
            </a:r>
            <a:r>
              <a:rPr lang="en-US" altLang="en-US" sz="2800" dirty="0">
                <a:hlinkClick r:id="rId3"/>
              </a:rPr>
              <a:t>Women’s Spring Conference</a:t>
            </a:r>
            <a:r>
              <a:rPr lang="en-US" altLang="en-US" sz="2800" dirty="0"/>
              <a:t> at IBC, speaker is Ms. Nancy Guthrie, topic “Can this possibly be God’s Good Plan for my life?” </a:t>
            </a:r>
          </a:p>
          <a:p>
            <a:pPr>
              <a:spcAft>
                <a:spcPts val="600"/>
              </a:spcAft>
              <a:buFont typeface="Arial" panose="020B0604020202020204" pitchFamily="34" charset="0"/>
              <a:buChar char="•"/>
            </a:pPr>
            <a:r>
              <a:rPr lang="en-US" altLang="en-US" sz="2800" dirty="0"/>
              <a:t>IBI classes available, range of topics, see </a:t>
            </a:r>
            <a:r>
              <a:rPr lang="en-US" altLang="en-US" sz="2800" dirty="0">
                <a:hlinkClick r:id="rId4"/>
              </a:rPr>
              <a:t>www.ibcva.com/ibi</a:t>
            </a:r>
            <a:r>
              <a:rPr lang="en-US" altLang="en-US" sz="2800" dirty="0"/>
              <a:t> for course offerings  </a:t>
            </a:r>
          </a:p>
          <a:p>
            <a:pPr>
              <a:spcAft>
                <a:spcPts val="600"/>
              </a:spcAft>
              <a:buFont typeface="Arial" panose="020B0604020202020204" pitchFamily="34" charset="0"/>
              <a:buChar char="•"/>
            </a:pPr>
            <a:r>
              <a:rPr lang="en-US" altLang="en-US" sz="2800" dirty="0"/>
              <a:t>Website:  </a:t>
            </a:r>
            <a:r>
              <a:rPr lang="en-US" altLang="en-US" sz="2800" dirty="0">
                <a:hlinkClick r:id="rId5"/>
              </a:rPr>
              <a:t>www.ibcmob.net</a:t>
            </a:r>
            <a:r>
              <a:rPr lang="en-US" altLang="en-US" sz="2800" dirty="0"/>
              <a:t> </a:t>
            </a:r>
          </a:p>
        </p:txBody>
      </p:sp>
      <p:sp>
        <p:nvSpPr>
          <p:cNvPr id="3075" name="Rectangle 3"/>
          <p:cNvSpPr>
            <a:spLocks noChangeArrowheads="1"/>
          </p:cNvSpPr>
          <p:nvPr/>
        </p:nvSpPr>
        <p:spPr bwMode="auto">
          <a:xfrm>
            <a:off x="2905125" y="355600"/>
            <a:ext cx="33305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algn="ctr"/>
            <a:r>
              <a:rPr lang="en-US" altLang="en-US" sz="3600" b="1" dirty="0"/>
              <a:t>Announcements</a:t>
            </a:r>
            <a:endParaRPr lang="en-US" altLang="en-US" sz="3600" dirty="0"/>
          </a:p>
        </p:txBody>
      </p:sp>
      <p:sp>
        <p:nvSpPr>
          <p:cNvPr id="3076"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fld id="{39902C3D-9722-462C-B95E-1C88A0CD96A9}" type="slidenum">
              <a:rPr lang="en-US" altLang="en-US"/>
              <a:pPr/>
              <a:t>1</a:t>
            </a:fld>
            <a:endParaRPr lang="en-US" altLang="en-US" dirty="0"/>
          </a:p>
        </p:txBody>
      </p:sp>
      <p:sp>
        <p:nvSpPr>
          <p:cNvPr id="7"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8"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Tree>
    <p:extLst>
      <p:ext uri="{BB962C8B-B14F-4D97-AF65-F5344CB8AC3E}">
        <p14:creationId xmlns:p14="http://schemas.microsoft.com/office/powerpoint/2010/main" val="1111881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373256" cy="3257174"/>
          </a:xfrm>
          <a:prstGeom prst="rect">
            <a:avLst/>
          </a:prstGeom>
        </p:spPr>
        <p:txBody>
          <a:bodyPr wrap="square">
            <a:spAutoFit/>
          </a:bodyPr>
          <a:lstStyle/>
          <a:p>
            <a:pPr>
              <a:lnSpc>
                <a:spcPct val="150000"/>
              </a:lnSpc>
            </a:pPr>
            <a:r>
              <a:rPr lang="en-US" sz="2800" baseline="30000" dirty="0"/>
              <a:t>13 </a:t>
            </a:r>
            <a:r>
              <a:rPr lang="en-US" sz="2800" dirty="0"/>
              <a:t>I had much to write to you, but I would rather not write with pen and ink. </a:t>
            </a:r>
            <a:r>
              <a:rPr lang="en-US" sz="2800" baseline="30000" dirty="0"/>
              <a:t>14 </a:t>
            </a:r>
            <a:r>
              <a:rPr lang="en-US" sz="2800" dirty="0"/>
              <a:t>I hope to see you soon, and we will talk face to face.</a:t>
            </a:r>
          </a:p>
          <a:p>
            <a:pPr>
              <a:lnSpc>
                <a:spcPct val="150000"/>
              </a:lnSpc>
            </a:pPr>
            <a:r>
              <a:rPr lang="en-US" sz="2800" baseline="30000" dirty="0" smtClean="0"/>
              <a:t>15 </a:t>
            </a:r>
            <a:r>
              <a:rPr lang="en-US" sz="2800" dirty="0" smtClean="0"/>
              <a:t>Peace </a:t>
            </a:r>
            <a:r>
              <a:rPr lang="en-US" sz="2800" dirty="0"/>
              <a:t>be to you. The friends greet you. Greet the friends, each by name</a:t>
            </a:r>
            <a:r>
              <a:rPr lang="en-US" sz="2800" dirty="0" smtClean="0"/>
              <a:t>. </a:t>
            </a:r>
            <a:endParaRPr lang="en-US" sz="2800" dirty="0"/>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t>3 John 13-15 </a:t>
            </a:r>
            <a:r>
              <a:rPr lang="en-US" sz="3200" dirty="0" smtClean="0"/>
              <a:t>(ESV)</a:t>
            </a:r>
          </a:p>
          <a:p>
            <a:pPr algn="ctr"/>
            <a:r>
              <a:rPr lang="en-US" sz="3200" b="1" dirty="0" smtClean="0"/>
              <a:t>Final Greetings</a:t>
            </a:r>
          </a:p>
        </p:txBody>
      </p:sp>
      <p:sp>
        <p:nvSpPr>
          <p:cNvPr id="12" name="Slide Number Placeholder 11"/>
          <p:cNvSpPr>
            <a:spLocks noGrp="1"/>
          </p:cNvSpPr>
          <p:nvPr>
            <p:ph type="sldNum" sz="quarter" idx="12"/>
          </p:nvPr>
        </p:nvSpPr>
        <p:spPr/>
        <p:txBody>
          <a:bodyPr/>
          <a:lstStyle/>
          <a:p>
            <a:fld id="{5762F52A-C960-462B-8236-8A9481EACB9C}" type="slidenum">
              <a:rPr lang="en-US" smtClean="0"/>
              <a:pPr/>
              <a:t>10</a:t>
            </a:fld>
            <a:endParaRPr lang="en-US" dirty="0"/>
          </a:p>
        </p:txBody>
      </p:sp>
      <p:sp>
        <p:nvSpPr>
          <p:cNvPr id="9"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10"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Tree>
    <p:extLst>
      <p:ext uri="{BB962C8B-B14F-4D97-AF65-F5344CB8AC3E}">
        <p14:creationId xmlns:p14="http://schemas.microsoft.com/office/powerpoint/2010/main" val="2569428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62F52A-C960-462B-8236-8A9481EACB9C}" type="slidenum">
              <a:rPr lang="en-US" smtClean="0"/>
              <a:pPr/>
              <a:t>11</a:t>
            </a:fld>
            <a:endParaRPr lang="en-US" dirty="0"/>
          </a:p>
        </p:txBody>
      </p:sp>
      <p:sp>
        <p:nvSpPr>
          <p:cNvPr id="12" name="Content Placeholder 2"/>
          <p:cNvSpPr txBox="1">
            <a:spLocks/>
          </p:cNvSpPr>
          <p:nvPr/>
        </p:nvSpPr>
        <p:spPr>
          <a:xfrm>
            <a:off x="928914" y="1608999"/>
            <a:ext cx="7757886" cy="4991373"/>
          </a:xfrm>
          <a:prstGeom prst="rect">
            <a:avLst/>
          </a:prstGeom>
        </p:spPr>
        <p:txBody>
          <a:bodyPr/>
          <a:lst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pPr>
            <a:r>
              <a:rPr lang="en-US" sz="2800" dirty="0" smtClean="0"/>
              <a:t>O1:  Apostle had special affection for Gaius (</a:t>
            </a:r>
            <a:r>
              <a:rPr lang="en-US" sz="2800" dirty="0" smtClean="0">
                <a:hlinkClick r:id="rId2"/>
              </a:rPr>
              <a:t>v1,5</a:t>
            </a:r>
            <a:r>
              <a:rPr lang="en-US" sz="2800" dirty="0" smtClean="0"/>
              <a:t>)</a:t>
            </a:r>
          </a:p>
          <a:p>
            <a:pPr>
              <a:spcBef>
                <a:spcPts val="0"/>
              </a:spcBef>
              <a:spcAft>
                <a:spcPts val="1200"/>
              </a:spcAft>
            </a:pPr>
            <a:r>
              <a:rPr lang="en-US" sz="2800" dirty="0" smtClean="0"/>
              <a:t>I:  </a:t>
            </a:r>
            <a:r>
              <a:rPr lang="en-US" sz="2800" dirty="0" smtClean="0">
                <a:hlinkClick r:id="rId3"/>
              </a:rPr>
              <a:t>v4</a:t>
            </a:r>
            <a:r>
              <a:rPr lang="en-US" sz="2800" dirty="0" smtClean="0"/>
              <a:t> suggests Gaius maybe a personal convert</a:t>
            </a:r>
          </a:p>
          <a:p>
            <a:pPr>
              <a:spcBef>
                <a:spcPts val="0"/>
              </a:spcBef>
              <a:spcAft>
                <a:spcPts val="3600"/>
              </a:spcAft>
            </a:pPr>
            <a:r>
              <a:rPr lang="en-US" sz="2800" dirty="0" smtClean="0"/>
              <a:t>A:  John cared for all his flock; “little children”     (</a:t>
            </a:r>
            <a:r>
              <a:rPr lang="en-US" sz="2800" dirty="0" smtClean="0">
                <a:hlinkClick r:id="rId4"/>
              </a:rPr>
              <a:t>1 John 2:1, 12, 18</a:t>
            </a:r>
            <a:r>
              <a:rPr lang="en-US" sz="2800" dirty="0" smtClean="0"/>
              <a:t>), “love in the truth” (</a:t>
            </a:r>
            <a:r>
              <a:rPr lang="en-US" sz="2800" dirty="0" smtClean="0">
                <a:hlinkClick r:id="rId5"/>
              </a:rPr>
              <a:t>2 John 1</a:t>
            </a:r>
            <a:r>
              <a:rPr lang="en-US" sz="2800" dirty="0" smtClean="0"/>
              <a:t>)  </a:t>
            </a:r>
          </a:p>
          <a:p>
            <a:pPr>
              <a:spcBef>
                <a:spcPts val="0"/>
              </a:spcBef>
              <a:spcAft>
                <a:spcPts val="1200"/>
              </a:spcAft>
            </a:pPr>
            <a:r>
              <a:rPr lang="en-US" sz="2800" dirty="0" smtClean="0"/>
              <a:t>O2:  Praises Gaius for “spiritual health” </a:t>
            </a:r>
          </a:p>
          <a:p>
            <a:pPr>
              <a:spcBef>
                <a:spcPts val="0"/>
              </a:spcBef>
              <a:spcAft>
                <a:spcPts val="1200"/>
              </a:spcAft>
            </a:pPr>
            <a:r>
              <a:rPr lang="en-US" sz="2800" dirty="0" smtClean="0"/>
              <a:t>I:  Maybe praying for restored physical health? </a:t>
            </a:r>
          </a:p>
          <a:p>
            <a:pPr>
              <a:spcBef>
                <a:spcPts val="0"/>
              </a:spcBef>
              <a:spcAft>
                <a:spcPts val="1200"/>
              </a:spcAft>
            </a:pPr>
            <a:r>
              <a:rPr lang="en-US" sz="2800" dirty="0" smtClean="0"/>
              <a:t>A:  You can be spiritually healthy even when physically unhealthy or vice versa (</a:t>
            </a:r>
            <a:r>
              <a:rPr lang="en-US" sz="2800" dirty="0" smtClean="0">
                <a:hlinkClick r:id="rId6"/>
              </a:rPr>
              <a:t>2 Corinth 4:16</a:t>
            </a:r>
            <a:r>
              <a:rPr lang="en-US" sz="2800" dirty="0" smtClean="0"/>
              <a:t>)</a:t>
            </a:r>
            <a:endParaRPr lang="en-US" sz="2800" dirty="0"/>
          </a:p>
        </p:txBody>
      </p:sp>
      <p:sp>
        <p:nvSpPr>
          <p:cNvPr id="7"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8"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
        <p:nvSpPr>
          <p:cNvPr id="10" name="Rectangle 8"/>
          <p:cNvSpPr>
            <a:spLocks noChangeArrowheads="1"/>
          </p:cNvSpPr>
          <p:nvPr/>
        </p:nvSpPr>
        <p:spPr bwMode="auto">
          <a:xfrm>
            <a:off x="1905000" y="-60325"/>
            <a:ext cx="53340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hlinkClick r:id="rId7"/>
              </a:rPr>
              <a:t>3 </a:t>
            </a:r>
            <a:r>
              <a:rPr lang="en-US" altLang="en-US" sz="3600" b="1" dirty="0">
                <a:hlinkClick r:id="rId7"/>
              </a:rPr>
              <a:t>John </a:t>
            </a:r>
            <a:r>
              <a:rPr lang="en-US" altLang="en-US" sz="3600" b="1" dirty="0" smtClean="0">
                <a:hlinkClick r:id="rId7"/>
              </a:rPr>
              <a:t>1-4</a:t>
            </a:r>
            <a:endParaRPr lang="en-US" altLang="en-US" sz="3600" b="1" dirty="0"/>
          </a:p>
          <a:p>
            <a:pPr algn="ctr" eaLnBrk="1" hangingPunct="1">
              <a:spcBef>
                <a:spcPct val="0"/>
              </a:spcBef>
              <a:buFontTx/>
              <a:buNone/>
            </a:pPr>
            <a:r>
              <a:rPr lang="en-US" altLang="en-US" sz="2800" b="1" dirty="0" smtClean="0"/>
              <a:t>Greeting - </a:t>
            </a:r>
            <a:r>
              <a:rPr lang="en-US" altLang="en-US" sz="2800" b="1" dirty="0"/>
              <a:t>Observation, Interpretation, Application</a:t>
            </a:r>
          </a:p>
        </p:txBody>
      </p:sp>
    </p:spTree>
    <p:extLst>
      <p:ext uri="{BB962C8B-B14F-4D97-AF65-F5344CB8AC3E}">
        <p14:creationId xmlns:p14="http://schemas.microsoft.com/office/powerpoint/2010/main" val="4211364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62F52A-C960-462B-8236-8A9481EACB9C}" type="slidenum">
              <a:rPr lang="en-US" smtClean="0"/>
              <a:pPr/>
              <a:t>12</a:t>
            </a:fld>
            <a:endParaRPr lang="en-US" dirty="0"/>
          </a:p>
        </p:txBody>
      </p:sp>
      <p:sp>
        <p:nvSpPr>
          <p:cNvPr id="12" name="Content Placeholder 2"/>
          <p:cNvSpPr txBox="1">
            <a:spLocks/>
          </p:cNvSpPr>
          <p:nvPr/>
        </p:nvSpPr>
        <p:spPr>
          <a:xfrm>
            <a:off x="928914" y="1614714"/>
            <a:ext cx="7482914" cy="4405086"/>
          </a:xfrm>
          <a:prstGeom prst="rect">
            <a:avLst/>
          </a:prstGeom>
        </p:spPr>
        <p:txBody>
          <a:bodyPr/>
          <a:lst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800"/>
              </a:spcAft>
            </a:pPr>
            <a:r>
              <a:rPr lang="en-US" sz="2800" dirty="0" smtClean="0"/>
              <a:t>O3:  Gaius earned reputation as, “walking in truth” - multiple witnesses </a:t>
            </a:r>
          </a:p>
          <a:p>
            <a:pPr>
              <a:spcBef>
                <a:spcPts val="0"/>
              </a:spcBef>
              <a:spcAft>
                <a:spcPts val="1800"/>
              </a:spcAft>
            </a:pPr>
            <a:r>
              <a:rPr lang="en-US" sz="2800" dirty="0" smtClean="0"/>
              <a:t>I:  Gaius studied, absorbed, and lived out God’s Word.  The Truth was woven into his fabric.   See </a:t>
            </a:r>
            <a:r>
              <a:rPr lang="en-US" sz="2800" dirty="0" smtClean="0">
                <a:hlinkClick r:id="rId2"/>
              </a:rPr>
              <a:t>Psalm 1:1-3</a:t>
            </a:r>
            <a:r>
              <a:rPr lang="en-US" sz="2800" dirty="0" smtClean="0"/>
              <a:t> and </a:t>
            </a:r>
            <a:r>
              <a:rPr lang="en-US" sz="2800" dirty="0" smtClean="0">
                <a:hlinkClick r:id="rId3"/>
              </a:rPr>
              <a:t>1 Thessalonians 2:13</a:t>
            </a:r>
            <a:r>
              <a:rPr lang="en-US" sz="2800" dirty="0" smtClean="0"/>
              <a:t> </a:t>
            </a:r>
          </a:p>
          <a:p>
            <a:pPr>
              <a:spcBef>
                <a:spcPts val="0"/>
              </a:spcBef>
              <a:spcAft>
                <a:spcPts val="1800"/>
              </a:spcAft>
            </a:pPr>
            <a:r>
              <a:rPr lang="en-US" sz="2800" dirty="0" smtClean="0"/>
              <a:t>A:  Gaius lived out the Truth daily.  (Wiersbe: “The Spirit of God uses the Word of God to reveal the Son of God, and then enable us to obey the will of God and ‘walk in truth’.” </a:t>
            </a:r>
          </a:p>
        </p:txBody>
      </p:sp>
      <p:sp>
        <p:nvSpPr>
          <p:cNvPr id="7"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8"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
        <p:nvSpPr>
          <p:cNvPr id="11" name="Rectangle 8"/>
          <p:cNvSpPr>
            <a:spLocks noChangeArrowheads="1"/>
          </p:cNvSpPr>
          <p:nvPr/>
        </p:nvSpPr>
        <p:spPr bwMode="auto">
          <a:xfrm>
            <a:off x="1905000" y="-60325"/>
            <a:ext cx="53340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hlinkClick r:id="rId4"/>
              </a:rPr>
              <a:t>3 </a:t>
            </a:r>
            <a:r>
              <a:rPr lang="en-US" altLang="en-US" sz="3600" b="1" dirty="0">
                <a:hlinkClick r:id="rId4"/>
              </a:rPr>
              <a:t>John </a:t>
            </a:r>
            <a:r>
              <a:rPr lang="en-US" altLang="en-US" sz="3600" b="1" dirty="0" smtClean="0">
                <a:hlinkClick r:id="rId4"/>
              </a:rPr>
              <a:t>1-4</a:t>
            </a:r>
            <a:endParaRPr lang="en-US" altLang="en-US" sz="3600" b="1" dirty="0"/>
          </a:p>
          <a:p>
            <a:pPr algn="ctr" eaLnBrk="1" hangingPunct="1">
              <a:spcBef>
                <a:spcPct val="0"/>
              </a:spcBef>
              <a:buFontTx/>
              <a:buNone/>
            </a:pPr>
            <a:r>
              <a:rPr lang="en-US" altLang="en-US" sz="2800" b="1" dirty="0" smtClean="0"/>
              <a:t>Greeting - </a:t>
            </a:r>
            <a:r>
              <a:rPr lang="en-US" altLang="en-US" sz="2800" b="1" dirty="0"/>
              <a:t>Observation, Interpretation, Application</a:t>
            </a:r>
          </a:p>
        </p:txBody>
      </p:sp>
    </p:spTree>
    <p:extLst>
      <p:ext uri="{BB962C8B-B14F-4D97-AF65-F5344CB8AC3E}">
        <p14:creationId xmlns:p14="http://schemas.microsoft.com/office/powerpoint/2010/main" val="817647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62F52A-C960-462B-8236-8A9481EACB9C}" type="slidenum">
              <a:rPr lang="en-US" smtClean="0"/>
              <a:pPr/>
              <a:t>13</a:t>
            </a:fld>
            <a:endParaRPr lang="en-US" dirty="0"/>
          </a:p>
        </p:txBody>
      </p:sp>
      <p:sp>
        <p:nvSpPr>
          <p:cNvPr id="12" name="Content Placeholder 2"/>
          <p:cNvSpPr txBox="1">
            <a:spLocks/>
          </p:cNvSpPr>
          <p:nvPr/>
        </p:nvSpPr>
        <p:spPr>
          <a:xfrm>
            <a:off x="928914" y="1614713"/>
            <a:ext cx="7605486" cy="4900659"/>
          </a:xfrm>
          <a:prstGeom prst="rect">
            <a:avLst/>
          </a:prstGeom>
        </p:spPr>
        <p:txBody>
          <a:bodyPr/>
          <a:lst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800"/>
              </a:spcAft>
            </a:pPr>
            <a:r>
              <a:rPr lang="en-US" sz="2800" dirty="0" smtClean="0"/>
              <a:t>O1:  Gaius “faithfully” aided brothers ministering the Word (gift of service?).  Encouraged to continue assisting in, “manner worthy of God.” </a:t>
            </a:r>
          </a:p>
          <a:p>
            <a:pPr>
              <a:spcBef>
                <a:spcPts val="0"/>
              </a:spcBef>
              <a:spcAft>
                <a:spcPts val="1800"/>
              </a:spcAft>
            </a:pPr>
            <a:r>
              <a:rPr lang="en-US" sz="2800" dirty="0" smtClean="0"/>
              <a:t>I:  Gaius used discernment in who he served (“the brothers”); contrast </a:t>
            </a:r>
            <a:r>
              <a:rPr lang="en-US" sz="2800" dirty="0" smtClean="0">
                <a:hlinkClick r:id="rId2"/>
              </a:rPr>
              <a:t>2 John</a:t>
            </a:r>
            <a:r>
              <a:rPr lang="en-US" sz="2800" dirty="0" smtClean="0"/>
              <a:t> (“deceivers”) </a:t>
            </a:r>
          </a:p>
          <a:p>
            <a:pPr>
              <a:spcBef>
                <a:spcPts val="0"/>
              </a:spcBef>
              <a:spcAft>
                <a:spcPts val="1800"/>
              </a:spcAft>
            </a:pPr>
            <a:r>
              <a:rPr lang="en-US" sz="2800" dirty="0" smtClean="0"/>
              <a:t>A:  Gaius encouraged church brethren &amp; visitors. (</a:t>
            </a:r>
            <a:r>
              <a:rPr lang="en-US" sz="2800" dirty="0" smtClean="0">
                <a:hlinkClick r:id="rId3"/>
              </a:rPr>
              <a:t>Hebrews 13:2</a:t>
            </a:r>
            <a:r>
              <a:rPr lang="en-US" sz="2800" dirty="0" smtClean="0"/>
              <a:t>)  Practical Man:  Opened  home, gave money, etc. (</a:t>
            </a:r>
            <a:r>
              <a:rPr lang="en-US" sz="2800" dirty="0" smtClean="0">
                <a:hlinkClick r:id="rId4"/>
              </a:rPr>
              <a:t>Titus 3:13</a:t>
            </a:r>
            <a:r>
              <a:rPr lang="en-US" sz="2800" dirty="0" smtClean="0"/>
              <a:t>)  Proved his faith by his works (</a:t>
            </a:r>
            <a:r>
              <a:rPr lang="en-US" sz="2800" dirty="0" smtClean="0">
                <a:hlinkClick r:id="rId5"/>
              </a:rPr>
              <a:t>James 2:14-16</a:t>
            </a:r>
            <a:r>
              <a:rPr lang="en-US" sz="2800" dirty="0" smtClean="0"/>
              <a:t>); in deeds, not words (</a:t>
            </a:r>
            <a:r>
              <a:rPr lang="en-US" sz="2800" dirty="0" smtClean="0">
                <a:hlinkClick r:id="rId6"/>
              </a:rPr>
              <a:t>1 John 3:14-16</a:t>
            </a:r>
            <a:r>
              <a:rPr lang="en-US" sz="2800" dirty="0" smtClean="0"/>
              <a:t>).</a:t>
            </a:r>
          </a:p>
        </p:txBody>
      </p:sp>
      <p:sp>
        <p:nvSpPr>
          <p:cNvPr id="7"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8"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
        <p:nvSpPr>
          <p:cNvPr id="10" name="Rectangle 8"/>
          <p:cNvSpPr>
            <a:spLocks noChangeArrowheads="1"/>
          </p:cNvSpPr>
          <p:nvPr/>
        </p:nvSpPr>
        <p:spPr bwMode="auto">
          <a:xfrm>
            <a:off x="1905000" y="-29537"/>
            <a:ext cx="533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hlinkClick r:id="rId7"/>
              </a:rPr>
              <a:t>3 </a:t>
            </a:r>
            <a:r>
              <a:rPr lang="en-US" altLang="en-US" sz="3600" b="1" dirty="0">
                <a:hlinkClick r:id="rId7"/>
              </a:rPr>
              <a:t>John </a:t>
            </a:r>
            <a:r>
              <a:rPr lang="en-US" altLang="en-US" sz="3600" b="1" dirty="0" smtClean="0">
                <a:hlinkClick r:id="rId7"/>
              </a:rPr>
              <a:t>5-12</a:t>
            </a:r>
            <a:endParaRPr lang="en-US" altLang="en-US" sz="3600" b="1" dirty="0"/>
          </a:p>
          <a:p>
            <a:pPr algn="ctr" eaLnBrk="1" hangingPunct="1">
              <a:spcBef>
                <a:spcPct val="0"/>
              </a:spcBef>
              <a:buFontTx/>
              <a:buNone/>
            </a:pPr>
            <a:r>
              <a:rPr lang="en-US" altLang="en-US" sz="2600" b="1" dirty="0" smtClean="0"/>
              <a:t>Support &amp; Opposition - </a:t>
            </a:r>
            <a:r>
              <a:rPr lang="en-US" altLang="en-US" sz="2600" b="1" dirty="0"/>
              <a:t>Observation, Interpretation, Application</a:t>
            </a:r>
          </a:p>
        </p:txBody>
      </p:sp>
    </p:spTree>
    <p:extLst>
      <p:ext uri="{BB962C8B-B14F-4D97-AF65-F5344CB8AC3E}">
        <p14:creationId xmlns:p14="http://schemas.microsoft.com/office/powerpoint/2010/main" val="2595260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62F52A-C960-462B-8236-8A9481EACB9C}" type="slidenum">
              <a:rPr lang="en-US" smtClean="0"/>
              <a:pPr/>
              <a:t>14</a:t>
            </a:fld>
            <a:endParaRPr lang="en-US" dirty="0"/>
          </a:p>
        </p:txBody>
      </p:sp>
      <p:sp>
        <p:nvSpPr>
          <p:cNvPr id="12" name="Content Placeholder 2"/>
          <p:cNvSpPr txBox="1">
            <a:spLocks/>
          </p:cNvSpPr>
          <p:nvPr/>
        </p:nvSpPr>
        <p:spPr>
          <a:xfrm>
            <a:off x="928914" y="1614714"/>
            <a:ext cx="7681686" cy="4724400"/>
          </a:xfrm>
          <a:prstGeom prst="rect">
            <a:avLst/>
          </a:prstGeom>
        </p:spPr>
        <p:txBody>
          <a:bodyPr/>
          <a:lst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800"/>
              </a:spcAft>
            </a:pPr>
            <a:r>
              <a:rPr lang="en-US" sz="2800" dirty="0" smtClean="0"/>
              <a:t>O2:  Christians should be motivated to serve.  Gaius was motivated to serve.  </a:t>
            </a:r>
          </a:p>
          <a:p>
            <a:pPr>
              <a:spcBef>
                <a:spcPts val="0"/>
              </a:spcBef>
              <a:spcAft>
                <a:spcPts val="1800"/>
              </a:spcAft>
            </a:pPr>
            <a:r>
              <a:rPr lang="en-US" sz="2800" dirty="0" smtClean="0"/>
              <a:t>I:  Gaius is an example for us to emulate today.   </a:t>
            </a:r>
          </a:p>
          <a:p>
            <a:pPr>
              <a:spcBef>
                <a:spcPts val="0"/>
              </a:spcBef>
              <a:spcAft>
                <a:spcPts val="1800"/>
              </a:spcAft>
            </a:pPr>
            <a:r>
              <a:rPr lang="en-US" sz="2800" dirty="0" smtClean="0"/>
              <a:t>A:  MOB members have reasons to serve:</a:t>
            </a:r>
          </a:p>
          <a:p>
            <a:pPr lvl="1">
              <a:spcBef>
                <a:spcPts val="0"/>
              </a:spcBef>
              <a:spcAft>
                <a:spcPts val="1800"/>
              </a:spcAft>
            </a:pPr>
            <a:r>
              <a:rPr lang="en-US" sz="2400" dirty="0" smtClean="0"/>
              <a:t>Honors God (</a:t>
            </a:r>
            <a:r>
              <a:rPr lang="en-US" sz="2400" dirty="0" smtClean="0">
                <a:hlinkClick r:id="rId2"/>
              </a:rPr>
              <a:t>Matthew 10:40</a:t>
            </a:r>
            <a:r>
              <a:rPr lang="en-US" sz="2400" dirty="0" smtClean="0"/>
              <a:t>) </a:t>
            </a:r>
          </a:p>
          <a:p>
            <a:pPr lvl="1">
              <a:spcBef>
                <a:spcPts val="0"/>
              </a:spcBef>
              <a:spcAft>
                <a:spcPts val="1800"/>
              </a:spcAft>
            </a:pPr>
            <a:r>
              <a:rPr lang="en-US" sz="2400" dirty="0" smtClean="0"/>
              <a:t>Witness to the Unsaved (</a:t>
            </a:r>
            <a:r>
              <a:rPr lang="en-US" sz="2400" dirty="0" smtClean="0">
                <a:hlinkClick r:id="rId3"/>
              </a:rPr>
              <a:t>Luke 10:7</a:t>
            </a:r>
            <a:r>
              <a:rPr lang="en-US" sz="2400" dirty="0" smtClean="0"/>
              <a:t>, </a:t>
            </a:r>
            <a:r>
              <a:rPr lang="en-US" sz="2400" dirty="0" smtClean="0">
                <a:hlinkClick r:id="rId4"/>
              </a:rPr>
              <a:t>Genesis 14:21-24</a:t>
            </a:r>
            <a:r>
              <a:rPr lang="en-US" sz="2400" dirty="0" smtClean="0"/>
              <a:t>)</a:t>
            </a:r>
          </a:p>
          <a:p>
            <a:pPr lvl="1">
              <a:spcBef>
                <a:spcPts val="0"/>
              </a:spcBef>
              <a:spcAft>
                <a:spcPts val="1800"/>
              </a:spcAft>
            </a:pPr>
            <a:r>
              <a:rPr lang="en-US" sz="2400" dirty="0" smtClean="0"/>
              <a:t>Obedience to God (</a:t>
            </a:r>
            <a:r>
              <a:rPr lang="en-US" sz="2400" dirty="0" smtClean="0">
                <a:hlinkClick r:id="rId5"/>
              </a:rPr>
              <a:t>Galatians 6:6,10</a:t>
            </a:r>
            <a:r>
              <a:rPr lang="en-US" sz="2400" dirty="0" smtClean="0"/>
              <a:t>)</a:t>
            </a:r>
          </a:p>
          <a:p>
            <a:pPr lvl="1">
              <a:spcBef>
                <a:spcPts val="0"/>
              </a:spcBef>
              <a:spcAft>
                <a:spcPts val="1800"/>
              </a:spcAft>
            </a:pPr>
            <a:r>
              <a:rPr lang="en-US" sz="2400" dirty="0" smtClean="0"/>
              <a:t>To be a fellow Worker (</a:t>
            </a:r>
            <a:r>
              <a:rPr lang="en-US" sz="2400" dirty="0" smtClean="0">
                <a:hlinkClick r:id="rId6"/>
              </a:rPr>
              <a:t>Philippians 4:17</a:t>
            </a:r>
            <a:r>
              <a:rPr lang="en-US" sz="2400" dirty="0" smtClean="0"/>
              <a:t>)</a:t>
            </a:r>
          </a:p>
        </p:txBody>
      </p:sp>
      <p:sp>
        <p:nvSpPr>
          <p:cNvPr id="7"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8"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
        <p:nvSpPr>
          <p:cNvPr id="10" name="Rectangle 8"/>
          <p:cNvSpPr>
            <a:spLocks noChangeArrowheads="1"/>
          </p:cNvSpPr>
          <p:nvPr/>
        </p:nvSpPr>
        <p:spPr bwMode="auto">
          <a:xfrm>
            <a:off x="1905000" y="-29537"/>
            <a:ext cx="533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hlinkClick r:id="rId7"/>
              </a:rPr>
              <a:t>3 </a:t>
            </a:r>
            <a:r>
              <a:rPr lang="en-US" altLang="en-US" sz="3600" b="1" dirty="0">
                <a:hlinkClick r:id="rId7"/>
              </a:rPr>
              <a:t>John </a:t>
            </a:r>
            <a:r>
              <a:rPr lang="en-US" altLang="en-US" sz="3600" b="1" dirty="0" smtClean="0">
                <a:hlinkClick r:id="rId7"/>
              </a:rPr>
              <a:t>5-12</a:t>
            </a:r>
            <a:endParaRPr lang="en-US" altLang="en-US" sz="3600" b="1" dirty="0"/>
          </a:p>
          <a:p>
            <a:pPr algn="ctr" eaLnBrk="1" hangingPunct="1">
              <a:spcBef>
                <a:spcPct val="0"/>
              </a:spcBef>
              <a:buFontTx/>
              <a:buNone/>
            </a:pPr>
            <a:r>
              <a:rPr lang="en-US" altLang="en-US" sz="2600" b="1" dirty="0" smtClean="0"/>
              <a:t>Support &amp; Opposition - </a:t>
            </a:r>
            <a:r>
              <a:rPr lang="en-US" altLang="en-US" sz="2600" b="1" dirty="0"/>
              <a:t>Observation, Interpretation, Application</a:t>
            </a:r>
          </a:p>
        </p:txBody>
      </p:sp>
    </p:spTree>
    <p:extLst>
      <p:ext uri="{BB962C8B-B14F-4D97-AF65-F5344CB8AC3E}">
        <p14:creationId xmlns:p14="http://schemas.microsoft.com/office/powerpoint/2010/main" val="2695847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62F52A-C960-462B-8236-8A9481EACB9C}" type="slidenum">
              <a:rPr lang="en-US" smtClean="0"/>
              <a:pPr/>
              <a:t>15</a:t>
            </a:fld>
            <a:endParaRPr lang="en-US" dirty="0"/>
          </a:p>
        </p:txBody>
      </p:sp>
      <p:sp>
        <p:nvSpPr>
          <p:cNvPr id="12" name="Content Placeholder 2"/>
          <p:cNvSpPr txBox="1">
            <a:spLocks/>
          </p:cNvSpPr>
          <p:nvPr/>
        </p:nvSpPr>
        <p:spPr>
          <a:xfrm>
            <a:off x="928914" y="1614714"/>
            <a:ext cx="7605486" cy="4900659"/>
          </a:xfrm>
          <a:prstGeom prst="rect">
            <a:avLst/>
          </a:prstGeom>
        </p:spPr>
        <p:txBody>
          <a:bodyPr/>
          <a:lst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200"/>
              </a:spcAft>
            </a:pPr>
            <a:r>
              <a:rPr lang="en-US" sz="2800" dirty="0" smtClean="0"/>
              <a:t>O3:  Diotrephes the dictator, self-promoter; did not receive John &amp; associates; lied about apostle</a:t>
            </a:r>
          </a:p>
          <a:p>
            <a:pPr>
              <a:spcBef>
                <a:spcPts val="0"/>
              </a:spcBef>
              <a:spcAft>
                <a:spcPts val="1200"/>
              </a:spcAft>
            </a:pPr>
            <a:r>
              <a:rPr lang="en-US" sz="2800" dirty="0" smtClean="0"/>
              <a:t>I:  Diotrephes motivated by pride; replaced preeminence of Jesus, claimed for himself. </a:t>
            </a:r>
          </a:p>
          <a:p>
            <a:pPr>
              <a:spcBef>
                <a:spcPts val="0"/>
              </a:spcBef>
              <a:spcAft>
                <a:spcPts val="1200"/>
              </a:spcAft>
            </a:pPr>
            <a:r>
              <a:rPr lang="en-US" sz="2800" dirty="0" smtClean="0"/>
              <a:t>A:  Error evident in many organizations, even disciples argued over position!  (</a:t>
            </a:r>
            <a:r>
              <a:rPr lang="en-US" sz="2800" dirty="0" smtClean="0">
                <a:hlinkClick r:id="rId2"/>
              </a:rPr>
              <a:t>Matthew 18:1</a:t>
            </a:r>
            <a:r>
              <a:rPr lang="en-US" sz="2800" dirty="0" smtClean="0"/>
              <a:t>)</a:t>
            </a:r>
          </a:p>
          <a:p>
            <a:pPr lvl="1">
              <a:spcBef>
                <a:spcPts val="0"/>
              </a:spcBef>
              <a:spcAft>
                <a:spcPts val="1200"/>
              </a:spcAft>
            </a:pPr>
            <a:r>
              <a:rPr lang="en-US" sz="2400" dirty="0" smtClean="0"/>
              <a:t>John the Baptist established NT guideline (</a:t>
            </a:r>
            <a:r>
              <a:rPr lang="en-US" sz="2400" dirty="0" smtClean="0">
                <a:hlinkClick r:id="rId3"/>
              </a:rPr>
              <a:t>John 3:30</a:t>
            </a:r>
            <a:r>
              <a:rPr lang="en-US" sz="2400" dirty="0" smtClean="0"/>
              <a:t>)</a:t>
            </a:r>
          </a:p>
          <a:p>
            <a:pPr lvl="1">
              <a:spcBef>
                <a:spcPts val="0"/>
              </a:spcBef>
              <a:spcAft>
                <a:spcPts val="1200"/>
              </a:spcAft>
            </a:pPr>
            <a:r>
              <a:rPr lang="en-US" sz="2400" dirty="0" smtClean="0"/>
              <a:t>Jesus</a:t>
            </a:r>
            <a:r>
              <a:rPr lang="en-US" sz="2400" dirty="0" smtClean="0"/>
              <a:t>:  Perfect example of humble servant (</a:t>
            </a:r>
            <a:r>
              <a:rPr lang="en-US" sz="2400" dirty="0" smtClean="0">
                <a:hlinkClick r:id="rId4"/>
              </a:rPr>
              <a:t>Phil 2:1</a:t>
            </a:r>
            <a:r>
              <a:rPr lang="en-US" sz="2400" dirty="0" smtClean="0"/>
              <a:t>)</a:t>
            </a:r>
          </a:p>
          <a:p>
            <a:pPr lvl="1">
              <a:spcBef>
                <a:spcPts val="0"/>
              </a:spcBef>
              <a:spcAft>
                <a:spcPts val="1200"/>
              </a:spcAft>
            </a:pPr>
            <a:r>
              <a:rPr lang="en-US" sz="2400" dirty="0" smtClean="0"/>
              <a:t>Warning Notice:  Avoid gossips &amp; Test the spirits</a:t>
            </a:r>
            <a:r>
              <a:rPr lang="en-US" sz="2400" dirty="0"/>
              <a:t> </a:t>
            </a:r>
            <a:endParaRPr lang="en-US" sz="2400" dirty="0" smtClean="0"/>
          </a:p>
        </p:txBody>
      </p:sp>
      <p:sp>
        <p:nvSpPr>
          <p:cNvPr id="7"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8"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
        <p:nvSpPr>
          <p:cNvPr id="10" name="Rectangle 8"/>
          <p:cNvSpPr>
            <a:spLocks noChangeArrowheads="1"/>
          </p:cNvSpPr>
          <p:nvPr/>
        </p:nvSpPr>
        <p:spPr bwMode="auto">
          <a:xfrm>
            <a:off x="1905000" y="-29537"/>
            <a:ext cx="533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hlinkClick r:id="rId5"/>
              </a:rPr>
              <a:t>3 </a:t>
            </a:r>
            <a:r>
              <a:rPr lang="en-US" altLang="en-US" sz="3600" b="1" dirty="0">
                <a:hlinkClick r:id="rId5"/>
              </a:rPr>
              <a:t>John </a:t>
            </a:r>
            <a:r>
              <a:rPr lang="en-US" altLang="en-US" sz="3600" b="1" dirty="0" smtClean="0">
                <a:hlinkClick r:id="rId5"/>
              </a:rPr>
              <a:t>5-12</a:t>
            </a:r>
            <a:endParaRPr lang="en-US" altLang="en-US" sz="3600" b="1" dirty="0"/>
          </a:p>
          <a:p>
            <a:pPr algn="ctr" eaLnBrk="1" hangingPunct="1">
              <a:spcBef>
                <a:spcPct val="0"/>
              </a:spcBef>
              <a:buFontTx/>
              <a:buNone/>
            </a:pPr>
            <a:r>
              <a:rPr lang="en-US" altLang="en-US" sz="2600" b="1" dirty="0" smtClean="0"/>
              <a:t>Support &amp; Opposition - </a:t>
            </a:r>
            <a:r>
              <a:rPr lang="en-US" altLang="en-US" sz="2600" b="1" dirty="0"/>
              <a:t>Observation, Interpretation, Application</a:t>
            </a:r>
          </a:p>
        </p:txBody>
      </p:sp>
    </p:spTree>
    <p:extLst>
      <p:ext uri="{BB962C8B-B14F-4D97-AF65-F5344CB8AC3E}">
        <p14:creationId xmlns:p14="http://schemas.microsoft.com/office/powerpoint/2010/main" val="2040009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62F52A-C960-462B-8236-8A9481EACB9C}" type="slidenum">
              <a:rPr lang="en-US" smtClean="0"/>
              <a:pPr/>
              <a:t>16</a:t>
            </a:fld>
            <a:endParaRPr lang="en-US" dirty="0"/>
          </a:p>
        </p:txBody>
      </p:sp>
      <p:sp>
        <p:nvSpPr>
          <p:cNvPr id="12" name="Content Placeholder 2"/>
          <p:cNvSpPr txBox="1">
            <a:spLocks/>
          </p:cNvSpPr>
          <p:nvPr/>
        </p:nvSpPr>
        <p:spPr>
          <a:xfrm>
            <a:off x="928914" y="1614714"/>
            <a:ext cx="7605486" cy="4405086"/>
          </a:xfrm>
          <a:prstGeom prst="rect">
            <a:avLst/>
          </a:prstGeom>
        </p:spPr>
        <p:txBody>
          <a:bodyPr/>
          <a:lst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800"/>
              </a:spcAft>
            </a:pPr>
            <a:r>
              <a:rPr lang="en-US" sz="2800" dirty="0" smtClean="0"/>
              <a:t>O4: </a:t>
            </a:r>
            <a:r>
              <a:rPr lang="en-US" sz="2800" dirty="0" smtClean="0"/>
              <a:t> Demetrius </a:t>
            </a:r>
            <a:r>
              <a:rPr lang="en-US" sz="2800" dirty="0" smtClean="0"/>
              <a:t>the exemplar, an ideal model</a:t>
            </a:r>
            <a:r>
              <a:rPr lang="en-US" sz="2800" dirty="0"/>
              <a:t> </a:t>
            </a:r>
            <a:endParaRPr lang="en-US" sz="2800" dirty="0" smtClean="0"/>
          </a:p>
          <a:p>
            <a:pPr>
              <a:spcBef>
                <a:spcPts val="0"/>
              </a:spcBef>
              <a:spcAft>
                <a:spcPts val="1800"/>
              </a:spcAft>
            </a:pPr>
            <a:r>
              <a:rPr lang="en-US" sz="2800" dirty="0" smtClean="0"/>
              <a:t>I:  Demetrius was approved by three sources: church members, the Word, and Apostle John </a:t>
            </a:r>
          </a:p>
          <a:p>
            <a:pPr>
              <a:spcBef>
                <a:spcPts val="0"/>
              </a:spcBef>
              <a:spcAft>
                <a:spcPts val="1800"/>
              </a:spcAft>
            </a:pPr>
            <a:r>
              <a:rPr lang="en-US" sz="2800" dirty="0" smtClean="0"/>
              <a:t>A:  John encourages Gaius (and us) to imitate good, not evil.  (</a:t>
            </a:r>
            <a:r>
              <a:rPr lang="en-US" sz="2800" dirty="0" smtClean="0">
                <a:hlinkClick r:id="rId2"/>
              </a:rPr>
              <a:t>Hebrews 10:24</a:t>
            </a:r>
            <a:r>
              <a:rPr lang="en-US" sz="2800" dirty="0" smtClean="0"/>
              <a:t>) </a:t>
            </a:r>
          </a:p>
          <a:p>
            <a:pPr lvl="1">
              <a:spcBef>
                <a:spcPts val="0"/>
              </a:spcBef>
              <a:spcAft>
                <a:spcPts val="1800"/>
              </a:spcAft>
            </a:pPr>
            <a:r>
              <a:rPr lang="en-US" sz="2400" dirty="0" smtClean="0"/>
              <a:t>John endorses godly exemplars of Christ (</a:t>
            </a:r>
            <a:r>
              <a:rPr lang="en-US" sz="2400" dirty="0" smtClean="0">
                <a:hlinkClick r:id="rId3"/>
              </a:rPr>
              <a:t>Phil 3:17</a:t>
            </a:r>
            <a:r>
              <a:rPr lang="en-US" sz="2400" dirty="0" smtClean="0"/>
              <a:t>)</a:t>
            </a:r>
          </a:p>
          <a:p>
            <a:pPr lvl="1">
              <a:spcBef>
                <a:spcPts val="0"/>
              </a:spcBef>
              <a:spcAft>
                <a:spcPts val="1800"/>
              </a:spcAft>
            </a:pPr>
            <a:r>
              <a:rPr lang="en-US" sz="2400" dirty="0" smtClean="0"/>
              <a:t>Leaders</a:t>
            </a:r>
            <a:r>
              <a:rPr lang="en-US" sz="2400" dirty="0"/>
              <a:t>: </a:t>
            </a:r>
            <a:r>
              <a:rPr lang="en-US" sz="2400" dirty="0" smtClean="0"/>
              <a:t> Encourage </a:t>
            </a:r>
            <a:r>
              <a:rPr lang="en-US" sz="2400" dirty="0"/>
              <a:t>the faithful, warn false </a:t>
            </a:r>
            <a:r>
              <a:rPr lang="en-US" sz="2400" dirty="0" smtClean="0"/>
              <a:t>teachers, and wisely confront those who </a:t>
            </a:r>
            <a:r>
              <a:rPr lang="en-US" sz="2400" dirty="0" smtClean="0">
                <a:solidFill>
                  <a:prstClr val="black"/>
                </a:solidFill>
              </a:rPr>
              <a:t>obstruct </a:t>
            </a:r>
            <a:r>
              <a:rPr lang="en-US" sz="2400" dirty="0">
                <a:solidFill>
                  <a:prstClr val="black"/>
                </a:solidFill>
              </a:rPr>
              <a:t>the </a:t>
            </a:r>
            <a:r>
              <a:rPr lang="en-US" sz="2400" dirty="0" smtClean="0">
                <a:solidFill>
                  <a:prstClr val="black"/>
                </a:solidFill>
              </a:rPr>
              <a:t>truth</a:t>
            </a:r>
            <a:r>
              <a:rPr lang="en-US" sz="2400" dirty="0" smtClean="0"/>
              <a:t>. </a:t>
            </a:r>
          </a:p>
        </p:txBody>
      </p:sp>
      <p:sp>
        <p:nvSpPr>
          <p:cNvPr id="7"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8"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
        <p:nvSpPr>
          <p:cNvPr id="10" name="Rectangle 8"/>
          <p:cNvSpPr>
            <a:spLocks noChangeArrowheads="1"/>
          </p:cNvSpPr>
          <p:nvPr/>
        </p:nvSpPr>
        <p:spPr bwMode="auto">
          <a:xfrm>
            <a:off x="1905000" y="-29537"/>
            <a:ext cx="533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hlinkClick r:id="rId4"/>
              </a:rPr>
              <a:t>3 </a:t>
            </a:r>
            <a:r>
              <a:rPr lang="en-US" altLang="en-US" sz="3600" b="1" dirty="0">
                <a:hlinkClick r:id="rId4"/>
              </a:rPr>
              <a:t>John </a:t>
            </a:r>
            <a:r>
              <a:rPr lang="en-US" altLang="en-US" sz="3600" b="1" dirty="0" smtClean="0">
                <a:hlinkClick r:id="rId4"/>
              </a:rPr>
              <a:t>5-12</a:t>
            </a:r>
            <a:endParaRPr lang="en-US" altLang="en-US" sz="3600" b="1" dirty="0"/>
          </a:p>
          <a:p>
            <a:pPr algn="ctr" eaLnBrk="1" hangingPunct="1">
              <a:spcBef>
                <a:spcPct val="0"/>
              </a:spcBef>
              <a:buFontTx/>
              <a:buNone/>
            </a:pPr>
            <a:r>
              <a:rPr lang="en-US" altLang="en-US" sz="2600" b="1" dirty="0" smtClean="0"/>
              <a:t>Support &amp; Opposition - </a:t>
            </a:r>
            <a:r>
              <a:rPr lang="en-US" altLang="en-US" sz="2600" b="1" dirty="0"/>
              <a:t>Observation, Interpretation, Application</a:t>
            </a:r>
          </a:p>
        </p:txBody>
      </p:sp>
    </p:spTree>
    <p:extLst>
      <p:ext uri="{BB962C8B-B14F-4D97-AF65-F5344CB8AC3E}">
        <p14:creationId xmlns:p14="http://schemas.microsoft.com/office/powerpoint/2010/main" val="2536067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762F52A-C960-462B-8236-8A9481EACB9C}" type="slidenum">
              <a:rPr lang="en-US" smtClean="0"/>
              <a:pPr/>
              <a:t>17</a:t>
            </a:fld>
            <a:endParaRPr lang="en-US" dirty="0"/>
          </a:p>
        </p:txBody>
      </p:sp>
      <p:sp>
        <p:nvSpPr>
          <p:cNvPr id="12" name="Content Placeholder 2"/>
          <p:cNvSpPr txBox="1">
            <a:spLocks/>
          </p:cNvSpPr>
          <p:nvPr/>
        </p:nvSpPr>
        <p:spPr>
          <a:xfrm>
            <a:off x="928914" y="1614714"/>
            <a:ext cx="7605486" cy="4405086"/>
          </a:xfrm>
          <a:prstGeom prst="rect">
            <a:avLst/>
          </a:prstGeom>
        </p:spPr>
        <p:txBody>
          <a:bodyPr/>
          <a:lst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0"/>
              </a:spcBef>
              <a:spcAft>
                <a:spcPts val="1800"/>
              </a:spcAft>
            </a:pPr>
            <a:r>
              <a:rPr lang="en-US" sz="2800" dirty="0" smtClean="0"/>
              <a:t>O1:  Much to tell you.  I’ll soon talk to you in person.  Peace to you. </a:t>
            </a:r>
          </a:p>
          <a:p>
            <a:pPr>
              <a:spcBef>
                <a:spcPts val="0"/>
              </a:spcBef>
              <a:spcAft>
                <a:spcPts val="1800"/>
              </a:spcAft>
            </a:pPr>
            <a:r>
              <a:rPr lang="en-US" sz="2800" dirty="0" smtClean="0"/>
              <a:t>I:  Hold fast.  Don’t be discouraged.  Help is on the way.  Be assured you are living out the truth.   </a:t>
            </a:r>
          </a:p>
          <a:p>
            <a:pPr>
              <a:spcBef>
                <a:spcPts val="0"/>
              </a:spcBef>
              <a:spcAft>
                <a:spcPts val="1800"/>
              </a:spcAft>
            </a:pPr>
            <a:r>
              <a:rPr lang="en-US" sz="2800" dirty="0" smtClean="0"/>
              <a:t>A:  In this world, </a:t>
            </a:r>
            <a:r>
              <a:rPr lang="en-US" sz="2800" u="sng" dirty="0" smtClean="0"/>
              <a:t>expect</a:t>
            </a:r>
            <a:r>
              <a:rPr lang="en-US" sz="2800" dirty="0" smtClean="0"/>
              <a:t> opposition and difficulty. </a:t>
            </a:r>
          </a:p>
          <a:p>
            <a:pPr lvl="1">
              <a:spcBef>
                <a:spcPts val="0"/>
              </a:spcBef>
              <a:spcAft>
                <a:spcPts val="1800"/>
              </a:spcAft>
            </a:pPr>
            <a:r>
              <a:rPr lang="en-US" sz="2400" dirty="0" smtClean="0">
                <a:hlinkClick r:id="rId2"/>
              </a:rPr>
              <a:t>2 John</a:t>
            </a:r>
            <a:r>
              <a:rPr lang="en-US" sz="2400" dirty="0" smtClean="0"/>
              <a:t>, elect lady warned against outside deceiver </a:t>
            </a:r>
          </a:p>
          <a:p>
            <a:pPr lvl="1">
              <a:spcBef>
                <a:spcPts val="0"/>
              </a:spcBef>
              <a:spcAft>
                <a:spcPts val="1800"/>
              </a:spcAft>
            </a:pPr>
            <a:r>
              <a:rPr lang="en-US" sz="2400" dirty="0" smtClean="0">
                <a:hlinkClick r:id="rId3"/>
              </a:rPr>
              <a:t>3 John</a:t>
            </a:r>
            <a:r>
              <a:rPr lang="en-US" sz="2400" dirty="0" smtClean="0"/>
              <a:t>, Gaius strengthened against insider threat </a:t>
            </a:r>
            <a:endParaRPr lang="en-US" sz="2000" dirty="0" smtClean="0"/>
          </a:p>
        </p:txBody>
      </p:sp>
      <p:sp>
        <p:nvSpPr>
          <p:cNvPr id="7"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8"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
        <p:nvSpPr>
          <p:cNvPr id="10" name="Rectangle 8"/>
          <p:cNvSpPr>
            <a:spLocks noChangeArrowheads="1"/>
          </p:cNvSpPr>
          <p:nvPr/>
        </p:nvSpPr>
        <p:spPr bwMode="auto">
          <a:xfrm>
            <a:off x="1905000" y="-60314"/>
            <a:ext cx="533400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defTabSz="91281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hlinkClick r:id="rId4"/>
              </a:rPr>
              <a:t>3 </a:t>
            </a:r>
            <a:r>
              <a:rPr lang="en-US" altLang="en-US" sz="3600" b="1" dirty="0">
                <a:hlinkClick r:id="rId4"/>
              </a:rPr>
              <a:t>John </a:t>
            </a:r>
            <a:r>
              <a:rPr lang="en-US" altLang="en-US" sz="3600" b="1" dirty="0" smtClean="0">
                <a:hlinkClick r:id="rId4"/>
              </a:rPr>
              <a:t>13-15</a:t>
            </a:r>
            <a:endParaRPr lang="en-US" altLang="en-US" sz="3600" b="1" dirty="0"/>
          </a:p>
          <a:p>
            <a:pPr algn="ctr" eaLnBrk="1" hangingPunct="1">
              <a:spcBef>
                <a:spcPct val="0"/>
              </a:spcBef>
              <a:buFontTx/>
              <a:buNone/>
            </a:pPr>
            <a:r>
              <a:rPr lang="en-US" altLang="en-US" sz="2800" b="1" dirty="0" smtClean="0"/>
              <a:t>Final Greetings - </a:t>
            </a:r>
            <a:r>
              <a:rPr lang="en-US" altLang="en-US" sz="2800" b="1" dirty="0"/>
              <a:t>Observation, Interpretation, Application</a:t>
            </a:r>
          </a:p>
        </p:txBody>
      </p:sp>
    </p:spTree>
    <p:extLst>
      <p:ext uri="{BB962C8B-B14F-4D97-AF65-F5344CB8AC3E}">
        <p14:creationId xmlns:p14="http://schemas.microsoft.com/office/powerpoint/2010/main" val="27969766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911906" y="309611"/>
            <a:ext cx="5022294" cy="769441"/>
          </a:xfrm>
          <a:prstGeom prst="rect">
            <a:avLst/>
          </a:prstGeom>
        </p:spPr>
        <p:txBody>
          <a:bodyPr wrap="square" anchor="ctr">
            <a:spAutoFit/>
          </a:bodyPr>
          <a:lstStyle/>
          <a:p>
            <a:pPr algn="ctr"/>
            <a:r>
              <a:rPr lang="en-US" sz="4400" b="1" dirty="0" smtClean="0"/>
              <a:t>Closing</a:t>
            </a:r>
            <a:endParaRPr lang="en-US" sz="3200" b="1" dirty="0" smtClean="0"/>
          </a:p>
        </p:txBody>
      </p:sp>
      <p:sp>
        <p:nvSpPr>
          <p:cNvPr id="13" name="Rectangle 12"/>
          <p:cNvSpPr/>
          <p:nvPr/>
        </p:nvSpPr>
        <p:spPr>
          <a:xfrm>
            <a:off x="2756646" y="1613647"/>
            <a:ext cx="3644154" cy="3796553"/>
          </a:xfrm>
          <a:prstGeom prst="rect">
            <a:avLst/>
          </a:prstGeom>
        </p:spPr>
        <p:txBody>
          <a:bodyPr wrap="square">
            <a:spAutoFit/>
          </a:bodyPr>
          <a:lstStyle/>
          <a:p>
            <a:pPr marL="514350" lvl="0" indent="-514350">
              <a:lnSpc>
                <a:spcPct val="200000"/>
              </a:lnSpc>
              <a:buFont typeface="Arial" panose="020B0604020202020204" pitchFamily="34" charset="0"/>
              <a:buChar char="•"/>
            </a:pPr>
            <a:r>
              <a:rPr lang="en-US" sz="4000" dirty="0" smtClean="0"/>
              <a:t>Questions? </a:t>
            </a:r>
          </a:p>
          <a:p>
            <a:pPr marL="514350" lvl="0" indent="-514350">
              <a:lnSpc>
                <a:spcPct val="200000"/>
              </a:lnSpc>
              <a:buFont typeface="Arial" panose="020B0604020202020204" pitchFamily="34" charset="0"/>
              <a:buChar char="•"/>
            </a:pPr>
            <a:r>
              <a:rPr lang="en-US" sz="4000" dirty="0" smtClean="0"/>
              <a:t>Comments? </a:t>
            </a:r>
          </a:p>
          <a:p>
            <a:pPr marL="514350" lvl="0" indent="-514350">
              <a:lnSpc>
                <a:spcPct val="200000"/>
              </a:lnSpc>
              <a:buFont typeface="Arial" panose="020B0604020202020204" pitchFamily="34" charset="0"/>
              <a:buChar char="•"/>
            </a:pPr>
            <a:r>
              <a:rPr lang="en-US" sz="4000" dirty="0" smtClean="0"/>
              <a:t>Closing Prayer </a:t>
            </a:r>
            <a:endParaRPr lang="en-US" sz="4000" dirty="0"/>
          </a:p>
        </p:txBody>
      </p:sp>
      <p:sp>
        <p:nvSpPr>
          <p:cNvPr id="6" name="Slide Number Placeholder 5"/>
          <p:cNvSpPr>
            <a:spLocks noGrp="1"/>
          </p:cNvSpPr>
          <p:nvPr>
            <p:ph type="sldNum" sz="quarter" idx="12"/>
          </p:nvPr>
        </p:nvSpPr>
        <p:spPr/>
        <p:txBody>
          <a:bodyPr/>
          <a:lstStyle/>
          <a:p>
            <a:fld id="{5762F52A-C960-462B-8236-8A9481EACB9C}" type="slidenum">
              <a:rPr lang="en-US" smtClean="0"/>
              <a:pPr/>
              <a:t>18</a:t>
            </a:fld>
            <a:endParaRPr lang="en-US" dirty="0"/>
          </a:p>
        </p:txBody>
      </p:sp>
      <p:sp>
        <p:nvSpPr>
          <p:cNvPr id="7"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8"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Tree>
    <p:extLst>
      <p:ext uri="{BB962C8B-B14F-4D97-AF65-F5344CB8AC3E}">
        <p14:creationId xmlns:p14="http://schemas.microsoft.com/office/powerpoint/2010/main" val="639818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95525" y="352425"/>
            <a:ext cx="4535922" cy="646331"/>
          </a:xfrm>
          <a:prstGeom prst="rect">
            <a:avLst/>
          </a:prstGeom>
        </p:spPr>
        <p:txBody>
          <a:bodyPr wrap="none" anchor="ctr">
            <a:spAutoFit/>
          </a:bodyPr>
          <a:lstStyle/>
          <a:p>
            <a:pPr algn="ctr"/>
            <a:r>
              <a:rPr lang="en-US" sz="3600" b="1" dirty="0" smtClean="0"/>
              <a:t>2015 – 2016 Overview </a:t>
            </a:r>
          </a:p>
        </p:txBody>
      </p:sp>
      <p:sp>
        <p:nvSpPr>
          <p:cNvPr id="6" name="TextBox 5"/>
          <p:cNvSpPr txBox="1"/>
          <p:nvPr/>
        </p:nvSpPr>
        <p:spPr>
          <a:xfrm>
            <a:off x="1841500" y="1616075"/>
            <a:ext cx="5991225" cy="4570482"/>
          </a:xfrm>
          <a:prstGeom prst="rect">
            <a:avLst/>
          </a:prstGeom>
          <a:noFill/>
        </p:spPr>
        <p:txBody>
          <a:bodyPr wrap="square" rtlCol="0">
            <a:spAutoFit/>
          </a:bodyPr>
          <a:lstStyle/>
          <a:p>
            <a:pPr>
              <a:spcAft>
                <a:spcPts val="600"/>
              </a:spcAft>
            </a:pPr>
            <a:r>
              <a:rPr lang="en-US" sz="3200" b="1" dirty="0" smtClean="0"/>
              <a:t>1 John</a:t>
            </a:r>
            <a:r>
              <a:rPr lang="en-US" sz="3200" dirty="0" smtClean="0"/>
              <a:t> </a:t>
            </a:r>
            <a:r>
              <a:rPr lang="en-US" sz="3200" dirty="0"/>
              <a:t>	</a:t>
            </a:r>
            <a:r>
              <a:rPr lang="en-US" sz="3200" dirty="0" smtClean="0"/>
              <a:t>“Fellowship Barometer” </a:t>
            </a:r>
          </a:p>
          <a:p>
            <a:pPr>
              <a:spcAft>
                <a:spcPts val="600"/>
              </a:spcAft>
            </a:pPr>
            <a:endParaRPr lang="en-US" sz="3200" b="1" dirty="0" smtClean="0"/>
          </a:p>
          <a:p>
            <a:pPr>
              <a:spcAft>
                <a:spcPts val="600"/>
              </a:spcAft>
            </a:pPr>
            <a:r>
              <a:rPr lang="en-US" sz="3200" b="1" dirty="0" smtClean="0"/>
              <a:t>2 Peter</a:t>
            </a:r>
            <a:r>
              <a:rPr lang="en-US" sz="3200" dirty="0" smtClean="0"/>
              <a:t> </a:t>
            </a:r>
            <a:r>
              <a:rPr lang="en-US" sz="3200" dirty="0"/>
              <a:t>	</a:t>
            </a:r>
            <a:r>
              <a:rPr lang="en-US" sz="3200" dirty="0" smtClean="0"/>
              <a:t>“Poison in the Pew” </a:t>
            </a:r>
          </a:p>
          <a:p>
            <a:pPr>
              <a:spcAft>
                <a:spcPts val="600"/>
              </a:spcAft>
            </a:pPr>
            <a:r>
              <a:rPr lang="en-US" sz="3200" b="1" dirty="0" smtClean="0"/>
              <a:t>2 John</a:t>
            </a:r>
            <a:r>
              <a:rPr lang="en-US" sz="3200" dirty="0" smtClean="0"/>
              <a:t> </a:t>
            </a:r>
            <a:r>
              <a:rPr lang="en-US" sz="3200" dirty="0"/>
              <a:t>	</a:t>
            </a:r>
            <a:r>
              <a:rPr lang="en-US" sz="3200" dirty="0" smtClean="0"/>
              <a:t>“Bolt the Door” </a:t>
            </a:r>
          </a:p>
          <a:p>
            <a:pPr>
              <a:spcAft>
                <a:spcPts val="600"/>
              </a:spcAft>
            </a:pPr>
            <a:r>
              <a:rPr lang="en-US" sz="3200" b="1" dirty="0" smtClean="0"/>
              <a:t>3 John</a:t>
            </a:r>
            <a:r>
              <a:rPr lang="en-US" sz="3200" dirty="0" smtClean="0"/>
              <a:t> </a:t>
            </a:r>
            <a:r>
              <a:rPr lang="en-US" sz="3200" dirty="0"/>
              <a:t>	</a:t>
            </a:r>
            <a:r>
              <a:rPr lang="en-US" sz="3200" dirty="0" smtClean="0"/>
              <a:t>“Open the Door” </a:t>
            </a:r>
          </a:p>
          <a:p>
            <a:pPr>
              <a:spcAft>
                <a:spcPts val="600"/>
              </a:spcAft>
            </a:pPr>
            <a:r>
              <a:rPr lang="en-US" sz="3200" b="1" dirty="0" smtClean="0"/>
              <a:t>Jude</a:t>
            </a:r>
            <a:r>
              <a:rPr lang="en-US" sz="3200" dirty="0" smtClean="0"/>
              <a:t> </a:t>
            </a:r>
            <a:r>
              <a:rPr lang="en-US" sz="3200" dirty="0"/>
              <a:t>	</a:t>
            </a:r>
            <a:r>
              <a:rPr lang="en-US" sz="3200" dirty="0" smtClean="0"/>
              <a:t>	“Fight for the Faith” </a:t>
            </a:r>
          </a:p>
          <a:p>
            <a:pPr>
              <a:spcAft>
                <a:spcPts val="600"/>
              </a:spcAft>
            </a:pPr>
            <a:endParaRPr lang="en-US" sz="3200" dirty="0" smtClean="0"/>
          </a:p>
          <a:p>
            <a:pPr>
              <a:spcAft>
                <a:spcPts val="600"/>
              </a:spcAft>
            </a:pPr>
            <a:r>
              <a:rPr lang="en-US" sz="3200" b="1" dirty="0" smtClean="0"/>
              <a:t>Daniel</a:t>
            </a:r>
            <a:r>
              <a:rPr lang="en-US" sz="3200" dirty="0" smtClean="0"/>
              <a:t> </a:t>
            </a:r>
            <a:r>
              <a:rPr lang="en-US" sz="3200" dirty="0"/>
              <a:t>	</a:t>
            </a:r>
            <a:r>
              <a:rPr lang="en-US" sz="3200" dirty="0" smtClean="0"/>
              <a:t>“Dreams”</a:t>
            </a:r>
          </a:p>
        </p:txBody>
      </p:sp>
      <p:sp>
        <p:nvSpPr>
          <p:cNvPr id="7" name="Slide Number Placeholder 9"/>
          <p:cNvSpPr>
            <a:spLocks noGrp="1"/>
          </p:cNvSpPr>
          <p:nvPr>
            <p:ph type="sldNum" sz="quarter" idx="12"/>
          </p:nvPr>
        </p:nvSpPr>
        <p:spPr>
          <a:xfrm>
            <a:off x="8305800" y="6518275"/>
            <a:ext cx="685800" cy="365125"/>
          </a:xfrm>
        </p:spPr>
        <p:txBody>
          <a:bodyPr/>
          <a:lstStyle/>
          <a:p>
            <a:fld id="{5762F52A-C960-462B-8236-8A9481EACB9C}" type="slidenum">
              <a:rPr lang="en-US" smtClean="0"/>
              <a:pPr/>
              <a:t>2</a:t>
            </a:fld>
            <a:endParaRPr lang="en-US" dirty="0"/>
          </a:p>
        </p:txBody>
      </p:sp>
      <p:sp>
        <p:nvSpPr>
          <p:cNvPr id="11"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12"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
        <p:nvSpPr>
          <p:cNvPr id="13" name="Right Arrow 12"/>
          <p:cNvSpPr/>
          <p:nvPr/>
        </p:nvSpPr>
        <p:spPr>
          <a:xfrm>
            <a:off x="1141148" y="3965100"/>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3491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301754" cy="3847207"/>
          </a:xfrm>
          <a:prstGeom prst="rect">
            <a:avLst/>
          </a:prstGeom>
        </p:spPr>
        <p:txBody>
          <a:bodyPr wrap="square">
            <a:spAutoFit/>
          </a:bodyPr>
          <a:lstStyle/>
          <a:p>
            <a:pPr>
              <a:spcAft>
                <a:spcPts val="600"/>
              </a:spcAft>
            </a:pPr>
            <a:r>
              <a:rPr lang="en-US" sz="3600" b="1" dirty="0"/>
              <a:t>3</a:t>
            </a:r>
            <a:r>
              <a:rPr lang="en-US" sz="3600" b="1" dirty="0" smtClean="0"/>
              <a:t> John 3 </a:t>
            </a:r>
            <a:r>
              <a:rPr lang="en-US" sz="3200" b="1" dirty="0" smtClean="0"/>
              <a:t>(ESV)</a:t>
            </a:r>
            <a:endParaRPr lang="en-US" sz="3600" b="1" dirty="0">
              <a:solidFill>
                <a:srgbClr val="000000"/>
              </a:solidFill>
            </a:endParaRPr>
          </a:p>
          <a:p>
            <a:pPr>
              <a:lnSpc>
                <a:spcPct val="150000"/>
              </a:lnSpc>
              <a:spcAft>
                <a:spcPts val="600"/>
              </a:spcAft>
            </a:pPr>
            <a:r>
              <a:rPr lang="en-US" sz="3200" dirty="0"/>
              <a:t>For I rejoiced greatly when the </a:t>
            </a:r>
            <a:r>
              <a:rPr lang="en-US" sz="3200" dirty="0" smtClean="0"/>
              <a:t>brothers </a:t>
            </a:r>
            <a:r>
              <a:rPr lang="en-US" sz="3200" dirty="0"/>
              <a:t>came and testified to your truth, as indeed you are walking in the truth</a:t>
            </a:r>
            <a:r>
              <a:rPr lang="en-US" sz="3200" dirty="0" smtClean="0"/>
              <a:t>. </a:t>
            </a:r>
          </a:p>
          <a:p>
            <a:pPr algn="r">
              <a:lnSpc>
                <a:spcPct val="150000"/>
              </a:lnSpc>
              <a:spcAft>
                <a:spcPts val="600"/>
              </a:spcAft>
            </a:pPr>
            <a:r>
              <a:rPr lang="en-US" sz="3600" b="1" dirty="0" smtClean="0"/>
              <a:t>3 John 3 </a:t>
            </a:r>
            <a:r>
              <a:rPr lang="en-US" sz="3200" b="1" dirty="0" smtClean="0"/>
              <a:t>(ESV)</a:t>
            </a:r>
            <a:endParaRPr lang="en-US" sz="3600" dirty="0">
              <a:solidFill>
                <a:srgbClr val="000000"/>
              </a:solidFill>
            </a:endParaRPr>
          </a:p>
        </p:txBody>
      </p:sp>
      <p:sp>
        <p:nvSpPr>
          <p:cNvPr id="12" name="Rectangle 11"/>
          <p:cNvSpPr/>
          <p:nvPr/>
        </p:nvSpPr>
        <p:spPr>
          <a:xfrm>
            <a:off x="2263878" y="340387"/>
            <a:ext cx="4641294" cy="707886"/>
          </a:xfrm>
          <a:prstGeom prst="rect">
            <a:avLst/>
          </a:prstGeom>
        </p:spPr>
        <p:txBody>
          <a:bodyPr wrap="square" anchor="ctr">
            <a:spAutoFit/>
          </a:bodyPr>
          <a:lstStyle/>
          <a:p>
            <a:pPr algn="ctr"/>
            <a:r>
              <a:rPr lang="en-US" sz="4000" b="1" dirty="0" smtClean="0"/>
              <a:t>Memory Verse</a:t>
            </a:r>
            <a:endParaRPr lang="en-US" sz="3200" b="1" dirty="0" smtClean="0"/>
          </a:p>
        </p:txBody>
      </p:sp>
      <p:sp>
        <p:nvSpPr>
          <p:cNvPr id="11" name="Slide Number Placeholder 10"/>
          <p:cNvSpPr>
            <a:spLocks noGrp="1"/>
          </p:cNvSpPr>
          <p:nvPr>
            <p:ph type="sldNum" sz="quarter" idx="12"/>
          </p:nvPr>
        </p:nvSpPr>
        <p:spPr/>
        <p:txBody>
          <a:bodyPr/>
          <a:lstStyle/>
          <a:p>
            <a:fld id="{5762F52A-C960-462B-8236-8A9481EACB9C}" type="slidenum">
              <a:rPr lang="en-US" smtClean="0"/>
              <a:pPr/>
              <a:t>3</a:t>
            </a:fld>
            <a:endParaRPr lang="en-US" dirty="0"/>
          </a:p>
        </p:txBody>
      </p:sp>
      <p:sp>
        <p:nvSpPr>
          <p:cNvPr id="8"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9"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Tree>
    <p:extLst>
      <p:ext uri="{BB962C8B-B14F-4D97-AF65-F5344CB8AC3E}">
        <p14:creationId xmlns:p14="http://schemas.microsoft.com/office/powerpoint/2010/main" val="3142160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758954" cy="3539430"/>
          </a:xfrm>
          <a:prstGeom prst="rect">
            <a:avLst/>
          </a:prstGeom>
        </p:spPr>
        <p:txBody>
          <a:bodyPr wrap="square">
            <a:spAutoFit/>
          </a:bodyPr>
          <a:lstStyle/>
          <a:p>
            <a:pPr>
              <a:tabLst>
                <a:tab pos="7199313" algn="r"/>
              </a:tabLst>
            </a:pPr>
            <a:endParaRPr lang="en-US" sz="3200" dirty="0" smtClean="0"/>
          </a:p>
          <a:p>
            <a:pPr>
              <a:tabLst>
                <a:tab pos="7199313" algn="r"/>
              </a:tabLst>
            </a:pPr>
            <a:r>
              <a:rPr lang="en-US" sz="3200" b="1" dirty="0" smtClean="0"/>
              <a:t>Greeting</a:t>
            </a:r>
            <a:r>
              <a:rPr lang="en-US" sz="3200" dirty="0"/>
              <a:t>	</a:t>
            </a:r>
            <a:r>
              <a:rPr lang="en-US" sz="3200" dirty="0" smtClean="0">
                <a:hlinkClick r:id="rId3"/>
              </a:rPr>
              <a:t>2 John 1-3</a:t>
            </a:r>
            <a:endParaRPr lang="en-US" sz="3200" dirty="0" smtClean="0"/>
          </a:p>
          <a:p>
            <a:pPr>
              <a:tabLst>
                <a:tab pos="7199313" algn="r"/>
              </a:tabLst>
            </a:pPr>
            <a:endParaRPr lang="en-US" sz="3200" dirty="0"/>
          </a:p>
          <a:p>
            <a:pPr>
              <a:tabLst>
                <a:tab pos="7199313" algn="r"/>
              </a:tabLst>
            </a:pPr>
            <a:r>
              <a:rPr lang="en-US" sz="3200" b="1" dirty="0"/>
              <a:t>Walking in Truth and </a:t>
            </a:r>
            <a:r>
              <a:rPr lang="en-US" sz="3200" b="1" dirty="0" smtClean="0"/>
              <a:t>Love	</a:t>
            </a:r>
            <a:r>
              <a:rPr lang="en-US" sz="3200" dirty="0"/>
              <a:t> </a:t>
            </a:r>
            <a:r>
              <a:rPr lang="en-US" sz="3200" dirty="0">
                <a:hlinkClick r:id="rId4"/>
              </a:rPr>
              <a:t>2 John </a:t>
            </a:r>
            <a:r>
              <a:rPr lang="en-US" sz="3200" dirty="0" smtClean="0">
                <a:hlinkClick r:id="rId4"/>
              </a:rPr>
              <a:t>4-11</a:t>
            </a:r>
            <a:endParaRPr lang="en-US" sz="3200" dirty="0" smtClean="0"/>
          </a:p>
          <a:p>
            <a:pPr>
              <a:tabLst>
                <a:tab pos="7199313" algn="r"/>
              </a:tabLst>
            </a:pPr>
            <a:endParaRPr lang="en-US" sz="3200" dirty="0"/>
          </a:p>
          <a:p>
            <a:pPr>
              <a:tabLst>
                <a:tab pos="7199313" algn="r"/>
              </a:tabLst>
            </a:pPr>
            <a:r>
              <a:rPr lang="en-US" sz="3200" b="1" dirty="0" smtClean="0"/>
              <a:t>Final Greetings</a:t>
            </a:r>
            <a:r>
              <a:rPr lang="en-US" sz="3200" dirty="0"/>
              <a:t>	</a:t>
            </a:r>
            <a:r>
              <a:rPr lang="en-US" sz="3200" dirty="0" smtClean="0">
                <a:hlinkClick r:id="rId5"/>
              </a:rPr>
              <a:t>2 John 12-13</a:t>
            </a:r>
            <a:endParaRPr lang="en-US" sz="3200" dirty="0"/>
          </a:p>
          <a:p>
            <a:pPr>
              <a:tabLst>
                <a:tab pos="7199313" algn="r"/>
              </a:tabLst>
            </a:pPr>
            <a:endParaRPr lang="en-US" sz="3200" dirty="0" smtClean="0"/>
          </a:p>
        </p:txBody>
      </p:sp>
      <p:sp>
        <p:nvSpPr>
          <p:cNvPr id="12" name="Rectangle 11"/>
          <p:cNvSpPr/>
          <p:nvPr/>
        </p:nvSpPr>
        <p:spPr>
          <a:xfrm>
            <a:off x="2263878" y="340387"/>
            <a:ext cx="4641294" cy="707886"/>
          </a:xfrm>
          <a:prstGeom prst="rect">
            <a:avLst/>
          </a:prstGeom>
        </p:spPr>
        <p:txBody>
          <a:bodyPr wrap="square" anchor="ctr">
            <a:spAutoFit/>
          </a:bodyPr>
          <a:lstStyle/>
          <a:p>
            <a:pPr algn="ctr"/>
            <a:r>
              <a:rPr lang="en-US" sz="4000" b="1" dirty="0" smtClean="0"/>
              <a:t>Last Week</a:t>
            </a:r>
            <a:endParaRPr lang="en-US" sz="3200" b="1" dirty="0" smtClean="0"/>
          </a:p>
        </p:txBody>
      </p:sp>
      <p:sp>
        <p:nvSpPr>
          <p:cNvPr id="11" name="Slide Number Placeholder 10"/>
          <p:cNvSpPr>
            <a:spLocks noGrp="1"/>
          </p:cNvSpPr>
          <p:nvPr>
            <p:ph type="sldNum" sz="quarter" idx="12"/>
          </p:nvPr>
        </p:nvSpPr>
        <p:spPr/>
        <p:txBody>
          <a:bodyPr/>
          <a:lstStyle/>
          <a:p>
            <a:fld id="{5762F52A-C960-462B-8236-8A9481EACB9C}" type="slidenum">
              <a:rPr lang="en-US" smtClean="0"/>
              <a:pPr/>
              <a:t>4</a:t>
            </a:fld>
            <a:endParaRPr lang="en-US" dirty="0"/>
          </a:p>
        </p:txBody>
      </p:sp>
      <p:sp>
        <p:nvSpPr>
          <p:cNvPr id="10"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13"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Tree>
    <p:extLst>
      <p:ext uri="{BB962C8B-B14F-4D97-AF65-F5344CB8AC3E}">
        <p14:creationId xmlns:p14="http://schemas.microsoft.com/office/powerpoint/2010/main" val="1531809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27846" y="1613647"/>
            <a:ext cx="7758954" cy="3539430"/>
          </a:xfrm>
          <a:prstGeom prst="rect">
            <a:avLst/>
          </a:prstGeom>
        </p:spPr>
        <p:txBody>
          <a:bodyPr wrap="square">
            <a:spAutoFit/>
          </a:bodyPr>
          <a:lstStyle/>
          <a:p>
            <a:pPr>
              <a:tabLst>
                <a:tab pos="7199313" algn="r"/>
              </a:tabLst>
            </a:pPr>
            <a:endParaRPr lang="en-US" sz="3200" dirty="0" smtClean="0"/>
          </a:p>
          <a:p>
            <a:pPr>
              <a:tabLst>
                <a:tab pos="7199313" algn="r"/>
              </a:tabLst>
            </a:pPr>
            <a:r>
              <a:rPr lang="en-US" sz="3200" b="1" dirty="0" smtClean="0"/>
              <a:t>Greeting</a:t>
            </a:r>
            <a:r>
              <a:rPr lang="en-US" sz="3200" dirty="0"/>
              <a:t>	</a:t>
            </a:r>
            <a:r>
              <a:rPr lang="en-US" sz="3200" dirty="0" smtClean="0">
                <a:hlinkClick r:id="rId3"/>
              </a:rPr>
              <a:t>3 John 1-4</a:t>
            </a:r>
            <a:endParaRPr lang="en-US" sz="3200" dirty="0" smtClean="0"/>
          </a:p>
          <a:p>
            <a:pPr>
              <a:tabLst>
                <a:tab pos="7199313" algn="r"/>
              </a:tabLst>
            </a:pPr>
            <a:endParaRPr lang="en-US" sz="3200" dirty="0"/>
          </a:p>
          <a:p>
            <a:pPr>
              <a:tabLst>
                <a:tab pos="7199313" algn="r"/>
              </a:tabLst>
            </a:pPr>
            <a:r>
              <a:rPr lang="en-US" sz="3200" b="1" dirty="0" smtClean="0"/>
              <a:t>Support and Opposition	</a:t>
            </a:r>
            <a:r>
              <a:rPr lang="en-US" sz="3200" dirty="0"/>
              <a:t> </a:t>
            </a:r>
            <a:r>
              <a:rPr lang="en-US" sz="3200" dirty="0" smtClean="0">
                <a:hlinkClick r:id="rId4"/>
              </a:rPr>
              <a:t>3 </a:t>
            </a:r>
            <a:r>
              <a:rPr lang="en-US" sz="3200" dirty="0">
                <a:hlinkClick r:id="rId4"/>
              </a:rPr>
              <a:t>John </a:t>
            </a:r>
            <a:r>
              <a:rPr lang="en-US" sz="3200" dirty="0" smtClean="0">
                <a:hlinkClick r:id="rId4"/>
              </a:rPr>
              <a:t>5-12</a:t>
            </a:r>
            <a:endParaRPr lang="en-US" sz="3200" dirty="0" smtClean="0"/>
          </a:p>
          <a:p>
            <a:pPr>
              <a:tabLst>
                <a:tab pos="7199313" algn="r"/>
              </a:tabLst>
            </a:pPr>
            <a:endParaRPr lang="en-US" sz="3200" dirty="0"/>
          </a:p>
          <a:p>
            <a:pPr>
              <a:tabLst>
                <a:tab pos="7199313" algn="r"/>
              </a:tabLst>
            </a:pPr>
            <a:r>
              <a:rPr lang="en-US" sz="3200" b="1" dirty="0" smtClean="0"/>
              <a:t>Final Greetings</a:t>
            </a:r>
            <a:r>
              <a:rPr lang="en-US" sz="3200" dirty="0"/>
              <a:t>	</a:t>
            </a:r>
            <a:r>
              <a:rPr lang="en-US" sz="3200" dirty="0">
                <a:hlinkClick r:id="rId5"/>
              </a:rPr>
              <a:t>3</a:t>
            </a:r>
            <a:r>
              <a:rPr lang="en-US" sz="3200" dirty="0" smtClean="0">
                <a:hlinkClick r:id="rId5"/>
              </a:rPr>
              <a:t> John 13-14</a:t>
            </a:r>
            <a:endParaRPr lang="en-US" sz="3200" dirty="0"/>
          </a:p>
          <a:p>
            <a:pPr>
              <a:tabLst>
                <a:tab pos="7199313" algn="r"/>
              </a:tabLst>
            </a:pPr>
            <a:endParaRPr lang="en-US" sz="3200" dirty="0" smtClean="0"/>
          </a:p>
        </p:txBody>
      </p:sp>
      <p:sp>
        <p:nvSpPr>
          <p:cNvPr id="12" name="Rectangle 11"/>
          <p:cNvSpPr/>
          <p:nvPr/>
        </p:nvSpPr>
        <p:spPr>
          <a:xfrm>
            <a:off x="2263878" y="340387"/>
            <a:ext cx="4641294" cy="707886"/>
          </a:xfrm>
          <a:prstGeom prst="rect">
            <a:avLst/>
          </a:prstGeom>
        </p:spPr>
        <p:txBody>
          <a:bodyPr wrap="square" anchor="ctr">
            <a:spAutoFit/>
          </a:bodyPr>
          <a:lstStyle/>
          <a:p>
            <a:pPr algn="ctr"/>
            <a:r>
              <a:rPr lang="en-US" sz="4000" b="1" dirty="0" smtClean="0"/>
              <a:t>This Week</a:t>
            </a:r>
            <a:endParaRPr lang="en-US" sz="3200" b="1" dirty="0" smtClean="0"/>
          </a:p>
        </p:txBody>
      </p:sp>
      <p:sp>
        <p:nvSpPr>
          <p:cNvPr id="11" name="Slide Number Placeholder 10"/>
          <p:cNvSpPr>
            <a:spLocks noGrp="1"/>
          </p:cNvSpPr>
          <p:nvPr>
            <p:ph type="sldNum" sz="quarter" idx="12"/>
          </p:nvPr>
        </p:nvSpPr>
        <p:spPr/>
        <p:txBody>
          <a:bodyPr/>
          <a:lstStyle/>
          <a:p>
            <a:fld id="{5762F52A-C960-462B-8236-8A9481EACB9C}" type="slidenum">
              <a:rPr lang="en-US" smtClean="0"/>
              <a:pPr/>
              <a:t>5</a:t>
            </a:fld>
            <a:endParaRPr lang="en-US" dirty="0"/>
          </a:p>
        </p:txBody>
      </p:sp>
      <p:sp>
        <p:nvSpPr>
          <p:cNvPr id="10"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13"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Tree>
    <p:extLst>
      <p:ext uri="{BB962C8B-B14F-4D97-AF65-F5344CB8AC3E}">
        <p14:creationId xmlns:p14="http://schemas.microsoft.com/office/powerpoint/2010/main" val="1739473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1369493877"/>
              </p:ext>
            </p:extLst>
          </p:nvPr>
        </p:nvGraphicFramePr>
        <p:xfrm>
          <a:off x="340657" y="1600200"/>
          <a:ext cx="8458202" cy="4709160"/>
        </p:xfrm>
        <a:graphic>
          <a:graphicData uri="http://schemas.openxmlformats.org/drawingml/2006/table">
            <a:tbl>
              <a:tblPr firstRow="1" bandRow="1">
                <a:tableStyleId>{5940675A-B579-460E-94D1-54222C63F5DA}</a:tableStyleId>
              </a:tblPr>
              <a:tblGrid>
                <a:gridCol w="1344978"/>
                <a:gridCol w="1157563"/>
                <a:gridCol w="1157563"/>
                <a:gridCol w="1157563"/>
                <a:gridCol w="1304460"/>
                <a:gridCol w="1116873"/>
                <a:gridCol w="1219202"/>
              </a:tblGrid>
              <a:tr h="914400">
                <a:tc>
                  <a:txBody>
                    <a:bodyPr/>
                    <a:lstStyle/>
                    <a:p>
                      <a:pPr algn="ctr"/>
                      <a:r>
                        <a:rPr lang="en-US" sz="2400" b="1" dirty="0" smtClean="0"/>
                        <a:t>Focus</a:t>
                      </a:r>
                      <a:endParaRPr lang="en-US" sz="2000" b="1" dirty="0"/>
                    </a:p>
                  </a:txBody>
                  <a:tcPr anchor="ctr"/>
                </a:tc>
                <a:tc gridSpan="3">
                  <a:txBody>
                    <a:bodyPr/>
                    <a:lstStyle/>
                    <a:p>
                      <a:pPr algn="ctr"/>
                      <a:r>
                        <a:rPr lang="en-US" sz="2000" b="1" u="none" dirty="0" smtClean="0"/>
                        <a:t>Abide in </a:t>
                      </a:r>
                    </a:p>
                    <a:p>
                      <a:pPr algn="ctr"/>
                      <a:r>
                        <a:rPr lang="en-US" sz="2000" b="1" u="none" dirty="0" smtClean="0"/>
                        <a:t>God’s Commandments</a:t>
                      </a:r>
                      <a:endParaRPr lang="en-US" sz="2000" b="0" dirty="0"/>
                    </a:p>
                  </a:txBody>
                  <a:tcPr anchor="ctr"/>
                </a:tc>
                <a:tc hMerge="1">
                  <a:txBody>
                    <a:bodyPr/>
                    <a:lstStyle/>
                    <a:p>
                      <a:pPr algn="ctr"/>
                      <a:endParaRPr lang="en-US" sz="1600" b="0" dirty="0"/>
                    </a:p>
                  </a:txBody>
                  <a:tcPr anchor="ctr"/>
                </a:tc>
                <a:tc hMerge="1">
                  <a:txBody>
                    <a:bodyPr/>
                    <a:lstStyle/>
                    <a:p>
                      <a:pPr algn="ctr"/>
                      <a:endParaRPr lang="en-US" sz="2000" b="0" dirty="0"/>
                    </a:p>
                  </a:txBody>
                  <a:tcPr anchor="ctr"/>
                </a:tc>
                <a:tc gridSpan="3">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b="1" u="none" dirty="0" smtClean="0"/>
                        <a:t>Abide NOT </a:t>
                      </a:r>
                    </a:p>
                    <a:p>
                      <a:pPr marL="0" marR="0" indent="0" algn="ctr" defTabSz="914293" rtl="0" eaLnBrk="1" fontAlgn="auto" latinLnBrk="0" hangingPunct="1">
                        <a:lnSpc>
                          <a:spcPct val="100000"/>
                        </a:lnSpc>
                        <a:spcBef>
                          <a:spcPts val="0"/>
                        </a:spcBef>
                        <a:spcAft>
                          <a:spcPts val="0"/>
                        </a:spcAft>
                        <a:buClrTx/>
                        <a:buSzTx/>
                        <a:buFontTx/>
                        <a:buNone/>
                        <a:tabLst/>
                        <a:defRPr/>
                      </a:pPr>
                      <a:r>
                        <a:rPr lang="en-US" sz="2000" b="1" u="none" dirty="0" smtClean="0"/>
                        <a:t>with False Teachers</a:t>
                      </a:r>
                      <a:endParaRPr lang="en-US" sz="2000" b="0" u="none" dirty="0"/>
                    </a:p>
                  </a:txBody>
                  <a:tcPr anchor="ctr"/>
                </a:tc>
                <a:tc hMerge="1">
                  <a:txBody>
                    <a:bodyPr/>
                    <a:lstStyle/>
                    <a:p>
                      <a:endParaRPr lang="en-US"/>
                    </a:p>
                  </a:txBody>
                  <a:tcPr/>
                </a:tc>
                <a:tc hMerge="1">
                  <a:txBody>
                    <a:bodyPr/>
                    <a:lstStyle/>
                    <a:p>
                      <a:pPr marL="0" marR="0" indent="0" algn="ctr" defTabSz="914293" rtl="0" eaLnBrk="1" fontAlgn="auto" latinLnBrk="0" hangingPunct="1">
                        <a:lnSpc>
                          <a:spcPct val="100000"/>
                        </a:lnSpc>
                        <a:spcBef>
                          <a:spcPts val="0"/>
                        </a:spcBef>
                        <a:spcAft>
                          <a:spcPts val="0"/>
                        </a:spcAft>
                        <a:buClrTx/>
                        <a:buSzTx/>
                        <a:buFontTx/>
                        <a:buNone/>
                        <a:tabLst/>
                        <a:defRPr/>
                      </a:pPr>
                      <a:endParaRPr lang="en-US" sz="2000" b="1" u="none" dirty="0"/>
                    </a:p>
                  </a:txBody>
                  <a:tcPr anchor="ctr"/>
                </a:tc>
              </a:tr>
              <a:tr h="914400">
                <a:tc>
                  <a:txBody>
                    <a:bodyPr/>
                    <a:lstStyle/>
                    <a:p>
                      <a:pPr algn="ctr"/>
                      <a:r>
                        <a:rPr lang="en-US" sz="1800" b="1" dirty="0" smtClean="0"/>
                        <a:t>Reference</a:t>
                      </a:r>
                      <a:endParaRPr lang="en-US" sz="1600" b="1" dirty="0" smtClean="0"/>
                    </a:p>
                  </a:txBody>
                  <a:tcPr anchor="ctr"/>
                </a:tc>
                <a:tc>
                  <a:txBody>
                    <a:bodyPr/>
                    <a:lstStyle/>
                    <a:p>
                      <a:pPr algn="ctr"/>
                      <a:r>
                        <a:rPr lang="en-US" sz="2000" dirty="0" smtClean="0"/>
                        <a:t>1 </a:t>
                      </a:r>
                      <a:endParaRPr lang="en-US" sz="2000" dirty="0"/>
                    </a:p>
                  </a:txBody>
                  <a:tcPr anchor="ctr"/>
                </a:tc>
                <a:tc>
                  <a:txBody>
                    <a:bodyPr/>
                    <a:lstStyle/>
                    <a:p>
                      <a:pPr algn="ctr"/>
                      <a:r>
                        <a:rPr lang="en-US" sz="2000" dirty="0" smtClean="0"/>
                        <a:t>2 – 4</a:t>
                      </a:r>
                      <a:endParaRPr lang="en-US" sz="2000" dirty="0"/>
                    </a:p>
                  </a:txBody>
                  <a:tcPr anchor="ctr"/>
                </a:tc>
                <a:tc>
                  <a:txBody>
                    <a:bodyPr/>
                    <a:lstStyle/>
                    <a:p>
                      <a:pPr algn="ctr"/>
                      <a:r>
                        <a:rPr lang="en-US" sz="2000" dirty="0" smtClean="0"/>
                        <a:t>5 – 8</a:t>
                      </a:r>
                      <a:endParaRPr lang="en-US" sz="2000" dirty="0"/>
                    </a:p>
                  </a:txBody>
                  <a:tcPr anchor="ctr"/>
                </a:tc>
                <a:tc>
                  <a:txBody>
                    <a:bodyPr/>
                    <a:lstStyle/>
                    <a:p>
                      <a:pPr algn="ctr"/>
                      <a:r>
                        <a:rPr lang="en-US" sz="2000" dirty="0" smtClean="0"/>
                        <a:t>9 – 11</a:t>
                      </a:r>
                      <a:endParaRPr lang="en-US" sz="2000" dirty="0"/>
                    </a:p>
                  </a:txBody>
                  <a:tcPr anchor="ctr"/>
                </a:tc>
                <a:tc>
                  <a:txBody>
                    <a:bodyPr/>
                    <a:lstStyle/>
                    <a:p>
                      <a:pPr algn="ctr"/>
                      <a:r>
                        <a:rPr lang="en-US" sz="2000" dirty="0" smtClean="0"/>
                        <a:t>12</a:t>
                      </a:r>
                      <a:endParaRPr lang="en-US" sz="20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dirty="0" smtClean="0"/>
                        <a:t>13 - 15</a:t>
                      </a:r>
                    </a:p>
                  </a:txBody>
                  <a:tcPr anchor="ctr"/>
                </a:tc>
              </a:tr>
              <a:tr h="914400">
                <a:tc>
                  <a:txBody>
                    <a:bodyPr/>
                    <a:lstStyle/>
                    <a:p>
                      <a:pPr algn="ctr"/>
                      <a:r>
                        <a:rPr lang="en-US" sz="2000" b="1" dirty="0" smtClean="0"/>
                        <a:t>Division</a:t>
                      </a:r>
                      <a:endParaRPr lang="en-US" sz="1600" b="1" dirty="0" smtClean="0"/>
                    </a:p>
                  </a:txBody>
                  <a:tcPr anchor="ctr"/>
                </a:tc>
                <a:tc>
                  <a:txBody>
                    <a:bodyPr/>
                    <a:lstStyle/>
                    <a:p>
                      <a:pPr algn="ctr"/>
                      <a:r>
                        <a:rPr lang="en-US" sz="1600" dirty="0" smtClean="0"/>
                        <a:t>Salutation</a:t>
                      </a:r>
                      <a:endParaRPr lang="en-US" sz="1600" dirty="0"/>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Godliness of Gaius</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Generosity of Gaius</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Pride of Diotrephes</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Praise</a:t>
                      </a:r>
                      <a:r>
                        <a:rPr lang="en-US" sz="1600" baseline="0" dirty="0" smtClean="0"/>
                        <a:t> </a:t>
                      </a:r>
                      <a:r>
                        <a:rPr lang="en-US" sz="1600" dirty="0" smtClean="0"/>
                        <a:t>of Demetrius</a:t>
                      </a:r>
                    </a:p>
                  </a:txBody>
                  <a:tcPr anchor="ctr"/>
                </a:tc>
                <a:tc>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1600" dirty="0" smtClean="0"/>
                        <a:t>Benediction</a:t>
                      </a:r>
                    </a:p>
                  </a:txBody>
                  <a:tcPr anchor="ctr"/>
                </a:tc>
              </a:tr>
              <a:tr h="685800">
                <a:tc rowSpan="2">
                  <a:txBody>
                    <a:bodyPr/>
                    <a:lstStyle/>
                    <a:p>
                      <a:pPr algn="ctr"/>
                      <a:r>
                        <a:rPr lang="en-US" sz="2400" b="1" dirty="0" smtClean="0"/>
                        <a:t>Topic</a:t>
                      </a:r>
                      <a:endParaRPr lang="en-US" sz="1600" b="1" dirty="0"/>
                    </a:p>
                  </a:txBody>
                  <a:tcPr anchor="ctr"/>
                </a:tc>
                <a:tc gridSpan="3">
                  <a:txBody>
                    <a:bodyPr/>
                    <a:lstStyle/>
                    <a:p>
                      <a:pPr algn="ctr"/>
                      <a:r>
                        <a:rPr lang="en-US" sz="2000" b="1" dirty="0" smtClean="0"/>
                        <a:t>Servanthood</a:t>
                      </a:r>
                      <a:endParaRPr lang="en-US" sz="2000" dirty="0"/>
                    </a:p>
                  </a:txBody>
                  <a:tcPr anchor="ctr"/>
                </a:tc>
                <a:tc hMerge="1">
                  <a:txBody>
                    <a:bodyPr/>
                    <a:lstStyle/>
                    <a:p>
                      <a:pPr algn="ctr"/>
                      <a:endParaRPr lang="en-US" sz="2000" dirty="0"/>
                    </a:p>
                  </a:txBody>
                  <a:tcPr anchor="ctr"/>
                </a:tc>
                <a:tc hMerge="1">
                  <a:txBody>
                    <a:bodyPr/>
                    <a:lstStyle/>
                    <a:p>
                      <a:endParaRPr lang="en-US"/>
                    </a:p>
                  </a:txBody>
                  <a:tcPr/>
                </a:tc>
                <a:tc gridSpan="3">
                  <a:txBody>
                    <a:bodyPr/>
                    <a:lstStyle/>
                    <a:p>
                      <a:pPr algn="ctr"/>
                      <a:r>
                        <a:rPr lang="en-US" sz="2000" b="1" dirty="0" smtClean="0"/>
                        <a:t>Selfishness</a:t>
                      </a:r>
                      <a:endParaRPr lang="en-US" b="1" dirty="0"/>
                    </a:p>
                  </a:txBody>
                  <a:tcPr anchor="ctr"/>
                </a:tc>
                <a:tc hMerge="1">
                  <a:txBody>
                    <a:bodyPr/>
                    <a:lstStyle/>
                    <a:p>
                      <a:endParaRPr lang="en-US"/>
                    </a:p>
                  </a:txBody>
                  <a:tcPr/>
                </a:tc>
                <a:tc hMerge="1">
                  <a:txBody>
                    <a:bodyPr/>
                    <a:lstStyle/>
                    <a:p>
                      <a:endParaRPr lang="en-US"/>
                    </a:p>
                  </a:txBody>
                  <a:tcPr/>
                </a:tc>
              </a:tr>
              <a:tr h="685800">
                <a:tc vMerge="1">
                  <a:txBody>
                    <a:bodyPr/>
                    <a:lstStyle/>
                    <a:p>
                      <a:pPr algn="ctr"/>
                      <a:endParaRPr lang="en-US" sz="1600" b="1" dirty="0"/>
                    </a:p>
                  </a:txBody>
                  <a:tcPr anchor="ctr"/>
                </a:tc>
                <a:tc gridSpan="3">
                  <a:txBody>
                    <a:bodyPr/>
                    <a:lstStyle/>
                    <a:p>
                      <a:pPr algn="ctr"/>
                      <a:r>
                        <a:rPr lang="en-US" sz="2000" b="1" u="none" dirty="0" smtClean="0"/>
                        <a:t>Duty of Hospitality</a:t>
                      </a:r>
                      <a:endParaRPr lang="en-US" sz="2000" b="1" u="none" dirty="0"/>
                    </a:p>
                  </a:txBody>
                  <a:tcPr anchor="ctr"/>
                </a:tc>
                <a:tc hMerge="1">
                  <a:txBody>
                    <a:bodyPr/>
                    <a:lstStyle/>
                    <a:p>
                      <a:pPr algn="ctr"/>
                      <a:endParaRPr lang="en-US" sz="2000" b="1" dirty="0"/>
                    </a:p>
                  </a:txBody>
                  <a:tcPr anchor="ctr"/>
                </a:tc>
                <a:tc hMerge="1">
                  <a:txBody>
                    <a:bodyPr/>
                    <a:lstStyle/>
                    <a:p>
                      <a:endParaRPr lang="en-US"/>
                    </a:p>
                  </a:txBody>
                  <a:tcPr/>
                </a:tc>
                <a:tc gridSpan="3">
                  <a:txBody>
                    <a:bodyPr/>
                    <a:lstStyle/>
                    <a:p>
                      <a:pPr marL="0" marR="0" indent="0" algn="ctr" defTabSz="914293" rtl="0" eaLnBrk="1" fontAlgn="auto" latinLnBrk="0" hangingPunct="1">
                        <a:lnSpc>
                          <a:spcPct val="100000"/>
                        </a:lnSpc>
                        <a:spcBef>
                          <a:spcPts val="0"/>
                        </a:spcBef>
                        <a:spcAft>
                          <a:spcPts val="0"/>
                        </a:spcAft>
                        <a:buClrTx/>
                        <a:buSzTx/>
                        <a:buFontTx/>
                        <a:buNone/>
                        <a:tabLst/>
                        <a:defRPr/>
                      </a:pPr>
                      <a:r>
                        <a:rPr lang="en-US" sz="2000" b="1" u="none" dirty="0" smtClean="0"/>
                        <a:t>Danger of Haughtiness</a:t>
                      </a:r>
                      <a:endParaRPr lang="en-US" sz="1800" b="1" u="none" dirty="0" smtClean="0"/>
                    </a:p>
                  </a:txBody>
                  <a:tcPr anchor="ctr"/>
                </a:tc>
                <a:tc hMerge="1">
                  <a:txBody>
                    <a:bodyPr/>
                    <a:lstStyle/>
                    <a:p>
                      <a:endParaRPr lang="en-US"/>
                    </a:p>
                  </a:txBody>
                  <a:tcPr/>
                </a:tc>
                <a:tc hMerge="1">
                  <a:txBody>
                    <a:bodyPr/>
                    <a:lstStyle/>
                    <a:p>
                      <a:endParaRPr lang="en-US"/>
                    </a:p>
                  </a:txBody>
                  <a:tcPr/>
                </a:tc>
              </a:tr>
              <a:tr h="594360">
                <a:tc>
                  <a:txBody>
                    <a:bodyPr/>
                    <a:lstStyle/>
                    <a:p>
                      <a:pPr algn="ctr"/>
                      <a:r>
                        <a:rPr lang="en-US" sz="2000" b="1" dirty="0" smtClean="0"/>
                        <a:t>Time</a:t>
                      </a:r>
                      <a:endParaRPr lang="en-US" sz="1600" b="1" dirty="0" smtClean="0"/>
                    </a:p>
                  </a:txBody>
                  <a:tcPr anchor="ctr"/>
                </a:tc>
                <a:tc gridSpan="6">
                  <a:txBody>
                    <a:bodyPr/>
                    <a:lstStyle/>
                    <a:p>
                      <a:pPr algn="ctr"/>
                      <a:r>
                        <a:rPr lang="en-US" sz="1800" dirty="0" smtClean="0"/>
                        <a:t>Written in </a:t>
                      </a:r>
                      <a:r>
                        <a:rPr lang="en-US" sz="1800" b="1" dirty="0" smtClean="0"/>
                        <a:t>Ephesus</a:t>
                      </a:r>
                      <a:r>
                        <a:rPr lang="en-US" sz="1800" b="1" baseline="0" dirty="0" smtClean="0"/>
                        <a:t> </a:t>
                      </a:r>
                      <a:r>
                        <a:rPr lang="en-US" sz="1800" baseline="0" dirty="0" smtClean="0"/>
                        <a:t>around </a:t>
                      </a:r>
                      <a:r>
                        <a:rPr lang="en-US" sz="1800" b="1" baseline="0" dirty="0" smtClean="0"/>
                        <a:t>90 AD</a:t>
                      </a:r>
                      <a:endParaRPr lang="en-US" sz="1800" b="1" dirty="0"/>
                    </a:p>
                  </a:txBody>
                  <a:tcPr anchor="ctr"/>
                </a:tc>
                <a:tc hMerge="1">
                  <a:txBody>
                    <a:bodyPr/>
                    <a:lstStyle/>
                    <a:p>
                      <a:pPr algn="ctr"/>
                      <a:endParaRPr lang="en-US" sz="16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3" name="Slide Number Placeholder 12"/>
          <p:cNvSpPr>
            <a:spLocks noGrp="1"/>
          </p:cNvSpPr>
          <p:nvPr>
            <p:ph type="sldNum" sz="quarter" idx="12"/>
          </p:nvPr>
        </p:nvSpPr>
        <p:spPr/>
        <p:txBody>
          <a:bodyPr/>
          <a:lstStyle/>
          <a:p>
            <a:fld id="{5762F52A-C960-462B-8236-8A9481EACB9C}" type="slidenum">
              <a:rPr lang="en-US" smtClean="0"/>
              <a:pPr/>
              <a:t>6</a:t>
            </a:fld>
            <a:endParaRPr lang="en-US" dirty="0"/>
          </a:p>
        </p:txBody>
      </p:sp>
      <p:sp>
        <p:nvSpPr>
          <p:cNvPr id="10" name="Rectangle 9"/>
          <p:cNvSpPr/>
          <p:nvPr/>
        </p:nvSpPr>
        <p:spPr>
          <a:xfrm>
            <a:off x="3762867" y="91309"/>
            <a:ext cx="1614545" cy="1200329"/>
          </a:xfrm>
          <a:prstGeom prst="rect">
            <a:avLst/>
          </a:prstGeom>
        </p:spPr>
        <p:txBody>
          <a:bodyPr wrap="none" anchor="ctr">
            <a:spAutoFit/>
          </a:bodyPr>
          <a:lstStyle/>
          <a:p>
            <a:pPr algn="ctr"/>
            <a:r>
              <a:rPr lang="en-US" sz="3600" b="1" dirty="0"/>
              <a:t>3</a:t>
            </a:r>
            <a:r>
              <a:rPr lang="en-US" sz="3600" b="1" dirty="0" smtClean="0"/>
              <a:t> John</a:t>
            </a:r>
          </a:p>
          <a:p>
            <a:pPr algn="ctr"/>
            <a:r>
              <a:rPr lang="en-US" sz="3600" b="1" dirty="0" smtClean="0"/>
              <a:t>Outline</a:t>
            </a:r>
            <a:endParaRPr lang="en-US" sz="3600" dirty="0" smtClean="0"/>
          </a:p>
        </p:txBody>
      </p:sp>
      <p:sp>
        <p:nvSpPr>
          <p:cNvPr id="8"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9"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
        <p:nvSpPr>
          <p:cNvPr id="7" name="Right Arrow 6"/>
          <p:cNvSpPr/>
          <p:nvPr/>
        </p:nvSpPr>
        <p:spPr>
          <a:xfrm rot="18846959">
            <a:off x="1348673" y="3247122"/>
            <a:ext cx="613304" cy="40412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14369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220856" cy="4675511"/>
          </a:xfrm>
          <a:prstGeom prst="rect">
            <a:avLst/>
          </a:prstGeom>
        </p:spPr>
        <p:txBody>
          <a:bodyPr wrap="square">
            <a:spAutoFit/>
          </a:bodyPr>
          <a:lstStyle/>
          <a:p>
            <a:pPr>
              <a:lnSpc>
                <a:spcPts val="4000"/>
              </a:lnSpc>
            </a:pPr>
            <a:r>
              <a:rPr lang="en-US" sz="2800" baseline="30000" dirty="0"/>
              <a:t>1 </a:t>
            </a:r>
            <a:r>
              <a:rPr lang="en-US" sz="2800" dirty="0"/>
              <a:t>The elder to the beloved </a:t>
            </a:r>
            <a:r>
              <a:rPr lang="en-US" sz="2800" dirty="0" smtClean="0"/>
              <a:t>Gaius, whom </a:t>
            </a:r>
            <a:r>
              <a:rPr lang="en-US" sz="2800" dirty="0"/>
              <a:t>I love </a:t>
            </a:r>
            <a:r>
              <a:rPr lang="en-US" sz="2800" dirty="0" smtClean="0"/>
              <a:t>  in </a:t>
            </a:r>
            <a:r>
              <a:rPr lang="en-US" sz="2800" dirty="0"/>
              <a:t>truth.</a:t>
            </a:r>
          </a:p>
          <a:p>
            <a:pPr>
              <a:lnSpc>
                <a:spcPts val="4000"/>
              </a:lnSpc>
            </a:pPr>
            <a:r>
              <a:rPr lang="en-US" sz="2800" baseline="30000" dirty="0"/>
              <a:t>2 </a:t>
            </a:r>
            <a:r>
              <a:rPr lang="en-US" sz="2800" dirty="0"/>
              <a:t>Beloved, I pray that all may go well with you and that you may be in good health, as it goes well with your soul. </a:t>
            </a:r>
            <a:r>
              <a:rPr lang="en-US" sz="2800" baseline="30000" dirty="0"/>
              <a:t>3 </a:t>
            </a:r>
            <a:r>
              <a:rPr lang="en-US" sz="2800" dirty="0"/>
              <a:t>For I rejoiced greatly when the </a:t>
            </a:r>
            <a:r>
              <a:rPr lang="en-US" sz="2800" dirty="0" smtClean="0"/>
              <a:t>brothers </a:t>
            </a:r>
            <a:r>
              <a:rPr lang="en-US" sz="2800" dirty="0"/>
              <a:t>came and testified to your truth, as indeed you are walking in the truth. </a:t>
            </a:r>
            <a:r>
              <a:rPr lang="en-US" sz="2800" baseline="30000" dirty="0"/>
              <a:t>4 </a:t>
            </a:r>
            <a:r>
              <a:rPr lang="en-US" sz="2800" dirty="0"/>
              <a:t>I have no greater joy than to hear that my children are walking in the truth</a:t>
            </a:r>
            <a:r>
              <a:rPr lang="en-US" sz="2800" dirty="0" smtClean="0"/>
              <a:t>. </a:t>
            </a:r>
            <a:endParaRPr lang="en-US" sz="2800" dirty="0"/>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t>3 John 1-4 </a:t>
            </a:r>
            <a:r>
              <a:rPr lang="en-US" sz="3200" dirty="0" smtClean="0"/>
              <a:t>(ESV)</a:t>
            </a:r>
          </a:p>
          <a:p>
            <a:pPr algn="ctr"/>
            <a:r>
              <a:rPr lang="en-US" sz="3200" b="1" dirty="0" smtClean="0"/>
              <a:t>Greeting</a:t>
            </a:r>
          </a:p>
        </p:txBody>
      </p:sp>
      <p:sp>
        <p:nvSpPr>
          <p:cNvPr id="12" name="Slide Number Placeholder 11"/>
          <p:cNvSpPr>
            <a:spLocks noGrp="1"/>
          </p:cNvSpPr>
          <p:nvPr>
            <p:ph type="sldNum" sz="quarter" idx="12"/>
          </p:nvPr>
        </p:nvSpPr>
        <p:spPr/>
        <p:txBody>
          <a:bodyPr/>
          <a:lstStyle/>
          <a:p>
            <a:fld id="{5762F52A-C960-462B-8236-8A9481EACB9C}" type="slidenum">
              <a:rPr lang="en-US" smtClean="0"/>
              <a:pPr/>
              <a:t>7</a:t>
            </a:fld>
            <a:endParaRPr lang="en-US" dirty="0"/>
          </a:p>
        </p:txBody>
      </p:sp>
      <p:sp>
        <p:nvSpPr>
          <p:cNvPr id="9"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10"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Tree>
    <p:extLst>
      <p:ext uri="{BB962C8B-B14F-4D97-AF65-F5344CB8AC3E}">
        <p14:creationId xmlns:p14="http://schemas.microsoft.com/office/powerpoint/2010/main" val="1725990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373256" cy="4708981"/>
          </a:xfrm>
          <a:prstGeom prst="rect">
            <a:avLst/>
          </a:prstGeom>
        </p:spPr>
        <p:txBody>
          <a:bodyPr wrap="square">
            <a:spAutoFit/>
          </a:bodyPr>
          <a:lstStyle/>
          <a:p>
            <a:pPr>
              <a:lnSpc>
                <a:spcPts val="4000"/>
              </a:lnSpc>
            </a:pPr>
            <a:r>
              <a:rPr lang="en-US" sz="2800" baseline="30000" dirty="0"/>
              <a:t>5 </a:t>
            </a:r>
            <a:r>
              <a:rPr lang="en-US" sz="2800" dirty="0"/>
              <a:t>Beloved, it is a faithful thing you do in all your efforts for these brothers, strangers as they are, </a:t>
            </a:r>
            <a:r>
              <a:rPr lang="en-US" sz="2800" baseline="30000" dirty="0"/>
              <a:t>6 </a:t>
            </a:r>
            <a:r>
              <a:rPr lang="en-US" sz="2800" dirty="0"/>
              <a:t>who testified to your love before the church. You will do well to send them on their journey in a manner worthy of God. </a:t>
            </a:r>
            <a:r>
              <a:rPr lang="en-US" sz="2800" baseline="30000" dirty="0"/>
              <a:t>7 </a:t>
            </a:r>
            <a:r>
              <a:rPr lang="en-US" sz="2800" dirty="0"/>
              <a:t>For they have gone out for the sake of the name, accepting nothing from the Gentiles. </a:t>
            </a:r>
            <a:r>
              <a:rPr lang="en-US" sz="2800" baseline="30000" dirty="0"/>
              <a:t>8 </a:t>
            </a:r>
            <a:r>
              <a:rPr lang="en-US" sz="2800" dirty="0"/>
              <a:t>Therefore we ought to support people like these, that we may be fellow workers for the truth</a:t>
            </a:r>
            <a:r>
              <a:rPr lang="en-US" sz="2800" dirty="0" smtClean="0"/>
              <a:t>.</a:t>
            </a:r>
            <a:endParaRPr lang="en-US" sz="2800" dirty="0"/>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t>3 John 5-12 </a:t>
            </a:r>
            <a:r>
              <a:rPr lang="en-US" sz="3200" dirty="0" smtClean="0"/>
              <a:t>(ESV)</a:t>
            </a:r>
          </a:p>
          <a:p>
            <a:pPr algn="ctr"/>
            <a:r>
              <a:rPr lang="en-US" sz="3200" b="1" dirty="0" smtClean="0"/>
              <a:t>Support and Opposition</a:t>
            </a:r>
          </a:p>
        </p:txBody>
      </p:sp>
      <p:sp>
        <p:nvSpPr>
          <p:cNvPr id="12" name="Slide Number Placeholder 11"/>
          <p:cNvSpPr>
            <a:spLocks noGrp="1"/>
          </p:cNvSpPr>
          <p:nvPr>
            <p:ph type="sldNum" sz="quarter" idx="12"/>
          </p:nvPr>
        </p:nvSpPr>
        <p:spPr/>
        <p:txBody>
          <a:bodyPr/>
          <a:lstStyle/>
          <a:p>
            <a:fld id="{5762F52A-C960-462B-8236-8A9481EACB9C}" type="slidenum">
              <a:rPr lang="en-US" smtClean="0"/>
              <a:pPr/>
              <a:t>8</a:t>
            </a:fld>
            <a:endParaRPr lang="en-US" dirty="0"/>
          </a:p>
        </p:txBody>
      </p:sp>
      <p:sp>
        <p:nvSpPr>
          <p:cNvPr id="9"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10"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Tree>
    <p:extLst>
      <p:ext uri="{BB962C8B-B14F-4D97-AF65-F5344CB8AC3E}">
        <p14:creationId xmlns:p14="http://schemas.microsoft.com/office/powerpoint/2010/main" val="556533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32544" y="1617302"/>
            <a:ext cx="7601856" cy="5002010"/>
          </a:xfrm>
          <a:prstGeom prst="rect">
            <a:avLst/>
          </a:prstGeom>
        </p:spPr>
        <p:txBody>
          <a:bodyPr wrap="square">
            <a:spAutoFit/>
          </a:bodyPr>
          <a:lstStyle/>
          <a:p>
            <a:pPr>
              <a:lnSpc>
                <a:spcPts val="3400"/>
              </a:lnSpc>
            </a:pPr>
            <a:r>
              <a:rPr lang="en-US" sz="2500" baseline="30000" dirty="0" smtClean="0"/>
              <a:t>9</a:t>
            </a:r>
            <a:r>
              <a:rPr lang="en-US" sz="2500" baseline="30000" dirty="0"/>
              <a:t> </a:t>
            </a:r>
            <a:r>
              <a:rPr lang="en-US" sz="2500" dirty="0"/>
              <a:t>I have written something to the church, but Diotrephes, who likes to put himself first, does not acknowledge our authority. </a:t>
            </a:r>
            <a:r>
              <a:rPr lang="en-US" sz="2500" baseline="30000" dirty="0"/>
              <a:t>10 </a:t>
            </a:r>
            <a:r>
              <a:rPr lang="en-US" sz="2500" dirty="0"/>
              <a:t>So if I come, I will bring up what he is doing, talking wicked nonsense against us. And not content with that, he refuses to welcome the brothers, and also stops those who want to and puts them out of the church.</a:t>
            </a:r>
          </a:p>
          <a:p>
            <a:pPr>
              <a:lnSpc>
                <a:spcPts val="3400"/>
              </a:lnSpc>
            </a:pPr>
            <a:r>
              <a:rPr lang="en-US" sz="2500" baseline="30000" dirty="0"/>
              <a:t>11 </a:t>
            </a:r>
            <a:r>
              <a:rPr lang="en-US" sz="2500" dirty="0"/>
              <a:t>Beloved, do not imitate evil but imitate good. Whoever does good is from God; whoever does evil has not seen God. </a:t>
            </a:r>
            <a:r>
              <a:rPr lang="en-US" sz="2500" baseline="30000" dirty="0"/>
              <a:t>12 </a:t>
            </a:r>
            <a:r>
              <a:rPr lang="en-US" sz="2500" dirty="0"/>
              <a:t>Demetrius has received a good testimony from everyone, and from the truth itself. We also add our testimony, and you know that our testimony is true.</a:t>
            </a:r>
          </a:p>
        </p:txBody>
      </p:sp>
      <p:sp>
        <p:nvSpPr>
          <p:cNvPr id="8" name="Rectangle 7"/>
          <p:cNvSpPr/>
          <p:nvPr/>
        </p:nvSpPr>
        <p:spPr>
          <a:xfrm>
            <a:off x="1904999" y="124943"/>
            <a:ext cx="5334001" cy="1138773"/>
          </a:xfrm>
          <a:prstGeom prst="rect">
            <a:avLst/>
          </a:prstGeom>
        </p:spPr>
        <p:txBody>
          <a:bodyPr wrap="square" anchor="ctr">
            <a:spAutoFit/>
          </a:bodyPr>
          <a:lstStyle/>
          <a:p>
            <a:pPr algn="ctr"/>
            <a:r>
              <a:rPr lang="en-US" sz="3600" dirty="0" smtClean="0"/>
              <a:t>3 John 5-12 </a:t>
            </a:r>
            <a:r>
              <a:rPr lang="en-US" sz="3200" dirty="0" smtClean="0"/>
              <a:t>(ESV)</a:t>
            </a:r>
          </a:p>
          <a:p>
            <a:pPr algn="ctr"/>
            <a:r>
              <a:rPr lang="en-US" sz="3200" b="1" dirty="0" smtClean="0"/>
              <a:t>Support and Opposition</a:t>
            </a:r>
          </a:p>
        </p:txBody>
      </p:sp>
      <p:sp>
        <p:nvSpPr>
          <p:cNvPr id="12" name="Slide Number Placeholder 11"/>
          <p:cNvSpPr>
            <a:spLocks noGrp="1"/>
          </p:cNvSpPr>
          <p:nvPr>
            <p:ph type="sldNum" sz="quarter" idx="12"/>
          </p:nvPr>
        </p:nvSpPr>
        <p:spPr/>
        <p:txBody>
          <a:bodyPr/>
          <a:lstStyle/>
          <a:p>
            <a:fld id="{5762F52A-C960-462B-8236-8A9481EACB9C}" type="slidenum">
              <a:rPr lang="en-US" smtClean="0"/>
              <a:pPr/>
              <a:t>9</a:t>
            </a:fld>
            <a:endParaRPr lang="en-US" dirty="0"/>
          </a:p>
        </p:txBody>
      </p:sp>
      <p:sp>
        <p:nvSpPr>
          <p:cNvPr id="9" name="Date Placeholder 1"/>
          <p:cNvSpPr>
            <a:spLocks noGrp="1"/>
          </p:cNvSpPr>
          <p:nvPr>
            <p:ph type="dt" sz="half" idx="10"/>
          </p:nvPr>
        </p:nvSpPr>
        <p:spPr>
          <a:xfrm>
            <a:off x="76200" y="6519727"/>
            <a:ext cx="1447800" cy="365125"/>
          </a:xfrm>
        </p:spPr>
        <p:txBody>
          <a:bodyPr/>
          <a:lstStyle/>
          <a:p>
            <a:r>
              <a:rPr lang="en-US" dirty="0" smtClean="0"/>
              <a:t>January 19, 2016</a:t>
            </a:r>
            <a:endParaRPr lang="en-US" dirty="0"/>
          </a:p>
        </p:txBody>
      </p:sp>
      <p:sp>
        <p:nvSpPr>
          <p:cNvPr id="10" name="Footer Placeholder 2"/>
          <p:cNvSpPr>
            <a:spLocks noGrp="1"/>
          </p:cNvSpPr>
          <p:nvPr>
            <p:ph type="ftr" sz="quarter" idx="11"/>
          </p:nvPr>
        </p:nvSpPr>
        <p:spPr>
          <a:xfrm>
            <a:off x="2087880" y="6515373"/>
            <a:ext cx="4953000" cy="365125"/>
          </a:xfrm>
        </p:spPr>
        <p:txBody>
          <a:bodyPr/>
          <a:lstStyle/>
          <a:p>
            <a:r>
              <a:rPr lang="fr-FR" dirty="0" smtClean="0"/>
              <a:t>Lesson 6 - 3 John</a:t>
            </a:r>
            <a:endParaRPr lang="en-US" dirty="0"/>
          </a:p>
        </p:txBody>
      </p:sp>
    </p:spTree>
    <p:extLst>
      <p:ext uri="{BB962C8B-B14F-4D97-AF65-F5344CB8AC3E}">
        <p14:creationId xmlns:p14="http://schemas.microsoft.com/office/powerpoint/2010/main" val="3634347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5193</TotalTime>
  <Words>1062</Words>
  <Application>Microsoft Office PowerPoint</Application>
  <PresentationFormat>Letter Paper (8.5x11 in)</PresentationFormat>
  <Paragraphs>193</Paragraphs>
  <Slides>18</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Logan, Paul</cp:lastModifiedBy>
  <cp:revision>495</cp:revision>
  <cp:lastPrinted>2015-11-05T13:06:44Z</cp:lastPrinted>
  <dcterms:created xsi:type="dcterms:W3CDTF">2012-01-22T12:15:41Z</dcterms:created>
  <dcterms:modified xsi:type="dcterms:W3CDTF">2016-01-29T13:11:48Z</dcterms:modified>
</cp:coreProperties>
</file>