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657" r:id="rId2"/>
    <p:sldId id="651" r:id="rId3"/>
    <p:sldId id="579" r:id="rId4"/>
    <p:sldId id="643" r:id="rId5"/>
    <p:sldId id="637" r:id="rId6"/>
    <p:sldId id="629" r:id="rId7"/>
    <p:sldId id="648" r:id="rId8"/>
    <p:sldId id="645" r:id="rId9"/>
    <p:sldId id="646" r:id="rId10"/>
    <p:sldId id="647" r:id="rId11"/>
    <p:sldId id="649" r:id="rId12"/>
    <p:sldId id="650" r:id="rId13"/>
    <p:sldId id="664" r:id="rId14"/>
    <p:sldId id="706" r:id="rId15"/>
    <p:sldId id="683" r:id="rId16"/>
    <p:sldId id="707" r:id="rId17"/>
    <p:sldId id="697" r:id="rId18"/>
    <p:sldId id="708" r:id="rId19"/>
    <p:sldId id="709" r:id="rId20"/>
    <p:sldId id="698" r:id="rId21"/>
    <p:sldId id="717" r:id="rId22"/>
    <p:sldId id="718" r:id="rId23"/>
    <p:sldId id="719" r:id="rId24"/>
    <p:sldId id="720" r:id="rId25"/>
    <p:sldId id="721" r:id="rId26"/>
    <p:sldId id="722" r:id="rId27"/>
    <p:sldId id="716" r:id="rId28"/>
    <p:sldId id="712" r:id="rId29"/>
    <p:sldId id="699" r:id="rId30"/>
    <p:sldId id="700" r:id="rId31"/>
    <p:sldId id="703" r:id="rId32"/>
    <p:sldId id="695" r:id="rId33"/>
    <p:sldId id="628" r:id="rId34"/>
    <p:sldId id="372" r:id="rId35"/>
  </p:sldIdLst>
  <p:sldSz cx="9144000" cy="6858000" type="letter"/>
  <p:notesSz cx="6985000" cy="9283700"/>
  <p:defaultText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9140" autoAdjust="0"/>
  </p:normalViewPr>
  <p:slideViewPr>
    <p:cSldViewPr>
      <p:cViewPr>
        <p:scale>
          <a:sx n="66" d="100"/>
          <a:sy n="66" d="100"/>
        </p:scale>
        <p:origin x="1422" y="17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9330"/>
    </p:cViewPr>
  </p:sorterViewPr>
  <p:notesViewPr>
    <p:cSldViewPr>
      <p:cViewPr varScale="1">
        <p:scale>
          <a:sx n="62" d="100"/>
          <a:sy n="62" d="100"/>
        </p:scale>
        <p:origin x="-2602" y="-91"/>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32646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56050" y="0"/>
            <a:ext cx="3027363" cy="463550"/>
          </a:xfrm>
          <a:prstGeom prst="rect">
            <a:avLst/>
          </a:prstGeom>
        </p:spPr>
        <p:txBody>
          <a:bodyPr vert="horz" lIns="91440" tIns="45720" rIns="91440" bIns="45720" rtlCol="0"/>
          <a:lstStyle>
            <a:lvl1pPr algn="r">
              <a:defRPr sz="1200"/>
            </a:lvl1pPr>
          </a:lstStyle>
          <a:p>
            <a:fld id="{63806ED6-219B-43DC-810C-C25DBE02FC02}" type="datetimeFigureOut">
              <a:rPr lang="en-US" smtClean="0"/>
              <a:pPr/>
              <a:t>10-Apr-16</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8563"/>
            <a:ext cx="3027363" cy="4635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lIns="91440" tIns="45720" rIns="91440" bIns="45720" rtlCol="0" anchor="b"/>
          <a:lstStyle>
            <a:lvl1pPr algn="r">
              <a:defRPr sz="1200"/>
            </a:lvl1pPr>
          </a:lstStyle>
          <a:p>
            <a:fld id="{F02CA1EB-B427-4E05-97C7-BF0A56AD723F}" type="slidenum">
              <a:rPr lang="en-US" smtClean="0"/>
              <a:pPr/>
              <a:t>‹#›</a:t>
            </a:fld>
            <a:endParaRPr lang="en-US" dirty="0"/>
          </a:p>
        </p:txBody>
      </p:sp>
    </p:spTree>
    <p:extLst>
      <p:ext uri="{BB962C8B-B14F-4D97-AF65-F5344CB8AC3E}">
        <p14:creationId xmlns:p14="http://schemas.microsoft.com/office/powerpoint/2010/main" val="639550026"/>
      </p:ext>
    </p:extLst>
  </p:cSld>
  <p:clrMap bg1="lt1" tx1="dk1" bg2="lt2" tx2="dk2" accent1="accent1" accent2="accent2" accent3="accent3" accent4="accent4" accent5="accent5" accent6="accent6" hlink="hlink" folHlink="folHlink"/>
  <p:notesStyle>
    <a:lvl1pPr marL="0" algn="l" defTabSz="914293" rtl="0" eaLnBrk="1" latinLnBrk="0" hangingPunct="1">
      <a:defRPr sz="1200" kern="1200">
        <a:solidFill>
          <a:schemeClr val="tx1"/>
        </a:solidFill>
        <a:latin typeface="+mn-lt"/>
        <a:ea typeface="+mn-ea"/>
        <a:cs typeface="+mn-cs"/>
      </a:defRPr>
    </a:lvl1pPr>
    <a:lvl2pPr marL="457146" algn="l" defTabSz="914293" rtl="0" eaLnBrk="1" latinLnBrk="0" hangingPunct="1">
      <a:defRPr sz="1200" kern="1200">
        <a:solidFill>
          <a:schemeClr val="tx1"/>
        </a:solidFill>
        <a:latin typeface="+mn-lt"/>
        <a:ea typeface="+mn-ea"/>
        <a:cs typeface="+mn-cs"/>
      </a:defRPr>
    </a:lvl2pPr>
    <a:lvl3pPr marL="914293" algn="l" defTabSz="914293" rtl="0" eaLnBrk="1" latinLnBrk="0" hangingPunct="1">
      <a:defRPr sz="1200" kern="1200">
        <a:solidFill>
          <a:schemeClr val="tx1"/>
        </a:solidFill>
        <a:latin typeface="+mn-lt"/>
        <a:ea typeface="+mn-ea"/>
        <a:cs typeface="+mn-cs"/>
      </a:defRPr>
    </a:lvl3pPr>
    <a:lvl4pPr marL="1371440" algn="l" defTabSz="914293" rtl="0" eaLnBrk="1" latinLnBrk="0" hangingPunct="1">
      <a:defRPr sz="1200" kern="1200">
        <a:solidFill>
          <a:schemeClr val="tx1"/>
        </a:solidFill>
        <a:latin typeface="+mn-lt"/>
        <a:ea typeface="+mn-ea"/>
        <a:cs typeface="+mn-cs"/>
      </a:defRPr>
    </a:lvl4pPr>
    <a:lvl5pPr marL="1828586" algn="l" defTabSz="914293" rtl="0" eaLnBrk="1" latinLnBrk="0" hangingPunct="1">
      <a:defRPr sz="1200" kern="1200">
        <a:solidFill>
          <a:schemeClr val="tx1"/>
        </a:solidFill>
        <a:latin typeface="+mn-lt"/>
        <a:ea typeface="+mn-ea"/>
        <a:cs typeface="+mn-cs"/>
      </a:defRPr>
    </a:lvl5pPr>
    <a:lvl6pPr marL="2285733" algn="l" defTabSz="914293" rtl="0" eaLnBrk="1" latinLnBrk="0" hangingPunct="1">
      <a:defRPr sz="1200" kern="1200">
        <a:solidFill>
          <a:schemeClr val="tx1"/>
        </a:solidFill>
        <a:latin typeface="+mn-lt"/>
        <a:ea typeface="+mn-ea"/>
        <a:cs typeface="+mn-cs"/>
      </a:defRPr>
    </a:lvl6pPr>
    <a:lvl7pPr marL="2742879" algn="l" defTabSz="914293" rtl="0" eaLnBrk="1" latinLnBrk="0" hangingPunct="1">
      <a:defRPr sz="1200" kern="1200">
        <a:solidFill>
          <a:schemeClr val="tx1"/>
        </a:solidFill>
        <a:latin typeface="+mn-lt"/>
        <a:ea typeface="+mn-ea"/>
        <a:cs typeface="+mn-cs"/>
      </a:defRPr>
    </a:lvl7pPr>
    <a:lvl8pPr marL="3200026" algn="l" defTabSz="914293" rtl="0" eaLnBrk="1" latinLnBrk="0" hangingPunct="1">
      <a:defRPr sz="1200" kern="1200">
        <a:solidFill>
          <a:schemeClr val="tx1"/>
        </a:solidFill>
        <a:latin typeface="+mn-lt"/>
        <a:ea typeface="+mn-ea"/>
        <a:cs typeface="+mn-cs"/>
      </a:defRPr>
    </a:lvl8pPr>
    <a:lvl9pPr marL="3657172" algn="l" defTabSz="91429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defRPr>
                <a:solidFill>
                  <a:schemeClr val="tx1"/>
                </a:solidFill>
                <a:latin typeface="Calibri" panose="020F0502020204030204" pitchFamily="34" charset="0"/>
              </a:defRPr>
            </a:lvl1pPr>
            <a:lvl2pPr marL="735013" indent="-282575" defTabSz="901700">
              <a:defRPr>
                <a:solidFill>
                  <a:schemeClr val="tx1"/>
                </a:solidFill>
                <a:latin typeface="Calibri" panose="020F0502020204030204" pitchFamily="34" charset="0"/>
              </a:defRPr>
            </a:lvl2pPr>
            <a:lvl3pPr marL="1130300" indent="-225425" defTabSz="901700">
              <a:defRPr>
                <a:solidFill>
                  <a:schemeClr val="tx1"/>
                </a:solidFill>
                <a:latin typeface="Calibri" panose="020F0502020204030204" pitchFamily="34" charset="0"/>
              </a:defRPr>
            </a:lvl3pPr>
            <a:lvl4pPr marL="1582738" indent="-225425" defTabSz="901700">
              <a:defRPr>
                <a:solidFill>
                  <a:schemeClr val="tx1"/>
                </a:solidFill>
                <a:latin typeface="Calibri" panose="020F0502020204030204" pitchFamily="34" charset="0"/>
              </a:defRPr>
            </a:lvl4pPr>
            <a:lvl5pPr marL="2035175" indent="-225425" defTabSz="901700">
              <a:defRPr>
                <a:solidFill>
                  <a:schemeClr val="tx1"/>
                </a:solidFill>
                <a:latin typeface="Calibri" panose="020F0502020204030204" pitchFamily="34" charset="0"/>
              </a:defRPr>
            </a:lvl5pPr>
            <a:lvl6pPr marL="2492375" indent="-225425" defTabSz="901700" eaLnBrk="0" fontAlgn="base" hangingPunct="0">
              <a:spcBef>
                <a:spcPct val="0"/>
              </a:spcBef>
              <a:spcAft>
                <a:spcPct val="0"/>
              </a:spcAft>
              <a:defRPr>
                <a:solidFill>
                  <a:schemeClr val="tx1"/>
                </a:solidFill>
                <a:latin typeface="Calibri" panose="020F0502020204030204" pitchFamily="34" charset="0"/>
              </a:defRPr>
            </a:lvl6pPr>
            <a:lvl7pPr marL="2949575" indent="-225425" defTabSz="901700" eaLnBrk="0" fontAlgn="base" hangingPunct="0">
              <a:spcBef>
                <a:spcPct val="0"/>
              </a:spcBef>
              <a:spcAft>
                <a:spcPct val="0"/>
              </a:spcAft>
              <a:defRPr>
                <a:solidFill>
                  <a:schemeClr val="tx1"/>
                </a:solidFill>
                <a:latin typeface="Calibri" panose="020F0502020204030204" pitchFamily="34" charset="0"/>
              </a:defRPr>
            </a:lvl7pPr>
            <a:lvl8pPr marL="3406775" indent="-225425" defTabSz="901700" eaLnBrk="0" fontAlgn="base" hangingPunct="0">
              <a:spcBef>
                <a:spcPct val="0"/>
              </a:spcBef>
              <a:spcAft>
                <a:spcPct val="0"/>
              </a:spcAft>
              <a:defRPr>
                <a:solidFill>
                  <a:schemeClr val="tx1"/>
                </a:solidFill>
                <a:latin typeface="Calibri" panose="020F0502020204030204" pitchFamily="34" charset="0"/>
              </a:defRPr>
            </a:lvl8pPr>
            <a:lvl9pPr marL="3863975" indent="-225425" defTabSz="901700" eaLnBrk="0" fontAlgn="base" hangingPunct="0">
              <a:spcBef>
                <a:spcPct val="0"/>
              </a:spcBef>
              <a:spcAft>
                <a:spcPct val="0"/>
              </a:spcAft>
              <a:defRPr>
                <a:solidFill>
                  <a:schemeClr val="tx1"/>
                </a:solidFill>
                <a:latin typeface="Calibri" panose="020F0502020204030204" pitchFamily="34" charset="0"/>
              </a:defRPr>
            </a:lvl9pPr>
          </a:lstStyle>
          <a:p>
            <a:fld id="{6F70396E-442A-4649-9786-15094A8CB91A}" type="slidenum">
              <a:rPr lang="en-US" altLang="en-US" smtClean="0"/>
              <a:pPr/>
              <a:t>1</a:t>
            </a:fld>
            <a:endParaRPr lang="en-US" altLang="en-US" dirty="0" smtClean="0"/>
          </a:p>
        </p:txBody>
      </p:sp>
    </p:spTree>
    <p:extLst>
      <p:ext uri="{BB962C8B-B14F-4D97-AF65-F5344CB8AC3E}">
        <p14:creationId xmlns:p14="http://schemas.microsoft.com/office/powerpoint/2010/main" val="1560424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CA1EB-B427-4E05-97C7-BF0A56AD723F}" type="slidenum">
              <a:rPr lang="en-US" smtClean="0"/>
              <a:pPr/>
              <a:t>10</a:t>
            </a:fld>
            <a:endParaRPr lang="en-US" dirty="0"/>
          </a:p>
        </p:txBody>
      </p:sp>
    </p:spTree>
    <p:extLst>
      <p:ext uri="{BB962C8B-B14F-4D97-AF65-F5344CB8AC3E}">
        <p14:creationId xmlns:p14="http://schemas.microsoft.com/office/powerpoint/2010/main" val="3307416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CA1EB-B427-4E05-97C7-BF0A56AD723F}" type="slidenum">
              <a:rPr lang="en-US" smtClean="0"/>
              <a:pPr/>
              <a:t>11</a:t>
            </a:fld>
            <a:endParaRPr lang="en-US" dirty="0"/>
          </a:p>
        </p:txBody>
      </p:sp>
    </p:spTree>
    <p:extLst>
      <p:ext uri="{BB962C8B-B14F-4D97-AF65-F5344CB8AC3E}">
        <p14:creationId xmlns:p14="http://schemas.microsoft.com/office/powerpoint/2010/main" val="1887544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CA1EB-B427-4E05-97C7-BF0A56AD723F}" type="slidenum">
              <a:rPr lang="en-US" smtClean="0"/>
              <a:pPr/>
              <a:t>12</a:t>
            </a:fld>
            <a:endParaRPr lang="en-US" dirty="0"/>
          </a:p>
        </p:txBody>
      </p:sp>
    </p:spTree>
    <p:extLst>
      <p:ext uri="{BB962C8B-B14F-4D97-AF65-F5344CB8AC3E}">
        <p14:creationId xmlns:p14="http://schemas.microsoft.com/office/powerpoint/2010/main" val="2235383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CA1EB-B427-4E05-97C7-BF0A56AD723F}" type="slidenum">
              <a:rPr lang="en-US" smtClean="0"/>
              <a:pPr/>
              <a:t>13</a:t>
            </a:fld>
            <a:endParaRPr lang="en-US" dirty="0"/>
          </a:p>
        </p:txBody>
      </p:sp>
    </p:spTree>
    <p:extLst>
      <p:ext uri="{BB962C8B-B14F-4D97-AF65-F5344CB8AC3E}">
        <p14:creationId xmlns:p14="http://schemas.microsoft.com/office/powerpoint/2010/main" val="1383671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CA1EB-B427-4E05-97C7-BF0A56AD723F}" type="slidenum">
              <a:rPr lang="en-US" smtClean="0"/>
              <a:pPr/>
              <a:t>14</a:t>
            </a:fld>
            <a:endParaRPr lang="en-US" dirty="0"/>
          </a:p>
        </p:txBody>
      </p:sp>
    </p:spTree>
    <p:extLst>
      <p:ext uri="{BB962C8B-B14F-4D97-AF65-F5344CB8AC3E}">
        <p14:creationId xmlns:p14="http://schemas.microsoft.com/office/powerpoint/2010/main" val="1662449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Nabonidus</a:t>
            </a:r>
            <a:endParaRPr lang="en-US" dirty="0"/>
          </a:p>
        </p:txBody>
      </p:sp>
      <p:sp>
        <p:nvSpPr>
          <p:cNvPr id="4" name="Slide Number Placeholder 3"/>
          <p:cNvSpPr>
            <a:spLocks noGrp="1"/>
          </p:cNvSpPr>
          <p:nvPr>
            <p:ph type="sldNum" sz="quarter" idx="10"/>
          </p:nvPr>
        </p:nvSpPr>
        <p:spPr/>
        <p:txBody>
          <a:bodyPr/>
          <a:lstStyle/>
          <a:p>
            <a:fld id="{62D534E4-BFFE-426E-8587-8368FE60FEFD}" type="slidenum">
              <a:rPr lang="en-US" smtClean="0"/>
              <a:t>15</a:t>
            </a:fld>
            <a:endParaRPr lang="en-US" dirty="0"/>
          </a:p>
        </p:txBody>
      </p:sp>
    </p:spTree>
    <p:extLst>
      <p:ext uri="{BB962C8B-B14F-4D97-AF65-F5344CB8AC3E}">
        <p14:creationId xmlns:p14="http://schemas.microsoft.com/office/powerpoint/2010/main" val="4281989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CA1EB-B427-4E05-97C7-BF0A56AD723F}" type="slidenum">
              <a:rPr lang="en-US" smtClean="0"/>
              <a:pPr/>
              <a:t>16</a:t>
            </a:fld>
            <a:endParaRPr lang="en-US" dirty="0"/>
          </a:p>
        </p:txBody>
      </p:sp>
    </p:spTree>
    <p:extLst>
      <p:ext uri="{BB962C8B-B14F-4D97-AF65-F5344CB8AC3E}">
        <p14:creationId xmlns:p14="http://schemas.microsoft.com/office/powerpoint/2010/main" val="167878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CA1EB-B427-4E05-97C7-BF0A56AD723F}" type="slidenum">
              <a:rPr lang="en-US" smtClean="0"/>
              <a:pPr/>
              <a:t>17</a:t>
            </a:fld>
            <a:endParaRPr lang="en-US" dirty="0"/>
          </a:p>
        </p:txBody>
      </p:sp>
    </p:spTree>
    <p:extLst>
      <p:ext uri="{BB962C8B-B14F-4D97-AF65-F5344CB8AC3E}">
        <p14:creationId xmlns:p14="http://schemas.microsoft.com/office/powerpoint/2010/main" val="1996644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CA1EB-B427-4E05-97C7-BF0A56AD723F}" type="slidenum">
              <a:rPr lang="en-US" smtClean="0"/>
              <a:pPr/>
              <a:t>18</a:t>
            </a:fld>
            <a:endParaRPr lang="en-US" dirty="0"/>
          </a:p>
        </p:txBody>
      </p:sp>
    </p:spTree>
    <p:extLst>
      <p:ext uri="{BB962C8B-B14F-4D97-AF65-F5344CB8AC3E}">
        <p14:creationId xmlns:p14="http://schemas.microsoft.com/office/powerpoint/2010/main" val="2015685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CA1EB-B427-4E05-97C7-BF0A56AD723F}" type="slidenum">
              <a:rPr lang="en-US" smtClean="0"/>
              <a:pPr/>
              <a:t>19</a:t>
            </a:fld>
            <a:endParaRPr lang="en-US" dirty="0"/>
          </a:p>
        </p:txBody>
      </p:sp>
    </p:spTree>
    <p:extLst>
      <p:ext uri="{BB962C8B-B14F-4D97-AF65-F5344CB8AC3E}">
        <p14:creationId xmlns:p14="http://schemas.microsoft.com/office/powerpoint/2010/main" val="2810469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CA1EB-B427-4E05-97C7-BF0A56AD723F}" type="slidenum">
              <a:rPr lang="en-US" smtClean="0"/>
              <a:pPr/>
              <a:t>2</a:t>
            </a:fld>
            <a:endParaRPr lang="en-US" dirty="0"/>
          </a:p>
        </p:txBody>
      </p:sp>
    </p:spTree>
    <p:extLst>
      <p:ext uri="{BB962C8B-B14F-4D97-AF65-F5344CB8AC3E}">
        <p14:creationId xmlns:p14="http://schemas.microsoft.com/office/powerpoint/2010/main" val="3584752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CA1EB-B427-4E05-97C7-BF0A56AD723F}" type="slidenum">
              <a:rPr lang="en-US" smtClean="0"/>
              <a:pPr/>
              <a:t>20</a:t>
            </a:fld>
            <a:endParaRPr lang="en-US" dirty="0"/>
          </a:p>
        </p:txBody>
      </p:sp>
    </p:spTree>
    <p:extLst>
      <p:ext uri="{BB962C8B-B14F-4D97-AF65-F5344CB8AC3E}">
        <p14:creationId xmlns:p14="http://schemas.microsoft.com/office/powerpoint/2010/main" val="29328499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CA1EB-B427-4E05-97C7-BF0A56AD723F}" type="slidenum">
              <a:rPr lang="en-US" smtClean="0"/>
              <a:pPr/>
              <a:t>21</a:t>
            </a:fld>
            <a:endParaRPr lang="en-US" dirty="0"/>
          </a:p>
        </p:txBody>
      </p:sp>
    </p:spTree>
    <p:extLst>
      <p:ext uri="{BB962C8B-B14F-4D97-AF65-F5344CB8AC3E}">
        <p14:creationId xmlns:p14="http://schemas.microsoft.com/office/powerpoint/2010/main" val="36767847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CA1EB-B427-4E05-97C7-BF0A56AD723F}" type="slidenum">
              <a:rPr lang="en-US" smtClean="0"/>
              <a:pPr/>
              <a:t>22</a:t>
            </a:fld>
            <a:endParaRPr lang="en-US" dirty="0"/>
          </a:p>
        </p:txBody>
      </p:sp>
    </p:spTree>
    <p:extLst>
      <p:ext uri="{BB962C8B-B14F-4D97-AF65-F5344CB8AC3E}">
        <p14:creationId xmlns:p14="http://schemas.microsoft.com/office/powerpoint/2010/main" val="5308156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CA1EB-B427-4E05-97C7-BF0A56AD723F}" type="slidenum">
              <a:rPr lang="en-US" smtClean="0"/>
              <a:pPr/>
              <a:t>23</a:t>
            </a:fld>
            <a:endParaRPr lang="en-US" dirty="0"/>
          </a:p>
        </p:txBody>
      </p:sp>
    </p:spTree>
    <p:extLst>
      <p:ext uri="{BB962C8B-B14F-4D97-AF65-F5344CB8AC3E}">
        <p14:creationId xmlns:p14="http://schemas.microsoft.com/office/powerpoint/2010/main" val="1680786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CA1EB-B427-4E05-97C7-BF0A56AD723F}" type="slidenum">
              <a:rPr lang="en-US" smtClean="0"/>
              <a:pPr/>
              <a:t>24</a:t>
            </a:fld>
            <a:endParaRPr lang="en-US" dirty="0"/>
          </a:p>
        </p:txBody>
      </p:sp>
    </p:spTree>
    <p:extLst>
      <p:ext uri="{BB962C8B-B14F-4D97-AF65-F5344CB8AC3E}">
        <p14:creationId xmlns:p14="http://schemas.microsoft.com/office/powerpoint/2010/main" val="27341491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CA1EB-B427-4E05-97C7-BF0A56AD723F}" type="slidenum">
              <a:rPr lang="en-US" smtClean="0"/>
              <a:pPr/>
              <a:t>25</a:t>
            </a:fld>
            <a:endParaRPr lang="en-US" dirty="0"/>
          </a:p>
        </p:txBody>
      </p:sp>
    </p:spTree>
    <p:extLst>
      <p:ext uri="{BB962C8B-B14F-4D97-AF65-F5344CB8AC3E}">
        <p14:creationId xmlns:p14="http://schemas.microsoft.com/office/powerpoint/2010/main" val="26830060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CA1EB-B427-4E05-97C7-BF0A56AD723F}" type="slidenum">
              <a:rPr lang="en-US" smtClean="0"/>
              <a:pPr/>
              <a:t>26</a:t>
            </a:fld>
            <a:endParaRPr lang="en-US" dirty="0"/>
          </a:p>
        </p:txBody>
      </p:sp>
    </p:spTree>
    <p:extLst>
      <p:ext uri="{BB962C8B-B14F-4D97-AF65-F5344CB8AC3E}">
        <p14:creationId xmlns:p14="http://schemas.microsoft.com/office/powerpoint/2010/main" val="25812777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CA1EB-B427-4E05-97C7-BF0A56AD723F}" type="slidenum">
              <a:rPr lang="en-US" smtClean="0"/>
              <a:pPr/>
              <a:t>27</a:t>
            </a:fld>
            <a:endParaRPr lang="en-US" dirty="0"/>
          </a:p>
        </p:txBody>
      </p:sp>
    </p:spTree>
    <p:extLst>
      <p:ext uri="{BB962C8B-B14F-4D97-AF65-F5344CB8AC3E}">
        <p14:creationId xmlns:p14="http://schemas.microsoft.com/office/powerpoint/2010/main" val="19358863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CA1EB-B427-4E05-97C7-BF0A56AD723F}" type="slidenum">
              <a:rPr lang="en-US" smtClean="0"/>
              <a:pPr/>
              <a:t>28</a:t>
            </a:fld>
            <a:endParaRPr lang="en-US" dirty="0"/>
          </a:p>
        </p:txBody>
      </p:sp>
    </p:spTree>
    <p:extLst>
      <p:ext uri="{BB962C8B-B14F-4D97-AF65-F5344CB8AC3E}">
        <p14:creationId xmlns:p14="http://schemas.microsoft.com/office/powerpoint/2010/main" val="36882165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CA1EB-B427-4E05-97C7-BF0A56AD723F}" type="slidenum">
              <a:rPr lang="en-US" smtClean="0"/>
              <a:pPr/>
              <a:t>29</a:t>
            </a:fld>
            <a:endParaRPr lang="en-US" dirty="0"/>
          </a:p>
        </p:txBody>
      </p:sp>
    </p:spTree>
    <p:extLst>
      <p:ext uri="{BB962C8B-B14F-4D97-AF65-F5344CB8AC3E}">
        <p14:creationId xmlns:p14="http://schemas.microsoft.com/office/powerpoint/2010/main" val="1928676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CA1EB-B427-4E05-97C7-BF0A56AD723F}" type="slidenum">
              <a:rPr lang="en-US" smtClean="0"/>
              <a:pPr/>
              <a:t>3</a:t>
            </a:fld>
            <a:endParaRPr lang="en-US" dirty="0"/>
          </a:p>
        </p:txBody>
      </p:sp>
    </p:spTree>
    <p:extLst>
      <p:ext uri="{BB962C8B-B14F-4D97-AF65-F5344CB8AC3E}">
        <p14:creationId xmlns:p14="http://schemas.microsoft.com/office/powerpoint/2010/main" val="33267148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CA1EB-B427-4E05-97C7-BF0A56AD723F}" type="slidenum">
              <a:rPr lang="en-US" smtClean="0"/>
              <a:pPr/>
              <a:t>30</a:t>
            </a:fld>
            <a:endParaRPr lang="en-US" dirty="0"/>
          </a:p>
        </p:txBody>
      </p:sp>
    </p:spTree>
    <p:extLst>
      <p:ext uri="{BB962C8B-B14F-4D97-AF65-F5344CB8AC3E}">
        <p14:creationId xmlns:p14="http://schemas.microsoft.com/office/powerpoint/2010/main" val="10227196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CA1EB-B427-4E05-97C7-BF0A56AD723F}" type="slidenum">
              <a:rPr lang="en-US" smtClean="0"/>
              <a:pPr/>
              <a:t>31</a:t>
            </a:fld>
            <a:endParaRPr lang="en-US" dirty="0"/>
          </a:p>
        </p:txBody>
      </p:sp>
    </p:spTree>
    <p:extLst>
      <p:ext uri="{BB962C8B-B14F-4D97-AF65-F5344CB8AC3E}">
        <p14:creationId xmlns:p14="http://schemas.microsoft.com/office/powerpoint/2010/main" val="39831309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CA1EB-B427-4E05-97C7-BF0A56AD723F}" type="slidenum">
              <a:rPr lang="en-US" smtClean="0"/>
              <a:pPr/>
              <a:t>32</a:t>
            </a:fld>
            <a:endParaRPr lang="en-US" dirty="0"/>
          </a:p>
        </p:txBody>
      </p:sp>
    </p:spTree>
    <p:extLst>
      <p:ext uri="{BB962C8B-B14F-4D97-AF65-F5344CB8AC3E}">
        <p14:creationId xmlns:p14="http://schemas.microsoft.com/office/powerpoint/2010/main" val="19550404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CA1EB-B427-4E05-97C7-BF0A56AD723F}" type="slidenum">
              <a:rPr lang="en-US" smtClean="0"/>
              <a:pPr/>
              <a:t>33</a:t>
            </a:fld>
            <a:endParaRPr lang="en-US" dirty="0"/>
          </a:p>
        </p:txBody>
      </p:sp>
    </p:spTree>
    <p:extLst>
      <p:ext uri="{BB962C8B-B14F-4D97-AF65-F5344CB8AC3E}">
        <p14:creationId xmlns:p14="http://schemas.microsoft.com/office/powerpoint/2010/main" val="16316937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CA1EB-B427-4E05-97C7-BF0A56AD723F}" type="slidenum">
              <a:rPr lang="en-US" smtClean="0"/>
              <a:pPr/>
              <a:t>34</a:t>
            </a:fld>
            <a:endParaRPr lang="en-US" dirty="0"/>
          </a:p>
        </p:txBody>
      </p:sp>
    </p:spTree>
    <p:extLst>
      <p:ext uri="{BB962C8B-B14F-4D97-AF65-F5344CB8AC3E}">
        <p14:creationId xmlns:p14="http://schemas.microsoft.com/office/powerpoint/2010/main" val="1892447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CA1EB-B427-4E05-97C7-BF0A56AD723F}" type="slidenum">
              <a:rPr lang="en-US" smtClean="0"/>
              <a:pPr/>
              <a:t>4</a:t>
            </a:fld>
            <a:endParaRPr lang="en-US" dirty="0"/>
          </a:p>
        </p:txBody>
      </p:sp>
    </p:spTree>
    <p:extLst>
      <p:ext uri="{BB962C8B-B14F-4D97-AF65-F5344CB8AC3E}">
        <p14:creationId xmlns:p14="http://schemas.microsoft.com/office/powerpoint/2010/main" val="2268207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CA1EB-B427-4E05-97C7-BF0A56AD723F}" type="slidenum">
              <a:rPr lang="en-US" smtClean="0"/>
              <a:pPr/>
              <a:t>5</a:t>
            </a:fld>
            <a:endParaRPr lang="en-US" dirty="0"/>
          </a:p>
        </p:txBody>
      </p:sp>
    </p:spTree>
    <p:extLst>
      <p:ext uri="{BB962C8B-B14F-4D97-AF65-F5344CB8AC3E}">
        <p14:creationId xmlns:p14="http://schemas.microsoft.com/office/powerpoint/2010/main" val="711322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CA1EB-B427-4E05-97C7-BF0A56AD723F}" type="slidenum">
              <a:rPr lang="en-US" smtClean="0"/>
              <a:pPr/>
              <a:t>6</a:t>
            </a:fld>
            <a:endParaRPr lang="en-US" dirty="0"/>
          </a:p>
        </p:txBody>
      </p:sp>
    </p:spTree>
    <p:extLst>
      <p:ext uri="{BB962C8B-B14F-4D97-AF65-F5344CB8AC3E}">
        <p14:creationId xmlns:p14="http://schemas.microsoft.com/office/powerpoint/2010/main" val="1802718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CA1EB-B427-4E05-97C7-BF0A56AD723F}" type="slidenum">
              <a:rPr lang="en-US" smtClean="0"/>
              <a:pPr/>
              <a:t>7</a:t>
            </a:fld>
            <a:endParaRPr lang="en-US" dirty="0"/>
          </a:p>
        </p:txBody>
      </p:sp>
    </p:spTree>
    <p:extLst>
      <p:ext uri="{BB962C8B-B14F-4D97-AF65-F5344CB8AC3E}">
        <p14:creationId xmlns:p14="http://schemas.microsoft.com/office/powerpoint/2010/main" val="1331006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CA1EB-B427-4E05-97C7-BF0A56AD723F}" type="slidenum">
              <a:rPr lang="en-US" smtClean="0"/>
              <a:pPr/>
              <a:t>8</a:t>
            </a:fld>
            <a:endParaRPr lang="en-US" dirty="0"/>
          </a:p>
        </p:txBody>
      </p:sp>
    </p:spTree>
    <p:extLst>
      <p:ext uri="{BB962C8B-B14F-4D97-AF65-F5344CB8AC3E}">
        <p14:creationId xmlns:p14="http://schemas.microsoft.com/office/powerpoint/2010/main" val="3961526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CA1EB-B427-4E05-97C7-BF0A56AD723F}" type="slidenum">
              <a:rPr lang="en-US" smtClean="0"/>
              <a:pPr/>
              <a:t>9</a:t>
            </a:fld>
            <a:endParaRPr lang="en-US" dirty="0"/>
          </a:p>
        </p:txBody>
      </p:sp>
    </p:spTree>
    <p:extLst>
      <p:ext uri="{BB962C8B-B14F-4D97-AF65-F5344CB8AC3E}">
        <p14:creationId xmlns:p14="http://schemas.microsoft.com/office/powerpoint/2010/main" val="4035996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April 12, 2016</a:t>
            </a:r>
            <a:endParaRPr lang="en-US" dirty="0"/>
          </a:p>
        </p:txBody>
      </p:sp>
      <p:sp>
        <p:nvSpPr>
          <p:cNvPr id="5" name="Footer Placeholder 4"/>
          <p:cNvSpPr>
            <a:spLocks noGrp="1"/>
          </p:cNvSpPr>
          <p:nvPr>
            <p:ph type="ftr" sz="quarter" idx="11"/>
          </p:nvPr>
        </p:nvSpPr>
        <p:spPr/>
        <p:txBody>
          <a:bodyPr/>
          <a:lstStyle/>
          <a:p>
            <a:r>
              <a:rPr lang="fr-FR" smtClean="0"/>
              <a:t>Lesson 7 - Daniel 7</a:t>
            </a:r>
            <a:endParaRPr lang="en-US" dirty="0"/>
          </a:p>
        </p:txBody>
      </p:sp>
      <p:sp>
        <p:nvSpPr>
          <p:cNvPr id="6" name="Slide Number Placeholder 5"/>
          <p:cNvSpPr>
            <a:spLocks noGrp="1"/>
          </p:cNvSpPr>
          <p:nvPr>
            <p:ph type="sldNum" sz="quarter" idx="12"/>
          </p:nvPr>
        </p:nvSpPr>
        <p:spPr/>
        <p:txBody>
          <a:bodyPr/>
          <a:lstStyle/>
          <a:p>
            <a:fld id="{5762F52A-C960-462B-8236-8A9481EACB9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April 12, 2016</a:t>
            </a:r>
            <a:endParaRPr lang="en-US" dirty="0"/>
          </a:p>
        </p:txBody>
      </p:sp>
      <p:sp>
        <p:nvSpPr>
          <p:cNvPr id="5" name="Footer Placeholder 4"/>
          <p:cNvSpPr>
            <a:spLocks noGrp="1"/>
          </p:cNvSpPr>
          <p:nvPr>
            <p:ph type="ftr" sz="quarter" idx="11"/>
          </p:nvPr>
        </p:nvSpPr>
        <p:spPr/>
        <p:txBody>
          <a:bodyPr/>
          <a:lstStyle/>
          <a:p>
            <a:r>
              <a:rPr lang="fr-FR" smtClean="0"/>
              <a:t>Lesson 7 - Daniel 7</a:t>
            </a:r>
            <a:endParaRPr lang="en-US" dirty="0"/>
          </a:p>
        </p:txBody>
      </p:sp>
      <p:sp>
        <p:nvSpPr>
          <p:cNvPr id="6" name="Slide Number Placeholder 5"/>
          <p:cNvSpPr>
            <a:spLocks noGrp="1"/>
          </p:cNvSpPr>
          <p:nvPr>
            <p:ph type="sldNum" sz="quarter" idx="12"/>
          </p:nvPr>
        </p:nvSpPr>
        <p:spPr/>
        <p:txBody>
          <a:bodyPr/>
          <a:lstStyle/>
          <a:p>
            <a:fld id="{5762F52A-C960-462B-8236-8A9481EACB9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April 12, 2016</a:t>
            </a:r>
            <a:endParaRPr lang="en-US" dirty="0"/>
          </a:p>
        </p:txBody>
      </p:sp>
      <p:sp>
        <p:nvSpPr>
          <p:cNvPr id="5" name="Footer Placeholder 4"/>
          <p:cNvSpPr>
            <a:spLocks noGrp="1"/>
          </p:cNvSpPr>
          <p:nvPr>
            <p:ph type="ftr" sz="quarter" idx="11"/>
          </p:nvPr>
        </p:nvSpPr>
        <p:spPr/>
        <p:txBody>
          <a:bodyPr/>
          <a:lstStyle/>
          <a:p>
            <a:r>
              <a:rPr lang="fr-FR" smtClean="0"/>
              <a:t>Lesson 7 - Daniel 7</a:t>
            </a:r>
            <a:endParaRPr lang="en-US" dirty="0"/>
          </a:p>
        </p:txBody>
      </p:sp>
      <p:sp>
        <p:nvSpPr>
          <p:cNvPr id="6" name="Slide Number Placeholder 5"/>
          <p:cNvSpPr>
            <a:spLocks noGrp="1"/>
          </p:cNvSpPr>
          <p:nvPr>
            <p:ph type="sldNum" sz="quarter" idx="12"/>
          </p:nvPr>
        </p:nvSpPr>
        <p:spPr/>
        <p:txBody>
          <a:bodyPr/>
          <a:lstStyle/>
          <a:p>
            <a:fld id="{5762F52A-C960-462B-8236-8A9481EACB9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April 12, 2016</a:t>
            </a:r>
            <a:endParaRPr lang="en-US" dirty="0"/>
          </a:p>
        </p:txBody>
      </p:sp>
      <p:sp>
        <p:nvSpPr>
          <p:cNvPr id="5" name="Footer Placeholder 4"/>
          <p:cNvSpPr>
            <a:spLocks noGrp="1"/>
          </p:cNvSpPr>
          <p:nvPr>
            <p:ph type="ftr" sz="quarter" idx="11"/>
          </p:nvPr>
        </p:nvSpPr>
        <p:spPr/>
        <p:txBody>
          <a:bodyPr/>
          <a:lstStyle/>
          <a:p>
            <a:r>
              <a:rPr lang="fr-FR" smtClean="0"/>
              <a:t>Lesson 7 - Daniel 7</a:t>
            </a:r>
            <a:endParaRPr lang="en-US" dirty="0"/>
          </a:p>
        </p:txBody>
      </p:sp>
      <p:sp>
        <p:nvSpPr>
          <p:cNvPr id="6" name="Slide Number Placeholder 5"/>
          <p:cNvSpPr>
            <a:spLocks noGrp="1"/>
          </p:cNvSpPr>
          <p:nvPr>
            <p:ph type="sldNum" sz="quarter" idx="12"/>
          </p:nvPr>
        </p:nvSpPr>
        <p:spPr/>
        <p:txBody>
          <a:bodyPr/>
          <a:lstStyle/>
          <a:p>
            <a:fld id="{5762F52A-C960-462B-8236-8A9481EACB9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April 12, 2016</a:t>
            </a:r>
            <a:endParaRPr lang="en-US" dirty="0"/>
          </a:p>
        </p:txBody>
      </p:sp>
      <p:sp>
        <p:nvSpPr>
          <p:cNvPr id="5" name="Footer Placeholder 4"/>
          <p:cNvSpPr>
            <a:spLocks noGrp="1"/>
          </p:cNvSpPr>
          <p:nvPr>
            <p:ph type="ftr" sz="quarter" idx="11"/>
          </p:nvPr>
        </p:nvSpPr>
        <p:spPr/>
        <p:txBody>
          <a:bodyPr/>
          <a:lstStyle/>
          <a:p>
            <a:r>
              <a:rPr lang="fr-FR" smtClean="0"/>
              <a:t>Lesson 7 - Daniel 7</a:t>
            </a:r>
            <a:endParaRPr lang="en-US" dirty="0"/>
          </a:p>
        </p:txBody>
      </p:sp>
      <p:sp>
        <p:nvSpPr>
          <p:cNvPr id="6" name="Slide Number Placeholder 5"/>
          <p:cNvSpPr>
            <a:spLocks noGrp="1"/>
          </p:cNvSpPr>
          <p:nvPr>
            <p:ph type="sldNum" sz="quarter" idx="12"/>
          </p:nvPr>
        </p:nvSpPr>
        <p:spPr/>
        <p:txBody>
          <a:bodyPr/>
          <a:lstStyle/>
          <a:p>
            <a:fld id="{5762F52A-C960-462B-8236-8A9481EACB9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April 12, 2016</a:t>
            </a:r>
            <a:endParaRPr lang="en-US" dirty="0"/>
          </a:p>
        </p:txBody>
      </p:sp>
      <p:sp>
        <p:nvSpPr>
          <p:cNvPr id="6" name="Footer Placeholder 5"/>
          <p:cNvSpPr>
            <a:spLocks noGrp="1"/>
          </p:cNvSpPr>
          <p:nvPr>
            <p:ph type="ftr" sz="quarter" idx="11"/>
          </p:nvPr>
        </p:nvSpPr>
        <p:spPr/>
        <p:txBody>
          <a:bodyPr/>
          <a:lstStyle/>
          <a:p>
            <a:r>
              <a:rPr lang="fr-FR" smtClean="0"/>
              <a:t>Lesson 7 - Daniel 7</a:t>
            </a:r>
            <a:endParaRPr lang="en-US" dirty="0"/>
          </a:p>
        </p:txBody>
      </p:sp>
      <p:sp>
        <p:nvSpPr>
          <p:cNvPr id="7" name="Slide Number Placeholder 6"/>
          <p:cNvSpPr>
            <a:spLocks noGrp="1"/>
          </p:cNvSpPr>
          <p:nvPr>
            <p:ph type="sldNum" sz="quarter" idx="12"/>
          </p:nvPr>
        </p:nvSpPr>
        <p:spPr/>
        <p:txBody>
          <a:bodyPr/>
          <a:lstStyle/>
          <a:p>
            <a:fld id="{5762F52A-C960-462B-8236-8A9481EACB9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April 12, 2016</a:t>
            </a:r>
            <a:endParaRPr lang="en-US" dirty="0"/>
          </a:p>
        </p:txBody>
      </p:sp>
      <p:sp>
        <p:nvSpPr>
          <p:cNvPr id="8" name="Footer Placeholder 7"/>
          <p:cNvSpPr>
            <a:spLocks noGrp="1"/>
          </p:cNvSpPr>
          <p:nvPr>
            <p:ph type="ftr" sz="quarter" idx="11"/>
          </p:nvPr>
        </p:nvSpPr>
        <p:spPr/>
        <p:txBody>
          <a:bodyPr/>
          <a:lstStyle/>
          <a:p>
            <a:r>
              <a:rPr lang="fr-FR" smtClean="0"/>
              <a:t>Lesson 7 - Daniel 7</a:t>
            </a:r>
            <a:endParaRPr lang="en-US" dirty="0"/>
          </a:p>
        </p:txBody>
      </p:sp>
      <p:sp>
        <p:nvSpPr>
          <p:cNvPr id="9" name="Slide Number Placeholder 8"/>
          <p:cNvSpPr>
            <a:spLocks noGrp="1"/>
          </p:cNvSpPr>
          <p:nvPr>
            <p:ph type="sldNum" sz="quarter" idx="12"/>
          </p:nvPr>
        </p:nvSpPr>
        <p:spPr/>
        <p:txBody>
          <a:bodyPr/>
          <a:lstStyle/>
          <a:p>
            <a:fld id="{5762F52A-C960-462B-8236-8A9481EACB9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April 12, 2016</a:t>
            </a:r>
            <a:endParaRPr lang="en-US" dirty="0"/>
          </a:p>
        </p:txBody>
      </p:sp>
      <p:sp>
        <p:nvSpPr>
          <p:cNvPr id="4" name="Footer Placeholder 3"/>
          <p:cNvSpPr>
            <a:spLocks noGrp="1"/>
          </p:cNvSpPr>
          <p:nvPr>
            <p:ph type="ftr" sz="quarter" idx="11"/>
          </p:nvPr>
        </p:nvSpPr>
        <p:spPr/>
        <p:txBody>
          <a:bodyPr/>
          <a:lstStyle/>
          <a:p>
            <a:r>
              <a:rPr lang="fr-FR" smtClean="0"/>
              <a:t>Lesson 7 - Daniel 7</a:t>
            </a:r>
            <a:endParaRPr lang="en-US" dirty="0"/>
          </a:p>
        </p:txBody>
      </p:sp>
      <p:sp>
        <p:nvSpPr>
          <p:cNvPr id="5" name="Slide Number Placeholder 4"/>
          <p:cNvSpPr>
            <a:spLocks noGrp="1"/>
          </p:cNvSpPr>
          <p:nvPr>
            <p:ph type="sldNum" sz="quarter" idx="12"/>
          </p:nvPr>
        </p:nvSpPr>
        <p:spPr/>
        <p:txBody>
          <a:bodyPr/>
          <a:lstStyle/>
          <a:p>
            <a:fld id="{5762F52A-C960-462B-8236-8A9481EACB9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3" name="Date Placeholder 3"/>
          <p:cNvSpPr>
            <a:spLocks noGrp="1"/>
          </p:cNvSpPr>
          <p:nvPr>
            <p:ph type="dt" sz="half" idx="2"/>
          </p:nvPr>
        </p:nvSpPr>
        <p:spPr>
          <a:xfrm>
            <a:off x="184836" y="6496050"/>
            <a:ext cx="1567764" cy="365125"/>
          </a:xfrm>
          <a:prstGeom prst="rect">
            <a:avLst/>
          </a:prstGeom>
        </p:spPr>
        <p:txBody>
          <a:bodyPr vert="horz" lIns="91429" tIns="45714" rIns="91429" bIns="45714" rtlCol="0" anchor="ctr"/>
          <a:lstStyle>
            <a:lvl1pPr algn="l">
              <a:defRPr sz="1200">
                <a:solidFill>
                  <a:schemeClr val="tx1"/>
                </a:solidFill>
              </a:defRPr>
            </a:lvl1pPr>
          </a:lstStyle>
          <a:p>
            <a:r>
              <a:rPr lang="en-US" smtClean="0"/>
              <a:t>April 12, 2016</a:t>
            </a:r>
            <a:endParaRPr lang="en-US" dirty="0"/>
          </a:p>
        </p:txBody>
      </p:sp>
      <p:sp>
        <p:nvSpPr>
          <p:cNvPr id="24" name="Footer Placeholder 4"/>
          <p:cNvSpPr>
            <a:spLocks noGrp="1"/>
          </p:cNvSpPr>
          <p:nvPr>
            <p:ph type="ftr" sz="quarter" idx="3"/>
          </p:nvPr>
        </p:nvSpPr>
        <p:spPr>
          <a:xfrm>
            <a:off x="1407812" y="6495578"/>
            <a:ext cx="6324600" cy="365125"/>
          </a:xfrm>
          <a:prstGeom prst="rect">
            <a:avLst/>
          </a:prstGeom>
        </p:spPr>
        <p:txBody>
          <a:bodyPr vert="horz" lIns="91429" tIns="45714" rIns="91429" bIns="45714" rtlCol="0" anchor="ctr"/>
          <a:lstStyle>
            <a:lvl1pPr algn="ctr">
              <a:defRPr sz="1200">
                <a:solidFill>
                  <a:schemeClr val="tx1"/>
                </a:solidFill>
              </a:defRPr>
            </a:lvl1pPr>
          </a:lstStyle>
          <a:p>
            <a:r>
              <a:rPr lang="fr-FR" smtClean="0"/>
              <a:t>Lesson 7 - Daniel 7</a:t>
            </a:r>
            <a:endParaRPr lang="en-US" dirty="0"/>
          </a:p>
        </p:txBody>
      </p:sp>
      <p:sp>
        <p:nvSpPr>
          <p:cNvPr id="25" name="Slide Number Placeholder 5"/>
          <p:cNvSpPr>
            <a:spLocks noGrp="1"/>
          </p:cNvSpPr>
          <p:nvPr>
            <p:ph type="sldNum" sz="quarter" idx="4"/>
          </p:nvPr>
        </p:nvSpPr>
        <p:spPr>
          <a:xfrm>
            <a:off x="8305800" y="6500332"/>
            <a:ext cx="685800" cy="365125"/>
          </a:xfrm>
          <a:prstGeom prst="rect">
            <a:avLst/>
          </a:prstGeom>
        </p:spPr>
        <p:txBody>
          <a:bodyPr vert="horz" lIns="91429" tIns="45714" rIns="91429" bIns="45714" rtlCol="0" anchor="ctr"/>
          <a:lstStyle>
            <a:lvl1pPr algn="r">
              <a:defRPr sz="1200">
                <a:solidFill>
                  <a:schemeClr val="tx1"/>
                </a:solidFill>
              </a:defRPr>
            </a:lvl1pPr>
          </a:lstStyle>
          <a:p>
            <a:fld id="{5762F52A-C960-462B-8236-8A9481EACB9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April 12, 2016</a:t>
            </a:r>
            <a:endParaRPr lang="en-US" dirty="0"/>
          </a:p>
        </p:txBody>
      </p:sp>
      <p:sp>
        <p:nvSpPr>
          <p:cNvPr id="6" name="Footer Placeholder 5"/>
          <p:cNvSpPr>
            <a:spLocks noGrp="1"/>
          </p:cNvSpPr>
          <p:nvPr>
            <p:ph type="ftr" sz="quarter" idx="11"/>
          </p:nvPr>
        </p:nvSpPr>
        <p:spPr/>
        <p:txBody>
          <a:bodyPr/>
          <a:lstStyle/>
          <a:p>
            <a:r>
              <a:rPr lang="fr-FR" smtClean="0"/>
              <a:t>Lesson 7 - Daniel 7</a:t>
            </a:r>
            <a:endParaRPr lang="en-US" dirty="0"/>
          </a:p>
        </p:txBody>
      </p:sp>
      <p:sp>
        <p:nvSpPr>
          <p:cNvPr id="7" name="Slide Number Placeholder 6"/>
          <p:cNvSpPr>
            <a:spLocks noGrp="1"/>
          </p:cNvSpPr>
          <p:nvPr>
            <p:ph type="sldNum" sz="quarter" idx="12"/>
          </p:nvPr>
        </p:nvSpPr>
        <p:spPr/>
        <p:txBody>
          <a:bodyPr/>
          <a:lstStyle/>
          <a:p>
            <a:fld id="{5762F52A-C960-462B-8236-8A9481EACB9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April 12, 2016</a:t>
            </a:r>
            <a:endParaRPr lang="en-US" dirty="0"/>
          </a:p>
        </p:txBody>
      </p:sp>
      <p:sp>
        <p:nvSpPr>
          <p:cNvPr id="6" name="Footer Placeholder 5"/>
          <p:cNvSpPr>
            <a:spLocks noGrp="1"/>
          </p:cNvSpPr>
          <p:nvPr>
            <p:ph type="ftr" sz="quarter" idx="11"/>
          </p:nvPr>
        </p:nvSpPr>
        <p:spPr/>
        <p:txBody>
          <a:bodyPr/>
          <a:lstStyle/>
          <a:p>
            <a:r>
              <a:rPr lang="fr-FR" smtClean="0"/>
              <a:t>Lesson 7 - Daniel 7</a:t>
            </a:r>
            <a:endParaRPr lang="en-US" dirty="0"/>
          </a:p>
        </p:txBody>
      </p:sp>
      <p:sp>
        <p:nvSpPr>
          <p:cNvPr id="7" name="Slide Number Placeholder 6"/>
          <p:cNvSpPr>
            <a:spLocks noGrp="1"/>
          </p:cNvSpPr>
          <p:nvPr>
            <p:ph type="sldNum" sz="quarter" idx="12"/>
          </p:nvPr>
        </p:nvSpPr>
        <p:spPr/>
        <p:txBody>
          <a:bodyPr/>
          <a:lstStyle/>
          <a:p>
            <a:fld id="{5762F52A-C960-462B-8236-8A9481EACB9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9" tIns="45714" rIns="91429"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29" tIns="45714" rIns="91429" bIns="4571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84836" y="6496050"/>
            <a:ext cx="1567764" cy="365125"/>
          </a:xfrm>
          <a:prstGeom prst="rect">
            <a:avLst/>
          </a:prstGeom>
        </p:spPr>
        <p:txBody>
          <a:bodyPr vert="horz" lIns="91429" tIns="45714" rIns="91429" bIns="45714" rtlCol="0" anchor="ctr"/>
          <a:lstStyle>
            <a:lvl1pPr algn="l">
              <a:defRPr sz="1200">
                <a:solidFill>
                  <a:schemeClr val="tx1"/>
                </a:solidFill>
              </a:defRPr>
            </a:lvl1pPr>
          </a:lstStyle>
          <a:p>
            <a:r>
              <a:rPr lang="en-US" smtClean="0"/>
              <a:t>April 12, 2016</a:t>
            </a:r>
            <a:endParaRPr lang="en-US" dirty="0"/>
          </a:p>
        </p:txBody>
      </p:sp>
      <p:sp>
        <p:nvSpPr>
          <p:cNvPr id="5" name="Footer Placeholder 4"/>
          <p:cNvSpPr>
            <a:spLocks noGrp="1"/>
          </p:cNvSpPr>
          <p:nvPr>
            <p:ph type="ftr" sz="quarter" idx="3"/>
          </p:nvPr>
        </p:nvSpPr>
        <p:spPr>
          <a:xfrm>
            <a:off x="1407812" y="6495578"/>
            <a:ext cx="6324600" cy="365125"/>
          </a:xfrm>
          <a:prstGeom prst="rect">
            <a:avLst/>
          </a:prstGeom>
        </p:spPr>
        <p:txBody>
          <a:bodyPr vert="horz" lIns="91429" tIns="45714" rIns="91429" bIns="45714" rtlCol="0" anchor="ctr"/>
          <a:lstStyle>
            <a:lvl1pPr algn="ctr">
              <a:defRPr sz="1200">
                <a:solidFill>
                  <a:schemeClr val="tx1"/>
                </a:solidFill>
              </a:defRPr>
            </a:lvl1pPr>
          </a:lstStyle>
          <a:p>
            <a:r>
              <a:rPr lang="fr-FR" smtClean="0"/>
              <a:t>Lesson 7 - Daniel 7</a:t>
            </a:r>
            <a:endParaRPr lang="en-US" dirty="0"/>
          </a:p>
        </p:txBody>
      </p:sp>
      <p:sp>
        <p:nvSpPr>
          <p:cNvPr id="6" name="Slide Number Placeholder 5"/>
          <p:cNvSpPr>
            <a:spLocks noGrp="1"/>
          </p:cNvSpPr>
          <p:nvPr>
            <p:ph type="sldNum" sz="quarter" idx="4"/>
          </p:nvPr>
        </p:nvSpPr>
        <p:spPr>
          <a:xfrm>
            <a:off x="8305800" y="6500332"/>
            <a:ext cx="685800" cy="365125"/>
          </a:xfrm>
          <a:prstGeom prst="rect">
            <a:avLst/>
          </a:prstGeom>
        </p:spPr>
        <p:txBody>
          <a:bodyPr vert="horz" lIns="91429" tIns="45714" rIns="91429" bIns="45714" rtlCol="0" anchor="ctr"/>
          <a:lstStyle>
            <a:lvl1pPr algn="r">
              <a:defRPr sz="1200">
                <a:solidFill>
                  <a:schemeClr val="tx1"/>
                </a:solidFill>
              </a:defRPr>
            </a:lvl1pPr>
          </a:lstStyle>
          <a:p>
            <a:fld id="{5762F52A-C960-462B-8236-8A9481EACB9C}" type="slidenum">
              <a:rPr lang="en-US" smtClean="0"/>
              <a:pPr/>
              <a:t>‹#›</a:t>
            </a:fld>
            <a:endParaRPr lang="en-US" dirty="0"/>
          </a:p>
        </p:txBody>
      </p:sp>
      <p:pic>
        <p:nvPicPr>
          <p:cNvPr id="7" name="Picture 6"/>
          <p:cNvPicPr>
            <a:picLocks noChangeAspect="1" noChangeArrowheads="1"/>
          </p:cNvPicPr>
          <p:nvPr userDrawn="1"/>
        </p:nvPicPr>
        <p:blipFill>
          <a:blip r:embed="rId13" cstate="print"/>
          <a:srcRect/>
          <a:stretch>
            <a:fillRect/>
          </a:stretch>
        </p:blipFill>
        <p:spPr bwMode="auto">
          <a:xfrm>
            <a:off x="178250" y="76199"/>
            <a:ext cx="1726750" cy="1304097"/>
          </a:xfrm>
          <a:prstGeom prst="rect">
            <a:avLst/>
          </a:prstGeom>
          <a:noFill/>
          <a:ln w="9525">
            <a:noFill/>
            <a:miter lim="800000"/>
            <a:headEnd/>
            <a:tailEnd/>
          </a:ln>
        </p:spPr>
      </p:pic>
      <p:pic>
        <p:nvPicPr>
          <p:cNvPr id="8" name="Picture 3" descr="MOB logo"/>
          <p:cNvPicPr>
            <a:picLocks noChangeAspect="1" noChangeArrowheads="1"/>
          </p:cNvPicPr>
          <p:nvPr userDrawn="1"/>
        </p:nvPicPr>
        <p:blipFill>
          <a:blip r:embed="rId14" cstate="print"/>
          <a:srcRect/>
          <a:stretch>
            <a:fillRect/>
          </a:stretch>
        </p:blipFill>
        <p:spPr bwMode="auto">
          <a:xfrm>
            <a:off x="6934200" y="113557"/>
            <a:ext cx="2018956" cy="1276149"/>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293" rtl="0" eaLnBrk="1" latinLnBrk="0" hangingPunct="1">
        <a:spcBef>
          <a:spcPct val="0"/>
        </a:spcBef>
        <a:buNone/>
        <a:defRPr sz="4400" kern="1200">
          <a:solidFill>
            <a:schemeClr val="tx1"/>
          </a:solidFill>
          <a:latin typeface="+mj-lt"/>
          <a:ea typeface="+mj-ea"/>
          <a:cs typeface="+mj-cs"/>
        </a:defRPr>
      </a:lvl1pPr>
    </p:titleStyle>
    <p:bodyStyle>
      <a:lvl1pPr marL="342860" indent="-342860" algn="l" defTabSz="91429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3" indent="-285717" algn="l" defTabSz="91429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7" indent="-228573" algn="l" defTabSz="91429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1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patheatre.com/production/the-most-reluctant-convert/"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www.ibcmob.net/"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biblegateway.com/passage/?search=Daniel+7:15-28&amp;version=ESV"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biblegateway.com/passage/?search=Daniel+7:15-28&amp;version=ESV"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biblegateway.com/passage/?search=Daniel+7:15-28&amp;version=ESV"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biblegateway.com/passage/?search=Daniel+7&amp;version=ESV"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https://www.biblegateway.com/passage/?search=Daniel+7:10&amp;version=ESV" TargetMode="External"/><Relationship Id="rId13" Type="http://schemas.openxmlformats.org/officeDocument/2006/relationships/hyperlink" Target="https://en.wikipedia.org/wiki/Belshazzar" TargetMode="External"/><Relationship Id="rId3" Type="http://schemas.openxmlformats.org/officeDocument/2006/relationships/hyperlink" Target="https://www.biblegateway.com/passage/?search=Daniel+1-12&amp;version=ESV" TargetMode="External"/><Relationship Id="rId7" Type="http://schemas.openxmlformats.org/officeDocument/2006/relationships/hyperlink" Target="https://www.biblegateway.com/passage/?search=Daniel+7%3A10&amp;version=ESV" TargetMode="External"/><Relationship Id="rId12" Type="http://schemas.openxmlformats.org/officeDocument/2006/relationships/hyperlink" Target="https://www.biblegateway.com/passage/?search=Daniel+7:1&amp;version=ESV"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s://www.biblegateway.com/passage/?search=Daniel+7:25&amp;version=ESV" TargetMode="External"/><Relationship Id="rId11" Type="http://schemas.openxmlformats.org/officeDocument/2006/relationships/hyperlink" Target="https://www.biblegateway.com/passage/?search=Daniel+7:18,22,25,27&amp;version=ESV" TargetMode="External"/><Relationship Id="rId5" Type="http://schemas.openxmlformats.org/officeDocument/2006/relationships/hyperlink" Target="https://www.biblegateway.com/passage/?search=Daniel+7:9-10,13,22&amp;version=ESV" TargetMode="External"/><Relationship Id="rId15" Type="http://schemas.openxmlformats.org/officeDocument/2006/relationships/hyperlink" Target="https://www.biblegateway.com/passage/?search=Daniel+7&amp;version=ESV" TargetMode="External"/><Relationship Id="rId10" Type="http://schemas.openxmlformats.org/officeDocument/2006/relationships/hyperlink" Target="https://www.biblegateway.com/passage/?search=Daniel+7:16-27&amp;version=ESV" TargetMode="External"/><Relationship Id="rId4" Type="http://schemas.openxmlformats.org/officeDocument/2006/relationships/hyperlink" Target="https://www.biblegateway.com/passage/?search=Daniel+7:3-8&amp;version=ESV" TargetMode="External"/><Relationship Id="rId9" Type="http://schemas.openxmlformats.org/officeDocument/2006/relationships/hyperlink" Target="https://www.biblegateway.com/passage/?search=Daniel+7:13-14&amp;version=ESV" TargetMode="External"/><Relationship Id="rId14" Type="http://schemas.openxmlformats.org/officeDocument/2006/relationships/hyperlink" Target="https://en.wikipedia.org/wiki/Babylonia"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biblegateway.com/passage/?search=Daniel+7&amp;version=ESV"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hyperlink" Target="https://en.wikipedia.org/wiki/Neo-Babylonian_Empire" TargetMode="External"/><Relationship Id="rId13" Type="http://schemas.openxmlformats.org/officeDocument/2006/relationships/hyperlink" Target="https://www.biblegateway.com/passage/?search=Daniel+4&amp;version=ESV" TargetMode="External"/><Relationship Id="rId3" Type="http://schemas.openxmlformats.org/officeDocument/2006/relationships/hyperlink" Target="https://www.biblegateway.com/passage/?search=Daniel+7:2&amp;version=ESV" TargetMode="External"/><Relationship Id="rId7" Type="http://schemas.openxmlformats.org/officeDocument/2006/relationships/hyperlink" Target="https://www.biblegateway.com/passage/?search=Revelation+13%3A1%2C17%3A15&amp;version=ESV" TargetMode="External"/><Relationship Id="rId12" Type="http://schemas.openxmlformats.org/officeDocument/2006/relationships/hyperlink" Target="https://www.biblegateway.com/passage/?search=Daniel+7&amp;version=ESV"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s://www.biblegateway.com/passage/?search=Ezekiel+26%3A3&amp;version=ESV" TargetMode="External"/><Relationship Id="rId11" Type="http://schemas.openxmlformats.org/officeDocument/2006/relationships/hyperlink" Target="https://www.biblegateway.com/passage/?search=Daniel+4%3A34-37%2C1-3&amp;version=ESV" TargetMode="External"/><Relationship Id="rId5" Type="http://schemas.openxmlformats.org/officeDocument/2006/relationships/hyperlink" Target="https://www.biblegateway.com/passage/?search=Isaiah+17%3A12-13%2C57%3A20%2C60%3A5&amp;version=ESV" TargetMode="External"/><Relationship Id="rId10" Type="http://schemas.openxmlformats.org/officeDocument/2006/relationships/hyperlink" Target="https://www.biblegateway.com/passage/?search=Daniel+4%3A4-33&amp;version=ESV" TargetMode="External"/><Relationship Id="rId4" Type="http://schemas.openxmlformats.org/officeDocument/2006/relationships/hyperlink" Target="https://www.biblegateway.com/passage/?search=Daniel+7:17&amp;version=ESV" TargetMode="External"/><Relationship Id="rId9" Type="http://schemas.openxmlformats.org/officeDocument/2006/relationships/hyperlink" Target="https://en.wikipedia.org/wiki/Nebuchadnezzar_II"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en.wikipedia.org/wiki/Lydia" TargetMode="External"/><Relationship Id="rId13" Type="http://schemas.openxmlformats.org/officeDocument/2006/relationships/hyperlink" Target="https://www.biblegateway.com/passage/?search=Daniel+4&amp;version=ESV" TargetMode="External"/><Relationship Id="rId3" Type="http://schemas.openxmlformats.org/officeDocument/2006/relationships/hyperlink" Target="https://en.wikipedia.org/wiki/Achaemenid_Empire" TargetMode="External"/><Relationship Id="rId7" Type="http://schemas.openxmlformats.org/officeDocument/2006/relationships/hyperlink" Target="https://en.wikipedia.org/wiki/Persian_Empire" TargetMode="External"/><Relationship Id="rId12" Type="http://schemas.openxmlformats.org/officeDocument/2006/relationships/hyperlink" Target="https://www.biblegateway.com/passage/?search=Daniel+7&amp;version=ESV"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https://en.wikipedia.org/wiki/Medes" TargetMode="External"/><Relationship Id="rId11" Type="http://schemas.openxmlformats.org/officeDocument/2006/relationships/hyperlink" Target="https://www.biblegateway.com/passage/?search=Isaiah+44%3A24-45%3A13&amp;version=ESV" TargetMode="External"/><Relationship Id="rId5" Type="http://schemas.openxmlformats.org/officeDocument/2006/relationships/hyperlink" Target="https://en.wikipedia.org/wiki/Cambyses_II" TargetMode="External"/><Relationship Id="rId10" Type="http://schemas.openxmlformats.org/officeDocument/2006/relationships/hyperlink" Target="https://en.wikipedia.org/wiki/Twenty-sixth_Dynasty_of_Egypt" TargetMode="External"/><Relationship Id="rId4" Type="http://schemas.openxmlformats.org/officeDocument/2006/relationships/hyperlink" Target="https://en.wikipedia.org/wiki/Cyrus_the_Great" TargetMode="External"/><Relationship Id="rId9" Type="http://schemas.openxmlformats.org/officeDocument/2006/relationships/hyperlink" Target="https://en.wikipedia.org/wiki/Neo-Babylonian_Empire"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en.wikipedia.org/wiki/Ptolemaic_Egypt" TargetMode="External"/><Relationship Id="rId13" Type="http://schemas.openxmlformats.org/officeDocument/2006/relationships/hyperlink" Target="https://en.wikipedia.org/wiki/Attalid_dynasty" TargetMode="External"/><Relationship Id="rId3" Type="http://schemas.openxmlformats.org/officeDocument/2006/relationships/hyperlink" Target="https://en.wikipedia.org/wiki/Macedonia_%28ancient_kingdom%29" TargetMode="External"/><Relationship Id="rId7" Type="http://schemas.openxmlformats.org/officeDocument/2006/relationships/hyperlink" Target="https://en.wikipedia.org/wiki/Philip_III_of_Macedon" TargetMode="External"/><Relationship Id="rId12" Type="http://schemas.openxmlformats.org/officeDocument/2006/relationships/hyperlink" Target="https://en.wikipedia.org/wiki/Antiochus_IV_Epiphanes" TargetMode="External"/><Relationship Id="rId17" Type="http://schemas.openxmlformats.org/officeDocument/2006/relationships/hyperlink" Target="https://www.biblegateway.com/passage/?search=Daniel+4&amp;version=ESV" TargetMode="External"/><Relationship Id="rId2" Type="http://schemas.openxmlformats.org/officeDocument/2006/relationships/notesSlide" Target="../notesSlides/notesSlide19.xml"/><Relationship Id="rId16" Type="http://schemas.openxmlformats.org/officeDocument/2006/relationships/hyperlink" Target="https://www.biblegateway.com/passage/?search=Daniel+7&amp;version=ESV" TargetMode="External"/><Relationship Id="rId1" Type="http://schemas.openxmlformats.org/officeDocument/2006/relationships/slideLayout" Target="../slideLayouts/slideLayout7.xml"/><Relationship Id="rId6" Type="http://schemas.openxmlformats.org/officeDocument/2006/relationships/hyperlink" Target="https://en.wikipedia.org/wiki/Alexander_IV_of_Macedon" TargetMode="External"/><Relationship Id="rId11" Type="http://schemas.openxmlformats.org/officeDocument/2006/relationships/hyperlink" Target="https://en.wikipedia.org/wiki/Seleucus_I_Nicator" TargetMode="External"/><Relationship Id="rId5" Type="http://schemas.openxmlformats.org/officeDocument/2006/relationships/hyperlink" Target="https://en.wikipedia.org/wiki/Wars_of_the_Diadochi" TargetMode="External"/><Relationship Id="rId15" Type="http://schemas.openxmlformats.org/officeDocument/2006/relationships/hyperlink" Target="https://en.wikipedia.org/wiki/Lysimachus" TargetMode="External"/><Relationship Id="rId10" Type="http://schemas.openxmlformats.org/officeDocument/2006/relationships/hyperlink" Target="https://en.wikipedia.org/wiki/Seleucid_Empire" TargetMode="External"/><Relationship Id="rId4" Type="http://schemas.openxmlformats.org/officeDocument/2006/relationships/hyperlink" Target="https://en.wikipedia.org/wiki/Alexander_the_Great" TargetMode="External"/><Relationship Id="rId9" Type="http://schemas.openxmlformats.org/officeDocument/2006/relationships/hyperlink" Target="https://en.wikipedia.org/wiki/Ptolemy_I_Soter" TargetMode="External"/><Relationship Id="rId14" Type="http://schemas.openxmlformats.org/officeDocument/2006/relationships/hyperlink" Target="https://en.wikipedia.org/wiki/Pergamo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Roman_Empire"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hyperlink" Target="https://www.biblegateway.com/passage/?search=Daniel+4&amp;version=ESV" TargetMode="External"/><Relationship Id="rId4" Type="http://schemas.openxmlformats.org/officeDocument/2006/relationships/hyperlink" Target="https://www.biblegateway.com/passage/?search=Daniel+7&amp;version=ESV"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biblegateway.com/passage/?search=Genesis+10&amp;version=ESV" TargetMode="External"/><Relationship Id="rId13" Type="http://schemas.openxmlformats.org/officeDocument/2006/relationships/hyperlink" Target="https://en.wikipedia.org/wiki/Kingdom_of_Judah" TargetMode="External"/><Relationship Id="rId18" Type="http://schemas.openxmlformats.org/officeDocument/2006/relationships/hyperlink" Target="https://en.wikipedia.org/wiki/Nebuchadnezzar_II" TargetMode="External"/><Relationship Id="rId26" Type="http://schemas.openxmlformats.org/officeDocument/2006/relationships/hyperlink" Target="https://en.wikipedia.org/wiki/Diadochi" TargetMode="External"/><Relationship Id="rId39" Type="http://schemas.openxmlformats.org/officeDocument/2006/relationships/hyperlink" Target="https://en.wikipedia.org/wiki/Roman_Republic" TargetMode="External"/><Relationship Id="rId3" Type="http://schemas.openxmlformats.org/officeDocument/2006/relationships/hyperlink" Target="https://en.wikipedia.org/wiki/Ur" TargetMode="External"/><Relationship Id="rId21" Type="http://schemas.openxmlformats.org/officeDocument/2006/relationships/hyperlink" Target="https://en.wikipedia.org/wiki/Belshazzar" TargetMode="External"/><Relationship Id="rId34" Type="http://schemas.openxmlformats.org/officeDocument/2006/relationships/hyperlink" Target="https://en.wikipedia.org/wiki/Attalid_dynasty" TargetMode="External"/><Relationship Id="rId42" Type="http://schemas.openxmlformats.org/officeDocument/2006/relationships/hyperlink" Target="https://en.wikipedia.org/wiki/Sasanian_Empire" TargetMode="External"/><Relationship Id="rId7" Type="http://schemas.openxmlformats.org/officeDocument/2006/relationships/hyperlink" Target="https://en.wikipedia.org/wiki/Akkadian_Empire" TargetMode="External"/><Relationship Id="rId12" Type="http://schemas.openxmlformats.org/officeDocument/2006/relationships/hyperlink" Target="https://en.wikipedia.org/wiki/Kingdom_of_Israel_(Samaria)" TargetMode="External"/><Relationship Id="rId17" Type="http://schemas.openxmlformats.org/officeDocument/2006/relationships/hyperlink" Target="https://en.wikipedia.org/wiki/Neo-Babylonian_Empire" TargetMode="External"/><Relationship Id="rId25" Type="http://schemas.openxmlformats.org/officeDocument/2006/relationships/hyperlink" Target="https://en.wikipedia.org/wiki/Alexander_the_Great" TargetMode="External"/><Relationship Id="rId33" Type="http://schemas.openxmlformats.org/officeDocument/2006/relationships/hyperlink" Target="https://en.wikipedia.org/wiki/Lysimachus" TargetMode="External"/><Relationship Id="rId38" Type="http://schemas.openxmlformats.org/officeDocument/2006/relationships/hyperlink" Target="https://en.wikipedia.org/wiki/Parthian_Empire" TargetMode="External"/><Relationship Id="rId2" Type="http://schemas.openxmlformats.org/officeDocument/2006/relationships/notesSlide" Target="../notesSlides/notesSlide21.xml"/><Relationship Id="rId16" Type="http://schemas.openxmlformats.org/officeDocument/2006/relationships/hyperlink" Target="https://en.wikipedia.org/wiki/Medes" TargetMode="External"/><Relationship Id="rId20" Type="http://schemas.openxmlformats.org/officeDocument/2006/relationships/hyperlink" Target="https://en.wikipedia.org/wiki/Nabonidus" TargetMode="External"/><Relationship Id="rId29" Type="http://schemas.openxmlformats.org/officeDocument/2006/relationships/hyperlink" Target="https://en.wikipedia.org/wiki/Ptolemaic_Kingdom" TargetMode="External"/><Relationship Id="rId41" Type="http://schemas.openxmlformats.org/officeDocument/2006/relationships/hyperlink" Target="https://en.wikipedia.org/wiki/Byzantine_Empire" TargetMode="External"/><Relationship Id="rId1" Type="http://schemas.openxmlformats.org/officeDocument/2006/relationships/slideLayout" Target="../slideLayouts/slideLayout7.xml"/><Relationship Id="rId6" Type="http://schemas.openxmlformats.org/officeDocument/2006/relationships/hyperlink" Target="https://en.wikipedia.org/wiki/Assyria" TargetMode="External"/><Relationship Id="rId11" Type="http://schemas.openxmlformats.org/officeDocument/2006/relationships/hyperlink" Target="https://en.wikipedia.org/wiki/Kingdom_of_Israel_(united_monarchy)" TargetMode="External"/><Relationship Id="rId24" Type="http://schemas.openxmlformats.org/officeDocument/2006/relationships/hyperlink" Target="https://en.wikipedia.org/wiki/Macedonia_(ancient_kingdom)" TargetMode="External"/><Relationship Id="rId32" Type="http://schemas.openxmlformats.org/officeDocument/2006/relationships/hyperlink" Target="https://en.wikipedia.org/wiki/Anatolia" TargetMode="External"/><Relationship Id="rId37" Type="http://schemas.openxmlformats.org/officeDocument/2006/relationships/hyperlink" Target="https://en.wikipedia.org/wiki/Antigonus_I_Monophthalmus" TargetMode="External"/><Relationship Id="rId40" Type="http://schemas.openxmlformats.org/officeDocument/2006/relationships/hyperlink" Target="https://en.wikipedia.org/wiki/Roman_Empire" TargetMode="External"/><Relationship Id="rId45" Type="http://schemas.openxmlformats.org/officeDocument/2006/relationships/hyperlink" Target="https://www.biblegateway.com/passage/?search=Daniel+7&amp;version=ESV" TargetMode="External"/><Relationship Id="rId5" Type="http://schemas.openxmlformats.org/officeDocument/2006/relationships/hyperlink" Target="https://en.wikipedia.org/wiki/Ancient_Egypt" TargetMode="External"/><Relationship Id="rId15" Type="http://schemas.openxmlformats.org/officeDocument/2006/relationships/hyperlink" Target="https://www.biblegateway.com/passage/?search=Jonah+1-4&amp;version=ESV" TargetMode="External"/><Relationship Id="rId23" Type="http://schemas.openxmlformats.org/officeDocument/2006/relationships/hyperlink" Target="https://en.wikipedia.org/wiki/Cyrus_the_Great" TargetMode="External"/><Relationship Id="rId28" Type="http://schemas.openxmlformats.org/officeDocument/2006/relationships/hyperlink" Target="https://en.wikipedia.org/wiki/Seleucus_I_Nicator" TargetMode="External"/><Relationship Id="rId36" Type="http://schemas.openxmlformats.org/officeDocument/2006/relationships/hyperlink" Target="https://en.wikipedia.org/wiki/Antigonid_dynasty" TargetMode="External"/><Relationship Id="rId10" Type="http://schemas.openxmlformats.org/officeDocument/2006/relationships/hyperlink" Target="https://en.wikipedia.org/wiki/Hammurabi" TargetMode="External"/><Relationship Id="rId19" Type="http://schemas.openxmlformats.org/officeDocument/2006/relationships/hyperlink" Target="https://www.biblegateway.com/passage/?search=Daniel+1-12&amp;version=ESV" TargetMode="External"/><Relationship Id="rId31" Type="http://schemas.openxmlformats.org/officeDocument/2006/relationships/hyperlink" Target="https://en.wikipedia.org/wiki/Thrace" TargetMode="External"/><Relationship Id="rId44" Type="http://schemas.openxmlformats.org/officeDocument/2006/relationships/hyperlink" Target="https://en.wikipedia.org/wiki/Muhammad" TargetMode="External"/><Relationship Id="rId4" Type="http://schemas.openxmlformats.org/officeDocument/2006/relationships/hyperlink" Target="https://en.wikipedia.org/wiki/Sumer" TargetMode="External"/><Relationship Id="rId9" Type="http://schemas.openxmlformats.org/officeDocument/2006/relationships/hyperlink" Target="https://en.wikipedia.org/wiki/Babylonia" TargetMode="External"/><Relationship Id="rId14" Type="http://schemas.openxmlformats.org/officeDocument/2006/relationships/hyperlink" Target="https://en.wikipedia.org/wiki/Neo-Assyrian_Empire" TargetMode="External"/><Relationship Id="rId22" Type="http://schemas.openxmlformats.org/officeDocument/2006/relationships/hyperlink" Target="https://en.wikipedia.org/wiki/Achaemenid_Empire" TargetMode="External"/><Relationship Id="rId27" Type="http://schemas.openxmlformats.org/officeDocument/2006/relationships/hyperlink" Target="https://en.wikipedia.org/wiki/Seleucid_Empire" TargetMode="External"/><Relationship Id="rId30" Type="http://schemas.openxmlformats.org/officeDocument/2006/relationships/hyperlink" Target="https://en.wikipedia.org/wiki/Ptolemy_I_Soter" TargetMode="External"/><Relationship Id="rId35" Type="http://schemas.openxmlformats.org/officeDocument/2006/relationships/hyperlink" Target="https://en.wikipedia.org/wiki/Cassander" TargetMode="External"/><Relationship Id="rId43" Type="http://schemas.openxmlformats.org/officeDocument/2006/relationships/hyperlink" Target="https://en.wikipedia.org/wiki/List_of_Muslim_empires_and_dynasties"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biblegateway.com/passage/?search=Genesis+10&amp;version=ESV" TargetMode="External"/><Relationship Id="rId13" Type="http://schemas.openxmlformats.org/officeDocument/2006/relationships/hyperlink" Target="https://en.wikipedia.org/wiki/Kingdom_of_Judah" TargetMode="External"/><Relationship Id="rId18" Type="http://schemas.openxmlformats.org/officeDocument/2006/relationships/hyperlink" Target="https://en.wikipedia.org/wiki/Nebuchadnezzar_II" TargetMode="External"/><Relationship Id="rId26" Type="http://schemas.openxmlformats.org/officeDocument/2006/relationships/hyperlink" Target="https://en.wikipedia.org/wiki/Diadochi" TargetMode="External"/><Relationship Id="rId39" Type="http://schemas.openxmlformats.org/officeDocument/2006/relationships/hyperlink" Target="https://en.wikipedia.org/wiki/Roman_Republic" TargetMode="External"/><Relationship Id="rId3" Type="http://schemas.openxmlformats.org/officeDocument/2006/relationships/hyperlink" Target="https://en.wikipedia.org/wiki/Ur" TargetMode="External"/><Relationship Id="rId21" Type="http://schemas.openxmlformats.org/officeDocument/2006/relationships/hyperlink" Target="https://en.wikipedia.org/wiki/Belshazzar" TargetMode="External"/><Relationship Id="rId34" Type="http://schemas.openxmlformats.org/officeDocument/2006/relationships/hyperlink" Target="https://en.wikipedia.org/wiki/Attalid_dynasty" TargetMode="External"/><Relationship Id="rId42" Type="http://schemas.openxmlformats.org/officeDocument/2006/relationships/hyperlink" Target="https://en.wikipedia.org/wiki/Sasanian_Empire" TargetMode="External"/><Relationship Id="rId7" Type="http://schemas.openxmlformats.org/officeDocument/2006/relationships/hyperlink" Target="https://en.wikipedia.org/wiki/Akkadian_Empire" TargetMode="External"/><Relationship Id="rId12" Type="http://schemas.openxmlformats.org/officeDocument/2006/relationships/hyperlink" Target="https://en.wikipedia.org/wiki/Kingdom_of_Israel_(Samaria)" TargetMode="External"/><Relationship Id="rId17" Type="http://schemas.openxmlformats.org/officeDocument/2006/relationships/hyperlink" Target="https://en.wikipedia.org/wiki/Neo-Babylonian_Empire" TargetMode="External"/><Relationship Id="rId25" Type="http://schemas.openxmlformats.org/officeDocument/2006/relationships/hyperlink" Target="https://en.wikipedia.org/wiki/Alexander_the_Great" TargetMode="External"/><Relationship Id="rId33" Type="http://schemas.openxmlformats.org/officeDocument/2006/relationships/hyperlink" Target="https://en.wikipedia.org/wiki/Lysimachus" TargetMode="External"/><Relationship Id="rId38" Type="http://schemas.openxmlformats.org/officeDocument/2006/relationships/hyperlink" Target="https://en.wikipedia.org/wiki/Parthian_Empire" TargetMode="External"/><Relationship Id="rId2" Type="http://schemas.openxmlformats.org/officeDocument/2006/relationships/notesSlide" Target="../notesSlides/notesSlide22.xml"/><Relationship Id="rId16" Type="http://schemas.openxmlformats.org/officeDocument/2006/relationships/hyperlink" Target="https://en.wikipedia.org/wiki/Medes" TargetMode="External"/><Relationship Id="rId20" Type="http://schemas.openxmlformats.org/officeDocument/2006/relationships/hyperlink" Target="https://en.wikipedia.org/wiki/Nabonidus" TargetMode="External"/><Relationship Id="rId29" Type="http://schemas.openxmlformats.org/officeDocument/2006/relationships/hyperlink" Target="https://en.wikipedia.org/wiki/Ptolemaic_Kingdom" TargetMode="External"/><Relationship Id="rId41" Type="http://schemas.openxmlformats.org/officeDocument/2006/relationships/hyperlink" Target="https://en.wikipedia.org/wiki/Byzantine_Empire" TargetMode="External"/><Relationship Id="rId1" Type="http://schemas.openxmlformats.org/officeDocument/2006/relationships/slideLayout" Target="../slideLayouts/slideLayout7.xml"/><Relationship Id="rId6" Type="http://schemas.openxmlformats.org/officeDocument/2006/relationships/hyperlink" Target="https://en.wikipedia.org/wiki/Assyria" TargetMode="External"/><Relationship Id="rId11" Type="http://schemas.openxmlformats.org/officeDocument/2006/relationships/hyperlink" Target="https://en.wikipedia.org/wiki/Kingdom_of_Israel_(united_monarchy)" TargetMode="External"/><Relationship Id="rId24" Type="http://schemas.openxmlformats.org/officeDocument/2006/relationships/hyperlink" Target="https://en.wikipedia.org/wiki/Macedonia_(ancient_kingdom)" TargetMode="External"/><Relationship Id="rId32" Type="http://schemas.openxmlformats.org/officeDocument/2006/relationships/hyperlink" Target="https://en.wikipedia.org/wiki/Anatolia" TargetMode="External"/><Relationship Id="rId37" Type="http://schemas.openxmlformats.org/officeDocument/2006/relationships/hyperlink" Target="https://en.wikipedia.org/wiki/Antigonus_I_Monophthalmus" TargetMode="External"/><Relationship Id="rId40" Type="http://schemas.openxmlformats.org/officeDocument/2006/relationships/hyperlink" Target="https://en.wikipedia.org/wiki/Roman_Empire" TargetMode="External"/><Relationship Id="rId45" Type="http://schemas.openxmlformats.org/officeDocument/2006/relationships/hyperlink" Target="https://www.biblegateway.com/passage/?search=Daniel+7&amp;version=ESV" TargetMode="External"/><Relationship Id="rId5" Type="http://schemas.openxmlformats.org/officeDocument/2006/relationships/hyperlink" Target="https://en.wikipedia.org/wiki/Ancient_Egypt" TargetMode="External"/><Relationship Id="rId15" Type="http://schemas.openxmlformats.org/officeDocument/2006/relationships/hyperlink" Target="https://www.biblegateway.com/passage/?search=Jonah+1-4&amp;version=ESV" TargetMode="External"/><Relationship Id="rId23" Type="http://schemas.openxmlformats.org/officeDocument/2006/relationships/hyperlink" Target="https://en.wikipedia.org/wiki/Cyrus_the_Great" TargetMode="External"/><Relationship Id="rId28" Type="http://schemas.openxmlformats.org/officeDocument/2006/relationships/hyperlink" Target="https://en.wikipedia.org/wiki/Seleucus_I_Nicator" TargetMode="External"/><Relationship Id="rId36" Type="http://schemas.openxmlformats.org/officeDocument/2006/relationships/hyperlink" Target="https://en.wikipedia.org/wiki/Antigonid_dynasty" TargetMode="External"/><Relationship Id="rId10" Type="http://schemas.openxmlformats.org/officeDocument/2006/relationships/hyperlink" Target="https://en.wikipedia.org/wiki/Hammurabi" TargetMode="External"/><Relationship Id="rId19" Type="http://schemas.openxmlformats.org/officeDocument/2006/relationships/hyperlink" Target="https://www.biblegateway.com/passage/?search=Daniel+1-12&amp;version=ESV" TargetMode="External"/><Relationship Id="rId31" Type="http://schemas.openxmlformats.org/officeDocument/2006/relationships/hyperlink" Target="https://en.wikipedia.org/wiki/Thrace" TargetMode="External"/><Relationship Id="rId44" Type="http://schemas.openxmlformats.org/officeDocument/2006/relationships/hyperlink" Target="https://en.wikipedia.org/wiki/Muhammad" TargetMode="External"/><Relationship Id="rId4" Type="http://schemas.openxmlformats.org/officeDocument/2006/relationships/hyperlink" Target="https://en.wikipedia.org/wiki/Sumer" TargetMode="External"/><Relationship Id="rId9" Type="http://schemas.openxmlformats.org/officeDocument/2006/relationships/hyperlink" Target="https://en.wikipedia.org/wiki/Babylonia" TargetMode="External"/><Relationship Id="rId14" Type="http://schemas.openxmlformats.org/officeDocument/2006/relationships/hyperlink" Target="https://en.wikipedia.org/wiki/Neo-Assyrian_Empire" TargetMode="External"/><Relationship Id="rId22" Type="http://schemas.openxmlformats.org/officeDocument/2006/relationships/hyperlink" Target="https://en.wikipedia.org/wiki/Achaemenid_Empire" TargetMode="External"/><Relationship Id="rId27" Type="http://schemas.openxmlformats.org/officeDocument/2006/relationships/hyperlink" Target="https://en.wikipedia.org/wiki/Seleucid_Empire" TargetMode="External"/><Relationship Id="rId30" Type="http://schemas.openxmlformats.org/officeDocument/2006/relationships/hyperlink" Target="https://en.wikipedia.org/wiki/Ptolemy_I_Soter" TargetMode="External"/><Relationship Id="rId35" Type="http://schemas.openxmlformats.org/officeDocument/2006/relationships/hyperlink" Target="https://en.wikipedia.org/wiki/Cassander" TargetMode="External"/><Relationship Id="rId43" Type="http://schemas.openxmlformats.org/officeDocument/2006/relationships/hyperlink" Target="https://en.wikipedia.org/wiki/List_of_Muslim_empires_and_dynastie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biblegateway.com/passage/?search=2+Thessalonians+2:1-12&amp;version=ESV"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hyperlink" Target="https://www.biblegateway.com/passage/?search=Daniel+4&amp;version=ESV" TargetMode="External"/><Relationship Id="rId5" Type="http://schemas.openxmlformats.org/officeDocument/2006/relationships/hyperlink" Target="https://www.biblegateway.com/passage/?search=Daniel+7&amp;version=ESV" TargetMode="External"/><Relationship Id="rId4" Type="http://schemas.openxmlformats.org/officeDocument/2006/relationships/hyperlink" Target="https://www.biblegateway.com/passage/?search=rev+13:1-10&amp;version=ESV"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biblegateway.com/passage/?search=Revelation+11%3A7%2C13%3A1-10%2C17%3A14&amp;version=ESV"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hyperlink" Target="https://www.biblegateway.com/passage/?search=Daniel+4&amp;version=ESV" TargetMode="External"/><Relationship Id="rId5" Type="http://schemas.openxmlformats.org/officeDocument/2006/relationships/hyperlink" Target="https://www.biblegateway.com/passage/?search=Daniel+7&amp;version=ESV" TargetMode="External"/><Relationship Id="rId4" Type="http://schemas.openxmlformats.org/officeDocument/2006/relationships/hyperlink" Target="https://www.biblegateway.com/passage/?search=Matthew+24&amp;version=ESV"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www.biblegateway.com/passage/?search=Daniel+7&amp;version=ESV" TargetMode="External"/><Relationship Id="rId3" Type="http://schemas.openxmlformats.org/officeDocument/2006/relationships/hyperlink" Target="https://www.biblegateway.com/passage/?search=isa+30%3A33%2C66%3A15&amp;version=ESV" TargetMode="External"/><Relationship Id="rId7" Type="http://schemas.openxmlformats.org/officeDocument/2006/relationships/hyperlink" Target="https://www.biblegateway.com/passage/?search=Revelation+1%3A7&amp;version=ESV"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hyperlink" Target="https://www.biblegateway.com/passage/?search=Mark+13%3A26&amp;version=ESV" TargetMode="External"/><Relationship Id="rId5" Type="http://schemas.openxmlformats.org/officeDocument/2006/relationships/hyperlink" Target="https://www.biblegateway.com/passage/?search=Matthew+24%3A29-31&amp;version=ESV" TargetMode="External"/><Relationship Id="rId4" Type="http://schemas.openxmlformats.org/officeDocument/2006/relationships/hyperlink" Target="https://www.biblegateway.com/passage/?search=Revelation+7&amp;version=ESV" TargetMode="External"/><Relationship Id="rId9" Type="http://schemas.openxmlformats.org/officeDocument/2006/relationships/hyperlink" Target="https://www.biblegateway.com/passage/?search=Daniel+4&amp;version=ES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www.biblegateway.com/passage/?search=Revelation+20&amp;version=ESV"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hyperlink" Target="https://www.biblegateway.com/passage/?search=Daniel+4&amp;version=ESV" TargetMode="External"/><Relationship Id="rId4" Type="http://schemas.openxmlformats.org/officeDocument/2006/relationships/hyperlink" Target="https://www.biblegateway.com/passage/?search=Daniel+7&amp;version=ESV"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biblegateway.com/passage/?search=Daniel+2%3A44&amp;version=ESV"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hyperlink" Target="https://www.biblegateway.com/passage/?search=Daniel+4&amp;version=ESV" TargetMode="External"/><Relationship Id="rId5" Type="http://schemas.openxmlformats.org/officeDocument/2006/relationships/hyperlink" Target="https://www.biblegateway.com/passage/?search=Daniel+7&amp;version=ESV" TargetMode="External"/><Relationship Id="rId4" Type="http://schemas.openxmlformats.org/officeDocument/2006/relationships/hyperlink" Target="https://www.biblegateway.com/passage/?search=luke+1%3A33&amp;version=ESV"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www.biblegateway.com/passage/?search=Acts+4%3A11&amp;version=ESV" TargetMode="External"/><Relationship Id="rId3" Type="http://schemas.openxmlformats.org/officeDocument/2006/relationships/hyperlink" Target="https://www.biblegateway.com/passage/?search=Daniel+7&amp;version=ESV" TargetMode="External"/><Relationship Id="rId7" Type="http://schemas.openxmlformats.org/officeDocument/2006/relationships/hyperlink" Target="https://www.biblegateway.com/passage/?search=Matthew+21%3A42&amp;version=ESV"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hyperlink" Target="https://www.biblegateway.com/passage/?search=psalm+118%3A22&amp;version=ESV" TargetMode="External"/><Relationship Id="rId5" Type="http://schemas.openxmlformats.org/officeDocument/2006/relationships/hyperlink" Target="https://www.biblegateway.com/passage/?search=Daniel+2&amp;version=ESV" TargetMode="External"/><Relationship Id="rId4" Type="http://schemas.openxmlformats.org/officeDocument/2006/relationships/hyperlink" Target="https://www.biblegateway.com/passage/?search=Daniel+4&amp;version=ESV"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biblegateway.com/passage/?search=Daniel+7%3A15%2C28&amp;version=ESV"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hyperlink" Target="https://www.biblegateway.com/passage/?search=Daniel+7&amp;version=ESV"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biblegateway.com/passage/?search=Daniel+6&amp;version=ESV"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hyperlink" Target="https://www.biblegateway.com/passage/?search=Daniel+7:1-8&amp;version=ESV"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www.biblegateway.com/passage/?search=Daniel+7:15-28&amp;version=ESV" TargetMode="External"/><Relationship Id="rId5" Type="http://schemas.openxmlformats.org/officeDocument/2006/relationships/hyperlink" Target="https://www.biblegateway.com/passage/?search=Daniel+7:13-14&amp;version=ESV" TargetMode="External"/><Relationship Id="rId4" Type="http://schemas.openxmlformats.org/officeDocument/2006/relationships/hyperlink" Target="https://www.biblegateway.com/passage/?search=Daniel+7:9-12&amp;version=ESV"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biblegateway.com/passage/?search=Daniel+7:1-8&amp;version=ESV"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biblegateway.com/passage/?search=Daniel+7:1-8&amp;version=ESV"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biblegateway.com/passage/?search=Daniel+7:9-12&amp;version=ESV"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biblegateway.com/passage/?search=Daniel+7:13-14&amp;version=ESV"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928688" y="1614488"/>
            <a:ext cx="7529512" cy="380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1800"/>
              </a:spcAft>
              <a:buFont typeface="Arial" panose="020B0604020202020204" pitchFamily="34" charset="0"/>
              <a:buChar char="•"/>
            </a:pPr>
            <a:r>
              <a:rPr lang="en-US" altLang="en-US" sz="2800" dirty="0"/>
              <a:t>Welcome to MOB! </a:t>
            </a:r>
          </a:p>
          <a:p>
            <a:pPr>
              <a:spcAft>
                <a:spcPts val="1800"/>
              </a:spcAft>
              <a:buFont typeface="Arial" panose="020B0604020202020204" pitchFamily="34" charset="0"/>
              <a:buChar char="•"/>
            </a:pPr>
            <a:r>
              <a:rPr lang="en-US" altLang="en-US" sz="2800" dirty="0" smtClean="0">
                <a:hlinkClick r:id="rId3"/>
              </a:rPr>
              <a:t>Max McLean, Fellowship for Performing Arts, "C.S</a:t>
            </a:r>
            <a:r>
              <a:rPr lang="en-US" altLang="en-US" sz="2800" dirty="0">
                <a:hlinkClick r:id="rId3"/>
              </a:rPr>
              <a:t>. Lewis Onstage: The Most Reluctant </a:t>
            </a:r>
            <a:r>
              <a:rPr lang="en-US" altLang="en-US" sz="2800" dirty="0" smtClean="0">
                <a:hlinkClick r:id="rId3"/>
              </a:rPr>
              <a:t>Convert,"  Apr 20 – May 8, 2016, </a:t>
            </a:r>
            <a:r>
              <a:rPr lang="en-US" altLang="en-US" sz="2800" dirty="0" err="1" smtClean="0">
                <a:hlinkClick r:id="rId3"/>
              </a:rPr>
              <a:t>Lansburgh</a:t>
            </a:r>
            <a:r>
              <a:rPr lang="en-US" altLang="en-US" sz="2800" dirty="0" smtClean="0">
                <a:hlinkClick r:id="rId3"/>
              </a:rPr>
              <a:t> Theatre, 450 7th Street NW, Washington, DC </a:t>
            </a:r>
            <a:endParaRPr lang="en-US" altLang="en-US" sz="2800" dirty="0" smtClean="0"/>
          </a:p>
          <a:p>
            <a:pPr>
              <a:spcAft>
                <a:spcPts val="1800"/>
              </a:spcAft>
              <a:buFont typeface="Arial" panose="020B0604020202020204" pitchFamily="34" charset="0"/>
              <a:buChar char="•"/>
            </a:pPr>
            <a:r>
              <a:rPr lang="en-US" altLang="en-US" sz="2800" dirty="0"/>
              <a:t>Pray for MOB Fall 2016 – Spring 2017 planning </a:t>
            </a:r>
          </a:p>
          <a:p>
            <a:pPr eaLnBrk="1" hangingPunct="1">
              <a:spcAft>
                <a:spcPts val="1800"/>
              </a:spcAft>
              <a:buFont typeface="Arial" panose="020B0604020202020204" pitchFamily="34" charset="0"/>
              <a:buChar char="•"/>
            </a:pPr>
            <a:r>
              <a:rPr lang="en-US" altLang="en-US" sz="2800" dirty="0" smtClean="0"/>
              <a:t>Website</a:t>
            </a:r>
            <a:r>
              <a:rPr lang="en-US" altLang="en-US" sz="2800" dirty="0"/>
              <a:t>:  </a:t>
            </a:r>
            <a:r>
              <a:rPr lang="en-US" altLang="en-US" sz="2800" dirty="0">
                <a:hlinkClick r:id="rId4"/>
              </a:rPr>
              <a:t>www.ibcmob.net</a:t>
            </a:r>
            <a:r>
              <a:rPr lang="en-US" altLang="en-US" sz="2800" dirty="0"/>
              <a:t> </a:t>
            </a:r>
          </a:p>
        </p:txBody>
      </p:sp>
      <p:sp>
        <p:nvSpPr>
          <p:cNvPr id="4099" name="Rectangle 3"/>
          <p:cNvSpPr>
            <a:spLocks noChangeArrowheads="1"/>
          </p:cNvSpPr>
          <p:nvPr/>
        </p:nvSpPr>
        <p:spPr bwMode="auto">
          <a:xfrm>
            <a:off x="2905125" y="355600"/>
            <a:ext cx="33305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b="1" dirty="0"/>
              <a:t>Announcements</a:t>
            </a:r>
            <a:endParaRPr lang="en-US" altLang="en-US" sz="3600" dirty="0"/>
          </a:p>
        </p:txBody>
      </p:sp>
      <p:sp>
        <p:nvSpPr>
          <p:cNvPr id="9" name="Slide Number Placeholder 8"/>
          <p:cNvSpPr>
            <a:spLocks noGrp="1"/>
          </p:cNvSpPr>
          <p:nvPr>
            <p:ph type="sldNum" sz="quarter" idx="4"/>
          </p:nvPr>
        </p:nvSpPr>
        <p:spPr/>
        <p:txBody>
          <a:bodyPr/>
          <a:lstStyle/>
          <a:p>
            <a:fld id="{5762F52A-C960-462B-8236-8A9481EACB9C}" type="slidenum">
              <a:rPr lang="en-US" smtClean="0"/>
              <a:pPr/>
              <a:t>1</a:t>
            </a:fld>
            <a:endParaRPr lang="en-US" dirty="0"/>
          </a:p>
        </p:txBody>
      </p:sp>
      <p:sp>
        <p:nvSpPr>
          <p:cNvPr id="10" name="Date Placeholder 16"/>
          <p:cNvSpPr>
            <a:spLocks noGrp="1"/>
          </p:cNvSpPr>
          <p:nvPr>
            <p:ph type="dt" sz="half" idx="2"/>
          </p:nvPr>
        </p:nvSpPr>
        <p:spPr>
          <a:xfrm>
            <a:off x="184836" y="6496050"/>
            <a:ext cx="1567764" cy="365125"/>
          </a:xfrm>
        </p:spPr>
        <p:txBody>
          <a:bodyPr/>
          <a:lstStyle/>
          <a:p>
            <a:r>
              <a:rPr lang="en-US" smtClean="0"/>
              <a:t>April 12, 2016</a:t>
            </a:r>
            <a:endParaRPr lang="en-US" dirty="0"/>
          </a:p>
        </p:txBody>
      </p:sp>
      <p:sp>
        <p:nvSpPr>
          <p:cNvPr id="11" name="Footer Placeholder 17"/>
          <p:cNvSpPr>
            <a:spLocks noGrp="1"/>
          </p:cNvSpPr>
          <p:nvPr>
            <p:ph type="ftr" sz="quarter" idx="3"/>
          </p:nvPr>
        </p:nvSpPr>
        <p:spPr>
          <a:xfrm>
            <a:off x="1407812" y="6495578"/>
            <a:ext cx="6324600" cy="365125"/>
          </a:xfrm>
        </p:spPr>
        <p:txBody>
          <a:bodyPr/>
          <a:lstStyle/>
          <a:p>
            <a:r>
              <a:rPr lang="fr-FR" smtClean="0"/>
              <a:t>Lesson 7 - Daniel 7</a:t>
            </a:r>
            <a:endParaRPr lang="en-US" dirty="0"/>
          </a:p>
        </p:txBody>
      </p:sp>
    </p:spTree>
    <p:extLst>
      <p:ext uri="{BB962C8B-B14F-4D97-AF65-F5344CB8AC3E}">
        <p14:creationId xmlns:p14="http://schemas.microsoft.com/office/powerpoint/2010/main" val="15220394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32544" y="1611868"/>
            <a:ext cx="7601856" cy="4770537"/>
          </a:xfrm>
          <a:prstGeom prst="rect">
            <a:avLst/>
          </a:prstGeom>
        </p:spPr>
        <p:txBody>
          <a:bodyPr wrap="square">
            <a:spAutoFit/>
          </a:bodyPr>
          <a:lstStyle/>
          <a:p>
            <a:r>
              <a:rPr lang="en-US" sz="1900" baseline="30000" dirty="0"/>
              <a:t>15 </a:t>
            </a:r>
            <a:r>
              <a:rPr lang="en-US" sz="1900" dirty="0"/>
              <a:t>“As for me, Daniel, my spirit within </a:t>
            </a:r>
            <a:r>
              <a:rPr lang="en-US" sz="1900" dirty="0" smtClean="0"/>
              <a:t>me </a:t>
            </a:r>
            <a:r>
              <a:rPr lang="en-US" sz="1900" dirty="0"/>
              <a:t>was anxious, and the visions of my head alarmed me. </a:t>
            </a:r>
            <a:r>
              <a:rPr lang="en-US" sz="1900" baseline="30000" dirty="0"/>
              <a:t>16 </a:t>
            </a:r>
            <a:r>
              <a:rPr lang="en-US" sz="1900" dirty="0"/>
              <a:t>I approached one of those who stood there and asked him the truth concerning all this. So he told me and made known to me the interpretation of the things. </a:t>
            </a:r>
            <a:r>
              <a:rPr lang="en-US" sz="1900" baseline="30000" dirty="0"/>
              <a:t>17 </a:t>
            </a:r>
            <a:r>
              <a:rPr lang="en-US" sz="1900" dirty="0"/>
              <a:t>‘These four great beasts are four kings who shall arise out of the earth. </a:t>
            </a:r>
            <a:r>
              <a:rPr lang="en-US" sz="1900" baseline="30000" dirty="0"/>
              <a:t>18 </a:t>
            </a:r>
            <a:r>
              <a:rPr lang="en-US" sz="1900" dirty="0"/>
              <a:t>But the saints of the Most High shall receive the kingdom and possess the kingdom forever, forever and ever.’</a:t>
            </a:r>
          </a:p>
          <a:p>
            <a:r>
              <a:rPr lang="en-US" sz="1900" baseline="30000" dirty="0"/>
              <a:t>19 </a:t>
            </a:r>
            <a:r>
              <a:rPr lang="en-US" sz="1900" dirty="0"/>
              <a:t>“Then I desired to know the truth about the fourth beast, which was different from all the rest, exceedingly terrifying, with its teeth of iron and claws of bronze, and which devoured and broke in pieces and stamped what was left with its feet, </a:t>
            </a:r>
            <a:r>
              <a:rPr lang="en-US" sz="1900" baseline="30000" dirty="0"/>
              <a:t>20 </a:t>
            </a:r>
            <a:r>
              <a:rPr lang="en-US" sz="1900" dirty="0"/>
              <a:t>and about the ten horns that were on its head, and the other horn that came up and before which three of them fell, the horn that had eyes and a mouth that spoke great things, and that seemed greater than its companions. </a:t>
            </a:r>
            <a:r>
              <a:rPr lang="en-US" sz="1900" baseline="30000" dirty="0"/>
              <a:t>21 </a:t>
            </a:r>
            <a:r>
              <a:rPr lang="en-US" sz="1900" dirty="0"/>
              <a:t>As I looked, this horn made war with the saints and prevailed over them, </a:t>
            </a:r>
            <a:r>
              <a:rPr lang="en-US" sz="1900" baseline="30000" dirty="0"/>
              <a:t>22 </a:t>
            </a:r>
            <a:r>
              <a:rPr lang="en-US" sz="1900" dirty="0"/>
              <a:t>until the Ancient of Days came, and judgment was given for the saints of the Most High, and the time came when the saints possessed the kingdom</a:t>
            </a:r>
            <a:r>
              <a:rPr lang="en-US" sz="1900" dirty="0" smtClean="0"/>
              <a:t>. </a:t>
            </a:r>
            <a:endParaRPr lang="en-US" sz="1900" dirty="0"/>
          </a:p>
        </p:txBody>
      </p:sp>
      <p:sp>
        <p:nvSpPr>
          <p:cNvPr id="8" name="Rectangle 7"/>
          <p:cNvSpPr/>
          <p:nvPr/>
        </p:nvSpPr>
        <p:spPr>
          <a:xfrm>
            <a:off x="1904999" y="124944"/>
            <a:ext cx="5334001" cy="1138773"/>
          </a:xfrm>
          <a:prstGeom prst="rect">
            <a:avLst/>
          </a:prstGeom>
        </p:spPr>
        <p:txBody>
          <a:bodyPr wrap="square" anchor="ctr">
            <a:spAutoFit/>
          </a:bodyPr>
          <a:lstStyle/>
          <a:p>
            <a:pPr algn="ctr"/>
            <a:r>
              <a:rPr lang="en-US" sz="3600" dirty="0">
                <a:hlinkClick r:id="rId3"/>
              </a:rPr>
              <a:t>Daniel </a:t>
            </a:r>
            <a:r>
              <a:rPr lang="en-US" sz="3600" dirty="0" smtClean="0">
                <a:hlinkClick r:id="rId3"/>
              </a:rPr>
              <a:t>7:15-28</a:t>
            </a:r>
            <a:r>
              <a:rPr lang="en-US" sz="3600" dirty="0" smtClean="0"/>
              <a:t> </a:t>
            </a:r>
            <a:r>
              <a:rPr lang="en-US" sz="3200" dirty="0" smtClean="0"/>
              <a:t>(ESV)</a:t>
            </a:r>
          </a:p>
          <a:p>
            <a:pPr algn="ctr"/>
            <a:r>
              <a:rPr lang="en-US" sz="3200" b="1" dirty="0"/>
              <a:t>Daniel's Vision Interpreted</a:t>
            </a:r>
            <a:endParaRPr lang="en-US" sz="3200" b="1" dirty="0" smtClean="0"/>
          </a:p>
        </p:txBody>
      </p:sp>
      <p:sp>
        <p:nvSpPr>
          <p:cNvPr id="11" name="Date Placeholder 10"/>
          <p:cNvSpPr>
            <a:spLocks noGrp="1"/>
          </p:cNvSpPr>
          <p:nvPr>
            <p:ph type="dt" sz="half" idx="2"/>
          </p:nvPr>
        </p:nvSpPr>
        <p:spPr/>
        <p:txBody>
          <a:bodyPr/>
          <a:lstStyle/>
          <a:p>
            <a:r>
              <a:rPr lang="en-US" smtClean="0"/>
              <a:t>April 12, 2016</a:t>
            </a:r>
            <a:endParaRPr lang="en-US" dirty="0"/>
          </a:p>
        </p:txBody>
      </p:sp>
      <p:sp>
        <p:nvSpPr>
          <p:cNvPr id="13" name="Footer Placeholder 12"/>
          <p:cNvSpPr>
            <a:spLocks noGrp="1"/>
          </p:cNvSpPr>
          <p:nvPr>
            <p:ph type="ftr" sz="quarter" idx="3"/>
          </p:nvPr>
        </p:nvSpPr>
        <p:spPr/>
        <p:txBody>
          <a:bodyPr/>
          <a:lstStyle/>
          <a:p>
            <a:r>
              <a:rPr lang="fr-FR" smtClean="0"/>
              <a:t>Lesson 7 - Daniel 7</a:t>
            </a:r>
            <a:endParaRPr lang="en-US" dirty="0"/>
          </a:p>
        </p:txBody>
      </p:sp>
      <p:sp>
        <p:nvSpPr>
          <p:cNvPr id="14" name="Slide Number Placeholder 13"/>
          <p:cNvSpPr>
            <a:spLocks noGrp="1"/>
          </p:cNvSpPr>
          <p:nvPr>
            <p:ph type="sldNum" sz="quarter" idx="4"/>
          </p:nvPr>
        </p:nvSpPr>
        <p:spPr/>
        <p:txBody>
          <a:bodyPr/>
          <a:lstStyle/>
          <a:p>
            <a:fld id="{5762F52A-C960-462B-8236-8A9481EACB9C}" type="slidenum">
              <a:rPr lang="en-US" smtClean="0"/>
              <a:pPr/>
              <a:t>10</a:t>
            </a:fld>
            <a:endParaRPr lang="en-US" dirty="0"/>
          </a:p>
        </p:txBody>
      </p:sp>
    </p:spTree>
    <p:extLst>
      <p:ext uri="{BB962C8B-B14F-4D97-AF65-F5344CB8AC3E}">
        <p14:creationId xmlns:p14="http://schemas.microsoft.com/office/powerpoint/2010/main" val="1548738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99344" y="1611868"/>
            <a:ext cx="5696856" cy="4939814"/>
          </a:xfrm>
          <a:prstGeom prst="rect">
            <a:avLst/>
          </a:prstGeom>
        </p:spPr>
        <p:txBody>
          <a:bodyPr wrap="square">
            <a:spAutoFit/>
          </a:bodyPr>
          <a:lstStyle/>
          <a:p>
            <a:r>
              <a:rPr lang="en-US" sz="2100" baseline="30000" dirty="0" smtClean="0"/>
              <a:t>23</a:t>
            </a:r>
            <a:r>
              <a:rPr lang="en-US" sz="2100" baseline="30000" dirty="0"/>
              <a:t> </a:t>
            </a:r>
            <a:r>
              <a:rPr lang="en-US" sz="2100" dirty="0"/>
              <a:t>“Thus he said: </a:t>
            </a:r>
            <a:r>
              <a:rPr lang="en-US" sz="2100" dirty="0" smtClean="0"/>
              <a:t>‘</a:t>
            </a:r>
            <a:r>
              <a:rPr lang="en-US" sz="2100" dirty="0"/>
              <a:t>As for the fourth beast,</a:t>
            </a:r>
          </a:p>
          <a:p>
            <a:r>
              <a:rPr lang="en-US" sz="2100" dirty="0"/>
              <a:t>there shall be a fourth kingdom on earth,</a:t>
            </a:r>
            <a:br>
              <a:rPr lang="en-US" sz="2100" dirty="0"/>
            </a:br>
            <a:r>
              <a:rPr lang="en-US" sz="2100" dirty="0"/>
              <a:t>    which shall be different from all the kingdoms,</a:t>
            </a:r>
            <a:br>
              <a:rPr lang="en-US" sz="2100" dirty="0"/>
            </a:br>
            <a:r>
              <a:rPr lang="en-US" sz="2100" dirty="0"/>
              <a:t>and it shall devour the whole earth,</a:t>
            </a:r>
            <a:br>
              <a:rPr lang="en-US" sz="2100" dirty="0"/>
            </a:br>
            <a:r>
              <a:rPr lang="en-US" sz="2100" dirty="0"/>
              <a:t>    and trample it down, and break it to pieces.</a:t>
            </a:r>
            <a:br>
              <a:rPr lang="en-US" sz="2100" dirty="0"/>
            </a:br>
            <a:r>
              <a:rPr lang="en-US" sz="2100" baseline="30000" dirty="0"/>
              <a:t>24 </a:t>
            </a:r>
            <a:r>
              <a:rPr lang="en-US" sz="2100" dirty="0"/>
              <a:t>As for the ten horns,</a:t>
            </a:r>
            <a:br>
              <a:rPr lang="en-US" sz="2100" dirty="0"/>
            </a:br>
            <a:r>
              <a:rPr lang="en-US" sz="2100" dirty="0"/>
              <a:t>out of this kingdom ten kings shall arise,</a:t>
            </a:r>
            <a:br>
              <a:rPr lang="en-US" sz="2100" dirty="0"/>
            </a:br>
            <a:r>
              <a:rPr lang="en-US" sz="2100" dirty="0"/>
              <a:t>    and another shall arise after them;</a:t>
            </a:r>
            <a:br>
              <a:rPr lang="en-US" sz="2100" dirty="0"/>
            </a:br>
            <a:r>
              <a:rPr lang="en-US" sz="2100" dirty="0"/>
              <a:t>he shall be different from the former ones,</a:t>
            </a:r>
            <a:br>
              <a:rPr lang="en-US" sz="2100" dirty="0"/>
            </a:br>
            <a:r>
              <a:rPr lang="en-US" sz="2100" dirty="0"/>
              <a:t>    and shall put down three kings.</a:t>
            </a:r>
            <a:br>
              <a:rPr lang="en-US" sz="2100" dirty="0"/>
            </a:br>
            <a:r>
              <a:rPr lang="en-US" sz="2100" baseline="30000" dirty="0"/>
              <a:t>25 </a:t>
            </a:r>
            <a:r>
              <a:rPr lang="en-US" sz="2100" dirty="0"/>
              <a:t>He shall speak words against the Most High,</a:t>
            </a:r>
            <a:br>
              <a:rPr lang="en-US" sz="2100" dirty="0"/>
            </a:br>
            <a:r>
              <a:rPr lang="en-US" sz="2100" dirty="0"/>
              <a:t>    and shall wear out the saints of the Most High,</a:t>
            </a:r>
            <a:br>
              <a:rPr lang="en-US" sz="2100" dirty="0"/>
            </a:br>
            <a:r>
              <a:rPr lang="en-US" sz="2100" dirty="0"/>
              <a:t>    and shall think to change the times and the law;</a:t>
            </a:r>
            <a:br>
              <a:rPr lang="en-US" sz="2100" dirty="0"/>
            </a:br>
            <a:r>
              <a:rPr lang="en-US" sz="2100" dirty="0"/>
              <a:t>and they shall be given into his hand</a:t>
            </a:r>
            <a:br>
              <a:rPr lang="en-US" sz="2100" dirty="0"/>
            </a:br>
            <a:r>
              <a:rPr lang="en-US" sz="2100" dirty="0"/>
              <a:t>    for a time, times, and half a time</a:t>
            </a:r>
            <a:r>
              <a:rPr lang="en-US" sz="2100" dirty="0" smtClean="0"/>
              <a:t>.</a:t>
            </a:r>
            <a:endParaRPr lang="en-US" sz="2100" dirty="0"/>
          </a:p>
        </p:txBody>
      </p:sp>
      <p:sp>
        <p:nvSpPr>
          <p:cNvPr id="8" name="Rectangle 7"/>
          <p:cNvSpPr/>
          <p:nvPr/>
        </p:nvSpPr>
        <p:spPr>
          <a:xfrm>
            <a:off x="1904999" y="124944"/>
            <a:ext cx="5334001" cy="1138773"/>
          </a:xfrm>
          <a:prstGeom prst="rect">
            <a:avLst/>
          </a:prstGeom>
        </p:spPr>
        <p:txBody>
          <a:bodyPr wrap="square" anchor="ctr">
            <a:spAutoFit/>
          </a:bodyPr>
          <a:lstStyle/>
          <a:p>
            <a:pPr algn="ctr"/>
            <a:r>
              <a:rPr lang="en-US" sz="3600" dirty="0">
                <a:hlinkClick r:id="rId3"/>
              </a:rPr>
              <a:t>Daniel </a:t>
            </a:r>
            <a:r>
              <a:rPr lang="en-US" sz="3600" dirty="0" smtClean="0">
                <a:hlinkClick r:id="rId3"/>
              </a:rPr>
              <a:t>7:15-28</a:t>
            </a:r>
            <a:r>
              <a:rPr lang="en-US" sz="3600" dirty="0" smtClean="0"/>
              <a:t> </a:t>
            </a:r>
            <a:r>
              <a:rPr lang="en-US" sz="3200" dirty="0" smtClean="0"/>
              <a:t>(ESV)</a:t>
            </a:r>
          </a:p>
          <a:p>
            <a:pPr algn="ctr"/>
            <a:r>
              <a:rPr lang="en-US" sz="3200" b="1" dirty="0"/>
              <a:t>Daniel's Vision Interpreted</a:t>
            </a:r>
            <a:endParaRPr lang="en-US" sz="3200" b="1" dirty="0" smtClean="0"/>
          </a:p>
        </p:txBody>
      </p:sp>
      <p:sp>
        <p:nvSpPr>
          <p:cNvPr id="11" name="Date Placeholder 10"/>
          <p:cNvSpPr>
            <a:spLocks noGrp="1"/>
          </p:cNvSpPr>
          <p:nvPr>
            <p:ph type="dt" sz="half" idx="2"/>
          </p:nvPr>
        </p:nvSpPr>
        <p:spPr/>
        <p:txBody>
          <a:bodyPr/>
          <a:lstStyle/>
          <a:p>
            <a:r>
              <a:rPr lang="en-US" smtClean="0"/>
              <a:t>April 12, 2016</a:t>
            </a:r>
            <a:endParaRPr lang="en-US" dirty="0"/>
          </a:p>
        </p:txBody>
      </p:sp>
      <p:sp>
        <p:nvSpPr>
          <p:cNvPr id="13" name="Footer Placeholder 12"/>
          <p:cNvSpPr>
            <a:spLocks noGrp="1"/>
          </p:cNvSpPr>
          <p:nvPr>
            <p:ph type="ftr" sz="quarter" idx="3"/>
          </p:nvPr>
        </p:nvSpPr>
        <p:spPr/>
        <p:txBody>
          <a:bodyPr/>
          <a:lstStyle/>
          <a:p>
            <a:r>
              <a:rPr lang="fr-FR" smtClean="0"/>
              <a:t>Lesson 7 - Daniel 7</a:t>
            </a:r>
            <a:endParaRPr lang="en-US" dirty="0"/>
          </a:p>
        </p:txBody>
      </p:sp>
      <p:sp>
        <p:nvSpPr>
          <p:cNvPr id="14" name="Slide Number Placeholder 13"/>
          <p:cNvSpPr>
            <a:spLocks noGrp="1"/>
          </p:cNvSpPr>
          <p:nvPr>
            <p:ph type="sldNum" sz="quarter" idx="4"/>
          </p:nvPr>
        </p:nvSpPr>
        <p:spPr/>
        <p:txBody>
          <a:bodyPr/>
          <a:lstStyle/>
          <a:p>
            <a:fld id="{5762F52A-C960-462B-8236-8A9481EACB9C}" type="slidenum">
              <a:rPr lang="en-US" smtClean="0"/>
              <a:pPr/>
              <a:t>11</a:t>
            </a:fld>
            <a:endParaRPr lang="en-US" dirty="0"/>
          </a:p>
        </p:txBody>
      </p:sp>
    </p:spTree>
    <p:extLst>
      <p:ext uri="{BB962C8B-B14F-4D97-AF65-F5344CB8AC3E}">
        <p14:creationId xmlns:p14="http://schemas.microsoft.com/office/powerpoint/2010/main" val="6173413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33450" y="1619250"/>
            <a:ext cx="8058150" cy="4747453"/>
          </a:xfrm>
          <a:prstGeom prst="rect">
            <a:avLst/>
          </a:prstGeom>
        </p:spPr>
        <p:txBody>
          <a:bodyPr wrap="square">
            <a:spAutoFit/>
          </a:bodyPr>
          <a:lstStyle/>
          <a:p>
            <a:pPr marL="457200">
              <a:lnSpc>
                <a:spcPts val="3300"/>
              </a:lnSpc>
            </a:pPr>
            <a:r>
              <a:rPr lang="en-US" sz="2200" baseline="30000" dirty="0" smtClean="0"/>
              <a:t>26</a:t>
            </a:r>
            <a:r>
              <a:rPr lang="en-US" sz="2200" baseline="30000" dirty="0"/>
              <a:t> </a:t>
            </a:r>
            <a:r>
              <a:rPr lang="en-US" sz="2200" dirty="0"/>
              <a:t>But the court shall sit in judgment,</a:t>
            </a:r>
            <a:br>
              <a:rPr lang="en-US" sz="2200" dirty="0"/>
            </a:br>
            <a:r>
              <a:rPr lang="en-US" sz="2200" dirty="0"/>
              <a:t>    </a:t>
            </a:r>
            <a:r>
              <a:rPr lang="en-US" sz="2200" dirty="0" smtClean="0"/>
              <a:t>   and </a:t>
            </a:r>
            <a:r>
              <a:rPr lang="en-US" sz="2200" dirty="0"/>
              <a:t>his dominion shall be taken away,</a:t>
            </a:r>
            <a:br>
              <a:rPr lang="en-US" sz="2200" dirty="0"/>
            </a:br>
            <a:r>
              <a:rPr lang="en-US" sz="2200" dirty="0"/>
              <a:t>   </a:t>
            </a:r>
            <a:r>
              <a:rPr lang="en-US" sz="2200" dirty="0" smtClean="0"/>
              <a:t>   </a:t>
            </a:r>
            <a:r>
              <a:rPr lang="en-US" sz="2200" dirty="0"/>
              <a:t> to be consumed and destroyed to the end.</a:t>
            </a:r>
            <a:br>
              <a:rPr lang="en-US" sz="2200" dirty="0"/>
            </a:br>
            <a:r>
              <a:rPr lang="en-US" sz="2200" baseline="30000" dirty="0"/>
              <a:t>27 </a:t>
            </a:r>
            <a:r>
              <a:rPr lang="en-US" sz="2200" dirty="0"/>
              <a:t>And the kingdom and the dominion</a:t>
            </a:r>
            <a:br>
              <a:rPr lang="en-US" sz="2200" dirty="0"/>
            </a:br>
            <a:r>
              <a:rPr lang="en-US" sz="2200" dirty="0"/>
              <a:t>    </a:t>
            </a:r>
            <a:r>
              <a:rPr lang="en-US" sz="2200" dirty="0" smtClean="0"/>
              <a:t>   and </a:t>
            </a:r>
            <a:r>
              <a:rPr lang="en-US" sz="2200" dirty="0"/>
              <a:t>the greatness of the kingdoms under the whole heaven</a:t>
            </a:r>
            <a:br>
              <a:rPr lang="en-US" sz="2200" dirty="0"/>
            </a:br>
            <a:r>
              <a:rPr lang="en-US" sz="2200" dirty="0"/>
              <a:t>    </a:t>
            </a:r>
            <a:r>
              <a:rPr lang="en-US" sz="2200" dirty="0" smtClean="0"/>
              <a:t>   shall </a:t>
            </a:r>
            <a:r>
              <a:rPr lang="en-US" sz="2200" dirty="0"/>
              <a:t>be given to the people of the saints of the Most High;</a:t>
            </a:r>
            <a:br>
              <a:rPr lang="en-US" sz="2200" dirty="0"/>
            </a:br>
            <a:r>
              <a:rPr lang="en-US" sz="2200" dirty="0" smtClean="0"/>
              <a:t>   his </a:t>
            </a:r>
            <a:r>
              <a:rPr lang="en-US" sz="2200" dirty="0"/>
              <a:t>kingdom shall be an everlasting kingdom,</a:t>
            </a:r>
            <a:br>
              <a:rPr lang="en-US" sz="2200" dirty="0"/>
            </a:br>
            <a:r>
              <a:rPr lang="en-US" sz="2200" dirty="0"/>
              <a:t>    </a:t>
            </a:r>
            <a:r>
              <a:rPr lang="en-US" sz="2200" dirty="0" smtClean="0"/>
              <a:t>   and </a:t>
            </a:r>
            <a:r>
              <a:rPr lang="en-US" sz="2200" dirty="0"/>
              <a:t>all dominions shall serve and obey him</a:t>
            </a:r>
            <a:r>
              <a:rPr lang="en-US" sz="2200" dirty="0" smtClean="0"/>
              <a:t>.’</a:t>
            </a:r>
            <a:endParaRPr lang="en-US" sz="2200" dirty="0"/>
          </a:p>
          <a:p>
            <a:pPr>
              <a:lnSpc>
                <a:spcPts val="3300"/>
              </a:lnSpc>
            </a:pPr>
            <a:r>
              <a:rPr lang="en-US" sz="2200" baseline="30000" dirty="0"/>
              <a:t>28 </a:t>
            </a:r>
            <a:r>
              <a:rPr lang="en-US" sz="2200" dirty="0"/>
              <a:t>“Here is the end of the matter. As for me, Daniel, my thoughts greatly alarmed me, and my color changed, but I kept the matter in my heart</a:t>
            </a:r>
            <a:r>
              <a:rPr lang="en-US" sz="2200" dirty="0" smtClean="0"/>
              <a:t>.” </a:t>
            </a:r>
            <a:endParaRPr lang="en-US" sz="2200" dirty="0"/>
          </a:p>
        </p:txBody>
      </p:sp>
      <p:sp>
        <p:nvSpPr>
          <p:cNvPr id="8" name="Rectangle 7"/>
          <p:cNvSpPr/>
          <p:nvPr/>
        </p:nvSpPr>
        <p:spPr>
          <a:xfrm>
            <a:off x="1904999" y="124944"/>
            <a:ext cx="5334001" cy="1138773"/>
          </a:xfrm>
          <a:prstGeom prst="rect">
            <a:avLst/>
          </a:prstGeom>
        </p:spPr>
        <p:txBody>
          <a:bodyPr wrap="square" anchor="ctr">
            <a:spAutoFit/>
          </a:bodyPr>
          <a:lstStyle/>
          <a:p>
            <a:pPr algn="ctr"/>
            <a:r>
              <a:rPr lang="en-US" sz="3600" dirty="0">
                <a:hlinkClick r:id="rId3"/>
              </a:rPr>
              <a:t>Daniel </a:t>
            </a:r>
            <a:r>
              <a:rPr lang="en-US" sz="3600" dirty="0" smtClean="0">
                <a:hlinkClick r:id="rId3"/>
              </a:rPr>
              <a:t>7:15-28</a:t>
            </a:r>
            <a:r>
              <a:rPr lang="en-US" sz="3600" dirty="0" smtClean="0"/>
              <a:t> </a:t>
            </a:r>
            <a:r>
              <a:rPr lang="en-US" sz="3200" dirty="0" smtClean="0"/>
              <a:t>(ESV)</a:t>
            </a:r>
          </a:p>
          <a:p>
            <a:pPr algn="ctr"/>
            <a:r>
              <a:rPr lang="en-US" sz="3200" b="1" dirty="0"/>
              <a:t>Daniel's Vision Interpreted</a:t>
            </a:r>
            <a:endParaRPr lang="en-US" sz="3200" b="1" dirty="0" smtClean="0"/>
          </a:p>
        </p:txBody>
      </p:sp>
      <p:sp>
        <p:nvSpPr>
          <p:cNvPr id="11" name="Date Placeholder 10"/>
          <p:cNvSpPr>
            <a:spLocks noGrp="1"/>
          </p:cNvSpPr>
          <p:nvPr>
            <p:ph type="dt" sz="half" idx="2"/>
          </p:nvPr>
        </p:nvSpPr>
        <p:spPr/>
        <p:txBody>
          <a:bodyPr/>
          <a:lstStyle/>
          <a:p>
            <a:r>
              <a:rPr lang="en-US" smtClean="0"/>
              <a:t>April 12, 2016</a:t>
            </a:r>
            <a:endParaRPr lang="en-US" dirty="0"/>
          </a:p>
        </p:txBody>
      </p:sp>
      <p:sp>
        <p:nvSpPr>
          <p:cNvPr id="13" name="Footer Placeholder 12"/>
          <p:cNvSpPr>
            <a:spLocks noGrp="1"/>
          </p:cNvSpPr>
          <p:nvPr>
            <p:ph type="ftr" sz="quarter" idx="3"/>
          </p:nvPr>
        </p:nvSpPr>
        <p:spPr/>
        <p:txBody>
          <a:bodyPr/>
          <a:lstStyle/>
          <a:p>
            <a:r>
              <a:rPr lang="fr-FR" smtClean="0"/>
              <a:t>Lesson 7 - Daniel 7</a:t>
            </a:r>
            <a:endParaRPr lang="en-US" dirty="0"/>
          </a:p>
        </p:txBody>
      </p:sp>
      <p:sp>
        <p:nvSpPr>
          <p:cNvPr id="14" name="Slide Number Placeholder 13"/>
          <p:cNvSpPr>
            <a:spLocks noGrp="1"/>
          </p:cNvSpPr>
          <p:nvPr>
            <p:ph type="sldNum" sz="quarter" idx="4"/>
          </p:nvPr>
        </p:nvSpPr>
        <p:spPr/>
        <p:txBody>
          <a:bodyPr/>
          <a:lstStyle/>
          <a:p>
            <a:fld id="{5762F52A-C960-462B-8236-8A9481EACB9C}" type="slidenum">
              <a:rPr lang="en-US" smtClean="0"/>
              <a:pPr/>
              <a:t>12</a:t>
            </a:fld>
            <a:endParaRPr lang="en-US" dirty="0"/>
          </a:p>
        </p:txBody>
      </p:sp>
    </p:spTree>
    <p:extLst>
      <p:ext uri="{BB962C8B-B14F-4D97-AF65-F5344CB8AC3E}">
        <p14:creationId xmlns:p14="http://schemas.microsoft.com/office/powerpoint/2010/main" val="17835135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32544" y="1617302"/>
            <a:ext cx="8059056" cy="4216539"/>
          </a:xfrm>
          <a:prstGeom prst="rect">
            <a:avLst/>
          </a:prstGeom>
        </p:spPr>
        <p:txBody>
          <a:bodyPr wrap="square">
            <a:spAutoFit/>
          </a:bodyPr>
          <a:lstStyle/>
          <a:p>
            <a:r>
              <a:rPr lang="en-US" sz="2800" b="1" dirty="0" smtClean="0"/>
              <a:t>5 W’s - Who, What, When, Where, Why</a:t>
            </a:r>
          </a:p>
          <a:p>
            <a:pPr marL="457200" indent="-457200">
              <a:buFont typeface="Arial" panose="020B0604020202020204" pitchFamily="34" charset="0"/>
              <a:buChar char="•"/>
            </a:pPr>
            <a:endParaRPr lang="en-US" sz="2400" b="1" dirty="0" smtClean="0"/>
          </a:p>
          <a:p>
            <a:pPr marL="457200" indent="-457200">
              <a:buFont typeface="Arial" panose="020B0604020202020204" pitchFamily="34" charset="0"/>
              <a:buChar char="•"/>
            </a:pPr>
            <a:r>
              <a:rPr lang="en-US" sz="2400" b="1" dirty="0" smtClean="0"/>
              <a:t>Who</a:t>
            </a:r>
            <a:r>
              <a:rPr lang="en-US" sz="2400" dirty="0" smtClean="0"/>
              <a:t> is involved? </a:t>
            </a:r>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r>
              <a:rPr lang="en-US" sz="2400" b="1" dirty="0" smtClean="0"/>
              <a:t>When</a:t>
            </a:r>
            <a:r>
              <a:rPr lang="en-US" sz="2400" dirty="0" smtClean="0"/>
              <a:t> does this event occur?  </a:t>
            </a:r>
          </a:p>
          <a:p>
            <a:pPr marL="457200" indent="-457200">
              <a:buFont typeface="Arial" panose="020B0604020202020204" pitchFamily="34" charset="0"/>
              <a:buChar char="•"/>
            </a:pPr>
            <a:endParaRPr lang="en-US" sz="2400" b="1" dirty="0" smtClean="0"/>
          </a:p>
          <a:p>
            <a:pPr marL="457200" indent="-457200">
              <a:buFont typeface="Arial" panose="020B0604020202020204" pitchFamily="34" charset="0"/>
              <a:buChar char="•"/>
            </a:pPr>
            <a:r>
              <a:rPr lang="en-US" sz="2400" b="1" dirty="0" smtClean="0"/>
              <a:t>Where</a:t>
            </a:r>
            <a:r>
              <a:rPr lang="en-US" sz="2400" dirty="0" smtClean="0"/>
              <a:t> does this event occur? </a:t>
            </a:r>
          </a:p>
          <a:p>
            <a:pPr marL="457200" indent="-457200">
              <a:buFont typeface="Arial" panose="020B0604020202020204" pitchFamily="34" charset="0"/>
              <a:buChar char="•"/>
            </a:pPr>
            <a:endParaRPr lang="en-US" sz="2400" b="1" dirty="0" smtClean="0"/>
          </a:p>
          <a:p>
            <a:pPr marL="457200" indent="-457200">
              <a:buFont typeface="Arial" panose="020B0604020202020204" pitchFamily="34" charset="0"/>
              <a:buChar char="•"/>
            </a:pPr>
            <a:r>
              <a:rPr lang="en-US" sz="2400" b="1" dirty="0" smtClean="0"/>
              <a:t>What </a:t>
            </a:r>
            <a:r>
              <a:rPr lang="en-US" sz="2400" dirty="0" smtClean="0"/>
              <a:t>happens? </a:t>
            </a:r>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r>
              <a:rPr lang="en-US" sz="2400" b="1" dirty="0" smtClean="0"/>
              <a:t>Why</a:t>
            </a:r>
            <a:r>
              <a:rPr lang="en-US" sz="2400" dirty="0" smtClean="0"/>
              <a:t>?  (Interpretation) </a:t>
            </a:r>
          </a:p>
        </p:txBody>
      </p:sp>
      <p:sp>
        <p:nvSpPr>
          <p:cNvPr id="8" name="Rectangle 7"/>
          <p:cNvSpPr/>
          <p:nvPr/>
        </p:nvSpPr>
        <p:spPr>
          <a:xfrm>
            <a:off x="1904999" y="124943"/>
            <a:ext cx="5334001" cy="1138773"/>
          </a:xfrm>
          <a:prstGeom prst="rect">
            <a:avLst/>
          </a:prstGeom>
        </p:spPr>
        <p:txBody>
          <a:bodyPr wrap="square" anchor="ctr">
            <a:spAutoFit/>
          </a:bodyPr>
          <a:lstStyle/>
          <a:p>
            <a:pPr algn="ctr"/>
            <a:r>
              <a:rPr lang="en-US" sz="3600" dirty="0">
                <a:hlinkClick r:id="rId3"/>
              </a:rPr>
              <a:t>Daniel </a:t>
            </a:r>
            <a:r>
              <a:rPr lang="en-US" sz="3600" dirty="0" smtClean="0">
                <a:hlinkClick r:id="rId3"/>
              </a:rPr>
              <a:t>7</a:t>
            </a:r>
            <a:endParaRPr lang="en-US" sz="3200" dirty="0" smtClean="0"/>
          </a:p>
          <a:p>
            <a:pPr algn="ctr"/>
            <a:r>
              <a:rPr lang="en-US" sz="3200" b="1" dirty="0" smtClean="0"/>
              <a:t>Observation</a:t>
            </a:r>
          </a:p>
        </p:txBody>
      </p:sp>
      <p:sp>
        <p:nvSpPr>
          <p:cNvPr id="11" name="Date Placeholder 10"/>
          <p:cNvSpPr>
            <a:spLocks noGrp="1"/>
          </p:cNvSpPr>
          <p:nvPr>
            <p:ph type="dt" sz="half" idx="2"/>
          </p:nvPr>
        </p:nvSpPr>
        <p:spPr/>
        <p:txBody>
          <a:bodyPr/>
          <a:lstStyle/>
          <a:p>
            <a:r>
              <a:rPr lang="en-US" smtClean="0"/>
              <a:t>April 12, 2016</a:t>
            </a:r>
            <a:endParaRPr lang="en-US" dirty="0"/>
          </a:p>
        </p:txBody>
      </p:sp>
      <p:sp>
        <p:nvSpPr>
          <p:cNvPr id="13" name="Footer Placeholder 12"/>
          <p:cNvSpPr>
            <a:spLocks noGrp="1"/>
          </p:cNvSpPr>
          <p:nvPr>
            <p:ph type="ftr" sz="quarter" idx="3"/>
          </p:nvPr>
        </p:nvSpPr>
        <p:spPr/>
        <p:txBody>
          <a:bodyPr/>
          <a:lstStyle/>
          <a:p>
            <a:r>
              <a:rPr lang="fr-FR" smtClean="0"/>
              <a:t>Lesson 7 - Daniel 7</a:t>
            </a:r>
            <a:endParaRPr lang="en-US" dirty="0"/>
          </a:p>
        </p:txBody>
      </p:sp>
      <p:sp>
        <p:nvSpPr>
          <p:cNvPr id="14" name="Slide Number Placeholder 13"/>
          <p:cNvSpPr>
            <a:spLocks noGrp="1"/>
          </p:cNvSpPr>
          <p:nvPr>
            <p:ph type="sldNum" sz="quarter" idx="4"/>
          </p:nvPr>
        </p:nvSpPr>
        <p:spPr/>
        <p:txBody>
          <a:bodyPr/>
          <a:lstStyle/>
          <a:p>
            <a:fld id="{5762F52A-C960-462B-8236-8A9481EACB9C}" type="slidenum">
              <a:rPr lang="en-US" smtClean="0"/>
              <a:pPr/>
              <a:t>13</a:t>
            </a:fld>
            <a:endParaRPr lang="en-US" dirty="0"/>
          </a:p>
        </p:txBody>
      </p:sp>
    </p:spTree>
    <p:extLst>
      <p:ext uri="{BB962C8B-B14F-4D97-AF65-F5344CB8AC3E}">
        <p14:creationId xmlns:p14="http://schemas.microsoft.com/office/powerpoint/2010/main" val="4999822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32544" y="1440479"/>
            <a:ext cx="8059056" cy="5109091"/>
          </a:xfrm>
          <a:prstGeom prst="rect">
            <a:avLst/>
          </a:prstGeom>
        </p:spPr>
        <p:txBody>
          <a:bodyPr wrap="square">
            <a:spAutoFit/>
          </a:bodyPr>
          <a:lstStyle/>
          <a:p>
            <a:pPr marL="457200" indent="-457200">
              <a:buFont typeface="Arial" panose="020B0604020202020204" pitchFamily="34" charset="0"/>
              <a:buChar char="•"/>
            </a:pPr>
            <a:r>
              <a:rPr lang="en-US" sz="2200" b="1" dirty="0" smtClean="0"/>
              <a:t>Who</a:t>
            </a:r>
            <a:r>
              <a:rPr lang="en-US" sz="2200" dirty="0" smtClean="0"/>
              <a:t> is involved? </a:t>
            </a:r>
            <a:endParaRPr lang="en-US" sz="2000" dirty="0" smtClean="0"/>
          </a:p>
          <a:p>
            <a:pPr marL="806450" lvl="1" indent="-349250">
              <a:buFont typeface="Calibri" panose="020F0502020204030204" pitchFamily="34" charset="0"/>
              <a:buChar char="­"/>
            </a:pPr>
            <a:r>
              <a:rPr lang="en-US" sz="2000" dirty="0" smtClean="0">
                <a:hlinkClick r:id="rId3"/>
              </a:rPr>
              <a:t>Daniel </a:t>
            </a:r>
            <a:endParaRPr lang="en-US" sz="2000" dirty="0" smtClean="0"/>
          </a:p>
          <a:p>
            <a:pPr marL="800046" lvl="1" indent="-342900">
              <a:buFont typeface="Calibri" panose="020F0502020204030204" pitchFamily="34" charset="0"/>
              <a:buChar char="­"/>
            </a:pPr>
            <a:r>
              <a:rPr lang="en-US" sz="2000" dirty="0" smtClean="0">
                <a:hlinkClick r:id="rId4"/>
              </a:rPr>
              <a:t>Four Beasts</a:t>
            </a:r>
          </a:p>
          <a:p>
            <a:pPr marL="1257193" lvl="2" indent="-342900">
              <a:buFont typeface="Calibri" panose="020F0502020204030204" pitchFamily="34" charset="0"/>
              <a:buChar char="­"/>
            </a:pPr>
            <a:r>
              <a:rPr lang="en-US" sz="2000" dirty="0" smtClean="0">
                <a:hlinkClick r:id="rId4"/>
              </a:rPr>
              <a:t>First: Like a Lion with Eagle’s Wings </a:t>
            </a:r>
          </a:p>
          <a:p>
            <a:pPr marL="1257193" lvl="2" indent="-342900">
              <a:buFont typeface="Calibri" panose="020F0502020204030204" pitchFamily="34" charset="0"/>
              <a:buChar char="­"/>
            </a:pPr>
            <a:r>
              <a:rPr lang="en-US" sz="2000" dirty="0" smtClean="0">
                <a:hlinkClick r:id="rId4"/>
              </a:rPr>
              <a:t>Second: Like a Bear with 3 Ribs in its Mouth </a:t>
            </a:r>
          </a:p>
          <a:p>
            <a:pPr marL="1257193" lvl="2" indent="-342900">
              <a:buFont typeface="Calibri" panose="020F0502020204030204" pitchFamily="34" charset="0"/>
              <a:buChar char="­"/>
            </a:pPr>
            <a:r>
              <a:rPr lang="en-US" sz="2000" dirty="0" smtClean="0">
                <a:hlinkClick r:id="rId4"/>
              </a:rPr>
              <a:t>Third: Like a Leopard with 4 Wings on its back and 4 Heads </a:t>
            </a:r>
          </a:p>
          <a:p>
            <a:pPr marL="1257193" lvl="2" indent="-342900">
              <a:buFont typeface="Calibri" panose="020F0502020204030204" pitchFamily="34" charset="0"/>
              <a:buChar char="­"/>
            </a:pPr>
            <a:r>
              <a:rPr lang="en-US" sz="2000" dirty="0" smtClean="0">
                <a:hlinkClick r:id="rId4"/>
              </a:rPr>
              <a:t>Fourth: Terrifying, Dreadful, Strong, Iron Teeth, 10 Horns + </a:t>
            </a:r>
            <a:r>
              <a:rPr lang="en-US" sz="2000" dirty="0" smtClean="0">
                <a:hlinkClick r:id="rId4"/>
              </a:rPr>
              <a:t>1 - 3</a:t>
            </a:r>
            <a:r>
              <a:rPr lang="en-US" sz="2000" dirty="0" smtClean="0"/>
              <a:t> </a:t>
            </a:r>
            <a:endParaRPr lang="en-US" sz="2000" dirty="0" smtClean="0"/>
          </a:p>
          <a:p>
            <a:pPr marL="800046" lvl="1" indent="-342900">
              <a:buFont typeface="Calibri" panose="020F0502020204030204" pitchFamily="34" charset="0"/>
              <a:buChar char="­"/>
            </a:pPr>
            <a:r>
              <a:rPr lang="en-US" sz="2000" dirty="0" smtClean="0">
                <a:hlinkClick r:id="rId5"/>
              </a:rPr>
              <a:t>The Ancient of Days</a:t>
            </a:r>
            <a:r>
              <a:rPr lang="en-US" sz="2000" dirty="0" smtClean="0"/>
              <a:t> / </a:t>
            </a:r>
            <a:r>
              <a:rPr lang="en-US" sz="2000" dirty="0" smtClean="0">
                <a:hlinkClick r:id="rId6"/>
              </a:rPr>
              <a:t>Most </a:t>
            </a:r>
            <a:r>
              <a:rPr lang="en-US" sz="2000" dirty="0" smtClean="0">
                <a:hlinkClick r:id="rId6"/>
              </a:rPr>
              <a:t>High</a:t>
            </a:r>
            <a:endParaRPr lang="en-US" sz="2000" dirty="0" smtClean="0"/>
          </a:p>
          <a:p>
            <a:pPr marL="800046" lvl="1" indent="-342900">
              <a:buFont typeface="Calibri" panose="020F0502020204030204" pitchFamily="34" charset="0"/>
              <a:buChar char="­"/>
            </a:pPr>
            <a:r>
              <a:rPr lang="en-US" sz="2000" dirty="0" smtClean="0">
                <a:hlinkClick r:id="rId7"/>
              </a:rPr>
              <a:t>“a thousand thousands” who serve Him</a:t>
            </a:r>
            <a:r>
              <a:rPr lang="en-US" sz="2000" dirty="0" smtClean="0"/>
              <a:t> </a:t>
            </a:r>
            <a:endParaRPr lang="en-US" sz="2000" dirty="0" smtClean="0"/>
          </a:p>
          <a:p>
            <a:pPr marL="800046" lvl="1" indent="-342900">
              <a:buFont typeface="Calibri" panose="020F0502020204030204" pitchFamily="34" charset="0"/>
              <a:buChar char="­"/>
            </a:pPr>
            <a:r>
              <a:rPr lang="en-US" sz="2000" dirty="0" smtClean="0">
                <a:hlinkClick r:id="rId8"/>
              </a:rPr>
              <a:t>10,000 x 10,000 who stood before Him </a:t>
            </a:r>
            <a:endParaRPr lang="en-US" sz="2000" dirty="0" smtClean="0"/>
          </a:p>
          <a:p>
            <a:pPr marL="800046" lvl="1" indent="-342900">
              <a:buFont typeface="Calibri" panose="020F0502020204030204" pitchFamily="34" charset="0"/>
              <a:buChar char="­"/>
            </a:pPr>
            <a:r>
              <a:rPr lang="en-US" sz="2000" dirty="0" smtClean="0">
                <a:hlinkClick r:id="rId9"/>
              </a:rPr>
              <a:t>One like a Son of Man</a:t>
            </a:r>
            <a:r>
              <a:rPr lang="en-US" sz="2000" dirty="0" smtClean="0"/>
              <a:t> </a:t>
            </a:r>
          </a:p>
          <a:p>
            <a:pPr marL="800046" lvl="1" indent="-342900">
              <a:buFont typeface="Calibri" panose="020F0502020204030204" pitchFamily="34" charset="0"/>
              <a:buChar char="­"/>
            </a:pPr>
            <a:r>
              <a:rPr lang="en-US" sz="2000" dirty="0" smtClean="0">
                <a:hlinkClick r:id="rId10"/>
              </a:rPr>
              <a:t>Bystander / Interpreter</a:t>
            </a:r>
            <a:r>
              <a:rPr lang="en-US" sz="2000" dirty="0" smtClean="0"/>
              <a:t> </a:t>
            </a:r>
          </a:p>
          <a:p>
            <a:pPr marL="800046" lvl="1" indent="-342900">
              <a:buFont typeface="Calibri" panose="020F0502020204030204" pitchFamily="34" charset="0"/>
              <a:buChar char="­"/>
            </a:pPr>
            <a:r>
              <a:rPr lang="en-US" sz="2000" dirty="0" smtClean="0">
                <a:hlinkClick r:id="rId11"/>
              </a:rPr>
              <a:t>Saints of the Most High</a:t>
            </a:r>
            <a:endParaRPr lang="en-US" sz="2000" dirty="0" smtClean="0"/>
          </a:p>
          <a:p>
            <a:pPr marL="457200" indent="-457200">
              <a:buFont typeface="Arial" panose="020B0604020202020204" pitchFamily="34" charset="0"/>
              <a:buChar char="•"/>
            </a:pPr>
            <a:r>
              <a:rPr lang="en-US" sz="2200" b="1" dirty="0" smtClean="0"/>
              <a:t>When</a:t>
            </a:r>
            <a:r>
              <a:rPr lang="en-US" sz="2200" dirty="0" smtClean="0"/>
              <a:t> does this event occur? </a:t>
            </a:r>
          </a:p>
          <a:p>
            <a:r>
              <a:rPr lang="en-US" sz="2000" dirty="0" smtClean="0"/>
              <a:t>	</a:t>
            </a:r>
            <a:r>
              <a:rPr lang="en-US" sz="2000" dirty="0" smtClean="0">
                <a:hlinkClick r:id="rId12"/>
              </a:rPr>
              <a:t>In the first year of Belshazzar King of Babylon</a:t>
            </a:r>
            <a:r>
              <a:rPr lang="en-US" sz="2000" dirty="0" smtClean="0"/>
              <a:t> (</a:t>
            </a:r>
            <a:r>
              <a:rPr lang="en-US" sz="2000" dirty="0" smtClean="0">
                <a:hlinkClick r:id="rId13"/>
              </a:rPr>
              <a:t>c. </a:t>
            </a:r>
            <a:r>
              <a:rPr lang="en-US" sz="2000" dirty="0" smtClean="0">
                <a:hlinkClick r:id="rId13"/>
              </a:rPr>
              <a:t>556 – 550 </a:t>
            </a:r>
            <a:r>
              <a:rPr lang="en-US" sz="2000" dirty="0" smtClean="0">
                <a:hlinkClick r:id="rId13"/>
              </a:rPr>
              <a:t>BC</a:t>
            </a:r>
            <a:r>
              <a:rPr lang="en-US" sz="2000" dirty="0" smtClean="0"/>
              <a:t>) </a:t>
            </a:r>
          </a:p>
          <a:p>
            <a:pPr marL="457200" indent="-457200">
              <a:buFont typeface="Arial" panose="020B0604020202020204" pitchFamily="34" charset="0"/>
              <a:buChar char="•"/>
            </a:pPr>
            <a:r>
              <a:rPr lang="en-US" sz="2200" b="1" dirty="0" smtClean="0"/>
              <a:t>Where</a:t>
            </a:r>
            <a:r>
              <a:rPr lang="en-US" sz="2200" dirty="0" smtClean="0"/>
              <a:t> does this event occur?  </a:t>
            </a:r>
            <a:r>
              <a:rPr lang="en-US" sz="2200" dirty="0" smtClean="0">
                <a:hlinkClick r:id="rId14"/>
              </a:rPr>
              <a:t>Babylon</a:t>
            </a:r>
            <a:r>
              <a:rPr lang="en-US" sz="2200" dirty="0" smtClean="0"/>
              <a:t> (city) </a:t>
            </a:r>
          </a:p>
        </p:txBody>
      </p:sp>
      <p:sp>
        <p:nvSpPr>
          <p:cNvPr id="8" name="Rectangle 7"/>
          <p:cNvSpPr/>
          <p:nvPr/>
        </p:nvSpPr>
        <p:spPr>
          <a:xfrm>
            <a:off x="1904999" y="124943"/>
            <a:ext cx="5334001" cy="1138773"/>
          </a:xfrm>
          <a:prstGeom prst="rect">
            <a:avLst/>
          </a:prstGeom>
        </p:spPr>
        <p:txBody>
          <a:bodyPr wrap="square" anchor="ctr">
            <a:spAutoFit/>
          </a:bodyPr>
          <a:lstStyle/>
          <a:p>
            <a:pPr algn="ctr"/>
            <a:r>
              <a:rPr lang="en-US" sz="3600" dirty="0">
                <a:hlinkClick r:id="rId15"/>
              </a:rPr>
              <a:t>Daniel </a:t>
            </a:r>
            <a:r>
              <a:rPr lang="en-US" sz="3600" dirty="0" smtClean="0">
                <a:hlinkClick r:id="rId15"/>
              </a:rPr>
              <a:t>7</a:t>
            </a:r>
            <a:endParaRPr lang="en-US" sz="3200" dirty="0" smtClean="0"/>
          </a:p>
          <a:p>
            <a:pPr algn="ctr"/>
            <a:r>
              <a:rPr lang="en-US" sz="3200" b="1" dirty="0" smtClean="0"/>
              <a:t>Observation</a:t>
            </a:r>
          </a:p>
        </p:txBody>
      </p:sp>
      <p:sp>
        <p:nvSpPr>
          <p:cNvPr id="11" name="Date Placeholder 10"/>
          <p:cNvSpPr>
            <a:spLocks noGrp="1"/>
          </p:cNvSpPr>
          <p:nvPr>
            <p:ph type="dt" sz="half" idx="2"/>
          </p:nvPr>
        </p:nvSpPr>
        <p:spPr/>
        <p:txBody>
          <a:bodyPr/>
          <a:lstStyle/>
          <a:p>
            <a:r>
              <a:rPr lang="en-US" smtClean="0"/>
              <a:t>April 12, 2016</a:t>
            </a:r>
            <a:endParaRPr lang="en-US" dirty="0"/>
          </a:p>
        </p:txBody>
      </p:sp>
      <p:sp>
        <p:nvSpPr>
          <p:cNvPr id="13" name="Footer Placeholder 12"/>
          <p:cNvSpPr>
            <a:spLocks noGrp="1"/>
          </p:cNvSpPr>
          <p:nvPr>
            <p:ph type="ftr" sz="quarter" idx="3"/>
          </p:nvPr>
        </p:nvSpPr>
        <p:spPr/>
        <p:txBody>
          <a:bodyPr/>
          <a:lstStyle/>
          <a:p>
            <a:r>
              <a:rPr lang="fr-FR" smtClean="0"/>
              <a:t>Lesson 7 - Daniel 7</a:t>
            </a:r>
            <a:endParaRPr lang="en-US" dirty="0"/>
          </a:p>
        </p:txBody>
      </p:sp>
      <p:sp>
        <p:nvSpPr>
          <p:cNvPr id="14" name="Slide Number Placeholder 13"/>
          <p:cNvSpPr>
            <a:spLocks noGrp="1"/>
          </p:cNvSpPr>
          <p:nvPr>
            <p:ph type="sldNum" sz="quarter" idx="4"/>
          </p:nvPr>
        </p:nvSpPr>
        <p:spPr/>
        <p:txBody>
          <a:bodyPr/>
          <a:lstStyle/>
          <a:p>
            <a:fld id="{5762F52A-C960-462B-8236-8A9481EACB9C}" type="slidenum">
              <a:rPr lang="en-US" smtClean="0"/>
              <a:pPr/>
              <a:t>14</a:t>
            </a:fld>
            <a:endParaRPr lang="en-US" dirty="0"/>
          </a:p>
        </p:txBody>
      </p:sp>
    </p:spTree>
    <p:extLst>
      <p:ext uri="{BB962C8B-B14F-4D97-AF65-F5344CB8AC3E}">
        <p14:creationId xmlns:p14="http://schemas.microsoft.com/office/powerpoint/2010/main" val="2682100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910011" y="169712"/>
            <a:ext cx="2301720" cy="769441"/>
          </a:xfrm>
          <a:prstGeom prst="rect">
            <a:avLst/>
          </a:prstGeom>
        </p:spPr>
        <p:txBody>
          <a:bodyPr wrap="none">
            <a:spAutoFit/>
          </a:bodyPr>
          <a:lstStyle/>
          <a:p>
            <a:pPr algn="ctr"/>
            <a:r>
              <a:rPr lang="en-US" sz="2400" b="1" dirty="0" smtClean="0"/>
              <a:t>Nebuchadnezzar</a:t>
            </a:r>
            <a:endParaRPr lang="en-US" sz="2000" b="1" dirty="0" smtClean="0"/>
          </a:p>
          <a:p>
            <a:pPr algn="ctr"/>
            <a:r>
              <a:rPr lang="en-US" sz="2000" b="1" dirty="0" smtClean="0"/>
              <a:t>605 </a:t>
            </a:r>
            <a:r>
              <a:rPr lang="en-US" sz="2000" b="1" dirty="0" smtClean="0"/>
              <a:t>– 562 </a:t>
            </a:r>
            <a:r>
              <a:rPr lang="en-US" sz="2000" b="1" dirty="0" smtClean="0"/>
              <a:t>BC</a:t>
            </a:r>
            <a:endParaRPr lang="en-US" sz="2000" dirty="0"/>
          </a:p>
        </p:txBody>
      </p:sp>
      <p:sp>
        <p:nvSpPr>
          <p:cNvPr id="5" name="Left-Right Arrow 4"/>
          <p:cNvSpPr/>
          <p:nvPr/>
        </p:nvSpPr>
        <p:spPr>
          <a:xfrm rot="2187974">
            <a:off x="-634164" y="3193702"/>
            <a:ext cx="10248113" cy="470597"/>
          </a:xfrm>
          <a:prstGeom prst="lef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Brace 7"/>
          <p:cNvSpPr/>
          <p:nvPr/>
        </p:nvSpPr>
        <p:spPr>
          <a:xfrm rot="18449366">
            <a:off x="2107638" y="-337231"/>
            <a:ext cx="419100" cy="3440159"/>
          </a:xfrm>
          <a:prstGeom prst="rightBrace">
            <a:avLst>
              <a:gd name="adj1" fmla="val 8333"/>
              <a:gd name="adj2" fmla="val 4879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Right Brace 8"/>
          <p:cNvSpPr/>
          <p:nvPr/>
        </p:nvSpPr>
        <p:spPr>
          <a:xfrm rot="18353001">
            <a:off x="4473401" y="1927413"/>
            <a:ext cx="419100" cy="2438400"/>
          </a:xfrm>
          <a:prstGeom prst="rightBrace">
            <a:avLst>
              <a:gd name="adj1" fmla="val 8333"/>
              <a:gd name="adj2" fmla="val 4879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Right Brace 9"/>
          <p:cNvSpPr/>
          <p:nvPr/>
        </p:nvSpPr>
        <p:spPr>
          <a:xfrm rot="18361339">
            <a:off x="6917624" y="3100996"/>
            <a:ext cx="419100" cy="3619359"/>
          </a:xfrm>
          <a:prstGeom prst="rightBrace">
            <a:avLst>
              <a:gd name="adj1" fmla="val 8333"/>
              <a:gd name="adj2" fmla="val 4879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Down Arrow 14"/>
          <p:cNvSpPr/>
          <p:nvPr/>
        </p:nvSpPr>
        <p:spPr>
          <a:xfrm rot="13150947">
            <a:off x="5120946" y="4259941"/>
            <a:ext cx="84293" cy="565666"/>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4694985" y="2200876"/>
            <a:ext cx="2197205" cy="769441"/>
          </a:xfrm>
          <a:prstGeom prst="rect">
            <a:avLst/>
          </a:prstGeom>
        </p:spPr>
        <p:txBody>
          <a:bodyPr wrap="none">
            <a:spAutoFit/>
          </a:bodyPr>
          <a:lstStyle/>
          <a:p>
            <a:pPr algn="ctr"/>
            <a:r>
              <a:rPr lang="en-US" sz="2400" b="1" dirty="0" smtClean="0"/>
              <a:t>Belshazzar</a:t>
            </a:r>
            <a:r>
              <a:rPr lang="en-US" sz="2000" b="1" dirty="0" smtClean="0"/>
              <a:t>, et.al.</a:t>
            </a:r>
          </a:p>
          <a:p>
            <a:pPr algn="ctr"/>
            <a:r>
              <a:rPr lang="en-US" sz="2000" b="1" dirty="0" smtClean="0"/>
              <a:t>561 – 539 </a:t>
            </a:r>
            <a:r>
              <a:rPr lang="en-US" sz="2000" b="1" dirty="0" smtClean="0"/>
              <a:t>BC</a:t>
            </a:r>
            <a:endParaRPr lang="en-US" sz="2000" dirty="0"/>
          </a:p>
        </p:txBody>
      </p:sp>
      <p:sp>
        <p:nvSpPr>
          <p:cNvPr id="19" name="Rectangle 18"/>
          <p:cNvSpPr/>
          <p:nvPr/>
        </p:nvSpPr>
        <p:spPr>
          <a:xfrm>
            <a:off x="6934200" y="3901861"/>
            <a:ext cx="1981633" cy="769441"/>
          </a:xfrm>
          <a:prstGeom prst="rect">
            <a:avLst/>
          </a:prstGeom>
        </p:spPr>
        <p:txBody>
          <a:bodyPr wrap="none">
            <a:spAutoFit/>
          </a:bodyPr>
          <a:lstStyle/>
          <a:p>
            <a:pPr algn="ctr"/>
            <a:r>
              <a:rPr lang="en-US" sz="2400" b="1" dirty="0" smtClean="0"/>
              <a:t>Cyrus / Darius</a:t>
            </a:r>
          </a:p>
          <a:p>
            <a:pPr algn="ctr"/>
            <a:r>
              <a:rPr lang="en-US" sz="2000" b="1" dirty="0" smtClean="0"/>
              <a:t>539 BC &amp; on</a:t>
            </a:r>
            <a:endParaRPr lang="en-US" sz="2000" dirty="0"/>
          </a:p>
        </p:txBody>
      </p:sp>
      <p:sp>
        <p:nvSpPr>
          <p:cNvPr id="25" name="TextBox 24"/>
          <p:cNvSpPr txBox="1"/>
          <p:nvPr/>
        </p:nvSpPr>
        <p:spPr>
          <a:xfrm>
            <a:off x="4572001" y="236232"/>
            <a:ext cx="4191000" cy="1477328"/>
          </a:xfrm>
          <a:prstGeom prst="rect">
            <a:avLst/>
          </a:prstGeom>
          <a:noFill/>
        </p:spPr>
        <p:txBody>
          <a:bodyPr wrap="square" rtlCol="0">
            <a:spAutoFit/>
          </a:bodyPr>
          <a:lstStyle/>
          <a:p>
            <a:pPr algn="r">
              <a:lnSpc>
                <a:spcPct val="150000"/>
              </a:lnSpc>
            </a:pPr>
            <a:r>
              <a:rPr lang="en-US" sz="2000" dirty="0" smtClean="0"/>
              <a:t>1</a:t>
            </a:r>
            <a:r>
              <a:rPr lang="en-US" sz="2000" baseline="30000" dirty="0" smtClean="0"/>
              <a:t>st</a:t>
            </a:r>
            <a:r>
              <a:rPr lang="en-US" sz="2000" dirty="0" smtClean="0"/>
              <a:t> Invasion 605 BC = King Jehoiakim</a:t>
            </a:r>
          </a:p>
          <a:p>
            <a:pPr algn="r">
              <a:lnSpc>
                <a:spcPct val="150000"/>
              </a:lnSpc>
            </a:pPr>
            <a:r>
              <a:rPr lang="en-US" sz="2000" dirty="0" smtClean="0"/>
              <a:t>2</a:t>
            </a:r>
            <a:r>
              <a:rPr lang="en-US" sz="2000" baseline="30000" dirty="0" smtClean="0"/>
              <a:t>nd</a:t>
            </a:r>
            <a:r>
              <a:rPr lang="en-US" sz="2000" dirty="0" smtClean="0"/>
              <a:t> Invasion 597 BC = King Jehoiachin</a:t>
            </a:r>
          </a:p>
          <a:p>
            <a:pPr algn="r">
              <a:lnSpc>
                <a:spcPct val="150000"/>
              </a:lnSpc>
            </a:pPr>
            <a:r>
              <a:rPr lang="en-US" sz="2000" dirty="0" smtClean="0"/>
              <a:t>3</a:t>
            </a:r>
            <a:r>
              <a:rPr lang="en-US" sz="2000" baseline="30000" dirty="0" smtClean="0"/>
              <a:t>rd</a:t>
            </a:r>
            <a:r>
              <a:rPr lang="en-US" sz="2000" dirty="0" smtClean="0"/>
              <a:t> Invasion 586 BC = King Zedekiah</a:t>
            </a:r>
            <a:endParaRPr lang="en-US" sz="2000" dirty="0"/>
          </a:p>
        </p:txBody>
      </p:sp>
      <p:sp>
        <p:nvSpPr>
          <p:cNvPr id="26" name="Rectangle 25"/>
          <p:cNvSpPr/>
          <p:nvPr/>
        </p:nvSpPr>
        <p:spPr>
          <a:xfrm>
            <a:off x="3505200" y="4853226"/>
            <a:ext cx="1514389" cy="861774"/>
          </a:xfrm>
          <a:prstGeom prst="rect">
            <a:avLst/>
          </a:prstGeom>
        </p:spPr>
        <p:txBody>
          <a:bodyPr wrap="none">
            <a:spAutoFit/>
          </a:bodyPr>
          <a:lstStyle/>
          <a:p>
            <a:pPr algn="ctr"/>
            <a:r>
              <a:rPr lang="en-US" b="1" dirty="0" smtClean="0"/>
              <a:t>Hand Writing </a:t>
            </a:r>
          </a:p>
          <a:p>
            <a:pPr algn="ctr"/>
            <a:r>
              <a:rPr lang="en-US" b="1" dirty="0" smtClean="0"/>
              <a:t>On The Wall</a:t>
            </a:r>
          </a:p>
          <a:p>
            <a:pPr algn="ctr"/>
            <a:r>
              <a:rPr lang="en-US" sz="1400" b="1" dirty="0" smtClean="0"/>
              <a:t>Chapter 5</a:t>
            </a:r>
            <a:endParaRPr lang="en-US" sz="1400" dirty="0"/>
          </a:p>
        </p:txBody>
      </p:sp>
      <p:sp>
        <p:nvSpPr>
          <p:cNvPr id="28" name="Down Arrow 27"/>
          <p:cNvSpPr/>
          <p:nvPr/>
        </p:nvSpPr>
        <p:spPr>
          <a:xfrm rot="13150947">
            <a:off x="356093" y="681838"/>
            <a:ext cx="84293" cy="565666"/>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Down Arrow 28"/>
          <p:cNvSpPr/>
          <p:nvPr/>
        </p:nvSpPr>
        <p:spPr>
          <a:xfrm rot="13150947">
            <a:off x="2207169" y="2067289"/>
            <a:ext cx="84293" cy="565666"/>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141760" y="921183"/>
            <a:ext cx="904735" cy="861774"/>
          </a:xfrm>
          <a:prstGeom prst="rect">
            <a:avLst/>
          </a:prstGeom>
          <a:solidFill>
            <a:srgbClr val="FFFF00"/>
          </a:solidFill>
        </p:spPr>
        <p:txBody>
          <a:bodyPr wrap="none">
            <a:spAutoFit/>
          </a:bodyPr>
          <a:lstStyle/>
          <a:p>
            <a:pPr algn="ctr"/>
            <a:r>
              <a:rPr lang="en-US" b="1" dirty="0" smtClean="0"/>
              <a:t>1</a:t>
            </a:r>
            <a:r>
              <a:rPr lang="en-US" b="1" baseline="30000" dirty="0" smtClean="0"/>
              <a:t>st</a:t>
            </a:r>
            <a:r>
              <a:rPr lang="en-US" b="1" dirty="0" smtClean="0"/>
              <a:t> </a:t>
            </a:r>
          </a:p>
          <a:p>
            <a:pPr algn="ctr"/>
            <a:r>
              <a:rPr lang="en-US" b="1" dirty="0" smtClean="0"/>
              <a:t>Dream</a:t>
            </a:r>
          </a:p>
          <a:p>
            <a:pPr algn="ctr"/>
            <a:r>
              <a:rPr lang="en-US" sz="1400" b="1" dirty="0" smtClean="0"/>
              <a:t>Chapter 2</a:t>
            </a:r>
            <a:endParaRPr lang="en-US" sz="1400" dirty="0"/>
          </a:p>
        </p:txBody>
      </p:sp>
      <p:sp>
        <p:nvSpPr>
          <p:cNvPr id="31" name="Rectangle 30"/>
          <p:cNvSpPr/>
          <p:nvPr/>
        </p:nvSpPr>
        <p:spPr>
          <a:xfrm>
            <a:off x="1295400" y="2514600"/>
            <a:ext cx="904735" cy="861774"/>
          </a:xfrm>
          <a:prstGeom prst="rect">
            <a:avLst/>
          </a:prstGeom>
        </p:spPr>
        <p:txBody>
          <a:bodyPr wrap="none">
            <a:spAutoFit/>
          </a:bodyPr>
          <a:lstStyle/>
          <a:p>
            <a:pPr algn="ctr"/>
            <a:r>
              <a:rPr lang="en-US" b="1" dirty="0" smtClean="0"/>
              <a:t>2</a:t>
            </a:r>
            <a:r>
              <a:rPr lang="en-US" b="1" baseline="30000" dirty="0" smtClean="0"/>
              <a:t>nd</a:t>
            </a:r>
            <a:r>
              <a:rPr lang="en-US" b="1" dirty="0" smtClean="0"/>
              <a:t> </a:t>
            </a:r>
          </a:p>
          <a:p>
            <a:pPr algn="ctr"/>
            <a:r>
              <a:rPr lang="en-US" b="1" dirty="0" smtClean="0"/>
              <a:t>Dream</a:t>
            </a:r>
          </a:p>
          <a:p>
            <a:pPr algn="ctr"/>
            <a:r>
              <a:rPr lang="en-US" sz="1400" b="1" dirty="0" smtClean="0"/>
              <a:t>Chapter 4</a:t>
            </a:r>
            <a:endParaRPr lang="en-US" sz="1400" dirty="0"/>
          </a:p>
        </p:txBody>
      </p:sp>
      <p:sp>
        <p:nvSpPr>
          <p:cNvPr id="32" name="Down Arrow 31"/>
          <p:cNvSpPr/>
          <p:nvPr/>
        </p:nvSpPr>
        <p:spPr>
          <a:xfrm rot="13150947">
            <a:off x="1255610" y="1345877"/>
            <a:ext cx="84293" cy="565666"/>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393945" y="1939048"/>
            <a:ext cx="1511055" cy="584775"/>
          </a:xfrm>
          <a:prstGeom prst="rect">
            <a:avLst/>
          </a:prstGeom>
          <a:noFill/>
        </p:spPr>
        <p:txBody>
          <a:bodyPr wrap="none">
            <a:spAutoFit/>
          </a:bodyPr>
          <a:lstStyle/>
          <a:p>
            <a:pPr algn="ctr"/>
            <a:r>
              <a:rPr lang="en-US" b="1" dirty="0" smtClean="0"/>
              <a:t>Golden Image</a:t>
            </a:r>
          </a:p>
          <a:p>
            <a:pPr algn="ctr"/>
            <a:r>
              <a:rPr lang="en-US" sz="1400" b="1" dirty="0" smtClean="0"/>
              <a:t>Chapter 3</a:t>
            </a:r>
            <a:endParaRPr lang="en-US" sz="1400" dirty="0"/>
          </a:p>
        </p:txBody>
      </p:sp>
      <p:sp>
        <p:nvSpPr>
          <p:cNvPr id="35" name="Down Arrow 34"/>
          <p:cNvSpPr/>
          <p:nvPr/>
        </p:nvSpPr>
        <p:spPr>
          <a:xfrm rot="13150947">
            <a:off x="6452092" y="5297030"/>
            <a:ext cx="84293" cy="565666"/>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6283861" y="5700169"/>
            <a:ext cx="1160767" cy="584775"/>
          </a:xfrm>
          <a:prstGeom prst="rect">
            <a:avLst/>
          </a:prstGeom>
        </p:spPr>
        <p:txBody>
          <a:bodyPr wrap="none">
            <a:spAutoFit/>
          </a:bodyPr>
          <a:lstStyle/>
          <a:p>
            <a:pPr algn="ctr"/>
            <a:r>
              <a:rPr lang="en-US" b="1" dirty="0" smtClean="0"/>
              <a:t>Lion’s Den</a:t>
            </a:r>
          </a:p>
          <a:p>
            <a:pPr algn="ctr"/>
            <a:r>
              <a:rPr lang="en-US" sz="1400" b="1" dirty="0" smtClean="0"/>
              <a:t>Chapter 6</a:t>
            </a:r>
            <a:endParaRPr lang="en-US" sz="1400" dirty="0"/>
          </a:p>
        </p:txBody>
      </p:sp>
      <p:sp>
        <p:nvSpPr>
          <p:cNvPr id="37" name="Rectangle 36"/>
          <p:cNvSpPr/>
          <p:nvPr/>
        </p:nvSpPr>
        <p:spPr>
          <a:xfrm>
            <a:off x="1828800" y="3352800"/>
            <a:ext cx="1446230" cy="861774"/>
          </a:xfrm>
          <a:prstGeom prst="rect">
            <a:avLst/>
          </a:prstGeom>
          <a:solidFill>
            <a:srgbClr val="FFFF00"/>
          </a:solidFill>
        </p:spPr>
        <p:txBody>
          <a:bodyPr wrap="none">
            <a:spAutoFit/>
          </a:bodyPr>
          <a:lstStyle/>
          <a:p>
            <a:pPr algn="ctr"/>
            <a:r>
              <a:rPr lang="en-US" b="1" dirty="0" smtClean="0"/>
              <a:t>Vision of the </a:t>
            </a:r>
          </a:p>
          <a:p>
            <a:pPr algn="ctr"/>
            <a:r>
              <a:rPr lang="en-US" b="1" dirty="0" smtClean="0"/>
              <a:t>Four Beasts</a:t>
            </a:r>
          </a:p>
          <a:p>
            <a:pPr algn="ctr"/>
            <a:r>
              <a:rPr lang="en-US" sz="1400" b="1" dirty="0" smtClean="0"/>
              <a:t>Chapter 7</a:t>
            </a:r>
            <a:endParaRPr lang="en-US" sz="1400" dirty="0"/>
          </a:p>
        </p:txBody>
      </p:sp>
      <p:sp>
        <p:nvSpPr>
          <p:cNvPr id="38" name="Down Arrow 37"/>
          <p:cNvSpPr/>
          <p:nvPr/>
        </p:nvSpPr>
        <p:spPr>
          <a:xfrm rot="13150947">
            <a:off x="3444244" y="2976504"/>
            <a:ext cx="84293" cy="565666"/>
          </a:xfrm>
          <a:prstGeom prst="downArrow">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3125770" y="3962400"/>
            <a:ext cx="1446230" cy="861774"/>
          </a:xfrm>
          <a:prstGeom prst="rect">
            <a:avLst/>
          </a:prstGeom>
        </p:spPr>
        <p:txBody>
          <a:bodyPr wrap="none">
            <a:spAutoFit/>
          </a:bodyPr>
          <a:lstStyle/>
          <a:p>
            <a:pPr algn="ctr"/>
            <a:r>
              <a:rPr lang="en-US" b="1" dirty="0" smtClean="0"/>
              <a:t>Vision of the </a:t>
            </a:r>
          </a:p>
          <a:p>
            <a:pPr algn="ctr"/>
            <a:r>
              <a:rPr lang="en-US" b="1" dirty="0" smtClean="0"/>
              <a:t>Ram &amp; Goat</a:t>
            </a:r>
          </a:p>
          <a:p>
            <a:pPr algn="ctr"/>
            <a:r>
              <a:rPr lang="en-US" sz="1400" b="1" dirty="0" smtClean="0"/>
              <a:t>Chapter 8</a:t>
            </a:r>
            <a:endParaRPr lang="en-US" sz="1400" dirty="0"/>
          </a:p>
        </p:txBody>
      </p:sp>
      <p:sp>
        <p:nvSpPr>
          <p:cNvPr id="40" name="Rectangle 39"/>
          <p:cNvSpPr/>
          <p:nvPr/>
        </p:nvSpPr>
        <p:spPr>
          <a:xfrm>
            <a:off x="3612852" y="6016508"/>
            <a:ext cx="3324949" cy="861774"/>
          </a:xfrm>
          <a:prstGeom prst="rect">
            <a:avLst/>
          </a:prstGeom>
        </p:spPr>
        <p:txBody>
          <a:bodyPr wrap="none">
            <a:spAutoFit/>
          </a:bodyPr>
          <a:lstStyle/>
          <a:p>
            <a:pPr algn="ctr"/>
            <a:r>
              <a:rPr lang="en-US" b="1" dirty="0" smtClean="0"/>
              <a:t>Vision of a Man</a:t>
            </a:r>
          </a:p>
          <a:p>
            <a:pPr algn="ctr"/>
            <a:r>
              <a:rPr lang="en-US" b="1" dirty="0" smtClean="0"/>
              <a:t>Kings of the South and the North</a:t>
            </a:r>
          </a:p>
          <a:p>
            <a:pPr algn="ctr"/>
            <a:r>
              <a:rPr lang="en-US" sz="1400" b="1" dirty="0" smtClean="0"/>
              <a:t>Chapters 10 &amp; 11</a:t>
            </a:r>
            <a:endParaRPr lang="en-US" sz="1400" dirty="0"/>
          </a:p>
        </p:txBody>
      </p:sp>
      <p:sp>
        <p:nvSpPr>
          <p:cNvPr id="42" name="Down Arrow 41"/>
          <p:cNvSpPr/>
          <p:nvPr/>
        </p:nvSpPr>
        <p:spPr>
          <a:xfrm rot="13150947">
            <a:off x="4041654" y="3439261"/>
            <a:ext cx="84293" cy="565666"/>
          </a:xfrm>
          <a:prstGeom prst="downArrow">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Down Arrow 42"/>
          <p:cNvSpPr/>
          <p:nvPr/>
        </p:nvSpPr>
        <p:spPr>
          <a:xfrm rot="13150947">
            <a:off x="7202816" y="5859341"/>
            <a:ext cx="65800" cy="794736"/>
          </a:xfrm>
          <a:prstGeom prst="downArrow">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954" y="3541145"/>
            <a:ext cx="1964354" cy="2935855"/>
          </a:xfrm>
          <a:prstGeom prst="rect">
            <a:avLst/>
          </a:prstGeom>
        </p:spPr>
      </p:pic>
      <p:sp>
        <p:nvSpPr>
          <p:cNvPr id="41" name="Down Arrow 40"/>
          <p:cNvSpPr/>
          <p:nvPr/>
        </p:nvSpPr>
        <p:spPr>
          <a:xfrm rot="13150947">
            <a:off x="5751441" y="4690828"/>
            <a:ext cx="84293" cy="565666"/>
          </a:xfrm>
          <a:prstGeom prst="downArrow">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5284362" y="5229749"/>
            <a:ext cx="1178529" cy="584775"/>
          </a:xfrm>
          <a:prstGeom prst="rect">
            <a:avLst/>
          </a:prstGeom>
        </p:spPr>
        <p:txBody>
          <a:bodyPr wrap="none">
            <a:spAutoFit/>
          </a:bodyPr>
          <a:lstStyle/>
          <a:p>
            <a:pPr algn="ctr"/>
            <a:r>
              <a:rPr lang="en-US" b="1" dirty="0" smtClean="0"/>
              <a:t>70 Weeks</a:t>
            </a:r>
          </a:p>
          <a:p>
            <a:pPr algn="ctr"/>
            <a:r>
              <a:rPr lang="en-US" sz="1400" b="1" dirty="0" smtClean="0"/>
              <a:t>Chapter 9</a:t>
            </a:r>
            <a:endParaRPr lang="en-US" sz="1400" dirty="0"/>
          </a:p>
        </p:txBody>
      </p:sp>
      <p:sp>
        <p:nvSpPr>
          <p:cNvPr id="2" name="TextBox 1"/>
          <p:cNvSpPr txBox="1"/>
          <p:nvPr/>
        </p:nvSpPr>
        <p:spPr>
          <a:xfrm rot="18686167">
            <a:off x="2942659" y="3005247"/>
            <a:ext cx="827599" cy="307777"/>
          </a:xfrm>
          <a:prstGeom prst="rect">
            <a:avLst/>
          </a:prstGeom>
          <a:noFill/>
        </p:spPr>
        <p:txBody>
          <a:bodyPr wrap="none" rtlCol="0">
            <a:spAutoFit/>
          </a:bodyPr>
          <a:lstStyle/>
          <a:p>
            <a:r>
              <a:rPr lang="en-US" sz="1400" b="1" dirty="0" smtClean="0"/>
              <a:t>553 B.C</a:t>
            </a:r>
            <a:r>
              <a:rPr lang="en-US" sz="1400" b="1" dirty="0"/>
              <a:t>.</a:t>
            </a:r>
            <a:r>
              <a:rPr lang="en-US" sz="1400" dirty="0"/>
              <a:t> </a:t>
            </a:r>
          </a:p>
        </p:txBody>
      </p:sp>
      <p:sp>
        <p:nvSpPr>
          <p:cNvPr id="34" name="TextBox 33"/>
          <p:cNvSpPr txBox="1"/>
          <p:nvPr/>
        </p:nvSpPr>
        <p:spPr>
          <a:xfrm rot="18686167">
            <a:off x="-144326" y="748025"/>
            <a:ext cx="827599" cy="307777"/>
          </a:xfrm>
          <a:prstGeom prst="rect">
            <a:avLst/>
          </a:prstGeom>
          <a:noFill/>
        </p:spPr>
        <p:txBody>
          <a:bodyPr wrap="none" rtlCol="0">
            <a:spAutoFit/>
          </a:bodyPr>
          <a:lstStyle/>
          <a:p>
            <a:r>
              <a:rPr lang="en-US" sz="1400" b="1" dirty="0" smtClean="0"/>
              <a:t>602 </a:t>
            </a:r>
            <a:r>
              <a:rPr lang="en-US" sz="1400" b="1" dirty="0" smtClean="0"/>
              <a:t>B.C.</a:t>
            </a:r>
            <a:r>
              <a:rPr lang="en-US" sz="1400" dirty="0" smtClean="0"/>
              <a:t> </a:t>
            </a:r>
            <a:endParaRPr lang="en-US" sz="1400" dirty="0"/>
          </a:p>
        </p:txBody>
      </p:sp>
      <p:sp>
        <p:nvSpPr>
          <p:cNvPr id="45" name="TextBox 44"/>
          <p:cNvSpPr txBox="1"/>
          <p:nvPr/>
        </p:nvSpPr>
        <p:spPr>
          <a:xfrm rot="18686167">
            <a:off x="3550861" y="3409228"/>
            <a:ext cx="827599" cy="307777"/>
          </a:xfrm>
          <a:prstGeom prst="rect">
            <a:avLst/>
          </a:prstGeom>
          <a:noFill/>
        </p:spPr>
        <p:txBody>
          <a:bodyPr wrap="none" rtlCol="0">
            <a:spAutoFit/>
          </a:bodyPr>
          <a:lstStyle/>
          <a:p>
            <a:r>
              <a:rPr lang="en-US" sz="1400" b="1" dirty="0" smtClean="0"/>
              <a:t>551 B.C</a:t>
            </a:r>
            <a:r>
              <a:rPr lang="en-US" sz="1400" b="1" dirty="0"/>
              <a:t>.</a:t>
            </a:r>
            <a:r>
              <a:rPr lang="en-US" sz="1400" dirty="0"/>
              <a:t> </a:t>
            </a:r>
          </a:p>
        </p:txBody>
      </p:sp>
      <p:sp>
        <p:nvSpPr>
          <p:cNvPr id="46" name="TextBox 45"/>
          <p:cNvSpPr txBox="1"/>
          <p:nvPr/>
        </p:nvSpPr>
        <p:spPr>
          <a:xfrm rot="18686167">
            <a:off x="4678696" y="4234647"/>
            <a:ext cx="827599" cy="307777"/>
          </a:xfrm>
          <a:prstGeom prst="rect">
            <a:avLst/>
          </a:prstGeom>
          <a:noFill/>
        </p:spPr>
        <p:txBody>
          <a:bodyPr wrap="none" rtlCol="0">
            <a:spAutoFit/>
          </a:bodyPr>
          <a:lstStyle/>
          <a:p>
            <a:r>
              <a:rPr lang="en-US" sz="1400" b="1" dirty="0" smtClean="0"/>
              <a:t>539 B.C</a:t>
            </a:r>
            <a:r>
              <a:rPr lang="en-US" sz="1400" b="1" dirty="0"/>
              <a:t>.</a:t>
            </a:r>
            <a:r>
              <a:rPr lang="en-US" sz="1400" dirty="0"/>
              <a:t> </a:t>
            </a:r>
          </a:p>
        </p:txBody>
      </p:sp>
      <p:sp>
        <p:nvSpPr>
          <p:cNvPr id="47" name="TextBox 46"/>
          <p:cNvSpPr txBox="1"/>
          <p:nvPr/>
        </p:nvSpPr>
        <p:spPr>
          <a:xfrm rot="18686167">
            <a:off x="6992360" y="6221632"/>
            <a:ext cx="827599" cy="307777"/>
          </a:xfrm>
          <a:prstGeom prst="rect">
            <a:avLst/>
          </a:prstGeom>
          <a:noFill/>
        </p:spPr>
        <p:txBody>
          <a:bodyPr wrap="none" rtlCol="0">
            <a:spAutoFit/>
          </a:bodyPr>
          <a:lstStyle/>
          <a:p>
            <a:r>
              <a:rPr lang="en-US" sz="1400" b="1" dirty="0" smtClean="0"/>
              <a:t>536 B.C</a:t>
            </a:r>
            <a:r>
              <a:rPr lang="en-US" sz="1400" b="1" dirty="0"/>
              <a:t>.</a:t>
            </a:r>
            <a:r>
              <a:rPr lang="en-US" sz="1400" dirty="0"/>
              <a:t> </a:t>
            </a:r>
          </a:p>
        </p:txBody>
      </p:sp>
      <p:sp>
        <p:nvSpPr>
          <p:cNvPr id="48" name="TextBox 47"/>
          <p:cNvSpPr txBox="1"/>
          <p:nvPr/>
        </p:nvSpPr>
        <p:spPr>
          <a:xfrm rot="18686167">
            <a:off x="4946010" y="4929543"/>
            <a:ext cx="1178656" cy="307777"/>
          </a:xfrm>
          <a:prstGeom prst="rect">
            <a:avLst/>
          </a:prstGeom>
          <a:noFill/>
        </p:spPr>
        <p:txBody>
          <a:bodyPr wrap="none" rtlCol="0">
            <a:spAutoFit/>
          </a:bodyPr>
          <a:lstStyle/>
          <a:p>
            <a:r>
              <a:rPr lang="en-US" sz="1400" b="1" dirty="0" smtClean="0"/>
              <a:t>539/538 B.C</a:t>
            </a:r>
            <a:r>
              <a:rPr lang="en-US" sz="1400" b="1" dirty="0"/>
              <a:t>.</a:t>
            </a:r>
            <a:r>
              <a:rPr lang="en-US" sz="1400" dirty="0"/>
              <a:t> </a:t>
            </a:r>
          </a:p>
        </p:txBody>
      </p:sp>
      <p:sp>
        <p:nvSpPr>
          <p:cNvPr id="16" name="Date Placeholder 15"/>
          <p:cNvSpPr>
            <a:spLocks noGrp="1"/>
          </p:cNvSpPr>
          <p:nvPr>
            <p:ph type="dt" sz="half" idx="10"/>
          </p:nvPr>
        </p:nvSpPr>
        <p:spPr/>
        <p:txBody>
          <a:bodyPr/>
          <a:lstStyle/>
          <a:p>
            <a:r>
              <a:rPr lang="en-US" smtClean="0"/>
              <a:t>April 12, 2016</a:t>
            </a:r>
            <a:endParaRPr lang="en-US" dirty="0"/>
          </a:p>
        </p:txBody>
      </p:sp>
      <p:sp>
        <p:nvSpPr>
          <p:cNvPr id="20" name="Slide Number Placeholder 19"/>
          <p:cNvSpPr>
            <a:spLocks noGrp="1"/>
          </p:cNvSpPr>
          <p:nvPr>
            <p:ph type="sldNum" sz="quarter" idx="12"/>
          </p:nvPr>
        </p:nvSpPr>
        <p:spPr/>
        <p:txBody>
          <a:bodyPr/>
          <a:lstStyle/>
          <a:p>
            <a:fld id="{5762F52A-C960-462B-8236-8A9481EACB9C}" type="slidenum">
              <a:rPr lang="en-US" smtClean="0"/>
              <a:pPr/>
              <a:t>15</a:t>
            </a:fld>
            <a:endParaRPr lang="en-US" dirty="0"/>
          </a:p>
        </p:txBody>
      </p:sp>
    </p:spTree>
    <p:extLst>
      <p:ext uri="{BB962C8B-B14F-4D97-AF65-F5344CB8AC3E}">
        <p14:creationId xmlns:p14="http://schemas.microsoft.com/office/powerpoint/2010/main" val="1642856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1477071"/>
            <a:ext cx="8763000" cy="5047536"/>
          </a:xfrm>
          <a:prstGeom prst="rect">
            <a:avLst/>
          </a:prstGeom>
        </p:spPr>
        <p:txBody>
          <a:bodyPr wrap="square">
            <a:spAutoFit/>
          </a:bodyPr>
          <a:lstStyle/>
          <a:p>
            <a:pPr marL="457200" indent="-457200">
              <a:buFont typeface="Arial" panose="020B0604020202020204" pitchFamily="34" charset="0"/>
              <a:buChar char="•"/>
            </a:pPr>
            <a:r>
              <a:rPr lang="en-US" sz="2200" b="1" dirty="0" smtClean="0"/>
              <a:t>What</a:t>
            </a:r>
            <a:r>
              <a:rPr lang="en-US" sz="2200" dirty="0" smtClean="0"/>
              <a:t> happens? </a:t>
            </a:r>
          </a:p>
          <a:p>
            <a:pPr marL="806450" lvl="1" indent="-349250">
              <a:buFont typeface="Calibri" panose="020F0502020204030204" pitchFamily="34" charset="0"/>
              <a:buChar char="­"/>
            </a:pPr>
            <a:r>
              <a:rPr lang="en-US" sz="2000" dirty="0" smtClean="0"/>
              <a:t>Daniel has a </a:t>
            </a:r>
            <a:r>
              <a:rPr lang="en-US" sz="2000" b="1" dirty="0" smtClean="0"/>
              <a:t>dream and visions </a:t>
            </a:r>
            <a:r>
              <a:rPr lang="en-US" sz="2000" dirty="0" smtClean="0"/>
              <a:t>while lying in his bed </a:t>
            </a:r>
          </a:p>
          <a:p>
            <a:pPr marL="806450" lvl="1" indent="-349250">
              <a:buFont typeface="Calibri" panose="020F0502020204030204" pitchFamily="34" charset="0"/>
              <a:buChar char="­"/>
            </a:pPr>
            <a:r>
              <a:rPr lang="en-US" sz="2000" dirty="0" smtClean="0"/>
              <a:t>Daniel wrote down the dream, summarizing the matter </a:t>
            </a:r>
          </a:p>
          <a:p>
            <a:pPr marL="806450" lvl="1" indent="-349250">
              <a:buFont typeface="Calibri" panose="020F0502020204030204" pitchFamily="34" charset="0"/>
              <a:buChar char="­"/>
            </a:pPr>
            <a:r>
              <a:rPr lang="en-US" sz="2000" dirty="0" smtClean="0"/>
              <a:t>Daniel saw </a:t>
            </a:r>
            <a:r>
              <a:rPr lang="en-US" sz="2000" b="1" dirty="0" smtClean="0"/>
              <a:t>4 great “beasts”</a:t>
            </a:r>
            <a:r>
              <a:rPr lang="en-US" sz="2000" dirty="0" smtClean="0"/>
              <a:t> come up out of </a:t>
            </a:r>
            <a:r>
              <a:rPr lang="en-US" sz="2000" dirty="0" smtClean="0"/>
              <a:t>“the great sea” </a:t>
            </a:r>
            <a:r>
              <a:rPr lang="en-US" sz="2000" dirty="0" smtClean="0"/>
              <a:t>in succession </a:t>
            </a:r>
          </a:p>
          <a:p>
            <a:pPr marL="806450" lvl="1" indent="-349250">
              <a:buFont typeface="Calibri" panose="020F0502020204030204" pitchFamily="34" charset="0"/>
              <a:buChar char="­"/>
            </a:pPr>
            <a:r>
              <a:rPr lang="en-US" sz="2000" dirty="0" smtClean="0"/>
              <a:t>The 4</a:t>
            </a:r>
            <a:r>
              <a:rPr lang="en-US" sz="2000" baseline="30000" dirty="0" smtClean="0"/>
              <a:t>th</a:t>
            </a:r>
            <a:r>
              <a:rPr lang="en-US" sz="2000" dirty="0" smtClean="0"/>
              <a:t> beast had </a:t>
            </a:r>
            <a:r>
              <a:rPr lang="en-US" sz="2000" b="1" dirty="0" smtClean="0"/>
              <a:t>10 horns</a:t>
            </a:r>
            <a:r>
              <a:rPr lang="en-US" sz="2000" dirty="0" smtClean="0"/>
              <a:t> </a:t>
            </a:r>
          </a:p>
          <a:p>
            <a:pPr marL="806450" lvl="1" indent="-349250">
              <a:buFont typeface="Calibri" panose="020F0502020204030204" pitchFamily="34" charset="0"/>
              <a:buChar char="­"/>
            </a:pPr>
            <a:r>
              <a:rPr lang="en-US" sz="2000" b="1" dirty="0" smtClean="0"/>
              <a:t>1 little horn</a:t>
            </a:r>
            <a:r>
              <a:rPr lang="en-US" sz="2000" dirty="0" smtClean="0"/>
              <a:t> came up, before which 3 of the horns were plucked up</a:t>
            </a:r>
          </a:p>
          <a:p>
            <a:pPr marL="806450" lvl="1" indent="-349250">
              <a:buFont typeface="Calibri" panose="020F0502020204030204" pitchFamily="34" charset="0"/>
              <a:buChar char="­"/>
            </a:pPr>
            <a:r>
              <a:rPr lang="en-US" sz="2000" dirty="0" smtClean="0"/>
              <a:t>The little horn had eyes like a man’s &amp; mouth speaking great things </a:t>
            </a:r>
          </a:p>
          <a:p>
            <a:pPr marL="806450" lvl="1" indent="-349250">
              <a:buFont typeface="Calibri" panose="020F0502020204030204" pitchFamily="34" charset="0"/>
              <a:buChar char="­"/>
            </a:pPr>
            <a:r>
              <a:rPr lang="en-US" sz="2000" dirty="0" smtClean="0"/>
              <a:t>Daniel saw the </a:t>
            </a:r>
            <a:r>
              <a:rPr lang="en-US" sz="2000" b="1" dirty="0" smtClean="0"/>
              <a:t>Ancient of Days</a:t>
            </a:r>
            <a:r>
              <a:rPr lang="en-US" sz="2000" dirty="0" smtClean="0"/>
              <a:t> on his throne </a:t>
            </a:r>
          </a:p>
          <a:p>
            <a:pPr marL="806450" lvl="1" indent="-349250">
              <a:buFont typeface="Calibri" panose="020F0502020204030204" pitchFamily="34" charset="0"/>
              <a:buChar char="­"/>
            </a:pPr>
            <a:r>
              <a:rPr lang="en-US" sz="2000" dirty="0" smtClean="0"/>
              <a:t>“A thousand thousands” served </a:t>
            </a:r>
            <a:r>
              <a:rPr lang="en-US" sz="2000" dirty="0" smtClean="0"/>
              <a:t>Him </a:t>
            </a:r>
            <a:r>
              <a:rPr lang="en-US" sz="2000" dirty="0"/>
              <a:t>&amp; 10,000 x 10,000 </a:t>
            </a:r>
            <a:r>
              <a:rPr lang="en-US" sz="2000" dirty="0" smtClean="0"/>
              <a:t>stood by Him </a:t>
            </a:r>
            <a:endParaRPr lang="en-US" sz="2000" dirty="0" smtClean="0"/>
          </a:p>
          <a:p>
            <a:pPr marL="806450" lvl="1" indent="-349250">
              <a:buFont typeface="Calibri" panose="020F0502020204030204" pitchFamily="34" charset="0"/>
              <a:buChar char="­"/>
            </a:pPr>
            <a:r>
              <a:rPr lang="en-US" sz="2000" dirty="0" smtClean="0"/>
              <a:t>God’s court sat in judgement and the books were opened </a:t>
            </a:r>
          </a:p>
          <a:p>
            <a:pPr marL="806450" lvl="1" indent="-349250">
              <a:buFont typeface="Calibri" panose="020F0502020204030204" pitchFamily="34" charset="0"/>
              <a:buChar char="­"/>
            </a:pPr>
            <a:r>
              <a:rPr lang="en-US" sz="2000" dirty="0"/>
              <a:t>The </a:t>
            </a:r>
            <a:r>
              <a:rPr lang="en-US" sz="2000" b="1" dirty="0"/>
              <a:t>4</a:t>
            </a:r>
            <a:r>
              <a:rPr lang="en-US" sz="2000" b="1" baseline="30000" dirty="0"/>
              <a:t>th</a:t>
            </a:r>
            <a:r>
              <a:rPr lang="en-US" sz="2000" b="1" dirty="0"/>
              <a:t> beast “wears out” the </a:t>
            </a:r>
            <a:r>
              <a:rPr lang="en-US" sz="2000" b="1" dirty="0" smtClean="0"/>
              <a:t>saints</a:t>
            </a:r>
            <a:r>
              <a:rPr lang="en-US" sz="2000" dirty="0" smtClean="0"/>
              <a:t> </a:t>
            </a:r>
            <a:r>
              <a:rPr lang="en-US" sz="2000" dirty="0"/>
              <a:t>of the Most High </a:t>
            </a:r>
          </a:p>
          <a:p>
            <a:pPr marL="806450" lvl="1" indent="-349250">
              <a:buFont typeface="Calibri" panose="020F0502020204030204" pitchFamily="34" charset="0"/>
              <a:buChar char="­"/>
            </a:pPr>
            <a:r>
              <a:rPr lang="en-US" sz="2000" dirty="0" smtClean="0"/>
              <a:t>The </a:t>
            </a:r>
            <a:r>
              <a:rPr lang="en-US" sz="2000" b="1" dirty="0" smtClean="0"/>
              <a:t>4</a:t>
            </a:r>
            <a:r>
              <a:rPr lang="en-US" sz="2000" b="1" baseline="30000" dirty="0" smtClean="0"/>
              <a:t>th</a:t>
            </a:r>
            <a:r>
              <a:rPr lang="en-US" sz="2000" b="1" dirty="0" smtClean="0"/>
              <a:t> beast is killed</a:t>
            </a:r>
            <a:r>
              <a:rPr lang="en-US" sz="2000" dirty="0" smtClean="0"/>
              <a:t> and given over to be burned with fire </a:t>
            </a:r>
          </a:p>
          <a:p>
            <a:pPr marL="806450" lvl="1" indent="-349250">
              <a:buFont typeface="Calibri" panose="020F0502020204030204" pitchFamily="34" charset="0"/>
              <a:buChar char="­"/>
            </a:pPr>
            <a:r>
              <a:rPr lang="en-US" sz="2000" dirty="0" smtClean="0"/>
              <a:t>The other 3 beasts </a:t>
            </a:r>
            <a:r>
              <a:rPr lang="en-US" sz="2000" dirty="0" smtClean="0"/>
              <a:t>lose </a:t>
            </a:r>
            <a:r>
              <a:rPr lang="en-US" sz="2000" dirty="0" smtClean="0"/>
              <a:t>their power, but allowed </a:t>
            </a:r>
            <a:r>
              <a:rPr lang="en-US" sz="2000" dirty="0" smtClean="0"/>
              <a:t>to live a little while longer </a:t>
            </a:r>
            <a:endParaRPr lang="en-US" sz="2000" dirty="0" smtClean="0"/>
          </a:p>
          <a:p>
            <a:pPr marL="806450" lvl="1" indent="-349250">
              <a:buFont typeface="Calibri" panose="020F0502020204030204" pitchFamily="34" charset="0"/>
              <a:buChar char="­"/>
            </a:pPr>
            <a:r>
              <a:rPr lang="en-US" sz="2000" dirty="0" smtClean="0"/>
              <a:t>Daniel saw </a:t>
            </a:r>
            <a:r>
              <a:rPr lang="en-US" sz="2000" dirty="0" smtClean="0"/>
              <a:t>one </a:t>
            </a:r>
            <a:r>
              <a:rPr lang="en-US" sz="2000" dirty="0" smtClean="0"/>
              <a:t>like a </a:t>
            </a:r>
            <a:r>
              <a:rPr lang="en-US" sz="2000" b="1" dirty="0" smtClean="0"/>
              <a:t>Son of Man</a:t>
            </a:r>
            <a:r>
              <a:rPr lang="en-US" sz="2000" dirty="0" smtClean="0"/>
              <a:t> </a:t>
            </a:r>
            <a:r>
              <a:rPr lang="en-US" sz="2000" dirty="0" smtClean="0"/>
              <a:t>presented </a:t>
            </a:r>
            <a:r>
              <a:rPr lang="en-US" sz="2000" dirty="0" smtClean="0"/>
              <a:t>to the Ancient of Days </a:t>
            </a:r>
          </a:p>
          <a:p>
            <a:pPr marL="806450" lvl="1" indent="-349250">
              <a:buFont typeface="Calibri" panose="020F0502020204030204" pitchFamily="34" charset="0"/>
              <a:buChar char="­"/>
            </a:pPr>
            <a:r>
              <a:rPr lang="en-US" sz="2000" dirty="0" smtClean="0"/>
              <a:t>Ancient </a:t>
            </a:r>
            <a:r>
              <a:rPr lang="en-US" sz="2000" dirty="0"/>
              <a:t>of Days </a:t>
            </a:r>
            <a:r>
              <a:rPr lang="en-US" sz="2000" dirty="0" smtClean="0"/>
              <a:t>gives Son </a:t>
            </a:r>
            <a:r>
              <a:rPr lang="en-US" sz="2000" dirty="0"/>
              <a:t>of </a:t>
            </a:r>
            <a:r>
              <a:rPr lang="en-US" sz="2000" dirty="0" smtClean="0"/>
              <a:t>Man dominion, glory, and eternal kingdom </a:t>
            </a:r>
          </a:p>
          <a:p>
            <a:pPr marL="806450" lvl="1" indent="-349250">
              <a:buFont typeface="Calibri" panose="020F0502020204030204" pitchFamily="34" charset="0"/>
              <a:buChar char="­"/>
            </a:pPr>
            <a:r>
              <a:rPr lang="en-US" sz="2000" dirty="0" smtClean="0"/>
              <a:t>The </a:t>
            </a:r>
            <a:r>
              <a:rPr lang="en-US" sz="2000" b="1" dirty="0" smtClean="0"/>
              <a:t>saints</a:t>
            </a:r>
            <a:r>
              <a:rPr lang="en-US" sz="2000" dirty="0" smtClean="0"/>
              <a:t> </a:t>
            </a:r>
            <a:r>
              <a:rPr lang="en-US" sz="2000" dirty="0" smtClean="0"/>
              <a:t>of the Most High </a:t>
            </a:r>
            <a:r>
              <a:rPr lang="en-US" sz="2000" b="1" dirty="0" smtClean="0"/>
              <a:t>reign with the Son of Man forever </a:t>
            </a:r>
            <a:r>
              <a:rPr lang="en-US" sz="2000" dirty="0" smtClean="0"/>
              <a:t>and ever</a:t>
            </a:r>
          </a:p>
        </p:txBody>
      </p:sp>
      <p:sp>
        <p:nvSpPr>
          <p:cNvPr id="8" name="Rectangle 7"/>
          <p:cNvSpPr/>
          <p:nvPr/>
        </p:nvSpPr>
        <p:spPr>
          <a:xfrm>
            <a:off x="1904999" y="124943"/>
            <a:ext cx="5334001" cy="1138773"/>
          </a:xfrm>
          <a:prstGeom prst="rect">
            <a:avLst/>
          </a:prstGeom>
        </p:spPr>
        <p:txBody>
          <a:bodyPr wrap="square" anchor="ctr">
            <a:spAutoFit/>
          </a:bodyPr>
          <a:lstStyle/>
          <a:p>
            <a:pPr algn="ctr"/>
            <a:r>
              <a:rPr lang="en-US" sz="3600" dirty="0">
                <a:hlinkClick r:id="rId3"/>
              </a:rPr>
              <a:t>Daniel </a:t>
            </a:r>
            <a:r>
              <a:rPr lang="en-US" sz="3600" dirty="0" smtClean="0">
                <a:hlinkClick r:id="rId3"/>
              </a:rPr>
              <a:t>7</a:t>
            </a:r>
            <a:endParaRPr lang="en-US" sz="3200" dirty="0" smtClean="0"/>
          </a:p>
          <a:p>
            <a:pPr algn="ctr"/>
            <a:r>
              <a:rPr lang="en-US" sz="3200" b="1" dirty="0" smtClean="0"/>
              <a:t>Observation</a:t>
            </a:r>
          </a:p>
        </p:txBody>
      </p:sp>
      <p:sp>
        <p:nvSpPr>
          <p:cNvPr id="11" name="Date Placeholder 10"/>
          <p:cNvSpPr>
            <a:spLocks noGrp="1"/>
          </p:cNvSpPr>
          <p:nvPr>
            <p:ph type="dt" sz="half" idx="2"/>
          </p:nvPr>
        </p:nvSpPr>
        <p:spPr/>
        <p:txBody>
          <a:bodyPr/>
          <a:lstStyle/>
          <a:p>
            <a:r>
              <a:rPr lang="en-US" smtClean="0"/>
              <a:t>April 12, 2016</a:t>
            </a:r>
            <a:endParaRPr lang="en-US" dirty="0"/>
          </a:p>
        </p:txBody>
      </p:sp>
      <p:sp>
        <p:nvSpPr>
          <p:cNvPr id="13" name="Footer Placeholder 12"/>
          <p:cNvSpPr>
            <a:spLocks noGrp="1"/>
          </p:cNvSpPr>
          <p:nvPr>
            <p:ph type="ftr" sz="quarter" idx="3"/>
          </p:nvPr>
        </p:nvSpPr>
        <p:spPr/>
        <p:txBody>
          <a:bodyPr/>
          <a:lstStyle/>
          <a:p>
            <a:r>
              <a:rPr lang="fr-FR" smtClean="0"/>
              <a:t>Lesson 7 - Daniel 7</a:t>
            </a:r>
            <a:endParaRPr lang="en-US" dirty="0"/>
          </a:p>
        </p:txBody>
      </p:sp>
      <p:sp>
        <p:nvSpPr>
          <p:cNvPr id="14" name="Slide Number Placeholder 13"/>
          <p:cNvSpPr>
            <a:spLocks noGrp="1"/>
          </p:cNvSpPr>
          <p:nvPr>
            <p:ph type="sldNum" sz="quarter" idx="4"/>
          </p:nvPr>
        </p:nvSpPr>
        <p:spPr/>
        <p:txBody>
          <a:bodyPr/>
          <a:lstStyle/>
          <a:p>
            <a:fld id="{5762F52A-C960-462B-8236-8A9481EACB9C}" type="slidenum">
              <a:rPr lang="en-US" smtClean="0"/>
              <a:pPr/>
              <a:t>16</a:t>
            </a:fld>
            <a:endParaRPr lang="en-US" dirty="0"/>
          </a:p>
        </p:txBody>
      </p:sp>
    </p:spTree>
    <p:extLst>
      <p:ext uri="{BB962C8B-B14F-4D97-AF65-F5344CB8AC3E}">
        <p14:creationId xmlns:p14="http://schemas.microsoft.com/office/powerpoint/2010/main" val="31838215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32544" y="1611868"/>
            <a:ext cx="7601856" cy="4785926"/>
          </a:xfrm>
          <a:prstGeom prst="rect">
            <a:avLst/>
          </a:prstGeom>
        </p:spPr>
        <p:txBody>
          <a:bodyPr wrap="square">
            <a:spAutoFit/>
          </a:bodyPr>
          <a:lstStyle/>
          <a:p>
            <a:pPr>
              <a:spcAft>
                <a:spcPts val="600"/>
              </a:spcAft>
            </a:pPr>
            <a:r>
              <a:rPr lang="en-US" sz="2000" baseline="30000" dirty="0" smtClean="0"/>
              <a:t>2 </a:t>
            </a:r>
            <a:r>
              <a:rPr lang="en-US" sz="2000" dirty="0" smtClean="0"/>
              <a:t>the </a:t>
            </a:r>
            <a:r>
              <a:rPr lang="en-US" sz="2000" dirty="0"/>
              <a:t>four winds of </a:t>
            </a:r>
            <a:r>
              <a:rPr lang="en-US" sz="2000" dirty="0" smtClean="0"/>
              <a:t>heaven </a:t>
            </a:r>
            <a:r>
              <a:rPr lang="en-US" sz="2000" b="1" dirty="0" smtClean="0"/>
              <a:t>= 4 is the number of the Earth; 4 is symbolic of the “</a:t>
            </a:r>
            <a:r>
              <a:rPr lang="en-US" sz="2000" b="1" dirty="0" smtClean="0"/>
              <a:t>Four Corners of the Earth” - </a:t>
            </a:r>
            <a:r>
              <a:rPr lang="en-US" sz="2000" b="1" dirty="0" smtClean="0"/>
              <a:t>North, South, East, West</a:t>
            </a:r>
            <a:r>
              <a:rPr lang="en-US" sz="2000" dirty="0" smtClean="0"/>
              <a:t>; the winds of heaven stir up the whole </a:t>
            </a:r>
            <a:r>
              <a:rPr lang="en-US" sz="2000" dirty="0"/>
              <a:t>Earth (</a:t>
            </a:r>
            <a:r>
              <a:rPr lang="en-US" sz="2000" dirty="0">
                <a:hlinkClick r:id="rId3"/>
              </a:rPr>
              <a:t>Daniel 7:2</a:t>
            </a:r>
            <a:r>
              <a:rPr lang="en-US" sz="2000" dirty="0"/>
              <a:t>) </a:t>
            </a:r>
            <a:endParaRPr lang="en-US" sz="2000" dirty="0" smtClean="0"/>
          </a:p>
          <a:p>
            <a:pPr>
              <a:spcAft>
                <a:spcPts val="600"/>
              </a:spcAft>
            </a:pPr>
            <a:r>
              <a:rPr lang="en-US" sz="2000" dirty="0" smtClean="0"/>
              <a:t>the </a:t>
            </a:r>
            <a:r>
              <a:rPr lang="en-US" sz="2000" dirty="0"/>
              <a:t>great </a:t>
            </a:r>
            <a:r>
              <a:rPr lang="en-US" sz="2000" dirty="0" smtClean="0"/>
              <a:t>sea </a:t>
            </a:r>
            <a:r>
              <a:rPr lang="en-US" sz="2000" b="1" dirty="0" smtClean="0"/>
              <a:t>= Humanity; all of the people of </a:t>
            </a:r>
            <a:r>
              <a:rPr lang="en-US" sz="2000" b="1" dirty="0"/>
              <a:t>the Earth </a:t>
            </a:r>
            <a:r>
              <a:rPr lang="en-US" sz="2000" dirty="0"/>
              <a:t>(</a:t>
            </a:r>
            <a:r>
              <a:rPr lang="en-US" sz="2000" dirty="0">
                <a:hlinkClick r:id="rId3"/>
              </a:rPr>
              <a:t>Daniel 7:2</a:t>
            </a:r>
            <a:r>
              <a:rPr lang="en-US" sz="2000" dirty="0"/>
              <a:t> and </a:t>
            </a:r>
            <a:r>
              <a:rPr lang="en-US" sz="2000" dirty="0">
                <a:hlinkClick r:id="rId4"/>
              </a:rPr>
              <a:t>Daniel 7:17</a:t>
            </a:r>
            <a:r>
              <a:rPr lang="en-US" sz="2000" dirty="0"/>
              <a:t>); </a:t>
            </a:r>
            <a:r>
              <a:rPr lang="en-US" sz="2000" dirty="0" smtClean="0"/>
              <a:t>also perhaps the </a:t>
            </a:r>
            <a:r>
              <a:rPr lang="en-US" sz="2000" b="1" dirty="0" smtClean="0"/>
              <a:t>Mediterranean Sea</a:t>
            </a:r>
            <a:r>
              <a:rPr lang="en-US" sz="2000" dirty="0" smtClean="0"/>
              <a:t> (see also </a:t>
            </a:r>
            <a:r>
              <a:rPr lang="en-US" sz="2000" dirty="0" smtClean="0">
                <a:hlinkClick r:id="rId5"/>
              </a:rPr>
              <a:t>Isaiah 17:12-13,57:20,60:5</a:t>
            </a:r>
            <a:r>
              <a:rPr lang="en-US" sz="2000" dirty="0" smtClean="0"/>
              <a:t>; </a:t>
            </a:r>
            <a:r>
              <a:rPr lang="en-US" sz="2000" dirty="0" smtClean="0">
                <a:hlinkClick r:id="rId6"/>
              </a:rPr>
              <a:t>Ezekiel 26:3</a:t>
            </a:r>
            <a:r>
              <a:rPr lang="en-US" sz="2000" dirty="0" smtClean="0"/>
              <a:t>; </a:t>
            </a:r>
            <a:r>
              <a:rPr lang="en-US" sz="2000" dirty="0" smtClean="0">
                <a:hlinkClick r:id="rId7"/>
              </a:rPr>
              <a:t>Revelation 13:1,17:15</a:t>
            </a:r>
            <a:r>
              <a:rPr lang="en-US" sz="2000" dirty="0" smtClean="0"/>
              <a:t>)</a:t>
            </a:r>
            <a:endParaRPr lang="en-US" sz="2000" baseline="30000" dirty="0"/>
          </a:p>
          <a:p>
            <a:pPr>
              <a:spcAft>
                <a:spcPts val="600"/>
              </a:spcAft>
            </a:pPr>
            <a:r>
              <a:rPr lang="en-US" sz="2000" baseline="30000" dirty="0" smtClean="0"/>
              <a:t>3</a:t>
            </a:r>
            <a:r>
              <a:rPr lang="en-US" sz="2000" baseline="30000" dirty="0"/>
              <a:t> </a:t>
            </a:r>
            <a:r>
              <a:rPr lang="en-US" sz="2000" dirty="0" smtClean="0"/>
              <a:t>four </a:t>
            </a:r>
            <a:r>
              <a:rPr lang="en-US" sz="2000" dirty="0"/>
              <a:t>great beasts </a:t>
            </a:r>
            <a:r>
              <a:rPr lang="en-US" sz="2000" b="1" dirty="0" smtClean="0"/>
              <a:t>= </a:t>
            </a:r>
            <a:r>
              <a:rPr lang="en-US" sz="2000" b="1" baseline="30000" dirty="0"/>
              <a:t>17 </a:t>
            </a:r>
            <a:r>
              <a:rPr lang="en-US" sz="2000" b="1" dirty="0" smtClean="0"/>
              <a:t>four </a:t>
            </a:r>
            <a:r>
              <a:rPr lang="en-US" sz="2000" b="1" dirty="0"/>
              <a:t>kings who shall arise out of the </a:t>
            </a:r>
            <a:r>
              <a:rPr lang="en-US" sz="2000" b="1" dirty="0" smtClean="0"/>
              <a:t>earth </a:t>
            </a:r>
            <a:r>
              <a:rPr lang="en-US" sz="2000" dirty="0" smtClean="0"/>
              <a:t>(compare </a:t>
            </a:r>
            <a:r>
              <a:rPr lang="en-US" sz="2000" dirty="0" smtClean="0">
                <a:hlinkClick r:id="rId3"/>
              </a:rPr>
              <a:t>Daniel </a:t>
            </a:r>
            <a:r>
              <a:rPr lang="en-US" sz="2000" dirty="0">
                <a:hlinkClick r:id="rId3"/>
              </a:rPr>
              <a:t>7:2</a:t>
            </a:r>
            <a:r>
              <a:rPr lang="en-US" sz="2000" dirty="0"/>
              <a:t> and </a:t>
            </a:r>
            <a:r>
              <a:rPr lang="en-US" sz="2000" dirty="0">
                <a:hlinkClick r:id="rId4"/>
              </a:rPr>
              <a:t>Daniel 7:17</a:t>
            </a:r>
            <a:r>
              <a:rPr lang="en-US" sz="2000" dirty="0" smtClean="0"/>
              <a:t>) </a:t>
            </a:r>
            <a:endParaRPr lang="en-US" sz="2000" dirty="0" smtClean="0"/>
          </a:p>
          <a:p>
            <a:pPr>
              <a:spcAft>
                <a:spcPts val="600"/>
              </a:spcAft>
            </a:pPr>
            <a:r>
              <a:rPr lang="en-US" sz="2000" baseline="30000" dirty="0" smtClean="0"/>
              <a:t>4</a:t>
            </a:r>
            <a:r>
              <a:rPr lang="en-US" sz="2000" baseline="30000" dirty="0"/>
              <a:t> </a:t>
            </a:r>
            <a:r>
              <a:rPr lang="en-US" sz="2000" dirty="0" smtClean="0"/>
              <a:t>first </a:t>
            </a:r>
            <a:r>
              <a:rPr lang="en-US" sz="2000" dirty="0"/>
              <a:t>was like a lion </a:t>
            </a:r>
            <a:r>
              <a:rPr lang="en-US" sz="2000" dirty="0" smtClean="0"/>
              <a:t>… eagles</a:t>
            </a:r>
            <a:r>
              <a:rPr lang="en-US" sz="2000" dirty="0"/>
              <a:t>' </a:t>
            </a:r>
            <a:r>
              <a:rPr lang="en-US" sz="2000" dirty="0" smtClean="0"/>
              <a:t>wings </a:t>
            </a:r>
            <a:r>
              <a:rPr lang="en-US" sz="2000" b="1" dirty="0"/>
              <a:t>= </a:t>
            </a:r>
            <a:r>
              <a:rPr lang="en-US" sz="2000" b="1" dirty="0" smtClean="0">
                <a:hlinkClick r:id="rId8"/>
              </a:rPr>
              <a:t>Neo-Babylonian Empire</a:t>
            </a:r>
            <a:r>
              <a:rPr lang="en-US" sz="2000" b="1" dirty="0" smtClean="0"/>
              <a:t> </a:t>
            </a:r>
            <a:r>
              <a:rPr lang="en-US" sz="2000" dirty="0" smtClean="0"/>
              <a:t>led by </a:t>
            </a:r>
            <a:r>
              <a:rPr lang="en-US" sz="2000" dirty="0" smtClean="0">
                <a:hlinkClick r:id="rId9"/>
              </a:rPr>
              <a:t>Nebuchadnezzar II</a:t>
            </a:r>
            <a:r>
              <a:rPr lang="en-US" sz="2000" dirty="0" smtClean="0"/>
              <a:t> </a:t>
            </a:r>
            <a:endParaRPr lang="en-US" sz="2000" dirty="0" smtClean="0"/>
          </a:p>
          <a:p>
            <a:pPr>
              <a:spcAft>
                <a:spcPts val="600"/>
              </a:spcAft>
            </a:pPr>
            <a:r>
              <a:rPr lang="en-US" sz="2000" dirty="0" smtClean="0"/>
              <a:t>wings </a:t>
            </a:r>
            <a:r>
              <a:rPr lang="en-US" sz="2000" dirty="0"/>
              <a:t>were plucked </a:t>
            </a:r>
            <a:r>
              <a:rPr lang="en-US" sz="2000" dirty="0" smtClean="0"/>
              <a:t>off </a:t>
            </a:r>
            <a:r>
              <a:rPr lang="en-US" sz="2000" b="1" dirty="0" smtClean="0"/>
              <a:t>= </a:t>
            </a:r>
            <a:r>
              <a:rPr lang="en-US" sz="2000" b="1" dirty="0" smtClean="0">
                <a:hlinkClick r:id="rId9"/>
              </a:rPr>
              <a:t>Nebuchadnezzar</a:t>
            </a:r>
            <a:r>
              <a:rPr lang="en-US" sz="2000" b="1" dirty="0" smtClean="0"/>
              <a:t>’s humiliation </a:t>
            </a:r>
            <a:r>
              <a:rPr lang="en-US" sz="2000" dirty="0" smtClean="0"/>
              <a:t>(</a:t>
            </a:r>
            <a:r>
              <a:rPr lang="en-US" sz="2000" dirty="0" smtClean="0">
                <a:hlinkClick r:id="rId10"/>
              </a:rPr>
              <a:t>Daniel 4:4-33</a:t>
            </a:r>
            <a:r>
              <a:rPr lang="en-US" sz="2000" dirty="0" smtClean="0"/>
              <a:t>) </a:t>
            </a:r>
          </a:p>
          <a:p>
            <a:pPr>
              <a:spcAft>
                <a:spcPts val="600"/>
              </a:spcAft>
            </a:pPr>
            <a:r>
              <a:rPr lang="en-US" sz="2000" dirty="0" smtClean="0"/>
              <a:t>then lifted </a:t>
            </a:r>
            <a:r>
              <a:rPr lang="en-US" sz="2000" dirty="0"/>
              <a:t>up from the ground and made to stand on two feet like a man, and the mind of a man was given to </a:t>
            </a:r>
            <a:r>
              <a:rPr lang="en-US" sz="2000" dirty="0" smtClean="0"/>
              <a:t>it </a:t>
            </a:r>
            <a:r>
              <a:rPr lang="en-US" sz="2000" b="1" dirty="0"/>
              <a:t>= </a:t>
            </a:r>
            <a:r>
              <a:rPr lang="en-US" sz="2000" b="1" dirty="0">
                <a:hlinkClick r:id="rId9"/>
              </a:rPr>
              <a:t>Nebuchadnezzar</a:t>
            </a:r>
            <a:r>
              <a:rPr lang="en-US" sz="2000" b="1" dirty="0"/>
              <a:t>’s </a:t>
            </a:r>
            <a:r>
              <a:rPr lang="en-US" sz="2000" b="1" dirty="0" smtClean="0"/>
              <a:t>restoration</a:t>
            </a:r>
            <a:r>
              <a:rPr lang="en-US" sz="2000" dirty="0" smtClean="0"/>
              <a:t> (</a:t>
            </a:r>
            <a:r>
              <a:rPr lang="en-US" sz="2000" dirty="0" smtClean="0">
                <a:hlinkClick r:id="rId11"/>
              </a:rPr>
              <a:t>Daniel 4:34-37,1-3</a:t>
            </a:r>
            <a:r>
              <a:rPr lang="en-US" sz="2000" dirty="0" smtClean="0"/>
              <a:t>) </a:t>
            </a:r>
          </a:p>
        </p:txBody>
      </p:sp>
      <p:sp>
        <p:nvSpPr>
          <p:cNvPr id="11" name="Date Placeholder 10"/>
          <p:cNvSpPr>
            <a:spLocks noGrp="1"/>
          </p:cNvSpPr>
          <p:nvPr>
            <p:ph type="dt" sz="half" idx="2"/>
          </p:nvPr>
        </p:nvSpPr>
        <p:spPr/>
        <p:txBody>
          <a:bodyPr/>
          <a:lstStyle/>
          <a:p>
            <a:r>
              <a:rPr lang="en-US" smtClean="0"/>
              <a:t>April 12, 2016</a:t>
            </a:r>
            <a:endParaRPr lang="en-US" dirty="0"/>
          </a:p>
        </p:txBody>
      </p:sp>
      <p:sp>
        <p:nvSpPr>
          <p:cNvPr id="13" name="Footer Placeholder 12"/>
          <p:cNvSpPr>
            <a:spLocks noGrp="1"/>
          </p:cNvSpPr>
          <p:nvPr>
            <p:ph type="ftr" sz="quarter" idx="3"/>
          </p:nvPr>
        </p:nvSpPr>
        <p:spPr/>
        <p:txBody>
          <a:bodyPr/>
          <a:lstStyle/>
          <a:p>
            <a:r>
              <a:rPr lang="fr-FR" smtClean="0"/>
              <a:t>Lesson 7 - Daniel 7</a:t>
            </a:r>
            <a:endParaRPr lang="en-US" dirty="0"/>
          </a:p>
        </p:txBody>
      </p:sp>
      <p:sp>
        <p:nvSpPr>
          <p:cNvPr id="14" name="Slide Number Placeholder 13"/>
          <p:cNvSpPr>
            <a:spLocks noGrp="1"/>
          </p:cNvSpPr>
          <p:nvPr>
            <p:ph type="sldNum" sz="quarter" idx="4"/>
          </p:nvPr>
        </p:nvSpPr>
        <p:spPr/>
        <p:txBody>
          <a:bodyPr/>
          <a:lstStyle/>
          <a:p>
            <a:fld id="{5762F52A-C960-462B-8236-8A9481EACB9C}" type="slidenum">
              <a:rPr lang="en-US" smtClean="0"/>
              <a:pPr/>
              <a:t>17</a:t>
            </a:fld>
            <a:endParaRPr lang="en-US" dirty="0"/>
          </a:p>
        </p:txBody>
      </p:sp>
      <p:sp>
        <p:nvSpPr>
          <p:cNvPr id="9" name="Rectangle 8"/>
          <p:cNvSpPr/>
          <p:nvPr/>
        </p:nvSpPr>
        <p:spPr>
          <a:xfrm>
            <a:off x="1904999" y="124943"/>
            <a:ext cx="5334001" cy="1138773"/>
          </a:xfrm>
          <a:prstGeom prst="rect">
            <a:avLst/>
          </a:prstGeom>
        </p:spPr>
        <p:txBody>
          <a:bodyPr wrap="square" anchor="ctr">
            <a:spAutoFit/>
          </a:bodyPr>
          <a:lstStyle/>
          <a:p>
            <a:pPr algn="ctr"/>
            <a:r>
              <a:rPr lang="en-US" sz="3600" dirty="0">
                <a:hlinkClick r:id="rId12"/>
              </a:rPr>
              <a:t>Daniel 7</a:t>
            </a:r>
            <a:r>
              <a:rPr lang="en-US" sz="3600" dirty="0" smtClean="0">
                <a:hlinkClick r:id="rId13"/>
              </a:rPr>
              <a:t> </a:t>
            </a:r>
            <a:endParaRPr lang="en-US" sz="3600" dirty="0" smtClean="0"/>
          </a:p>
          <a:p>
            <a:pPr algn="ctr"/>
            <a:r>
              <a:rPr lang="en-US" sz="3200" b="1" dirty="0" smtClean="0"/>
              <a:t>Interpretation</a:t>
            </a:r>
          </a:p>
        </p:txBody>
      </p:sp>
    </p:spTree>
    <p:extLst>
      <p:ext uri="{BB962C8B-B14F-4D97-AF65-F5344CB8AC3E}">
        <p14:creationId xmlns:p14="http://schemas.microsoft.com/office/powerpoint/2010/main" val="19961052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32544" y="1611868"/>
            <a:ext cx="7220856" cy="4555093"/>
          </a:xfrm>
          <a:prstGeom prst="rect">
            <a:avLst/>
          </a:prstGeom>
        </p:spPr>
        <p:txBody>
          <a:bodyPr wrap="square">
            <a:spAutoFit/>
          </a:bodyPr>
          <a:lstStyle/>
          <a:p>
            <a:pPr>
              <a:spcAft>
                <a:spcPts val="1800"/>
              </a:spcAft>
            </a:pPr>
            <a:r>
              <a:rPr lang="en-US" sz="2000" baseline="30000" dirty="0" smtClean="0"/>
              <a:t>5</a:t>
            </a:r>
            <a:r>
              <a:rPr lang="en-US" sz="2000" baseline="30000" dirty="0"/>
              <a:t> </a:t>
            </a:r>
            <a:r>
              <a:rPr lang="en-US" sz="2000" dirty="0" smtClean="0"/>
              <a:t>another </a:t>
            </a:r>
            <a:r>
              <a:rPr lang="en-US" sz="2000" dirty="0"/>
              <a:t>beast, a second one, like a </a:t>
            </a:r>
            <a:r>
              <a:rPr lang="en-US" sz="2000" dirty="0" smtClean="0"/>
              <a:t>bear </a:t>
            </a:r>
            <a:r>
              <a:rPr lang="en-US" sz="2000" b="1" dirty="0" smtClean="0"/>
              <a:t>= </a:t>
            </a:r>
            <a:r>
              <a:rPr lang="en-US" sz="2000" b="1" dirty="0" smtClean="0">
                <a:hlinkClick r:id="rId3"/>
              </a:rPr>
              <a:t>Medo-Persian Empire </a:t>
            </a:r>
            <a:r>
              <a:rPr lang="en-US" sz="2000" dirty="0" smtClean="0"/>
              <a:t>led by </a:t>
            </a:r>
            <a:r>
              <a:rPr lang="en-US" sz="2000" dirty="0" smtClean="0">
                <a:hlinkClick r:id="rId4"/>
              </a:rPr>
              <a:t>Cyrus II, the Great</a:t>
            </a:r>
            <a:r>
              <a:rPr lang="en-US" sz="2000" dirty="0" smtClean="0"/>
              <a:t> and then his son </a:t>
            </a:r>
            <a:r>
              <a:rPr lang="en-US" sz="2000" dirty="0" smtClean="0">
                <a:hlinkClick r:id="rId5"/>
              </a:rPr>
              <a:t>Cambyses II</a:t>
            </a:r>
            <a:endParaRPr lang="en-US" sz="2000" dirty="0"/>
          </a:p>
          <a:p>
            <a:pPr>
              <a:spcAft>
                <a:spcPts val="1800"/>
              </a:spcAft>
            </a:pPr>
            <a:r>
              <a:rPr lang="en-US" sz="2000" dirty="0" smtClean="0"/>
              <a:t>raised </a:t>
            </a:r>
            <a:r>
              <a:rPr lang="en-US" sz="2000" dirty="0"/>
              <a:t>up on one </a:t>
            </a:r>
            <a:r>
              <a:rPr lang="en-US" sz="2000" dirty="0" smtClean="0"/>
              <a:t>side = older, more passive </a:t>
            </a:r>
            <a:r>
              <a:rPr lang="en-US" sz="2000" dirty="0" smtClean="0">
                <a:hlinkClick r:id="rId6"/>
              </a:rPr>
              <a:t>Median Empire </a:t>
            </a:r>
            <a:r>
              <a:rPr lang="en-US" sz="2000" dirty="0" smtClean="0"/>
              <a:t>led by the newer, more aggressive </a:t>
            </a:r>
            <a:r>
              <a:rPr lang="en-US" sz="2000" dirty="0" smtClean="0">
                <a:hlinkClick r:id="rId7"/>
              </a:rPr>
              <a:t>Persian Empire </a:t>
            </a:r>
            <a:endParaRPr lang="en-US" sz="2000" dirty="0" smtClean="0"/>
          </a:p>
          <a:p>
            <a:pPr>
              <a:spcAft>
                <a:spcPts val="1800"/>
              </a:spcAft>
            </a:pPr>
            <a:r>
              <a:rPr lang="en-US" sz="2000" dirty="0" smtClean="0"/>
              <a:t>three </a:t>
            </a:r>
            <a:r>
              <a:rPr lang="en-US" sz="2000" dirty="0"/>
              <a:t>ribs in its mouth between its </a:t>
            </a:r>
            <a:r>
              <a:rPr lang="en-US" sz="2000" dirty="0" smtClean="0"/>
              <a:t>teeth = the three Kingdoms conquered by </a:t>
            </a:r>
            <a:r>
              <a:rPr lang="en-US" sz="2000" dirty="0" smtClean="0">
                <a:hlinkClick r:id="rId4"/>
              </a:rPr>
              <a:t>Cyrus </a:t>
            </a:r>
            <a:r>
              <a:rPr lang="en-US" sz="2000" dirty="0">
                <a:hlinkClick r:id="rId4"/>
              </a:rPr>
              <a:t>the Great</a:t>
            </a:r>
            <a:r>
              <a:rPr lang="en-US" sz="2000" dirty="0"/>
              <a:t> </a:t>
            </a:r>
            <a:r>
              <a:rPr lang="en-US" sz="2000" dirty="0" smtClean="0"/>
              <a:t>and his son </a:t>
            </a:r>
            <a:r>
              <a:rPr lang="en-US" sz="2000" dirty="0" smtClean="0">
                <a:hlinkClick r:id="rId5"/>
              </a:rPr>
              <a:t>Cambyses II</a:t>
            </a:r>
            <a:r>
              <a:rPr lang="en-US" sz="2000" dirty="0" smtClean="0"/>
              <a:t>:  </a:t>
            </a:r>
          </a:p>
          <a:p>
            <a:pPr marL="457200" indent="-457200">
              <a:spcAft>
                <a:spcPts val="1800"/>
              </a:spcAft>
              <a:buAutoNum type="arabicParenR"/>
            </a:pPr>
            <a:r>
              <a:rPr lang="en-US" sz="2000" dirty="0" smtClean="0">
                <a:hlinkClick r:id="rId8"/>
              </a:rPr>
              <a:t>Lydia (Western Asia </a:t>
            </a:r>
            <a:r>
              <a:rPr lang="en-US" sz="2000" dirty="0">
                <a:hlinkClick r:id="rId8"/>
              </a:rPr>
              <a:t>Minor; 547 BC</a:t>
            </a:r>
            <a:r>
              <a:rPr lang="en-US" sz="2000" dirty="0" smtClean="0">
                <a:hlinkClick r:id="rId8"/>
              </a:rPr>
              <a:t>)</a:t>
            </a:r>
            <a:r>
              <a:rPr lang="en-US" sz="2000" dirty="0" smtClean="0"/>
              <a:t> </a:t>
            </a:r>
          </a:p>
          <a:p>
            <a:pPr marL="457200" indent="-457200">
              <a:spcAft>
                <a:spcPts val="1800"/>
              </a:spcAft>
              <a:buAutoNum type="arabicParenR"/>
            </a:pPr>
            <a:r>
              <a:rPr lang="en-US" sz="2000" dirty="0" smtClean="0">
                <a:hlinkClick r:id="rId9"/>
              </a:rPr>
              <a:t>Babylon </a:t>
            </a:r>
            <a:r>
              <a:rPr lang="en-US" sz="2000" dirty="0">
                <a:hlinkClick r:id="rId9"/>
              </a:rPr>
              <a:t>(539 BC</a:t>
            </a:r>
            <a:r>
              <a:rPr lang="en-US" sz="2000" dirty="0" smtClean="0">
                <a:hlinkClick r:id="rId9"/>
              </a:rPr>
              <a:t>)</a:t>
            </a:r>
            <a:endParaRPr lang="en-US" sz="2000" dirty="0" smtClean="0"/>
          </a:p>
          <a:p>
            <a:pPr marL="457200" indent="-457200">
              <a:spcAft>
                <a:spcPts val="1800"/>
              </a:spcAft>
              <a:buAutoNum type="arabicParenR"/>
            </a:pPr>
            <a:r>
              <a:rPr lang="en-US" sz="2000" dirty="0" smtClean="0">
                <a:hlinkClick r:id="rId10"/>
              </a:rPr>
              <a:t>Egypt </a:t>
            </a:r>
            <a:r>
              <a:rPr lang="en-US" sz="2000" dirty="0">
                <a:hlinkClick r:id="rId10"/>
              </a:rPr>
              <a:t>(525 BC)</a:t>
            </a:r>
            <a:endParaRPr lang="en-US" sz="2000" dirty="0"/>
          </a:p>
          <a:p>
            <a:pPr>
              <a:spcAft>
                <a:spcPts val="1800"/>
              </a:spcAft>
            </a:pPr>
            <a:r>
              <a:rPr lang="en-US" sz="2000" dirty="0" smtClean="0"/>
              <a:t>it </a:t>
            </a:r>
            <a:r>
              <a:rPr lang="en-US" sz="2000" dirty="0"/>
              <a:t>was told, ‘Arise, devour much flesh</a:t>
            </a:r>
            <a:r>
              <a:rPr lang="en-US" sz="2000" dirty="0" smtClean="0"/>
              <a:t>.’ = </a:t>
            </a:r>
            <a:r>
              <a:rPr lang="en-US" sz="2000" dirty="0"/>
              <a:t>see </a:t>
            </a:r>
            <a:r>
              <a:rPr lang="en-US" sz="2000" dirty="0">
                <a:hlinkClick r:id="rId11"/>
              </a:rPr>
              <a:t>Isaiah </a:t>
            </a:r>
            <a:r>
              <a:rPr lang="en-US" sz="2000" dirty="0" smtClean="0">
                <a:hlinkClick r:id="rId11"/>
              </a:rPr>
              <a:t>44:24-45:13</a:t>
            </a:r>
            <a:endParaRPr lang="en-US" sz="2000" dirty="0"/>
          </a:p>
        </p:txBody>
      </p:sp>
      <p:sp>
        <p:nvSpPr>
          <p:cNvPr id="11" name="Date Placeholder 10"/>
          <p:cNvSpPr>
            <a:spLocks noGrp="1"/>
          </p:cNvSpPr>
          <p:nvPr>
            <p:ph type="dt" sz="half" idx="2"/>
          </p:nvPr>
        </p:nvSpPr>
        <p:spPr/>
        <p:txBody>
          <a:bodyPr/>
          <a:lstStyle/>
          <a:p>
            <a:r>
              <a:rPr lang="en-US" smtClean="0"/>
              <a:t>April 12, 2016</a:t>
            </a:r>
            <a:endParaRPr lang="en-US" dirty="0"/>
          </a:p>
        </p:txBody>
      </p:sp>
      <p:sp>
        <p:nvSpPr>
          <p:cNvPr id="13" name="Footer Placeholder 12"/>
          <p:cNvSpPr>
            <a:spLocks noGrp="1"/>
          </p:cNvSpPr>
          <p:nvPr>
            <p:ph type="ftr" sz="quarter" idx="3"/>
          </p:nvPr>
        </p:nvSpPr>
        <p:spPr/>
        <p:txBody>
          <a:bodyPr/>
          <a:lstStyle/>
          <a:p>
            <a:r>
              <a:rPr lang="fr-FR" smtClean="0"/>
              <a:t>Lesson 7 - Daniel 7</a:t>
            </a:r>
            <a:endParaRPr lang="en-US" dirty="0"/>
          </a:p>
        </p:txBody>
      </p:sp>
      <p:sp>
        <p:nvSpPr>
          <p:cNvPr id="14" name="Slide Number Placeholder 13"/>
          <p:cNvSpPr>
            <a:spLocks noGrp="1"/>
          </p:cNvSpPr>
          <p:nvPr>
            <p:ph type="sldNum" sz="quarter" idx="4"/>
          </p:nvPr>
        </p:nvSpPr>
        <p:spPr/>
        <p:txBody>
          <a:bodyPr/>
          <a:lstStyle/>
          <a:p>
            <a:fld id="{5762F52A-C960-462B-8236-8A9481EACB9C}" type="slidenum">
              <a:rPr lang="en-US" smtClean="0"/>
              <a:pPr/>
              <a:t>18</a:t>
            </a:fld>
            <a:endParaRPr lang="en-US" dirty="0"/>
          </a:p>
        </p:txBody>
      </p:sp>
      <p:sp>
        <p:nvSpPr>
          <p:cNvPr id="9" name="Rectangle 8"/>
          <p:cNvSpPr/>
          <p:nvPr/>
        </p:nvSpPr>
        <p:spPr>
          <a:xfrm>
            <a:off x="1904999" y="124943"/>
            <a:ext cx="5334001" cy="1138773"/>
          </a:xfrm>
          <a:prstGeom prst="rect">
            <a:avLst/>
          </a:prstGeom>
        </p:spPr>
        <p:txBody>
          <a:bodyPr wrap="square" anchor="ctr">
            <a:spAutoFit/>
          </a:bodyPr>
          <a:lstStyle/>
          <a:p>
            <a:pPr algn="ctr"/>
            <a:r>
              <a:rPr lang="en-US" sz="3600" dirty="0">
                <a:hlinkClick r:id="rId12"/>
              </a:rPr>
              <a:t>Daniel 7</a:t>
            </a:r>
            <a:r>
              <a:rPr lang="en-US" sz="3600" dirty="0" smtClean="0">
                <a:hlinkClick r:id="rId13"/>
              </a:rPr>
              <a:t> </a:t>
            </a:r>
            <a:endParaRPr lang="en-US" sz="3600" dirty="0" smtClean="0"/>
          </a:p>
          <a:p>
            <a:pPr algn="ctr"/>
            <a:r>
              <a:rPr lang="en-US" sz="3200" b="1" dirty="0" smtClean="0"/>
              <a:t>Interpretation</a:t>
            </a:r>
          </a:p>
        </p:txBody>
      </p:sp>
    </p:spTree>
    <p:extLst>
      <p:ext uri="{BB962C8B-B14F-4D97-AF65-F5344CB8AC3E}">
        <p14:creationId xmlns:p14="http://schemas.microsoft.com/office/powerpoint/2010/main" val="11410418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32544" y="1611868"/>
            <a:ext cx="7678056" cy="4247317"/>
          </a:xfrm>
          <a:prstGeom prst="rect">
            <a:avLst/>
          </a:prstGeom>
        </p:spPr>
        <p:txBody>
          <a:bodyPr wrap="square">
            <a:spAutoFit/>
          </a:bodyPr>
          <a:lstStyle/>
          <a:p>
            <a:pPr>
              <a:spcAft>
                <a:spcPts val="1800"/>
              </a:spcAft>
            </a:pPr>
            <a:r>
              <a:rPr lang="en-US" sz="2000" baseline="30000" dirty="0" smtClean="0"/>
              <a:t>6</a:t>
            </a:r>
            <a:r>
              <a:rPr lang="en-US" sz="2000" baseline="30000" dirty="0"/>
              <a:t> </a:t>
            </a:r>
            <a:r>
              <a:rPr lang="en-US" sz="2000" dirty="0" smtClean="0"/>
              <a:t>another</a:t>
            </a:r>
            <a:r>
              <a:rPr lang="en-US" sz="2000" dirty="0"/>
              <a:t>, like a leopard, with four wings of a bird on its </a:t>
            </a:r>
            <a:r>
              <a:rPr lang="en-US" sz="2000" dirty="0" smtClean="0"/>
              <a:t>back </a:t>
            </a:r>
            <a:r>
              <a:rPr lang="en-US" sz="2000" b="1" dirty="0" smtClean="0"/>
              <a:t>=</a:t>
            </a:r>
            <a:r>
              <a:rPr lang="en-US" sz="2000" dirty="0" smtClean="0"/>
              <a:t> </a:t>
            </a:r>
            <a:r>
              <a:rPr lang="en-US" sz="2000" b="1" dirty="0" smtClean="0">
                <a:hlinkClick r:id="rId3"/>
              </a:rPr>
              <a:t>Macedonian (Greek) Empire</a:t>
            </a:r>
            <a:r>
              <a:rPr lang="en-US" sz="2000" b="1" dirty="0" smtClean="0"/>
              <a:t> </a:t>
            </a:r>
            <a:r>
              <a:rPr lang="en-US" sz="2000" dirty="0" smtClean="0"/>
              <a:t>led by </a:t>
            </a:r>
            <a:r>
              <a:rPr lang="en-US" sz="2000" dirty="0" smtClean="0">
                <a:hlinkClick r:id="rId4"/>
              </a:rPr>
              <a:t>Alexander III of Macedon (the Great) </a:t>
            </a:r>
            <a:endParaRPr lang="en-US" sz="2000" dirty="0" smtClean="0"/>
          </a:p>
          <a:p>
            <a:pPr>
              <a:spcAft>
                <a:spcPts val="1800"/>
              </a:spcAft>
            </a:pPr>
            <a:r>
              <a:rPr lang="en-US" sz="2000" dirty="0" smtClean="0"/>
              <a:t>four heads </a:t>
            </a:r>
            <a:r>
              <a:rPr lang="en-US" sz="2000" b="1" dirty="0" smtClean="0"/>
              <a:t>= 4 generals </a:t>
            </a:r>
            <a:r>
              <a:rPr lang="en-US" sz="2000" dirty="0" smtClean="0"/>
              <a:t>(</a:t>
            </a:r>
            <a:r>
              <a:rPr lang="en-US" sz="2000" dirty="0" smtClean="0">
                <a:hlinkClick r:id="rId5"/>
              </a:rPr>
              <a:t>diadochi = successors</a:t>
            </a:r>
            <a:r>
              <a:rPr lang="en-US" sz="2000" dirty="0" smtClean="0"/>
              <a:t>) </a:t>
            </a:r>
            <a:r>
              <a:rPr lang="en-US" sz="2000" b="1" dirty="0" smtClean="0"/>
              <a:t>who divided the empire </a:t>
            </a:r>
            <a:r>
              <a:rPr lang="en-US" sz="2000" dirty="0" smtClean="0"/>
              <a:t>after </a:t>
            </a:r>
            <a:r>
              <a:rPr lang="en-US" sz="2000" dirty="0"/>
              <a:t>of </a:t>
            </a:r>
            <a:r>
              <a:rPr lang="en-US" sz="2000" dirty="0">
                <a:hlinkClick r:id="rId4"/>
              </a:rPr>
              <a:t>Alexander the Great</a:t>
            </a:r>
            <a:r>
              <a:rPr lang="en-US" sz="2000" dirty="0" smtClean="0"/>
              <a:t>’s death in 323 BC: </a:t>
            </a:r>
          </a:p>
          <a:p>
            <a:pPr marL="457200" indent="-457200">
              <a:spcAft>
                <a:spcPts val="1800"/>
              </a:spcAft>
              <a:buAutoNum type="arabicParenR"/>
            </a:pPr>
            <a:r>
              <a:rPr lang="en-US" sz="2000" dirty="0" smtClean="0">
                <a:hlinkClick r:id="rId3"/>
              </a:rPr>
              <a:t>Macedonia</a:t>
            </a:r>
            <a:r>
              <a:rPr lang="en-US" sz="2000" dirty="0" smtClean="0"/>
              <a:t> ruled by </a:t>
            </a:r>
            <a:r>
              <a:rPr lang="en-US" sz="2000" dirty="0">
                <a:hlinkClick r:id="rId6" tooltip="Alexander IV of Macedon"/>
              </a:rPr>
              <a:t>Alexander </a:t>
            </a:r>
            <a:r>
              <a:rPr lang="en-US" sz="2000" dirty="0" smtClean="0">
                <a:hlinkClick r:id="rId6" tooltip="Alexander IV of Macedon"/>
              </a:rPr>
              <a:t>IV</a:t>
            </a:r>
            <a:r>
              <a:rPr lang="en-US" sz="2000" dirty="0" smtClean="0"/>
              <a:t> and then </a:t>
            </a:r>
            <a:r>
              <a:rPr lang="en-US" sz="2000" dirty="0" smtClean="0">
                <a:hlinkClick r:id="rId7" tooltip="Philip III of Macedon"/>
              </a:rPr>
              <a:t>Philip III of Macedon</a:t>
            </a:r>
            <a:endParaRPr lang="en-US" sz="2000" dirty="0" smtClean="0"/>
          </a:p>
          <a:p>
            <a:pPr marL="457200" indent="-457200">
              <a:spcAft>
                <a:spcPts val="1800"/>
              </a:spcAft>
              <a:buAutoNum type="arabicParenR"/>
            </a:pPr>
            <a:r>
              <a:rPr lang="en-US" sz="2000" dirty="0">
                <a:hlinkClick r:id="rId8" tooltip="Ptolemaic Egypt"/>
              </a:rPr>
              <a:t>Ptolemaic </a:t>
            </a:r>
            <a:r>
              <a:rPr lang="en-US" sz="2000" dirty="0" smtClean="0">
                <a:hlinkClick r:id="rId8" tooltip="Ptolemaic Egypt"/>
              </a:rPr>
              <a:t>Egypt</a:t>
            </a:r>
            <a:r>
              <a:rPr lang="en-US" sz="2000" dirty="0" smtClean="0"/>
              <a:t> </a:t>
            </a:r>
            <a:r>
              <a:rPr lang="en-US" sz="2000" dirty="0"/>
              <a:t>ruled </a:t>
            </a:r>
            <a:r>
              <a:rPr lang="en-US" sz="2000" dirty="0" smtClean="0"/>
              <a:t>by </a:t>
            </a:r>
            <a:r>
              <a:rPr lang="en-US" sz="2000" dirty="0">
                <a:hlinkClick r:id="rId9" tooltip="Ptolemy I Soter"/>
              </a:rPr>
              <a:t>Ptolemy I </a:t>
            </a:r>
            <a:r>
              <a:rPr lang="en-US" sz="2000" dirty="0" err="1" smtClean="0">
                <a:hlinkClick r:id="rId9" tooltip="Ptolemy I Soter"/>
              </a:rPr>
              <a:t>Soter</a:t>
            </a:r>
            <a:r>
              <a:rPr lang="en-US" sz="2000" dirty="0" smtClean="0"/>
              <a:t> </a:t>
            </a:r>
          </a:p>
          <a:p>
            <a:pPr marL="457200" indent="-457200">
              <a:spcAft>
                <a:spcPts val="1800"/>
              </a:spcAft>
              <a:buAutoNum type="arabicParenR"/>
            </a:pPr>
            <a:r>
              <a:rPr lang="en-US" sz="2000" dirty="0">
                <a:hlinkClick r:id="rId10" tooltip="Seleucid Empire"/>
              </a:rPr>
              <a:t>Seleucid </a:t>
            </a:r>
            <a:r>
              <a:rPr lang="en-US" sz="2000" dirty="0" smtClean="0">
                <a:hlinkClick r:id="rId10" tooltip="Seleucid Empire"/>
              </a:rPr>
              <a:t>Empire</a:t>
            </a:r>
            <a:r>
              <a:rPr lang="en-US" sz="2000" dirty="0" smtClean="0"/>
              <a:t> (Syria, Babylon, Persia) </a:t>
            </a:r>
            <a:r>
              <a:rPr lang="en-US" sz="2000" dirty="0"/>
              <a:t>ruled </a:t>
            </a:r>
            <a:r>
              <a:rPr lang="en-US" sz="2000" dirty="0" smtClean="0"/>
              <a:t>by </a:t>
            </a:r>
            <a:r>
              <a:rPr lang="en-US" sz="2000" dirty="0" err="1">
                <a:hlinkClick r:id="rId11" tooltip="Seleucus I Nicator"/>
              </a:rPr>
              <a:t>Seleucus</a:t>
            </a:r>
            <a:r>
              <a:rPr lang="en-US" sz="2000" dirty="0">
                <a:hlinkClick r:id="rId11" tooltip="Seleucus I Nicator"/>
              </a:rPr>
              <a:t> I </a:t>
            </a:r>
            <a:r>
              <a:rPr lang="en-US" sz="2000" dirty="0" err="1" smtClean="0">
                <a:hlinkClick r:id="rId11" tooltip="Seleucus I Nicator"/>
              </a:rPr>
              <a:t>Nicator</a:t>
            </a:r>
            <a:r>
              <a:rPr lang="en-US" sz="2000" dirty="0" smtClean="0"/>
              <a:t> </a:t>
            </a:r>
          </a:p>
          <a:p>
            <a:pPr lvl="1">
              <a:spcAft>
                <a:spcPts val="1800"/>
              </a:spcAft>
            </a:pPr>
            <a:r>
              <a:rPr lang="en-US" sz="2000" dirty="0" smtClean="0"/>
              <a:t>	</a:t>
            </a:r>
            <a:r>
              <a:rPr lang="en-US" sz="2000" dirty="0" smtClean="0">
                <a:hlinkClick r:id="rId12"/>
              </a:rPr>
              <a:t>Antiochus </a:t>
            </a:r>
            <a:r>
              <a:rPr lang="en-US" sz="2000" dirty="0">
                <a:hlinkClick r:id="rId12"/>
              </a:rPr>
              <a:t>IV Epiphanes (175–164 BC</a:t>
            </a:r>
            <a:r>
              <a:rPr lang="en-US" sz="2000" dirty="0" smtClean="0">
                <a:hlinkClick r:id="rId12"/>
              </a:rPr>
              <a:t>)</a:t>
            </a:r>
            <a:r>
              <a:rPr lang="en-US" sz="2000" dirty="0" smtClean="0"/>
              <a:t> – persecuted Jews </a:t>
            </a:r>
          </a:p>
          <a:p>
            <a:pPr marL="457200" indent="-457200">
              <a:spcAft>
                <a:spcPts val="1800"/>
              </a:spcAft>
              <a:buAutoNum type="arabicParenR"/>
            </a:pPr>
            <a:r>
              <a:rPr lang="en-US" sz="2000" dirty="0" err="1" smtClean="0">
                <a:hlinkClick r:id="rId13" tooltip="Attalid dynasty"/>
              </a:rPr>
              <a:t>Attalid</a:t>
            </a:r>
            <a:r>
              <a:rPr lang="en-US" sz="2000" dirty="0" smtClean="0">
                <a:hlinkClick r:id="rId13" tooltip="Attalid dynasty"/>
              </a:rPr>
              <a:t> Kingdom</a:t>
            </a:r>
            <a:r>
              <a:rPr lang="en-US" sz="2000" dirty="0" smtClean="0"/>
              <a:t> (Asia Minor; </a:t>
            </a:r>
            <a:r>
              <a:rPr lang="en-US" sz="2000" dirty="0" err="1" smtClean="0">
                <a:hlinkClick r:id="rId14" tooltip="Pergamon"/>
              </a:rPr>
              <a:t>Pergamon</a:t>
            </a:r>
            <a:r>
              <a:rPr lang="en-US" sz="2000" dirty="0" smtClean="0"/>
              <a:t>) </a:t>
            </a:r>
            <a:r>
              <a:rPr lang="en-US" sz="2000" dirty="0"/>
              <a:t>ruled </a:t>
            </a:r>
            <a:r>
              <a:rPr lang="en-US" sz="2000" dirty="0" smtClean="0"/>
              <a:t>by </a:t>
            </a:r>
            <a:r>
              <a:rPr lang="en-US" sz="2000" dirty="0">
                <a:hlinkClick r:id="rId15" tooltip="Lysimachus"/>
              </a:rPr>
              <a:t>Lysimachus</a:t>
            </a:r>
            <a:endParaRPr lang="en-US" sz="2000" dirty="0" smtClean="0"/>
          </a:p>
        </p:txBody>
      </p:sp>
      <p:sp>
        <p:nvSpPr>
          <p:cNvPr id="11" name="Date Placeholder 10"/>
          <p:cNvSpPr>
            <a:spLocks noGrp="1"/>
          </p:cNvSpPr>
          <p:nvPr>
            <p:ph type="dt" sz="half" idx="2"/>
          </p:nvPr>
        </p:nvSpPr>
        <p:spPr/>
        <p:txBody>
          <a:bodyPr/>
          <a:lstStyle/>
          <a:p>
            <a:r>
              <a:rPr lang="en-US" smtClean="0"/>
              <a:t>April 12, 2016</a:t>
            </a:r>
            <a:endParaRPr lang="en-US" dirty="0"/>
          </a:p>
        </p:txBody>
      </p:sp>
      <p:sp>
        <p:nvSpPr>
          <p:cNvPr id="13" name="Footer Placeholder 12"/>
          <p:cNvSpPr>
            <a:spLocks noGrp="1"/>
          </p:cNvSpPr>
          <p:nvPr>
            <p:ph type="ftr" sz="quarter" idx="3"/>
          </p:nvPr>
        </p:nvSpPr>
        <p:spPr/>
        <p:txBody>
          <a:bodyPr/>
          <a:lstStyle/>
          <a:p>
            <a:r>
              <a:rPr lang="fr-FR" smtClean="0"/>
              <a:t>Lesson 7 - Daniel 7</a:t>
            </a:r>
            <a:endParaRPr lang="en-US" dirty="0"/>
          </a:p>
        </p:txBody>
      </p:sp>
      <p:sp>
        <p:nvSpPr>
          <p:cNvPr id="14" name="Slide Number Placeholder 13"/>
          <p:cNvSpPr>
            <a:spLocks noGrp="1"/>
          </p:cNvSpPr>
          <p:nvPr>
            <p:ph type="sldNum" sz="quarter" idx="4"/>
          </p:nvPr>
        </p:nvSpPr>
        <p:spPr/>
        <p:txBody>
          <a:bodyPr/>
          <a:lstStyle/>
          <a:p>
            <a:fld id="{5762F52A-C960-462B-8236-8A9481EACB9C}" type="slidenum">
              <a:rPr lang="en-US" smtClean="0"/>
              <a:pPr/>
              <a:t>19</a:t>
            </a:fld>
            <a:endParaRPr lang="en-US" dirty="0"/>
          </a:p>
        </p:txBody>
      </p:sp>
      <p:sp>
        <p:nvSpPr>
          <p:cNvPr id="9" name="Rectangle 8"/>
          <p:cNvSpPr/>
          <p:nvPr/>
        </p:nvSpPr>
        <p:spPr>
          <a:xfrm>
            <a:off x="1904999" y="124943"/>
            <a:ext cx="5334001" cy="1138773"/>
          </a:xfrm>
          <a:prstGeom prst="rect">
            <a:avLst/>
          </a:prstGeom>
        </p:spPr>
        <p:txBody>
          <a:bodyPr wrap="square" anchor="ctr">
            <a:spAutoFit/>
          </a:bodyPr>
          <a:lstStyle/>
          <a:p>
            <a:pPr algn="ctr"/>
            <a:r>
              <a:rPr lang="en-US" sz="3600" dirty="0">
                <a:hlinkClick r:id="rId16"/>
              </a:rPr>
              <a:t>Daniel 7</a:t>
            </a:r>
            <a:r>
              <a:rPr lang="en-US" sz="3600" dirty="0" smtClean="0">
                <a:hlinkClick r:id="rId17"/>
              </a:rPr>
              <a:t> </a:t>
            </a:r>
            <a:endParaRPr lang="en-US" sz="3600" dirty="0" smtClean="0"/>
          </a:p>
          <a:p>
            <a:pPr algn="ctr"/>
            <a:r>
              <a:rPr lang="en-US" sz="3200" b="1" dirty="0" smtClean="0"/>
              <a:t>Interpretation</a:t>
            </a:r>
          </a:p>
        </p:txBody>
      </p:sp>
    </p:spTree>
    <p:extLst>
      <p:ext uri="{BB962C8B-B14F-4D97-AF65-F5344CB8AC3E}">
        <p14:creationId xmlns:p14="http://schemas.microsoft.com/office/powerpoint/2010/main" val="3139918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27846" y="1613647"/>
            <a:ext cx="7377954" cy="4257576"/>
          </a:xfrm>
          <a:prstGeom prst="rect">
            <a:avLst/>
          </a:prstGeom>
        </p:spPr>
        <p:txBody>
          <a:bodyPr wrap="square">
            <a:spAutoFit/>
          </a:bodyPr>
          <a:lstStyle/>
          <a:p>
            <a:pPr>
              <a:spcAft>
                <a:spcPts val="600"/>
              </a:spcAft>
            </a:pPr>
            <a:r>
              <a:rPr lang="en-US" sz="3200" b="1" dirty="0" smtClean="0"/>
              <a:t>Daniel 7:14 </a:t>
            </a:r>
            <a:r>
              <a:rPr lang="en-US" sz="2800" b="1" dirty="0" smtClean="0"/>
              <a:t>(ESV)</a:t>
            </a:r>
            <a:endParaRPr lang="en-US" sz="3600" b="1" dirty="0">
              <a:solidFill>
                <a:srgbClr val="000000"/>
              </a:solidFill>
            </a:endParaRPr>
          </a:p>
          <a:p>
            <a:pPr>
              <a:lnSpc>
                <a:spcPts val="4000"/>
              </a:lnSpc>
              <a:spcAft>
                <a:spcPts val="600"/>
              </a:spcAft>
            </a:pPr>
            <a:r>
              <a:rPr lang="en-US" sz="2800" dirty="0"/>
              <a:t>And to him was given dominion and glory and a kingdom, that all peoples, nations, and languages should serve him; his dominion is an everlasting dominion, which shall not pass away, and his kingdom one that shall not be destroyed. </a:t>
            </a:r>
            <a:endParaRPr lang="en-US" sz="2800" dirty="0" smtClean="0"/>
          </a:p>
          <a:p>
            <a:pPr algn="r">
              <a:spcAft>
                <a:spcPts val="1200"/>
              </a:spcAft>
            </a:pPr>
            <a:r>
              <a:rPr lang="en-US" sz="3200" b="1" dirty="0" smtClean="0"/>
              <a:t>Daniel 7:14 </a:t>
            </a:r>
            <a:r>
              <a:rPr lang="en-US" sz="2800" b="1" dirty="0" smtClean="0"/>
              <a:t>(ESV)</a:t>
            </a:r>
            <a:endParaRPr lang="en-US" sz="2000" dirty="0" smtClean="0"/>
          </a:p>
          <a:p>
            <a:pPr algn="ctr">
              <a:spcAft>
                <a:spcPts val="1200"/>
              </a:spcAft>
            </a:pPr>
            <a:r>
              <a:rPr lang="en-US" sz="2000" dirty="0" smtClean="0"/>
              <a:t>( Daniel’s </a:t>
            </a:r>
            <a:r>
              <a:rPr lang="en-US" sz="2000" dirty="0"/>
              <a:t>dream </a:t>
            </a:r>
            <a:r>
              <a:rPr lang="en-US" sz="2000" dirty="0" smtClean="0"/>
              <a:t>in which </a:t>
            </a:r>
            <a:r>
              <a:rPr lang="en-US" sz="2000" i="1" dirty="0" smtClean="0"/>
              <a:t>One</a:t>
            </a:r>
            <a:r>
              <a:rPr lang="en-US" sz="2000" dirty="0" smtClean="0"/>
              <a:t> </a:t>
            </a:r>
            <a:r>
              <a:rPr lang="en-US" sz="2000" dirty="0"/>
              <a:t>“like the Son of Man” (Jesus) </a:t>
            </a:r>
            <a:r>
              <a:rPr lang="en-US" sz="2000" dirty="0" smtClean="0"/>
              <a:t>appears )</a:t>
            </a:r>
          </a:p>
        </p:txBody>
      </p:sp>
      <p:sp>
        <p:nvSpPr>
          <p:cNvPr id="12" name="Rectangle 11"/>
          <p:cNvSpPr/>
          <p:nvPr/>
        </p:nvSpPr>
        <p:spPr>
          <a:xfrm>
            <a:off x="2263878" y="340387"/>
            <a:ext cx="4641294" cy="707886"/>
          </a:xfrm>
          <a:prstGeom prst="rect">
            <a:avLst/>
          </a:prstGeom>
        </p:spPr>
        <p:txBody>
          <a:bodyPr wrap="square" anchor="ctr">
            <a:spAutoFit/>
          </a:bodyPr>
          <a:lstStyle/>
          <a:p>
            <a:pPr algn="ctr"/>
            <a:r>
              <a:rPr lang="en-US" sz="4000" b="1" dirty="0" smtClean="0"/>
              <a:t>Memory Verse</a:t>
            </a:r>
            <a:endParaRPr lang="en-US" sz="3200" b="1" dirty="0" smtClean="0"/>
          </a:p>
        </p:txBody>
      </p:sp>
      <p:sp>
        <p:nvSpPr>
          <p:cNvPr id="10" name="Date Placeholder 9"/>
          <p:cNvSpPr>
            <a:spLocks noGrp="1"/>
          </p:cNvSpPr>
          <p:nvPr>
            <p:ph type="dt" sz="half" idx="2"/>
          </p:nvPr>
        </p:nvSpPr>
        <p:spPr/>
        <p:txBody>
          <a:bodyPr/>
          <a:lstStyle/>
          <a:p>
            <a:r>
              <a:rPr lang="en-US" smtClean="0"/>
              <a:t>April 12, 2016</a:t>
            </a:r>
            <a:endParaRPr lang="en-US" dirty="0"/>
          </a:p>
        </p:txBody>
      </p:sp>
      <p:sp>
        <p:nvSpPr>
          <p:cNvPr id="13" name="Footer Placeholder 12"/>
          <p:cNvSpPr>
            <a:spLocks noGrp="1"/>
          </p:cNvSpPr>
          <p:nvPr>
            <p:ph type="ftr" sz="quarter" idx="3"/>
          </p:nvPr>
        </p:nvSpPr>
        <p:spPr/>
        <p:txBody>
          <a:bodyPr/>
          <a:lstStyle/>
          <a:p>
            <a:r>
              <a:rPr lang="fr-FR" smtClean="0"/>
              <a:t>Lesson 7 - Daniel 7</a:t>
            </a:r>
            <a:endParaRPr lang="en-US" dirty="0"/>
          </a:p>
        </p:txBody>
      </p:sp>
      <p:sp>
        <p:nvSpPr>
          <p:cNvPr id="14" name="Slide Number Placeholder 13"/>
          <p:cNvSpPr>
            <a:spLocks noGrp="1"/>
          </p:cNvSpPr>
          <p:nvPr>
            <p:ph type="sldNum" sz="quarter" idx="4"/>
          </p:nvPr>
        </p:nvSpPr>
        <p:spPr/>
        <p:txBody>
          <a:bodyPr/>
          <a:lstStyle/>
          <a:p>
            <a:fld id="{5762F52A-C960-462B-8236-8A9481EACB9C}" type="slidenum">
              <a:rPr lang="en-US" smtClean="0"/>
              <a:pPr/>
              <a:t>2</a:t>
            </a:fld>
            <a:endParaRPr lang="en-US" dirty="0"/>
          </a:p>
        </p:txBody>
      </p:sp>
    </p:spTree>
    <p:extLst>
      <p:ext uri="{BB962C8B-B14F-4D97-AF65-F5344CB8AC3E}">
        <p14:creationId xmlns:p14="http://schemas.microsoft.com/office/powerpoint/2010/main" val="2815529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32544" y="1611868"/>
            <a:ext cx="7449456" cy="4199611"/>
          </a:xfrm>
          <a:prstGeom prst="rect">
            <a:avLst/>
          </a:prstGeom>
        </p:spPr>
        <p:txBody>
          <a:bodyPr wrap="square">
            <a:spAutoFit/>
          </a:bodyPr>
          <a:lstStyle/>
          <a:p>
            <a:pPr>
              <a:lnSpc>
                <a:spcPct val="150000"/>
              </a:lnSpc>
              <a:spcAft>
                <a:spcPts val="1800"/>
              </a:spcAft>
            </a:pPr>
            <a:r>
              <a:rPr lang="en-US" sz="2000" baseline="30000" dirty="0" smtClean="0"/>
              <a:t>7</a:t>
            </a:r>
            <a:r>
              <a:rPr lang="en-US" sz="2000" baseline="30000" dirty="0"/>
              <a:t> </a:t>
            </a:r>
            <a:r>
              <a:rPr lang="en-US" sz="2000" dirty="0" smtClean="0"/>
              <a:t>a </a:t>
            </a:r>
            <a:r>
              <a:rPr lang="en-US" sz="2000" dirty="0"/>
              <a:t>fourth beast, terrifying and dreadful and exceedingly strong. </a:t>
            </a:r>
            <a:r>
              <a:rPr lang="en-US" sz="2000" dirty="0" smtClean="0"/>
              <a:t>It had great iron </a:t>
            </a:r>
            <a:r>
              <a:rPr lang="en-US" sz="2000" dirty="0"/>
              <a:t>teeth; it devoured and broke in pieces and stamped what was left with its feet. It was different from all the beasts that were before </a:t>
            </a:r>
            <a:r>
              <a:rPr lang="en-US" sz="2000" dirty="0" smtClean="0"/>
              <a:t>it…</a:t>
            </a:r>
            <a:r>
              <a:rPr lang="en-US" sz="2000" baseline="30000" dirty="0"/>
              <a:t> 19 </a:t>
            </a:r>
            <a:r>
              <a:rPr lang="en-US" sz="2000" dirty="0"/>
              <a:t>the fourth beast, different from all the rest, exceedingly terrifying, with its teeth of iron and claws of bronze, and which devoured and broke in pieces and stamped what was left with its </a:t>
            </a:r>
            <a:r>
              <a:rPr lang="en-US" sz="2000" dirty="0" smtClean="0"/>
              <a:t>feet… </a:t>
            </a:r>
            <a:r>
              <a:rPr lang="en-US" sz="2000" baseline="30000" dirty="0" smtClean="0"/>
              <a:t>23</a:t>
            </a:r>
            <a:r>
              <a:rPr lang="en-US" sz="2000" baseline="30000" dirty="0"/>
              <a:t> </a:t>
            </a:r>
            <a:r>
              <a:rPr lang="en-US" sz="2000" dirty="0"/>
              <a:t>fourth beast, different from all the kingdoms, shall devour </a:t>
            </a:r>
            <a:r>
              <a:rPr lang="en-US" sz="2000" u="sng" dirty="0"/>
              <a:t>the whole earth</a:t>
            </a:r>
            <a:r>
              <a:rPr lang="en-US" sz="2000" dirty="0"/>
              <a:t>, trample it down, and break it to pieces </a:t>
            </a:r>
            <a:r>
              <a:rPr lang="en-US" sz="2000" b="1" dirty="0" smtClean="0"/>
              <a:t>= </a:t>
            </a:r>
            <a:r>
              <a:rPr lang="en-US" sz="2000" b="1" dirty="0">
                <a:hlinkClick r:id="rId3"/>
              </a:rPr>
              <a:t>Roman </a:t>
            </a:r>
            <a:r>
              <a:rPr lang="en-US" sz="2000" b="1" dirty="0" smtClean="0">
                <a:hlinkClick r:id="rId3"/>
              </a:rPr>
              <a:t>Empire</a:t>
            </a:r>
            <a:r>
              <a:rPr lang="en-US" sz="2000" b="1" dirty="0" smtClean="0"/>
              <a:t>; complete </a:t>
            </a:r>
            <a:r>
              <a:rPr lang="en-US" sz="2000" b="1" dirty="0"/>
              <a:t>domination with severe consequences for those who </a:t>
            </a:r>
            <a:r>
              <a:rPr lang="en-US" sz="2000" b="1" dirty="0" smtClean="0"/>
              <a:t>resist</a:t>
            </a:r>
            <a:endParaRPr lang="en-US" sz="2000" b="1" dirty="0" smtClean="0"/>
          </a:p>
        </p:txBody>
      </p:sp>
      <p:sp>
        <p:nvSpPr>
          <p:cNvPr id="11" name="Date Placeholder 10"/>
          <p:cNvSpPr>
            <a:spLocks noGrp="1"/>
          </p:cNvSpPr>
          <p:nvPr>
            <p:ph type="dt" sz="half" idx="2"/>
          </p:nvPr>
        </p:nvSpPr>
        <p:spPr/>
        <p:txBody>
          <a:bodyPr/>
          <a:lstStyle/>
          <a:p>
            <a:r>
              <a:rPr lang="en-US" smtClean="0"/>
              <a:t>April 12, 2016</a:t>
            </a:r>
            <a:endParaRPr lang="en-US" dirty="0"/>
          </a:p>
        </p:txBody>
      </p:sp>
      <p:sp>
        <p:nvSpPr>
          <p:cNvPr id="13" name="Footer Placeholder 12"/>
          <p:cNvSpPr>
            <a:spLocks noGrp="1"/>
          </p:cNvSpPr>
          <p:nvPr>
            <p:ph type="ftr" sz="quarter" idx="3"/>
          </p:nvPr>
        </p:nvSpPr>
        <p:spPr/>
        <p:txBody>
          <a:bodyPr/>
          <a:lstStyle/>
          <a:p>
            <a:r>
              <a:rPr lang="fr-FR" smtClean="0"/>
              <a:t>Lesson 7 - Daniel 7</a:t>
            </a:r>
            <a:endParaRPr lang="en-US" dirty="0"/>
          </a:p>
        </p:txBody>
      </p:sp>
      <p:sp>
        <p:nvSpPr>
          <p:cNvPr id="14" name="Slide Number Placeholder 13"/>
          <p:cNvSpPr>
            <a:spLocks noGrp="1"/>
          </p:cNvSpPr>
          <p:nvPr>
            <p:ph type="sldNum" sz="quarter" idx="4"/>
          </p:nvPr>
        </p:nvSpPr>
        <p:spPr/>
        <p:txBody>
          <a:bodyPr/>
          <a:lstStyle/>
          <a:p>
            <a:fld id="{5762F52A-C960-462B-8236-8A9481EACB9C}" type="slidenum">
              <a:rPr lang="en-US" smtClean="0"/>
              <a:pPr/>
              <a:t>20</a:t>
            </a:fld>
            <a:endParaRPr lang="en-US" dirty="0"/>
          </a:p>
        </p:txBody>
      </p:sp>
      <p:sp>
        <p:nvSpPr>
          <p:cNvPr id="9" name="Rectangle 8"/>
          <p:cNvSpPr/>
          <p:nvPr/>
        </p:nvSpPr>
        <p:spPr>
          <a:xfrm>
            <a:off x="1904999" y="124943"/>
            <a:ext cx="5334001" cy="1138773"/>
          </a:xfrm>
          <a:prstGeom prst="rect">
            <a:avLst/>
          </a:prstGeom>
        </p:spPr>
        <p:txBody>
          <a:bodyPr wrap="square" anchor="ctr">
            <a:spAutoFit/>
          </a:bodyPr>
          <a:lstStyle/>
          <a:p>
            <a:pPr algn="ctr"/>
            <a:r>
              <a:rPr lang="en-US" sz="3600" dirty="0">
                <a:hlinkClick r:id="rId4"/>
              </a:rPr>
              <a:t>Daniel 7</a:t>
            </a:r>
            <a:r>
              <a:rPr lang="en-US" sz="3600" dirty="0" smtClean="0">
                <a:hlinkClick r:id="rId5"/>
              </a:rPr>
              <a:t> </a:t>
            </a:r>
            <a:endParaRPr lang="en-US" sz="3600" dirty="0" smtClean="0"/>
          </a:p>
          <a:p>
            <a:pPr algn="ctr"/>
            <a:r>
              <a:rPr lang="en-US" sz="3200" b="1" dirty="0" smtClean="0"/>
              <a:t>Interpretation</a:t>
            </a:r>
          </a:p>
        </p:txBody>
      </p:sp>
    </p:spTree>
    <p:extLst>
      <p:ext uri="{BB962C8B-B14F-4D97-AF65-F5344CB8AC3E}">
        <p14:creationId xmlns:p14="http://schemas.microsoft.com/office/powerpoint/2010/main" val="31654459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51329" y="1366421"/>
            <a:ext cx="8211456" cy="5262979"/>
          </a:xfrm>
          <a:prstGeom prst="rect">
            <a:avLst/>
          </a:prstGeom>
        </p:spPr>
        <p:txBody>
          <a:bodyPr wrap="square">
            <a:spAutoFit/>
          </a:bodyPr>
          <a:lstStyle/>
          <a:p>
            <a:r>
              <a:rPr lang="en-US" sz="1600" dirty="0">
                <a:hlinkClick r:id="rId3"/>
              </a:rPr>
              <a:t>Ur c. 3800 - 500 </a:t>
            </a:r>
            <a:r>
              <a:rPr lang="en-US" sz="1600" dirty="0" smtClean="0">
                <a:hlinkClick r:id="rId3"/>
              </a:rPr>
              <a:t>BC</a:t>
            </a:r>
            <a:r>
              <a:rPr lang="en-US" sz="1600" dirty="0" smtClean="0"/>
              <a:t> &amp; </a:t>
            </a:r>
            <a:r>
              <a:rPr lang="en-US" sz="1600" dirty="0" smtClean="0">
                <a:hlinkClick r:id="rId4"/>
              </a:rPr>
              <a:t>Sumer </a:t>
            </a:r>
            <a:r>
              <a:rPr lang="en-US" sz="1600" dirty="0">
                <a:hlinkClick r:id="rId4"/>
              </a:rPr>
              <a:t>c. 3500 </a:t>
            </a:r>
            <a:r>
              <a:rPr lang="en-US" sz="1600" dirty="0" smtClean="0">
                <a:hlinkClick r:id="rId4"/>
              </a:rPr>
              <a:t>BC</a:t>
            </a:r>
            <a:endParaRPr lang="en-US" sz="1600" dirty="0" smtClean="0"/>
          </a:p>
          <a:p>
            <a:r>
              <a:rPr lang="en-US" sz="1600" dirty="0" smtClean="0">
                <a:hlinkClick r:id="rId5"/>
              </a:rPr>
              <a:t>Egypt 3100 – 332 BC</a:t>
            </a:r>
            <a:r>
              <a:rPr lang="en-US" sz="1600" dirty="0" smtClean="0"/>
              <a:t> </a:t>
            </a:r>
            <a:endParaRPr lang="en-US" sz="1600" dirty="0" smtClean="0">
              <a:hlinkClick r:id=""/>
            </a:endParaRPr>
          </a:p>
          <a:p>
            <a:r>
              <a:rPr lang="en-US" sz="1600" dirty="0" smtClean="0">
                <a:hlinkClick r:id=""/>
              </a:rPr>
              <a:t>Assyrian </a:t>
            </a:r>
            <a:r>
              <a:rPr lang="en-US" sz="1600" dirty="0">
                <a:hlinkClick r:id="rId6"/>
              </a:rPr>
              <a:t>Empire c. </a:t>
            </a:r>
            <a:r>
              <a:rPr lang="en-US" sz="1600" dirty="0" smtClean="0">
                <a:hlinkClick r:id="rId6"/>
              </a:rPr>
              <a:t>2400 </a:t>
            </a:r>
            <a:r>
              <a:rPr lang="en-US" sz="1600" dirty="0">
                <a:hlinkClick r:id="rId6"/>
              </a:rPr>
              <a:t>– 612 </a:t>
            </a:r>
            <a:r>
              <a:rPr lang="en-US" sz="1600" dirty="0" smtClean="0">
                <a:hlinkClick r:id="rId6"/>
              </a:rPr>
              <a:t>BC</a:t>
            </a:r>
            <a:r>
              <a:rPr lang="en-US" sz="1600" dirty="0" smtClean="0"/>
              <a:t> &amp; </a:t>
            </a:r>
            <a:r>
              <a:rPr lang="en-US" sz="1600" dirty="0" smtClean="0">
                <a:hlinkClick r:id="rId7"/>
              </a:rPr>
              <a:t>Akkadian </a:t>
            </a:r>
            <a:r>
              <a:rPr lang="en-US" sz="1600" dirty="0">
                <a:hlinkClick r:id="rId7"/>
              </a:rPr>
              <a:t>Empire c. </a:t>
            </a:r>
            <a:r>
              <a:rPr lang="en-US" sz="1600" dirty="0" smtClean="0">
                <a:hlinkClick r:id="rId7"/>
              </a:rPr>
              <a:t>2334 – c</a:t>
            </a:r>
            <a:r>
              <a:rPr lang="en-US" sz="1600" dirty="0">
                <a:hlinkClick r:id="rId7"/>
              </a:rPr>
              <a:t>. 2154 BC</a:t>
            </a:r>
            <a:r>
              <a:rPr lang="en-US" sz="1600" dirty="0"/>
              <a:t> (Nimrod, </a:t>
            </a:r>
            <a:r>
              <a:rPr lang="en-US" sz="1600" dirty="0">
                <a:hlinkClick r:id="rId8"/>
              </a:rPr>
              <a:t>Genesis </a:t>
            </a:r>
            <a:r>
              <a:rPr lang="en-US" sz="1600" dirty="0" smtClean="0">
                <a:hlinkClick r:id="rId8"/>
              </a:rPr>
              <a:t>10</a:t>
            </a:r>
            <a:r>
              <a:rPr lang="en-US" sz="1600" dirty="0" smtClean="0"/>
              <a:t>)</a:t>
            </a:r>
            <a:endParaRPr lang="en-US" sz="1600" dirty="0"/>
          </a:p>
          <a:p>
            <a:r>
              <a:rPr lang="en-US" sz="1600" dirty="0">
                <a:hlinkClick r:id="rId9"/>
              </a:rPr>
              <a:t>Babylonia 1894 </a:t>
            </a:r>
            <a:r>
              <a:rPr lang="en-US" sz="1600" dirty="0" smtClean="0">
                <a:hlinkClick r:id="rId9"/>
              </a:rPr>
              <a:t>BC</a:t>
            </a:r>
            <a:r>
              <a:rPr lang="en-US" sz="1600" dirty="0" smtClean="0"/>
              <a:t> (</a:t>
            </a:r>
            <a:r>
              <a:rPr lang="en-US" sz="1600" dirty="0" smtClean="0">
                <a:hlinkClick r:id="rId10"/>
              </a:rPr>
              <a:t>Hammurabi 1810 – 1750 BC</a:t>
            </a:r>
            <a:r>
              <a:rPr lang="en-US" sz="1600" dirty="0" smtClean="0"/>
              <a:t>) </a:t>
            </a:r>
          </a:p>
          <a:p>
            <a:r>
              <a:rPr lang="en-US" sz="1600" dirty="0" smtClean="0">
                <a:hlinkClick r:id="rId11"/>
              </a:rPr>
              <a:t>Kingdom of Israel 1050 – 931 BC</a:t>
            </a:r>
            <a:r>
              <a:rPr lang="en-US" sz="1600" dirty="0" smtClean="0"/>
              <a:t> (Saul c. 1190 – 1010, David 1010 – 970, Solomon 970 – 931</a:t>
            </a:r>
            <a:r>
              <a:rPr lang="en-US" sz="1600" dirty="0"/>
              <a:t> </a:t>
            </a:r>
            <a:r>
              <a:rPr lang="en-US" sz="1600" dirty="0" smtClean="0"/>
              <a:t>BC) </a:t>
            </a:r>
          </a:p>
          <a:p>
            <a:r>
              <a:rPr lang="en-US" sz="1600" dirty="0" smtClean="0">
                <a:hlinkClick r:id="rId12"/>
              </a:rPr>
              <a:t>Kingdom of Israel 931 – 722 BC (northern 10 tribes)</a:t>
            </a:r>
            <a:r>
              <a:rPr lang="en-US" sz="1600" dirty="0" smtClean="0"/>
              <a:t>, </a:t>
            </a:r>
            <a:r>
              <a:rPr lang="en-US" sz="1600" dirty="0" smtClean="0">
                <a:hlinkClick r:id="rId13"/>
              </a:rPr>
              <a:t>Kingdom of Judah 931 – 586 BC (southern)</a:t>
            </a:r>
            <a:r>
              <a:rPr lang="en-US" sz="1600" dirty="0" smtClean="0"/>
              <a:t> </a:t>
            </a:r>
            <a:endParaRPr lang="en-US" sz="1600" dirty="0"/>
          </a:p>
          <a:p>
            <a:r>
              <a:rPr lang="en-US" sz="1600" dirty="0">
                <a:hlinkClick r:id="rId14"/>
              </a:rPr>
              <a:t>Neo-Assyrian Empire 911 </a:t>
            </a:r>
            <a:r>
              <a:rPr lang="en-US" sz="1600" dirty="0" smtClean="0">
                <a:hlinkClick r:id="rId14"/>
              </a:rPr>
              <a:t>– 605 </a:t>
            </a:r>
            <a:r>
              <a:rPr lang="en-US" sz="1600" dirty="0">
                <a:hlinkClick r:id="rId14"/>
              </a:rPr>
              <a:t>BC</a:t>
            </a:r>
            <a:r>
              <a:rPr lang="en-US" sz="1600" dirty="0"/>
              <a:t> (</a:t>
            </a:r>
            <a:r>
              <a:rPr lang="en-US" sz="1600" dirty="0">
                <a:hlinkClick r:id="rId15"/>
              </a:rPr>
              <a:t>Jonah</a:t>
            </a:r>
            <a:r>
              <a:rPr lang="en-US" sz="1600" dirty="0"/>
              <a:t> c. 760 BC</a:t>
            </a:r>
            <a:r>
              <a:rPr lang="en-US" sz="1600" dirty="0" smtClean="0"/>
              <a:t>) &amp; </a:t>
            </a:r>
            <a:r>
              <a:rPr lang="en-US" sz="1600" dirty="0" smtClean="0">
                <a:hlinkClick r:id="rId16"/>
              </a:rPr>
              <a:t>Median </a:t>
            </a:r>
            <a:r>
              <a:rPr lang="en-US" sz="1600" dirty="0">
                <a:hlinkClick r:id="rId16"/>
              </a:rPr>
              <a:t>Kingdom c. 678 </a:t>
            </a:r>
            <a:r>
              <a:rPr lang="en-US" sz="1600" dirty="0" smtClean="0">
                <a:hlinkClick r:id="rId16"/>
              </a:rPr>
              <a:t> </a:t>
            </a:r>
            <a:r>
              <a:rPr lang="en-US" sz="1600" dirty="0">
                <a:hlinkClick r:id="rId16"/>
              </a:rPr>
              <a:t>– 549 BC</a:t>
            </a:r>
            <a:endParaRPr lang="en-US" sz="1600" dirty="0"/>
          </a:p>
          <a:p>
            <a:r>
              <a:rPr lang="en-US" sz="1600" dirty="0">
                <a:hlinkClick r:id="rId17"/>
              </a:rPr>
              <a:t>Neo-Babylonian Empire 626 </a:t>
            </a:r>
            <a:r>
              <a:rPr lang="en-US" sz="1600" dirty="0" smtClean="0">
                <a:hlinkClick r:id="rId17"/>
              </a:rPr>
              <a:t>– 539 BC</a:t>
            </a:r>
            <a:r>
              <a:rPr lang="en-US" sz="1600" dirty="0" smtClean="0"/>
              <a:t> (</a:t>
            </a:r>
            <a:r>
              <a:rPr lang="en-US" sz="1600" dirty="0">
                <a:hlinkClick r:id="rId18"/>
              </a:rPr>
              <a:t>Nebuchadnezzar </a:t>
            </a:r>
            <a:r>
              <a:rPr lang="en-US" sz="1600" dirty="0" smtClean="0">
                <a:hlinkClick r:id="rId18"/>
              </a:rPr>
              <a:t>II</a:t>
            </a:r>
            <a:r>
              <a:rPr lang="en-US" sz="1600" dirty="0" smtClean="0"/>
              <a:t> –</a:t>
            </a:r>
            <a:r>
              <a:rPr lang="en-US" sz="1600" dirty="0" smtClean="0">
                <a:hlinkClick r:id="rId19"/>
              </a:rPr>
              <a:t>Daniel</a:t>
            </a:r>
            <a:r>
              <a:rPr lang="en-US" sz="1600" dirty="0" smtClean="0"/>
              <a:t> – </a:t>
            </a:r>
            <a:r>
              <a:rPr lang="en-US" sz="1600" dirty="0" smtClean="0">
                <a:hlinkClick r:id="rId20"/>
              </a:rPr>
              <a:t>Nabonidas</a:t>
            </a:r>
            <a:r>
              <a:rPr lang="en-US" sz="1600" dirty="0" smtClean="0"/>
              <a:t> &amp; </a:t>
            </a:r>
            <a:r>
              <a:rPr lang="en-US" sz="1600" dirty="0" smtClean="0">
                <a:hlinkClick r:id="rId21"/>
              </a:rPr>
              <a:t>Belshazzar</a:t>
            </a:r>
            <a:r>
              <a:rPr lang="en-US" sz="1600" dirty="0" smtClean="0"/>
              <a:t>) </a:t>
            </a:r>
            <a:endParaRPr lang="en-US" sz="1600" dirty="0"/>
          </a:p>
          <a:p>
            <a:r>
              <a:rPr lang="en-US" sz="1600" dirty="0">
                <a:hlinkClick r:id="rId22"/>
              </a:rPr>
              <a:t>Achaemenid (First Persian) Empire 550 </a:t>
            </a:r>
            <a:r>
              <a:rPr lang="en-US" sz="1600" dirty="0" smtClean="0">
                <a:hlinkClick r:id="rId22"/>
              </a:rPr>
              <a:t>– 330 BC</a:t>
            </a:r>
            <a:r>
              <a:rPr lang="en-US" sz="1600" dirty="0" smtClean="0"/>
              <a:t> (</a:t>
            </a:r>
            <a:r>
              <a:rPr lang="en-US" sz="1600" dirty="0" smtClean="0">
                <a:hlinkClick r:id="rId23"/>
              </a:rPr>
              <a:t>Cyrus II of Persia 559 – 530 BC “The Great”</a:t>
            </a:r>
            <a:r>
              <a:rPr lang="en-US" sz="1600" dirty="0" smtClean="0"/>
              <a:t>) </a:t>
            </a:r>
            <a:endParaRPr lang="en-US" sz="1600" dirty="0"/>
          </a:p>
          <a:p>
            <a:r>
              <a:rPr lang="en-US" sz="1600" dirty="0">
                <a:hlinkClick r:id="rId24"/>
              </a:rPr>
              <a:t>Macedonian (Greek) Empire </a:t>
            </a:r>
            <a:r>
              <a:rPr lang="en-US" sz="1600" dirty="0" smtClean="0">
                <a:hlinkClick r:id="rId24"/>
              </a:rPr>
              <a:t>336 –323 BC</a:t>
            </a:r>
            <a:r>
              <a:rPr lang="en-US" sz="1600" dirty="0" smtClean="0"/>
              <a:t> (</a:t>
            </a:r>
            <a:r>
              <a:rPr lang="en-US" sz="1600" dirty="0" smtClean="0">
                <a:hlinkClick r:id="rId25"/>
              </a:rPr>
              <a:t>Alexander </a:t>
            </a:r>
            <a:r>
              <a:rPr lang="en-US" sz="1600" dirty="0">
                <a:hlinkClick r:id="rId25"/>
              </a:rPr>
              <a:t>III of Macedon </a:t>
            </a:r>
            <a:r>
              <a:rPr lang="en-US" sz="1600" dirty="0" smtClean="0">
                <a:hlinkClick r:id="rId25"/>
              </a:rPr>
              <a:t>356 – 323 BC “The Great”</a:t>
            </a:r>
            <a:r>
              <a:rPr lang="en-US" sz="1600" dirty="0" smtClean="0"/>
              <a:t>) </a:t>
            </a:r>
          </a:p>
          <a:p>
            <a:r>
              <a:rPr lang="en-US" sz="1600" dirty="0"/>
              <a:t>Kingdoms of the </a:t>
            </a:r>
            <a:r>
              <a:rPr lang="en-US" sz="1600" dirty="0" smtClean="0">
                <a:hlinkClick r:id="rId26"/>
              </a:rPr>
              <a:t>Diadochi</a:t>
            </a:r>
            <a:r>
              <a:rPr lang="en-US" sz="1600" dirty="0" smtClean="0"/>
              <a:t> (“Successors” to Alexander The Great) c. 301/281 BC: </a:t>
            </a:r>
          </a:p>
          <a:p>
            <a:r>
              <a:rPr lang="en-US" sz="1600" dirty="0" smtClean="0"/>
              <a:t>     - </a:t>
            </a:r>
            <a:r>
              <a:rPr lang="en-US" sz="1600" dirty="0" smtClean="0">
                <a:hlinkClick r:id="rId27"/>
              </a:rPr>
              <a:t>Seleucid </a:t>
            </a:r>
            <a:r>
              <a:rPr lang="en-US" sz="1600" dirty="0">
                <a:hlinkClick r:id="rId27"/>
              </a:rPr>
              <a:t>Empire 312 BC – 63 BC</a:t>
            </a:r>
            <a:r>
              <a:rPr lang="en-US" sz="1600" dirty="0"/>
              <a:t> (</a:t>
            </a:r>
            <a:r>
              <a:rPr lang="en-US" sz="1600" dirty="0">
                <a:hlinkClick r:id="rId28"/>
              </a:rPr>
              <a:t>Seleucus I </a:t>
            </a:r>
            <a:r>
              <a:rPr lang="en-US" sz="1600" dirty="0" err="1">
                <a:hlinkClick r:id="rId28"/>
              </a:rPr>
              <a:t>Nicator</a:t>
            </a:r>
            <a:r>
              <a:rPr lang="en-US" sz="1600" dirty="0"/>
              <a:t>) – Mesopotamia and Central Asia </a:t>
            </a:r>
          </a:p>
          <a:p>
            <a:r>
              <a:rPr lang="en-US" sz="1600" dirty="0" smtClean="0"/>
              <a:t>     - </a:t>
            </a:r>
            <a:r>
              <a:rPr lang="en-US" sz="1600" dirty="0" smtClean="0">
                <a:hlinkClick r:id="rId29"/>
              </a:rPr>
              <a:t>Ptolemaic Kingdom 305 BC – 30 BC </a:t>
            </a:r>
            <a:r>
              <a:rPr lang="en-US" sz="1600" dirty="0"/>
              <a:t>(</a:t>
            </a:r>
            <a:r>
              <a:rPr lang="en-US" sz="1600" dirty="0">
                <a:hlinkClick r:id="rId30"/>
              </a:rPr>
              <a:t>Ptolemy I </a:t>
            </a:r>
            <a:r>
              <a:rPr lang="en-US" sz="1600" dirty="0" err="1">
                <a:hlinkClick r:id="rId30"/>
              </a:rPr>
              <a:t>Soter</a:t>
            </a:r>
            <a:r>
              <a:rPr lang="en-US" sz="1600" dirty="0"/>
              <a:t>) </a:t>
            </a:r>
            <a:r>
              <a:rPr lang="en-US" sz="1600" dirty="0" smtClean="0"/>
              <a:t>– Egypt </a:t>
            </a:r>
          </a:p>
          <a:p>
            <a:r>
              <a:rPr lang="en-US" sz="1600" dirty="0" smtClean="0"/>
              <a:t>     - Kingdom </a:t>
            </a:r>
            <a:r>
              <a:rPr lang="en-US" sz="1600" dirty="0"/>
              <a:t>of Lysimachus (</a:t>
            </a:r>
            <a:r>
              <a:rPr lang="en-US" sz="1600" dirty="0">
                <a:hlinkClick r:id="rId31"/>
              </a:rPr>
              <a:t>Thrace</a:t>
            </a:r>
            <a:r>
              <a:rPr lang="en-US" sz="1600" dirty="0"/>
              <a:t>, </a:t>
            </a:r>
            <a:r>
              <a:rPr lang="en-US" sz="1600" dirty="0">
                <a:hlinkClick r:id="rId32"/>
              </a:rPr>
              <a:t>Asia Minor</a:t>
            </a:r>
            <a:r>
              <a:rPr lang="en-US" sz="1600" dirty="0"/>
              <a:t>, </a:t>
            </a:r>
            <a:r>
              <a:rPr lang="en-US" sz="1600" dirty="0">
                <a:hlinkClick r:id="rId24"/>
              </a:rPr>
              <a:t>Macedon</a:t>
            </a:r>
            <a:r>
              <a:rPr lang="en-US" sz="1600" dirty="0"/>
              <a:t>) 306 - 281 BC (</a:t>
            </a:r>
            <a:r>
              <a:rPr lang="en-US" sz="1600" dirty="0" smtClean="0">
                <a:hlinkClick r:id="rId33"/>
              </a:rPr>
              <a:t>Lysimachus</a:t>
            </a:r>
            <a:r>
              <a:rPr lang="en-US" sz="1600" dirty="0" smtClean="0"/>
              <a:t>) </a:t>
            </a:r>
            <a:endParaRPr lang="en-US" sz="1600" dirty="0">
              <a:hlinkClick r:id="rId34"/>
            </a:endParaRPr>
          </a:p>
          <a:p>
            <a:r>
              <a:rPr lang="en-US" sz="1600" dirty="0" smtClean="0"/>
              <a:t>            </a:t>
            </a:r>
            <a:r>
              <a:rPr lang="en-US" sz="1600" dirty="0" smtClean="0">
                <a:hlinkClick r:id="rId34"/>
              </a:rPr>
              <a:t>Kingdom </a:t>
            </a:r>
            <a:r>
              <a:rPr lang="en-US" sz="1600" dirty="0">
                <a:hlinkClick r:id="rId34"/>
              </a:rPr>
              <a:t>of </a:t>
            </a:r>
            <a:r>
              <a:rPr lang="en-US" sz="1600" dirty="0" err="1">
                <a:hlinkClick r:id="rId34"/>
              </a:rPr>
              <a:t>Pergamon</a:t>
            </a:r>
            <a:r>
              <a:rPr lang="en-US" sz="1600" dirty="0">
                <a:hlinkClick r:id="rId34"/>
              </a:rPr>
              <a:t> 282 BC – 133 </a:t>
            </a:r>
            <a:r>
              <a:rPr lang="en-US" sz="1600" dirty="0" smtClean="0">
                <a:hlinkClick r:id="rId34"/>
              </a:rPr>
              <a:t>BC</a:t>
            </a:r>
            <a:r>
              <a:rPr lang="en-US" sz="1600" dirty="0" smtClean="0"/>
              <a:t> – </a:t>
            </a:r>
            <a:r>
              <a:rPr lang="en-US" sz="1600" dirty="0" err="1" smtClean="0"/>
              <a:t>Attalid</a:t>
            </a:r>
            <a:r>
              <a:rPr lang="en-US" sz="1600" dirty="0" smtClean="0"/>
              <a:t> </a:t>
            </a:r>
            <a:r>
              <a:rPr lang="en-US" sz="1600" dirty="0"/>
              <a:t>Anatolia / </a:t>
            </a:r>
            <a:r>
              <a:rPr lang="en-US" sz="1600" dirty="0" smtClean="0"/>
              <a:t>Asia Minor </a:t>
            </a:r>
            <a:endParaRPr lang="en-US" sz="1600" dirty="0"/>
          </a:p>
          <a:p>
            <a:r>
              <a:rPr lang="en-US" sz="1600" dirty="0" smtClean="0"/>
              <a:t>     - Kingdom of Macedon 305 </a:t>
            </a:r>
            <a:r>
              <a:rPr lang="en-US" sz="1600" dirty="0"/>
              <a:t>– 297 BC (</a:t>
            </a:r>
            <a:r>
              <a:rPr lang="en-US" sz="1600" dirty="0">
                <a:hlinkClick r:id="rId35"/>
              </a:rPr>
              <a:t>Cassander</a:t>
            </a:r>
            <a:r>
              <a:rPr lang="en-US" sz="1600" dirty="0"/>
              <a:t>) </a:t>
            </a:r>
          </a:p>
          <a:p>
            <a:r>
              <a:rPr lang="en-US" sz="1600" dirty="0" smtClean="0"/>
              <a:t>            </a:t>
            </a:r>
            <a:r>
              <a:rPr lang="en-US" sz="1600" dirty="0" smtClean="0">
                <a:hlinkClick r:id="rId36"/>
              </a:rPr>
              <a:t>Antigonid </a:t>
            </a:r>
            <a:r>
              <a:rPr lang="en-US" sz="1600" dirty="0">
                <a:hlinkClick r:id="rId36"/>
              </a:rPr>
              <a:t>Macedon </a:t>
            </a:r>
            <a:r>
              <a:rPr lang="en-US" sz="1600" dirty="0" smtClean="0">
                <a:hlinkClick r:id="rId36"/>
              </a:rPr>
              <a:t>306 – 168 BC</a:t>
            </a:r>
            <a:r>
              <a:rPr lang="en-US" sz="1600" dirty="0"/>
              <a:t> (</a:t>
            </a:r>
            <a:r>
              <a:rPr lang="en-US" sz="1600" dirty="0">
                <a:hlinkClick r:id="rId37"/>
              </a:rPr>
              <a:t>Antigonus I </a:t>
            </a:r>
            <a:r>
              <a:rPr lang="en-US" sz="1600" dirty="0" err="1">
                <a:hlinkClick r:id="rId37"/>
              </a:rPr>
              <a:t>Monophthalmus</a:t>
            </a:r>
            <a:r>
              <a:rPr lang="en-US" sz="1600" dirty="0"/>
              <a:t>) </a:t>
            </a:r>
          </a:p>
          <a:p>
            <a:r>
              <a:rPr lang="en-US" sz="1600" dirty="0">
                <a:hlinkClick r:id="rId38"/>
              </a:rPr>
              <a:t>Parthian (Arsacid </a:t>
            </a:r>
            <a:r>
              <a:rPr lang="en-US" sz="1600" dirty="0" smtClean="0">
                <a:hlinkClick r:id="rId38"/>
              </a:rPr>
              <a:t>or Persian) Empire </a:t>
            </a:r>
            <a:r>
              <a:rPr lang="en-US" sz="1600" dirty="0">
                <a:hlinkClick r:id="rId38"/>
              </a:rPr>
              <a:t>247 BC – 224 AD </a:t>
            </a:r>
            <a:endParaRPr lang="en-US" sz="1600" dirty="0"/>
          </a:p>
          <a:p>
            <a:r>
              <a:rPr lang="en-US" sz="1600" dirty="0" smtClean="0">
                <a:hlinkClick r:id="rId39"/>
              </a:rPr>
              <a:t>Roman </a:t>
            </a:r>
            <a:r>
              <a:rPr lang="en-US" sz="1600" dirty="0">
                <a:hlinkClick r:id="rId39"/>
              </a:rPr>
              <a:t>Republic </a:t>
            </a:r>
            <a:r>
              <a:rPr lang="en-US" sz="1600" dirty="0" smtClean="0">
                <a:hlinkClick r:id="rId39"/>
              </a:rPr>
              <a:t>509 </a:t>
            </a:r>
            <a:r>
              <a:rPr lang="en-US" sz="1600" dirty="0">
                <a:hlinkClick r:id="rId39"/>
              </a:rPr>
              <a:t>– 27 BC</a:t>
            </a:r>
            <a:r>
              <a:rPr lang="en-US" sz="1600" dirty="0"/>
              <a:t> </a:t>
            </a:r>
            <a:r>
              <a:rPr lang="en-US" sz="1600" dirty="0" smtClean="0"/>
              <a:t>&amp; </a:t>
            </a:r>
            <a:r>
              <a:rPr lang="en-US" sz="1600" dirty="0" smtClean="0">
                <a:hlinkClick r:id="rId40"/>
              </a:rPr>
              <a:t>Roman </a:t>
            </a:r>
            <a:r>
              <a:rPr lang="en-US" sz="1600" dirty="0">
                <a:hlinkClick r:id="rId40"/>
              </a:rPr>
              <a:t>Empire 27 BC – </a:t>
            </a:r>
            <a:r>
              <a:rPr lang="en-US" sz="1600" dirty="0" smtClean="0">
                <a:hlinkClick r:id="rId40"/>
              </a:rPr>
              <a:t>285/395 – 476 AD</a:t>
            </a:r>
            <a:endParaRPr lang="en-US" sz="1600" dirty="0" smtClean="0"/>
          </a:p>
          <a:p>
            <a:r>
              <a:rPr lang="en-US" sz="1600" dirty="0">
                <a:hlinkClick r:id="rId41"/>
              </a:rPr>
              <a:t>Byzantine Empire 330 – </a:t>
            </a:r>
            <a:r>
              <a:rPr lang="en-US" sz="1600" dirty="0" smtClean="0">
                <a:hlinkClick r:id="rId41"/>
              </a:rPr>
              <a:t>1453 AD</a:t>
            </a:r>
            <a:r>
              <a:rPr lang="en-US" sz="1600" dirty="0" smtClean="0"/>
              <a:t> &amp; </a:t>
            </a:r>
            <a:r>
              <a:rPr lang="en-US" sz="1600" dirty="0" smtClean="0">
                <a:hlinkClick r:id="rId42"/>
              </a:rPr>
              <a:t>Sasanian (Sassanid or Neo-Persian</a:t>
            </a:r>
            <a:r>
              <a:rPr lang="en-US" sz="1600" dirty="0">
                <a:hlinkClick r:id="rId42"/>
              </a:rPr>
              <a:t>) Empire 224 AD – 651 </a:t>
            </a:r>
            <a:r>
              <a:rPr lang="en-US" sz="1600" dirty="0" smtClean="0">
                <a:hlinkClick r:id="rId42"/>
              </a:rPr>
              <a:t>AD</a:t>
            </a:r>
            <a:r>
              <a:rPr lang="en-US" sz="1600" dirty="0" smtClean="0"/>
              <a:t> </a:t>
            </a:r>
          </a:p>
          <a:p>
            <a:r>
              <a:rPr lang="en-US" sz="1600" dirty="0" smtClean="0">
                <a:hlinkClick r:id="rId43"/>
              </a:rPr>
              <a:t>Islamic Empires 632 AD – 1923 AD</a:t>
            </a:r>
            <a:r>
              <a:rPr lang="en-US" sz="1600" dirty="0" smtClean="0"/>
              <a:t> (</a:t>
            </a:r>
            <a:r>
              <a:rPr lang="en-US" sz="1600" dirty="0" smtClean="0">
                <a:hlinkClick r:id="rId44"/>
              </a:rPr>
              <a:t>Muhammed </a:t>
            </a:r>
            <a:r>
              <a:rPr lang="it-IT" sz="1600" dirty="0">
                <a:hlinkClick r:id="rId44"/>
              </a:rPr>
              <a:t>c. 570 </a:t>
            </a:r>
            <a:r>
              <a:rPr lang="it-IT" sz="1600" dirty="0" smtClean="0">
                <a:hlinkClick r:id="rId44"/>
              </a:rPr>
              <a:t>AD – June </a:t>
            </a:r>
            <a:r>
              <a:rPr lang="it-IT" sz="1600" dirty="0">
                <a:hlinkClick r:id="rId44"/>
              </a:rPr>
              <a:t>8, 632 </a:t>
            </a:r>
            <a:r>
              <a:rPr lang="it-IT" sz="1600" dirty="0" smtClean="0">
                <a:hlinkClick r:id="rId44"/>
              </a:rPr>
              <a:t>AD</a:t>
            </a:r>
            <a:r>
              <a:rPr lang="it-IT" sz="1600" dirty="0" smtClean="0"/>
              <a:t>) </a:t>
            </a:r>
            <a:endParaRPr lang="en-US" sz="1600" dirty="0"/>
          </a:p>
        </p:txBody>
      </p:sp>
      <p:sp>
        <p:nvSpPr>
          <p:cNvPr id="8" name="Rectangle 7"/>
          <p:cNvSpPr/>
          <p:nvPr/>
        </p:nvSpPr>
        <p:spPr>
          <a:xfrm>
            <a:off x="1904999" y="124943"/>
            <a:ext cx="5334001" cy="1138773"/>
          </a:xfrm>
          <a:prstGeom prst="rect">
            <a:avLst/>
          </a:prstGeom>
        </p:spPr>
        <p:txBody>
          <a:bodyPr wrap="square" anchor="ctr">
            <a:spAutoFit/>
          </a:bodyPr>
          <a:lstStyle/>
          <a:p>
            <a:pPr algn="ctr"/>
            <a:r>
              <a:rPr lang="en-US" sz="3600" dirty="0" smtClean="0">
                <a:hlinkClick r:id="rId45"/>
              </a:rPr>
              <a:t>Daniel </a:t>
            </a:r>
            <a:r>
              <a:rPr lang="en-US" sz="3600" dirty="0">
                <a:hlinkClick r:id="rId45"/>
              </a:rPr>
              <a:t>7</a:t>
            </a:r>
            <a:endParaRPr lang="en-US" sz="3200" dirty="0" smtClean="0"/>
          </a:p>
          <a:p>
            <a:pPr algn="ctr"/>
            <a:r>
              <a:rPr lang="en-US" sz="3200" b="1" dirty="0" smtClean="0"/>
              <a:t>Middle Eastern History</a:t>
            </a:r>
          </a:p>
        </p:txBody>
      </p:sp>
      <p:sp>
        <p:nvSpPr>
          <p:cNvPr id="11" name="Date Placeholder 10"/>
          <p:cNvSpPr>
            <a:spLocks noGrp="1"/>
          </p:cNvSpPr>
          <p:nvPr>
            <p:ph type="dt" sz="half" idx="2"/>
          </p:nvPr>
        </p:nvSpPr>
        <p:spPr/>
        <p:txBody>
          <a:bodyPr/>
          <a:lstStyle/>
          <a:p>
            <a:r>
              <a:rPr lang="en-US" smtClean="0"/>
              <a:t>April 12, 2016</a:t>
            </a:r>
            <a:endParaRPr lang="en-US" dirty="0"/>
          </a:p>
        </p:txBody>
      </p:sp>
      <p:sp>
        <p:nvSpPr>
          <p:cNvPr id="13" name="Footer Placeholder 12"/>
          <p:cNvSpPr>
            <a:spLocks noGrp="1"/>
          </p:cNvSpPr>
          <p:nvPr>
            <p:ph type="ftr" sz="quarter" idx="3"/>
          </p:nvPr>
        </p:nvSpPr>
        <p:spPr/>
        <p:txBody>
          <a:bodyPr/>
          <a:lstStyle/>
          <a:p>
            <a:r>
              <a:rPr lang="fr-FR" dirty="0" err="1" smtClean="0"/>
              <a:t>Lesson</a:t>
            </a:r>
            <a:r>
              <a:rPr lang="fr-FR" dirty="0" smtClean="0"/>
              <a:t> 7 - Daniel 7</a:t>
            </a:r>
            <a:endParaRPr lang="en-US" dirty="0"/>
          </a:p>
        </p:txBody>
      </p:sp>
      <p:sp>
        <p:nvSpPr>
          <p:cNvPr id="14" name="Slide Number Placeholder 13"/>
          <p:cNvSpPr>
            <a:spLocks noGrp="1"/>
          </p:cNvSpPr>
          <p:nvPr>
            <p:ph type="sldNum" sz="quarter" idx="4"/>
          </p:nvPr>
        </p:nvSpPr>
        <p:spPr/>
        <p:txBody>
          <a:bodyPr/>
          <a:lstStyle/>
          <a:p>
            <a:fld id="{5762F52A-C960-462B-8236-8A9481EACB9C}" type="slidenum">
              <a:rPr lang="en-US" smtClean="0"/>
              <a:pPr/>
              <a:t>21</a:t>
            </a:fld>
            <a:endParaRPr lang="en-US" dirty="0"/>
          </a:p>
        </p:txBody>
      </p:sp>
    </p:spTree>
    <p:extLst>
      <p:ext uri="{BB962C8B-B14F-4D97-AF65-F5344CB8AC3E}">
        <p14:creationId xmlns:p14="http://schemas.microsoft.com/office/powerpoint/2010/main" val="25865048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51329" y="1366421"/>
            <a:ext cx="8211456" cy="5262979"/>
          </a:xfrm>
          <a:prstGeom prst="rect">
            <a:avLst/>
          </a:prstGeom>
        </p:spPr>
        <p:txBody>
          <a:bodyPr wrap="square">
            <a:spAutoFit/>
          </a:bodyPr>
          <a:lstStyle/>
          <a:p>
            <a:r>
              <a:rPr lang="en-US" sz="1600" dirty="0">
                <a:hlinkClick r:id="rId3"/>
              </a:rPr>
              <a:t>Ur c. 3800 - 500 </a:t>
            </a:r>
            <a:r>
              <a:rPr lang="en-US" sz="1600" dirty="0" smtClean="0">
                <a:hlinkClick r:id="rId3"/>
              </a:rPr>
              <a:t>BC</a:t>
            </a:r>
            <a:r>
              <a:rPr lang="en-US" sz="1600" dirty="0" smtClean="0"/>
              <a:t> &amp; </a:t>
            </a:r>
            <a:r>
              <a:rPr lang="en-US" sz="1600" dirty="0" smtClean="0">
                <a:hlinkClick r:id="rId4"/>
              </a:rPr>
              <a:t>Sumer </a:t>
            </a:r>
            <a:r>
              <a:rPr lang="en-US" sz="1600" dirty="0">
                <a:hlinkClick r:id="rId4"/>
              </a:rPr>
              <a:t>c. 3500 </a:t>
            </a:r>
            <a:r>
              <a:rPr lang="en-US" sz="1600" dirty="0" smtClean="0">
                <a:hlinkClick r:id="rId4"/>
              </a:rPr>
              <a:t>BC</a:t>
            </a:r>
            <a:endParaRPr lang="en-US" sz="1600" dirty="0" smtClean="0"/>
          </a:p>
          <a:p>
            <a:r>
              <a:rPr lang="en-US" sz="1600" dirty="0" smtClean="0">
                <a:hlinkClick r:id="rId5"/>
              </a:rPr>
              <a:t>Egypt 3100 – 332 BC</a:t>
            </a:r>
            <a:r>
              <a:rPr lang="en-US" sz="1600" dirty="0" smtClean="0"/>
              <a:t> </a:t>
            </a:r>
            <a:endParaRPr lang="en-US" sz="1600" dirty="0" smtClean="0">
              <a:hlinkClick r:id=""/>
            </a:endParaRPr>
          </a:p>
          <a:p>
            <a:r>
              <a:rPr lang="en-US" sz="1600" dirty="0" smtClean="0">
                <a:hlinkClick r:id=""/>
              </a:rPr>
              <a:t>Assyrian </a:t>
            </a:r>
            <a:r>
              <a:rPr lang="en-US" sz="1600" dirty="0">
                <a:hlinkClick r:id="rId6"/>
              </a:rPr>
              <a:t>Empire c. </a:t>
            </a:r>
            <a:r>
              <a:rPr lang="en-US" sz="1600" dirty="0" smtClean="0">
                <a:hlinkClick r:id="rId6"/>
              </a:rPr>
              <a:t>2400 </a:t>
            </a:r>
            <a:r>
              <a:rPr lang="en-US" sz="1600" dirty="0">
                <a:hlinkClick r:id="rId6"/>
              </a:rPr>
              <a:t>– 612 </a:t>
            </a:r>
            <a:r>
              <a:rPr lang="en-US" sz="1600" dirty="0" smtClean="0">
                <a:hlinkClick r:id="rId6"/>
              </a:rPr>
              <a:t>BC</a:t>
            </a:r>
            <a:r>
              <a:rPr lang="en-US" sz="1600" dirty="0" smtClean="0"/>
              <a:t> &amp; </a:t>
            </a:r>
            <a:r>
              <a:rPr lang="en-US" sz="1600" dirty="0" smtClean="0">
                <a:hlinkClick r:id="rId7"/>
              </a:rPr>
              <a:t>Akkadian </a:t>
            </a:r>
            <a:r>
              <a:rPr lang="en-US" sz="1600" dirty="0">
                <a:hlinkClick r:id="rId7"/>
              </a:rPr>
              <a:t>Empire c. </a:t>
            </a:r>
            <a:r>
              <a:rPr lang="en-US" sz="1600" dirty="0" smtClean="0">
                <a:hlinkClick r:id="rId7"/>
              </a:rPr>
              <a:t>2334 – c</a:t>
            </a:r>
            <a:r>
              <a:rPr lang="en-US" sz="1600" dirty="0">
                <a:hlinkClick r:id="rId7"/>
              </a:rPr>
              <a:t>. 2154 BC</a:t>
            </a:r>
            <a:r>
              <a:rPr lang="en-US" sz="1600" dirty="0"/>
              <a:t> (Nimrod, </a:t>
            </a:r>
            <a:r>
              <a:rPr lang="en-US" sz="1600" dirty="0">
                <a:hlinkClick r:id="rId8"/>
              </a:rPr>
              <a:t>Genesis </a:t>
            </a:r>
            <a:r>
              <a:rPr lang="en-US" sz="1600" dirty="0" smtClean="0">
                <a:hlinkClick r:id="rId8"/>
              </a:rPr>
              <a:t>10</a:t>
            </a:r>
            <a:r>
              <a:rPr lang="en-US" sz="1600" dirty="0" smtClean="0"/>
              <a:t>)</a:t>
            </a:r>
            <a:endParaRPr lang="en-US" sz="1600" dirty="0"/>
          </a:p>
          <a:p>
            <a:r>
              <a:rPr lang="en-US" sz="1600" dirty="0">
                <a:hlinkClick r:id="rId9"/>
              </a:rPr>
              <a:t>Babylonia 1894 </a:t>
            </a:r>
            <a:r>
              <a:rPr lang="en-US" sz="1600" dirty="0" smtClean="0">
                <a:hlinkClick r:id="rId9"/>
              </a:rPr>
              <a:t>BC</a:t>
            </a:r>
            <a:r>
              <a:rPr lang="en-US" sz="1600" dirty="0" smtClean="0"/>
              <a:t> (</a:t>
            </a:r>
            <a:r>
              <a:rPr lang="en-US" sz="1600" dirty="0" smtClean="0">
                <a:hlinkClick r:id="rId10"/>
              </a:rPr>
              <a:t>Hammurabi 1810 – 1750 BC</a:t>
            </a:r>
            <a:r>
              <a:rPr lang="en-US" sz="1600" dirty="0" smtClean="0"/>
              <a:t>) </a:t>
            </a:r>
          </a:p>
          <a:p>
            <a:r>
              <a:rPr lang="en-US" sz="1600" dirty="0" smtClean="0">
                <a:hlinkClick r:id="rId11"/>
              </a:rPr>
              <a:t>Kingdom of Israel 1050 – 931 BC</a:t>
            </a:r>
            <a:r>
              <a:rPr lang="en-US" sz="1600" dirty="0" smtClean="0"/>
              <a:t> (Saul c. 1190 – 1010, David 1010 – 970, Solomon 970 – 931</a:t>
            </a:r>
            <a:r>
              <a:rPr lang="en-US" sz="1600" dirty="0"/>
              <a:t> </a:t>
            </a:r>
            <a:r>
              <a:rPr lang="en-US" sz="1600" dirty="0" smtClean="0"/>
              <a:t>BC) </a:t>
            </a:r>
          </a:p>
          <a:p>
            <a:r>
              <a:rPr lang="en-US" sz="1600" dirty="0" smtClean="0">
                <a:hlinkClick r:id="rId12"/>
              </a:rPr>
              <a:t>Kingdom of Israel 931 – 722 BC (northern 10 tribes)</a:t>
            </a:r>
            <a:r>
              <a:rPr lang="en-US" sz="1600" dirty="0" smtClean="0"/>
              <a:t>, </a:t>
            </a:r>
            <a:r>
              <a:rPr lang="en-US" sz="1600" dirty="0" smtClean="0">
                <a:hlinkClick r:id="rId13"/>
              </a:rPr>
              <a:t>Kingdom of Judah 931 – 586 BC (southern)</a:t>
            </a:r>
            <a:r>
              <a:rPr lang="en-US" sz="1600" dirty="0" smtClean="0"/>
              <a:t> </a:t>
            </a:r>
            <a:endParaRPr lang="en-US" sz="1600" dirty="0"/>
          </a:p>
          <a:p>
            <a:r>
              <a:rPr lang="en-US" sz="1600" dirty="0">
                <a:hlinkClick r:id="rId14"/>
              </a:rPr>
              <a:t>Neo-Assyrian Empire 911 </a:t>
            </a:r>
            <a:r>
              <a:rPr lang="en-US" sz="1600" dirty="0" smtClean="0">
                <a:hlinkClick r:id="rId14"/>
              </a:rPr>
              <a:t>– 605 </a:t>
            </a:r>
            <a:r>
              <a:rPr lang="en-US" sz="1600" dirty="0">
                <a:hlinkClick r:id="rId14"/>
              </a:rPr>
              <a:t>BC</a:t>
            </a:r>
            <a:r>
              <a:rPr lang="en-US" sz="1600" dirty="0"/>
              <a:t> (</a:t>
            </a:r>
            <a:r>
              <a:rPr lang="en-US" sz="1600" dirty="0">
                <a:hlinkClick r:id="rId15"/>
              </a:rPr>
              <a:t>Jonah</a:t>
            </a:r>
            <a:r>
              <a:rPr lang="en-US" sz="1600" dirty="0"/>
              <a:t> c. 760 BC</a:t>
            </a:r>
            <a:r>
              <a:rPr lang="en-US" sz="1600" dirty="0" smtClean="0"/>
              <a:t>) &amp; </a:t>
            </a:r>
            <a:r>
              <a:rPr lang="en-US" sz="1600" dirty="0" smtClean="0">
                <a:hlinkClick r:id="rId16"/>
              </a:rPr>
              <a:t>Median </a:t>
            </a:r>
            <a:r>
              <a:rPr lang="en-US" sz="1600" dirty="0">
                <a:hlinkClick r:id="rId16"/>
              </a:rPr>
              <a:t>Kingdom c. 678 </a:t>
            </a:r>
            <a:r>
              <a:rPr lang="en-US" sz="1600" dirty="0" smtClean="0">
                <a:hlinkClick r:id="rId16"/>
              </a:rPr>
              <a:t> </a:t>
            </a:r>
            <a:r>
              <a:rPr lang="en-US" sz="1600" dirty="0">
                <a:hlinkClick r:id="rId16"/>
              </a:rPr>
              <a:t>– 549 BC</a:t>
            </a:r>
            <a:endParaRPr lang="en-US" sz="1600" dirty="0"/>
          </a:p>
          <a:p>
            <a:r>
              <a:rPr lang="en-US" sz="1600" dirty="0">
                <a:hlinkClick r:id="rId17"/>
              </a:rPr>
              <a:t>Neo-Babylonian Empire 626 </a:t>
            </a:r>
            <a:r>
              <a:rPr lang="en-US" sz="1600" dirty="0" smtClean="0">
                <a:hlinkClick r:id="rId17"/>
              </a:rPr>
              <a:t>– 539 BC</a:t>
            </a:r>
            <a:r>
              <a:rPr lang="en-US" sz="1600" dirty="0" smtClean="0"/>
              <a:t> (</a:t>
            </a:r>
            <a:r>
              <a:rPr lang="en-US" sz="1600" dirty="0">
                <a:hlinkClick r:id="rId18"/>
              </a:rPr>
              <a:t>Nebuchadnezzar </a:t>
            </a:r>
            <a:r>
              <a:rPr lang="en-US" sz="1600" dirty="0" smtClean="0">
                <a:hlinkClick r:id="rId18"/>
              </a:rPr>
              <a:t>II</a:t>
            </a:r>
            <a:r>
              <a:rPr lang="en-US" sz="1600" dirty="0" smtClean="0"/>
              <a:t> –</a:t>
            </a:r>
            <a:r>
              <a:rPr lang="en-US" sz="1600" dirty="0" smtClean="0">
                <a:hlinkClick r:id="rId19"/>
              </a:rPr>
              <a:t>Daniel</a:t>
            </a:r>
            <a:r>
              <a:rPr lang="en-US" sz="1600" dirty="0" smtClean="0"/>
              <a:t> – </a:t>
            </a:r>
            <a:r>
              <a:rPr lang="en-US" sz="1600" dirty="0" smtClean="0">
                <a:hlinkClick r:id="rId20"/>
              </a:rPr>
              <a:t>Nabonidas</a:t>
            </a:r>
            <a:r>
              <a:rPr lang="en-US" sz="1600" dirty="0" smtClean="0"/>
              <a:t> &amp; </a:t>
            </a:r>
            <a:r>
              <a:rPr lang="en-US" sz="1600" dirty="0" smtClean="0">
                <a:hlinkClick r:id="rId21"/>
              </a:rPr>
              <a:t>Belshazzar</a:t>
            </a:r>
            <a:r>
              <a:rPr lang="en-US" sz="1600" dirty="0" smtClean="0"/>
              <a:t>) </a:t>
            </a:r>
            <a:endParaRPr lang="en-US" sz="1600" dirty="0"/>
          </a:p>
          <a:p>
            <a:r>
              <a:rPr lang="en-US" sz="1600" dirty="0">
                <a:hlinkClick r:id="rId22"/>
              </a:rPr>
              <a:t>Achaemenid (First Persian) Empire 550 </a:t>
            </a:r>
            <a:r>
              <a:rPr lang="en-US" sz="1600" dirty="0" smtClean="0">
                <a:hlinkClick r:id="rId22"/>
              </a:rPr>
              <a:t>– 330 BC</a:t>
            </a:r>
            <a:r>
              <a:rPr lang="en-US" sz="1600" dirty="0" smtClean="0"/>
              <a:t> (</a:t>
            </a:r>
            <a:r>
              <a:rPr lang="en-US" sz="1600" dirty="0" smtClean="0">
                <a:hlinkClick r:id="rId23"/>
              </a:rPr>
              <a:t>Cyrus II of Persia 559 – 530 BC “The Great”</a:t>
            </a:r>
            <a:r>
              <a:rPr lang="en-US" sz="1600" dirty="0" smtClean="0"/>
              <a:t>) </a:t>
            </a:r>
            <a:endParaRPr lang="en-US" sz="1600" dirty="0"/>
          </a:p>
          <a:p>
            <a:r>
              <a:rPr lang="en-US" sz="1600" dirty="0">
                <a:hlinkClick r:id="rId24"/>
              </a:rPr>
              <a:t>Macedonian (Greek) Empire </a:t>
            </a:r>
            <a:r>
              <a:rPr lang="en-US" sz="1600" dirty="0" smtClean="0">
                <a:hlinkClick r:id="rId24"/>
              </a:rPr>
              <a:t>336 –323 BC</a:t>
            </a:r>
            <a:r>
              <a:rPr lang="en-US" sz="1600" dirty="0" smtClean="0"/>
              <a:t> (</a:t>
            </a:r>
            <a:r>
              <a:rPr lang="en-US" sz="1600" dirty="0" smtClean="0">
                <a:hlinkClick r:id="rId25"/>
              </a:rPr>
              <a:t>Alexander </a:t>
            </a:r>
            <a:r>
              <a:rPr lang="en-US" sz="1600" dirty="0">
                <a:hlinkClick r:id="rId25"/>
              </a:rPr>
              <a:t>III of Macedon </a:t>
            </a:r>
            <a:r>
              <a:rPr lang="en-US" sz="1600" dirty="0" smtClean="0">
                <a:hlinkClick r:id="rId25"/>
              </a:rPr>
              <a:t>356 – 323 BC “The Great”</a:t>
            </a:r>
            <a:r>
              <a:rPr lang="en-US" sz="1600" dirty="0" smtClean="0"/>
              <a:t>) </a:t>
            </a:r>
          </a:p>
          <a:p>
            <a:r>
              <a:rPr lang="en-US" sz="1600" dirty="0"/>
              <a:t>Kingdoms of the </a:t>
            </a:r>
            <a:r>
              <a:rPr lang="en-US" sz="1600" dirty="0" smtClean="0">
                <a:hlinkClick r:id="rId26"/>
              </a:rPr>
              <a:t>Diadochi</a:t>
            </a:r>
            <a:r>
              <a:rPr lang="en-US" sz="1600" dirty="0" smtClean="0"/>
              <a:t> (“Successors” to Alexander The Great) c. 301/281 BC: </a:t>
            </a:r>
          </a:p>
          <a:p>
            <a:r>
              <a:rPr lang="en-US" sz="1600" dirty="0" smtClean="0"/>
              <a:t>     - </a:t>
            </a:r>
            <a:r>
              <a:rPr lang="en-US" sz="1600" dirty="0" smtClean="0">
                <a:hlinkClick r:id="rId27"/>
              </a:rPr>
              <a:t>Seleucid </a:t>
            </a:r>
            <a:r>
              <a:rPr lang="en-US" sz="1600" dirty="0">
                <a:hlinkClick r:id="rId27"/>
              </a:rPr>
              <a:t>Empire 312 BC – 63 BC</a:t>
            </a:r>
            <a:r>
              <a:rPr lang="en-US" sz="1600" dirty="0"/>
              <a:t> (</a:t>
            </a:r>
            <a:r>
              <a:rPr lang="en-US" sz="1600" dirty="0">
                <a:hlinkClick r:id="rId28"/>
              </a:rPr>
              <a:t>Seleucus I </a:t>
            </a:r>
            <a:r>
              <a:rPr lang="en-US" sz="1600" dirty="0" err="1">
                <a:hlinkClick r:id="rId28"/>
              </a:rPr>
              <a:t>Nicator</a:t>
            </a:r>
            <a:r>
              <a:rPr lang="en-US" sz="1600" dirty="0"/>
              <a:t>) – Mesopotamia and Central Asia </a:t>
            </a:r>
          </a:p>
          <a:p>
            <a:r>
              <a:rPr lang="en-US" sz="1600" dirty="0" smtClean="0"/>
              <a:t>     - </a:t>
            </a:r>
            <a:r>
              <a:rPr lang="en-US" sz="1600" dirty="0" smtClean="0">
                <a:hlinkClick r:id="rId29"/>
              </a:rPr>
              <a:t>Ptolemaic Kingdom 305 BC – 30 BC </a:t>
            </a:r>
            <a:r>
              <a:rPr lang="en-US" sz="1600" dirty="0"/>
              <a:t>(</a:t>
            </a:r>
            <a:r>
              <a:rPr lang="en-US" sz="1600" dirty="0">
                <a:hlinkClick r:id="rId30"/>
              </a:rPr>
              <a:t>Ptolemy I </a:t>
            </a:r>
            <a:r>
              <a:rPr lang="en-US" sz="1600" dirty="0" err="1">
                <a:hlinkClick r:id="rId30"/>
              </a:rPr>
              <a:t>Soter</a:t>
            </a:r>
            <a:r>
              <a:rPr lang="en-US" sz="1600" dirty="0"/>
              <a:t>) </a:t>
            </a:r>
            <a:r>
              <a:rPr lang="en-US" sz="1600" dirty="0" smtClean="0"/>
              <a:t>– Egypt </a:t>
            </a:r>
          </a:p>
          <a:p>
            <a:r>
              <a:rPr lang="en-US" sz="1600" dirty="0" smtClean="0"/>
              <a:t>     - Kingdom </a:t>
            </a:r>
            <a:r>
              <a:rPr lang="en-US" sz="1600" dirty="0"/>
              <a:t>of Lysimachus (</a:t>
            </a:r>
            <a:r>
              <a:rPr lang="en-US" sz="1600" dirty="0">
                <a:hlinkClick r:id="rId31"/>
              </a:rPr>
              <a:t>Thrace</a:t>
            </a:r>
            <a:r>
              <a:rPr lang="en-US" sz="1600" dirty="0"/>
              <a:t>, </a:t>
            </a:r>
            <a:r>
              <a:rPr lang="en-US" sz="1600" dirty="0">
                <a:hlinkClick r:id="rId32"/>
              </a:rPr>
              <a:t>Asia Minor</a:t>
            </a:r>
            <a:r>
              <a:rPr lang="en-US" sz="1600" dirty="0"/>
              <a:t>, </a:t>
            </a:r>
            <a:r>
              <a:rPr lang="en-US" sz="1600" dirty="0">
                <a:hlinkClick r:id="rId24"/>
              </a:rPr>
              <a:t>Macedon</a:t>
            </a:r>
            <a:r>
              <a:rPr lang="en-US" sz="1600" dirty="0"/>
              <a:t>) 306 - 281 BC (</a:t>
            </a:r>
            <a:r>
              <a:rPr lang="en-US" sz="1600" dirty="0" smtClean="0">
                <a:hlinkClick r:id="rId33"/>
              </a:rPr>
              <a:t>Lysimachus</a:t>
            </a:r>
            <a:r>
              <a:rPr lang="en-US" sz="1600" dirty="0" smtClean="0"/>
              <a:t>) </a:t>
            </a:r>
            <a:endParaRPr lang="en-US" sz="1600" dirty="0">
              <a:hlinkClick r:id="rId34"/>
            </a:endParaRPr>
          </a:p>
          <a:p>
            <a:r>
              <a:rPr lang="en-US" sz="1600" dirty="0" smtClean="0"/>
              <a:t>            </a:t>
            </a:r>
            <a:r>
              <a:rPr lang="en-US" sz="1600" dirty="0" smtClean="0">
                <a:hlinkClick r:id="rId34"/>
              </a:rPr>
              <a:t>Kingdom </a:t>
            </a:r>
            <a:r>
              <a:rPr lang="en-US" sz="1600" dirty="0">
                <a:hlinkClick r:id="rId34"/>
              </a:rPr>
              <a:t>of </a:t>
            </a:r>
            <a:r>
              <a:rPr lang="en-US" sz="1600" dirty="0" err="1">
                <a:hlinkClick r:id="rId34"/>
              </a:rPr>
              <a:t>Pergamon</a:t>
            </a:r>
            <a:r>
              <a:rPr lang="en-US" sz="1600" dirty="0">
                <a:hlinkClick r:id="rId34"/>
              </a:rPr>
              <a:t> 282 BC – 133 </a:t>
            </a:r>
            <a:r>
              <a:rPr lang="en-US" sz="1600" dirty="0" smtClean="0">
                <a:hlinkClick r:id="rId34"/>
              </a:rPr>
              <a:t>BC</a:t>
            </a:r>
            <a:r>
              <a:rPr lang="en-US" sz="1600" dirty="0" smtClean="0"/>
              <a:t> – </a:t>
            </a:r>
            <a:r>
              <a:rPr lang="en-US" sz="1600" dirty="0" err="1" smtClean="0"/>
              <a:t>Attalid</a:t>
            </a:r>
            <a:r>
              <a:rPr lang="en-US" sz="1600" dirty="0" smtClean="0"/>
              <a:t> </a:t>
            </a:r>
            <a:r>
              <a:rPr lang="en-US" sz="1600" dirty="0"/>
              <a:t>Anatolia / </a:t>
            </a:r>
            <a:r>
              <a:rPr lang="en-US" sz="1600" dirty="0" smtClean="0"/>
              <a:t>Asia Minor </a:t>
            </a:r>
            <a:endParaRPr lang="en-US" sz="1600" dirty="0"/>
          </a:p>
          <a:p>
            <a:r>
              <a:rPr lang="en-US" sz="1600" dirty="0" smtClean="0"/>
              <a:t>     - Kingdom of Macedon 305 </a:t>
            </a:r>
            <a:r>
              <a:rPr lang="en-US" sz="1600" dirty="0"/>
              <a:t>– 297 BC (</a:t>
            </a:r>
            <a:r>
              <a:rPr lang="en-US" sz="1600" dirty="0">
                <a:hlinkClick r:id="rId35"/>
              </a:rPr>
              <a:t>Cassander</a:t>
            </a:r>
            <a:r>
              <a:rPr lang="en-US" sz="1600" dirty="0"/>
              <a:t>) </a:t>
            </a:r>
          </a:p>
          <a:p>
            <a:r>
              <a:rPr lang="en-US" sz="1600" dirty="0" smtClean="0"/>
              <a:t>            </a:t>
            </a:r>
            <a:r>
              <a:rPr lang="en-US" sz="1600" dirty="0" smtClean="0">
                <a:hlinkClick r:id="rId36"/>
              </a:rPr>
              <a:t>Antigonid </a:t>
            </a:r>
            <a:r>
              <a:rPr lang="en-US" sz="1600" dirty="0">
                <a:hlinkClick r:id="rId36"/>
              </a:rPr>
              <a:t>Macedon </a:t>
            </a:r>
            <a:r>
              <a:rPr lang="en-US" sz="1600" dirty="0" smtClean="0">
                <a:hlinkClick r:id="rId36"/>
              </a:rPr>
              <a:t>306 – 168 BC</a:t>
            </a:r>
            <a:r>
              <a:rPr lang="en-US" sz="1600" dirty="0"/>
              <a:t> (</a:t>
            </a:r>
            <a:r>
              <a:rPr lang="en-US" sz="1600" dirty="0">
                <a:hlinkClick r:id="rId37"/>
              </a:rPr>
              <a:t>Antigonus I </a:t>
            </a:r>
            <a:r>
              <a:rPr lang="en-US" sz="1600" dirty="0" err="1">
                <a:hlinkClick r:id="rId37"/>
              </a:rPr>
              <a:t>Monophthalmus</a:t>
            </a:r>
            <a:r>
              <a:rPr lang="en-US" sz="1600" dirty="0"/>
              <a:t>) </a:t>
            </a:r>
          </a:p>
          <a:p>
            <a:r>
              <a:rPr lang="en-US" sz="1600" dirty="0">
                <a:hlinkClick r:id="rId38"/>
              </a:rPr>
              <a:t>Parthian (Arsacid </a:t>
            </a:r>
            <a:r>
              <a:rPr lang="en-US" sz="1600" dirty="0" smtClean="0">
                <a:hlinkClick r:id="rId38"/>
              </a:rPr>
              <a:t>or Persian) Empire </a:t>
            </a:r>
            <a:r>
              <a:rPr lang="en-US" sz="1600" dirty="0">
                <a:hlinkClick r:id="rId38"/>
              </a:rPr>
              <a:t>247 BC – 224 AD </a:t>
            </a:r>
            <a:endParaRPr lang="en-US" sz="1600" dirty="0"/>
          </a:p>
          <a:p>
            <a:r>
              <a:rPr lang="en-US" sz="1600" dirty="0" smtClean="0">
                <a:hlinkClick r:id="rId39"/>
              </a:rPr>
              <a:t>Roman </a:t>
            </a:r>
            <a:r>
              <a:rPr lang="en-US" sz="1600" dirty="0">
                <a:hlinkClick r:id="rId39"/>
              </a:rPr>
              <a:t>Republic </a:t>
            </a:r>
            <a:r>
              <a:rPr lang="en-US" sz="1600" dirty="0" smtClean="0">
                <a:hlinkClick r:id="rId39"/>
              </a:rPr>
              <a:t>509 </a:t>
            </a:r>
            <a:r>
              <a:rPr lang="en-US" sz="1600" dirty="0">
                <a:hlinkClick r:id="rId39"/>
              </a:rPr>
              <a:t>– 27 BC</a:t>
            </a:r>
            <a:r>
              <a:rPr lang="en-US" sz="1600" dirty="0"/>
              <a:t> </a:t>
            </a:r>
            <a:r>
              <a:rPr lang="en-US" sz="1600" dirty="0" smtClean="0"/>
              <a:t>&amp; </a:t>
            </a:r>
            <a:r>
              <a:rPr lang="en-US" sz="1600" dirty="0" smtClean="0">
                <a:hlinkClick r:id="rId40"/>
              </a:rPr>
              <a:t>Roman </a:t>
            </a:r>
            <a:r>
              <a:rPr lang="en-US" sz="1600" dirty="0">
                <a:hlinkClick r:id="rId40"/>
              </a:rPr>
              <a:t>Empire 27 BC – </a:t>
            </a:r>
            <a:r>
              <a:rPr lang="en-US" sz="1600" dirty="0" smtClean="0">
                <a:hlinkClick r:id="rId40"/>
              </a:rPr>
              <a:t>285/395 – 476 AD</a:t>
            </a:r>
            <a:endParaRPr lang="en-US" sz="1600" dirty="0" smtClean="0"/>
          </a:p>
          <a:p>
            <a:r>
              <a:rPr lang="en-US" sz="1600" dirty="0">
                <a:hlinkClick r:id="rId41"/>
              </a:rPr>
              <a:t>Byzantine Empire 330 – </a:t>
            </a:r>
            <a:r>
              <a:rPr lang="en-US" sz="1600" dirty="0" smtClean="0">
                <a:hlinkClick r:id="rId41"/>
              </a:rPr>
              <a:t>1453 AD</a:t>
            </a:r>
            <a:r>
              <a:rPr lang="en-US" sz="1600" dirty="0" smtClean="0"/>
              <a:t> &amp; </a:t>
            </a:r>
            <a:r>
              <a:rPr lang="en-US" sz="1600" dirty="0" smtClean="0">
                <a:hlinkClick r:id="rId42"/>
              </a:rPr>
              <a:t>Sasanian (Sassanid or Neo-Persian</a:t>
            </a:r>
            <a:r>
              <a:rPr lang="en-US" sz="1600" dirty="0">
                <a:hlinkClick r:id="rId42"/>
              </a:rPr>
              <a:t>) Empire 224 AD – 651 </a:t>
            </a:r>
            <a:r>
              <a:rPr lang="en-US" sz="1600" dirty="0" smtClean="0">
                <a:hlinkClick r:id="rId42"/>
              </a:rPr>
              <a:t>AD</a:t>
            </a:r>
            <a:r>
              <a:rPr lang="en-US" sz="1600" dirty="0" smtClean="0"/>
              <a:t> </a:t>
            </a:r>
          </a:p>
          <a:p>
            <a:r>
              <a:rPr lang="en-US" sz="1600" dirty="0" smtClean="0">
                <a:hlinkClick r:id="rId43"/>
              </a:rPr>
              <a:t>Islamic Empires 632 AD – 1923 AD</a:t>
            </a:r>
            <a:r>
              <a:rPr lang="en-US" sz="1600" dirty="0" smtClean="0"/>
              <a:t> (</a:t>
            </a:r>
            <a:r>
              <a:rPr lang="en-US" sz="1600" dirty="0" smtClean="0">
                <a:hlinkClick r:id="rId44"/>
              </a:rPr>
              <a:t>Muhammed </a:t>
            </a:r>
            <a:r>
              <a:rPr lang="it-IT" sz="1600" dirty="0">
                <a:hlinkClick r:id="rId44"/>
              </a:rPr>
              <a:t>c. 570 </a:t>
            </a:r>
            <a:r>
              <a:rPr lang="it-IT" sz="1600" dirty="0" smtClean="0">
                <a:hlinkClick r:id="rId44"/>
              </a:rPr>
              <a:t>AD – June </a:t>
            </a:r>
            <a:r>
              <a:rPr lang="it-IT" sz="1600" dirty="0">
                <a:hlinkClick r:id="rId44"/>
              </a:rPr>
              <a:t>8, 632 </a:t>
            </a:r>
            <a:r>
              <a:rPr lang="it-IT" sz="1600" dirty="0" smtClean="0">
                <a:hlinkClick r:id="rId44"/>
              </a:rPr>
              <a:t>AD</a:t>
            </a:r>
            <a:r>
              <a:rPr lang="it-IT" sz="1600" dirty="0" smtClean="0"/>
              <a:t>) </a:t>
            </a:r>
            <a:endParaRPr lang="en-US" sz="1600" dirty="0"/>
          </a:p>
        </p:txBody>
      </p:sp>
      <p:sp>
        <p:nvSpPr>
          <p:cNvPr id="8" name="Rectangle 7"/>
          <p:cNvSpPr/>
          <p:nvPr/>
        </p:nvSpPr>
        <p:spPr>
          <a:xfrm>
            <a:off x="1904999" y="124943"/>
            <a:ext cx="5334001" cy="1138773"/>
          </a:xfrm>
          <a:prstGeom prst="rect">
            <a:avLst/>
          </a:prstGeom>
        </p:spPr>
        <p:txBody>
          <a:bodyPr wrap="square" anchor="ctr">
            <a:spAutoFit/>
          </a:bodyPr>
          <a:lstStyle/>
          <a:p>
            <a:pPr algn="ctr"/>
            <a:r>
              <a:rPr lang="en-US" sz="3600" dirty="0" smtClean="0">
                <a:hlinkClick r:id="rId45"/>
              </a:rPr>
              <a:t>Daniel </a:t>
            </a:r>
            <a:r>
              <a:rPr lang="en-US" sz="3600" dirty="0">
                <a:hlinkClick r:id="rId45"/>
              </a:rPr>
              <a:t>7</a:t>
            </a:r>
            <a:endParaRPr lang="en-US" sz="3200" dirty="0" smtClean="0"/>
          </a:p>
          <a:p>
            <a:pPr algn="ctr"/>
            <a:r>
              <a:rPr lang="en-US" sz="3200" b="1" dirty="0" smtClean="0"/>
              <a:t>Daniel’s Vision: </a:t>
            </a:r>
            <a:r>
              <a:rPr lang="en-US" sz="3200" b="1" dirty="0" smtClean="0">
                <a:solidFill>
                  <a:srgbClr val="FF0000"/>
                </a:solidFill>
              </a:rPr>
              <a:t>Four Beasts</a:t>
            </a:r>
          </a:p>
        </p:txBody>
      </p:sp>
      <p:sp>
        <p:nvSpPr>
          <p:cNvPr id="11" name="Date Placeholder 10"/>
          <p:cNvSpPr>
            <a:spLocks noGrp="1"/>
          </p:cNvSpPr>
          <p:nvPr>
            <p:ph type="dt" sz="half" idx="2"/>
          </p:nvPr>
        </p:nvSpPr>
        <p:spPr/>
        <p:txBody>
          <a:bodyPr/>
          <a:lstStyle/>
          <a:p>
            <a:r>
              <a:rPr lang="en-US" smtClean="0"/>
              <a:t>April 12, 2016</a:t>
            </a:r>
            <a:endParaRPr lang="en-US" dirty="0"/>
          </a:p>
        </p:txBody>
      </p:sp>
      <p:sp>
        <p:nvSpPr>
          <p:cNvPr id="13" name="Footer Placeholder 12"/>
          <p:cNvSpPr>
            <a:spLocks noGrp="1"/>
          </p:cNvSpPr>
          <p:nvPr>
            <p:ph type="ftr" sz="quarter" idx="3"/>
          </p:nvPr>
        </p:nvSpPr>
        <p:spPr/>
        <p:txBody>
          <a:bodyPr/>
          <a:lstStyle/>
          <a:p>
            <a:r>
              <a:rPr lang="fr-FR" dirty="0" err="1" smtClean="0"/>
              <a:t>Lesson</a:t>
            </a:r>
            <a:r>
              <a:rPr lang="fr-FR" dirty="0" smtClean="0"/>
              <a:t> 7 - Daniel 7</a:t>
            </a:r>
            <a:endParaRPr lang="en-US" dirty="0"/>
          </a:p>
        </p:txBody>
      </p:sp>
      <p:sp>
        <p:nvSpPr>
          <p:cNvPr id="14" name="Slide Number Placeholder 13"/>
          <p:cNvSpPr>
            <a:spLocks noGrp="1"/>
          </p:cNvSpPr>
          <p:nvPr>
            <p:ph type="sldNum" sz="quarter" idx="4"/>
          </p:nvPr>
        </p:nvSpPr>
        <p:spPr/>
        <p:txBody>
          <a:bodyPr/>
          <a:lstStyle/>
          <a:p>
            <a:fld id="{5762F52A-C960-462B-8236-8A9481EACB9C}" type="slidenum">
              <a:rPr lang="en-US" smtClean="0"/>
              <a:pPr/>
              <a:t>22</a:t>
            </a:fld>
            <a:endParaRPr lang="en-US" dirty="0"/>
          </a:p>
        </p:txBody>
      </p:sp>
      <p:sp>
        <p:nvSpPr>
          <p:cNvPr id="2" name="Right Arrow 1"/>
          <p:cNvSpPr/>
          <p:nvPr/>
        </p:nvSpPr>
        <p:spPr>
          <a:xfrm>
            <a:off x="184836" y="5854340"/>
            <a:ext cx="366493"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186466" y="3175910"/>
            <a:ext cx="366493"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175260" y="3421380"/>
            <a:ext cx="366493"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176890" y="3649980"/>
            <a:ext cx="366493"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10606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21"/>
          <p:cNvSpPr>
            <a:spLocks noGrp="1"/>
          </p:cNvSpPr>
          <p:nvPr>
            <p:ph type="dt" sz="half" idx="2"/>
          </p:nvPr>
        </p:nvSpPr>
        <p:spPr/>
        <p:txBody>
          <a:bodyPr/>
          <a:lstStyle/>
          <a:p>
            <a:r>
              <a:rPr lang="en-US" smtClean="0"/>
              <a:t>April 12, 2016</a:t>
            </a:r>
            <a:endParaRPr lang="en-US" dirty="0"/>
          </a:p>
        </p:txBody>
      </p:sp>
      <p:sp>
        <p:nvSpPr>
          <p:cNvPr id="23" name="Footer Placeholder 22"/>
          <p:cNvSpPr>
            <a:spLocks noGrp="1"/>
          </p:cNvSpPr>
          <p:nvPr>
            <p:ph type="ftr" sz="quarter" idx="3"/>
          </p:nvPr>
        </p:nvSpPr>
        <p:spPr/>
        <p:txBody>
          <a:bodyPr/>
          <a:lstStyle/>
          <a:p>
            <a:r>
              <a:rPr lang="fr-FR" smtClean="0"/>
              <a:t>Lesson 7 - Daniel 7</a:t>
            </a:r>
            <a:endParaRPr lang="en-US" dirty="0"/>
          </a:p>
        </p:txBody>
      </p:sp>
      <p:sp>
        <p:nvSpPr>
          <p:cNvPr id="24" name="Slide Number Placeholder 23"/>
          <p:cNvSpPr>
            <a:spLocks noGrp="1"/>
          </p:cNvSpPr>
          <p:nvPr>
            <p:ph type="sldNum" sz="quarter" idx="4"/>
          </p:nvPr>
        </p:nvSpPr>
        <p:spPr/>
        <p:txBody>
          <a:bodyPr/>
          <a:lstStyle/>
          <a:p>
            <a:fld id="{5762F52A-C960-462B-8236-8A9481EACB9C}" type="slidenum">
              <a:rPr lang="en-US" smtClean="0"/>
              <a:pPr/>
              <a:t>23</a:t>
            </a:fld>
            <a:endParaRPr lang="en-US" dirty="0"/>
          </a:p>
        </p:txBody>
      </p:sp>
      <p:pic>
        <p:nvPicPr>
          <p:cNvPr id="1026" name="Picture 2" descr="https://upload.wikimedia.org/wikipedia/commons/c/c1/Neo-Babylonian_Empi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7611" y="1452788"/>
            <a:ext cx="5629275" cy="503872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1904999" y="401942"/>
            <a:ext cx="5334001" cy="584775"/>
          </a:xfrm>
          <a:prstGeom prst="rect">
            <a:avLst/>
          </a:prstGeom>
        </p:spPr>
        <p:txBody>
          <a:bodyPr wrap="square" anchor="ctr">
            <a:spAutoFit/>
          </a:bodyPr>
          <a:lstStyle/>
          <a:p>
            <a:pPr algn="ctr"/>
            <a:r>
              <a:rPr lang="en-US" sz="3200" b="1" dirty="0" smtClean="0"/>
              <a:t>Neo-Babylonian Empire</a:t>
            </a:r>
            <a:endParaRPr lang="en-US" sz="3200" b="1" dirty="0" smtClean="0"/>
          </a:p>
        </p:txBody>
      </p:sp>
    </p:spTree>
    <p:extLst>
      <p:ext uri="{BB962C8B-B14F-4D97-AF65-F5344CB8AC3E}">
        <p14:creationId xmlns:p14="http://schemas.microsoft.com/office/powerpoint/2010/main" val="6002240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ooter Placeholder 22"/>
          <p:cNvSpPr>
            <a:spLocks noGrp="1"/>
          </p:cNvSpPr>
          <p:nvPr>
            <p:ph type="ftr" sz="quarter" idx="3"/>
          </p:nvPr>
        </p:nvSpPr>
        <p:spPr/>
        <p:txBody>
          <a:bodyPr/>
          <a:lstStyle/>
          <a:p>
            <a:r>
              <a:rPr lang="fr-FR" smtClean="0"/>
              <a:t>Lesson 7 - Daniel 7</a:t>
            </a:r>
            <a:endParaRPr lang="en-US" dirty="0"/>
          </a:p>
        </p:txBody>
      </p:sp>
      <p:sp>
        <p:nvSpPr>
          <p:cNvPr id="24" name="Slide Number Placeholder 23"/>
          <p:cNvSpPr>
            <a:spLocks noGrp="1"/>
          </p:cNvSpPr>
          <p:nvPr>
            <p:ph type="sldNum" sz="quarter" idx="4"/>
          </p:nvPr>
        </p:nvSpPr>
        <p:spPr/>
        <p:txBody>
          <a:bodyPr/>
          <a:lstStyle/>
          <a:p>
            <a:fld id="{5762F52A-C960-462B-8236-8A9481EACB9C}" type="slidenum">
              <a:rPr lang="en-US" smtClean="0"/>
              <a:pPr/>
              <a:t>24</a:t>
            </a:fld>
            <a:endParaRPr lang="en-US" dirty="0"/>
          </a:p>
        </p:txBody>
      </p:sp>
      <p:pic>
        <p:nvPicPr>
          <p:cNvPr id="3074" name="Picture 2" descr="https://upload.wikimedia.org/wikipedia/commons/thumb/e/ed/Achaemenid_Empire_%28flat_map%29.svg/672px-Achaemenid_Empire_%28flat_map%29.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3999"/>
            <a:ext cx="8120964" cy="534146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904999" y="401942"/>
            <a:ext cx="5334001" cy="584775"/>
          </a:xfrm>
          <a:prstGeom prst="rect">
            <a:avLst/>
          </a:prstGeom>
        </p:spPr>
        <p:txBody>
          <a:bodyPr wrap="square" anchor="ctr">
            <a:spAutoFit/>
          </a:bodyPr>
          <a:lstStyle/>
          <a:p>
            <a:pPr algn="ctr"/>
            <a:r>
              <a:rPr lang="en-US" sz="3200" b="1" dirty="0" smtClean="0"/>
              <a:t>Persian Empire</a:t>
            </a:r>
            <a:endParaRPr lang="en-US" sz="3200" b="1" dirty="0" smtClean="0"/>
          </a:p>
        </p:txBody>
      </p:sp>
    </p:spTree>
    <p:extLst>
      <p:ext uri="{BB962C8B-B14F-4D97-AF65-F5344CB8AC3E}">
        <p14:creationId xmlns:p14="http://schemas.microsoft.com/office/powerpoint/2010/main" val="20645887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21"/>
          <p:cNvSpPr>
            <a:spLocks noGrp="1"/>
          </p:cNvSpPr>
          <p:nvPr>
            <p:ph type="dt" sz="half" idx="2"/>
          </p:nvPr>
        </p:nvSpPr>
        <p:spPr/>
        <p:txBody>
          <a:bodyPr/>
          <a:lstStyle/>
          <a:p>
            <a:r>
              <a:rPr lang="en-US" smtClean="0"/>
              <a:t>April 12, 2016</a:t>
            </a:r>
            <a:endParaRPr lang="en-US" dirty="0"/>
          </a:p>
        </p:txBody>
      </p:sp>
      <p:sp>
        <p:nvSpPr>
          <p:cNvPr id="23" name="Footer Placeholder 22"/>
          <p:cNvSpPr>
            <a:spLocks noGrp="1"/>
          </p:cNvSpPr>
          <p:nvPr>
            <p:ph type="ftr" sz="quarter" idx="3"/>
          </p:nvPr>
        </p:nvSpPr>
        <p:spPr/>
        <p:txBody>
          <a:bodyPr/>
          <a:lstStyle/>
          <a:p>
            <a:r>
              <a:rPr lang="fr-FR" smtClean="0"/>
              <a:t>Lesson 7 - Daniel 7</a:t>
            </a:r>
            <a:endParaRPr lang="en-US" dirty="0"/>
          </a:p>
        </p:txBody>
      </p:sp>
      <p:sp>
        <p:nvSpPr>
          <p:cNvPr id="24" name="Slide Number Placeholder 23"/>
          <p:cNvSpPr>
            <a:spLocks noGrp="1"/>
          </p:cNvSpPr>
          <p:nvPr>
            <p:ph type="sldNum" sz="quarter" idx="4"/>
          </p:nvPr>
        </p:nvSpPr>
        <p:spPr/>
        <p:txBody>
          <a:bodyPr/>
          <a:lstStyle/>
          <a:p>
            <a:fld id="{5762F52A-C960-462B-8236-8A9481EACB9C}" type="slidenum">
              <a:rPr lang="en-US" smtClean="0"/>
              <a:pPr/>
              <a:t>25</a:t>
            </a:fld>
            <a:endParaRPr lang="en-US" dirty="0"/>
          </a:p>
        </p:txBody>
      </p:sp>
      <p:pic>
        <p:nvPicPr>
          <p:cNvPr id="2050" name="Picture 2" descr="https://upload.wikimedia.org/wikipedia/commons/thumb/4/40/MacedonEmpire.jpg/1280px-MacedonEmpi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1738836"/>
            <a:ext cx="8915400" cy="42809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904999" y="401942"/>
            <a:ext cx="5334001" cy="584775"/>
          </a:xfrm>
          <a:prstGeom prst="rect">
            <a:avLst/>
          </a:prstGeom>
        </p:spPr>
        <p:txBody>
          <a:bodyPr wrap="square" anchor="ctr">
            <a:spAutoFit/>
          </a:bodyPr>
          <a:lstStyle/>
          <a:p>
            <a:pPr algn="ctr"/>
            <a:r>
              <a:rPr lang="en-US" sz="3200" b="1" dirty="0" smtClean="0"/>
              <a:t>Greek Empire</a:t>
            </a:r>
            <a:endParaRPr lang="en-US" sz="3200" b="1" dirty="0" smtClean="0"/>
          </a:p>
        </p:txBody>
      </p:sp>
    </p:spTree>
    <p:extLst>
      <p:ext uri="{BB962C8B-B14F-4D97-AF65-F5344CB8AC3E}">
        <p14:creationId xmlns:p14="http://schemas.microsoft.com/office/powerpoint/2010/main" val="2520319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21"/>
          <p:cNvSpPr>
            <a:spLocks noGrp="1"/>
          </p:cNvSpPr>
          <p:nvPr>
            <p:ph type="dt" sz="half" idx="2"/>
          </p:nvPr>
        </p:nvSpPr>
        <p:spPr/>
        <p:txBody>
          <a:bodyPr/>
          <a:lstStyle/>
          <a:p>
            <a:r>
              <a:rPr lang="en-US" smtClean="0"/>
              <a:t>April 12, 2016</a:t>
            </a:r>
            <a:endParaRPr lang="en-US" dirty="0"/>
          </a:p>
        </p:txBody>
      </p:sp>
      <p:sp>
        <p:nvSpPr>
          <p:cNvPr id="23" name="Footer Placeholder 22"/>
          <p:cNvSpPr>
            <a:spLocks noGrp="1"/>
          </p:cNvSpPr>
          <p:nvPr>
            <p:ph type="ftr" sz="quarter" idx="3"/>
          </p:nvPr>
        </p:nvSpPr>
        <p:spPr/>
        <p:txBody>
          <a:bodyPr/>
          <a:lstStyle/>
          <a:p>
            <a:r>
              <a:rPr lang="fr-FR" smtClean="0"/>
              <a:t>Lesson 7 - Daniel 7</a:t>
            </a:r>
            <a:endParaRPr lang="en-US" dirty="0"/>
          </a:p>
        </p:txBody>
      </p:sp>
      <p:sp>
        <p:nvSpPr>
          <p:cNvPr id="24" name="Slide Number Placeholder 23"/>
          <p:cNvSpPr>
            <a:spLocks noGrp="1"/>
          </p:cNvSpPr>
          <p:nvPr>
            <p:ph type="sldNum" sz="quarter" idx="4"/>
          </p:nvPr>
        </p:nvSpPr>
        <p:spPr/>
        <p:txBody>
          <a:bodyPr/>
          <a:lstStyle/>
          <a:p>
            <a:fld id="{5762F52A-C960-462B-8236-8A9481EACB9C}" type="slidenum">
              <a:rPr lang="en-US" smtClean="0"/>
              <a:pPr/>
              <a:t>26</a:t>
            </a:fld>
            <a:endParaRPr lang="en-US" dirty="0"/>
          </a:p>
        </p:txBody>
      </p:sp>
      <p:pic>
        <p:nvPicPr>
          <p:cNvPr id="4098" name="Picture 2" descr="http://cdn3.vox-cdn.com/assets/4822044/RomanEmpire_117.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7750" y="1409100"/>
            <a:ext cx="7010400" cy="514969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904999" y="401942"/>
            <a:ext cx="5334001" cy="584775"/>
          </a:xfrm>
          <a:prstGeom prst="rect">
            <a:avLst/>
          </a:prstGeom>
        </p:spPr>
        <p:txBody>
          <a:bodyPr wrap="square" anchor="ctr">
            <a:spAutoFit/>
          </a:bodyPr>
          <a:lstStyle/>
          <a:p>
            <a:pPr algn="ctr"/>
            <a:r>
              <a:rPr lang="en-US" sz="3200" b="1" dirty="0" smtClean="0"/>
              <a:t>Roman Empire</a:t>
            </a:r>
            <a:endParaRPr lang="en-US" sz="3200" b="1" dirty="0" smtClean="0"/>
          </a:p>
        </p:txBody>
      </p:sp>
    </p:spTree>
    <p:extLst>
      <p:ext uri="{BB962C8B-B14F-4D97-AF65-F5344CB8AC3E}">
        <p14:creationId xmlns:p14="http://schemas.microsoft.com/office/powerpoint/2010/main" val="15771590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32544" y="1611868"/>
            <a:ext cx="7373256" cy="4708981"/>
          </a:xfrm>
          <a:prstGeom prst="rect">
            <a:avLst/>
          </a:prstGeom>
        </p:spPr>
        <p:txBody>
          <a:bodyPr wrap="square">
            <a:spAutoFit/>
          </a:bodyPr>
          <a:lstStyle/>
          <a:p>
            <a:pPr>
              <a:spcAft>
                <a:spcPts val="600"/>
              </a:spcAft>
            </a:pPr>
            <a:r>
              <a:rPr lang="en-US" sz="2000" dirty="0" smtClean="0"/>
              <a:t>(4</a:t>
            </a:r>
            <a:r>
              <a:rPr lang="en-US" sz="2000" baseline="30000" dirty="0" smtClean="0"/>
              <a:t>th</a:t>
            </a:r>
            <a:r>
              <a:rPr lang="en-US" sz="2000" dirty="0" smtClean="0"/>
              <a:t> Beast, continued)  </a:t>
            </a:r>
            <a:r>
              <a:rPr lang="en-US" sz="2000" baseline="30000" dirty="0" smtClean="0"/>
              <a:t>7</a:t>
            </a:r>
            <a:r>
              <a:rPr lang="en-US" sz="2000" baseline="30000" dirty="0"/>
              <a:t> </a:t>
            </a:r>
            <a:r>
              <a:rPr lang="en-US" sz="2000" dirty="0"/>
              <a:t>…it had ten horns… </a:t>
            </a:r>
            <a:r>
              <a:rPr lang="en-US" sz="2000" baseline="30000" dirty="0"/>
              <a:t>20 </a:t>
            </a:r>
            <a:r>
              <a:rPr lang="en-US" sz="2000" dirty="0"/>
              <a:t>ten horns on its head… </a:t>
            </a:r>
            <a:r>
              <a:rPr lang="en-US" sz="2000" baseline="30000" dirty="0"/>
              <a:t>24 </a:t>
            </a:r>
            <a:r>
              <a:rPr lang="en-US" sz="2000" dirty="0"/>
              <a:t>As for the ten horns, out of this kingdom ten kings shall arise </a:t>
            </a:r>
            <a:r>
              <a:rPr lang="en-US" sz="2000" dirty="0" smtClean="0"/>
              <a:t>          </a:t>
            </a:r>
            <a:r>
              <a:rPr lang="en-US" sz="2000" b="1" dirty="0" smtClean="0"/>
              <a:t>= </a:t>
            </a:r>
            <a:r>
              <a:rPr lang="en-US" sz="2000" b="1" dirty="0"/>
              <a:t>10 kingdoms that grow out of the Roman Empire; much speculation about the identification of these 10 kingdoms</a:t>
            </a:r>
            <a:r>
              <a:rPr lang="en-US" sz="2000" dirty="0"/>
              <a:t> </a:t>
            </a:r>
          </a:p>
          <a:p>
            <a:pPr>
              <a:spcAft>
                <a:spcPts val="600"/>
              </a:spcAft>
            </a:pPr>
            <a:r>
              <a:rPr lang="en-US" sz="2000" baseline="30000" dirty="0" smtClean="0"/>
              <a:t>8 </a:t>
            </a:r>
            <a:r>
              <a:rPr lang="en-US" sz="2000" dirty="0" smtClean="0"/>
              <a:t>…there came up among them another horn, a little one… </a:t>
            </a:r>
            <a:r>
              <a:rPr lang="en-US" sz="2000" dirty="0"/>
              <a:t>another shall arise after them; different from the former ones </a:t>
            </a:r>
            <a:r>
              <a:rPr lang="en-US" sz="2000" b="1" dirty="0"/>
              <a:t>= Antichrist will be more powerful than all of the </a:t>
            </a:r>
            <a:r>
              <a:rPr lang="en-US" sz="2000" b="1" dirty="0" smtClean="0"/>
              <a:t>kings and kingdoms </a:t>
            </a:r>
            <a:r>
              <a:rPr lang="en-US" sz="2000" b="1" dirty="0"/>
              <a:t>that came before</a:t>
            </a:r>
            <a:r>
              <a:rPr lang="en-US" sz="2000" dirty="0"/>
              <a:t> (</a:t>
            </a:r>
            <a:r>
              <a:rPr lang="en-US" sz="2000" dirty="0">
                <a:hlinkClick r:id="rId3"/>
              </a:rPr>
              <a:t>2 Thessalonians 2:1-12</a:t>
            </a:r>
            <a:r>
              <a:rPr lang="en-US" sz="2000" dirty="0"/>
              <a:t>, </a:t>
            </a:r>
            <a:r>
              <a:rPr lang="en-US" sz="2000" dirty="0">
                <a:hlinkClick r:id="rId4"/>
              </a:rPr>
              <a:t>Revelation 13:1-10</a:t>
            </a:r>
            <a:r>
              <a:rPr lang="en-US" sz="2000" dirty="0" smtClean="0"/>
              <a:t>) </a:t>
            </a:r>
          </a:p>
          <a:p>
            <a:pPr>
              <a:spcAft>
                <a:spcPts val="600"/>
              </a:spcAft>
            </a:pPr>
            <a:r>
              <a:rPr lang="en-US" sz="2000" dirty="0" smtClean="0"/>
              <a:t>three </a:t>
            </a:r>
            <a:r>
              <a:rPr lang="en-US" sz="2000" dirty="0"/>
              <a:t>of the first horns were plucked up by the roots </a:t>
            </a:r>
            <a:r>
              <a:rPr lang="en-US" sz="2000" b="1" dirty="0" smtClean="0"/>
              <a:t>= </a:t>
            </a:r>
            <a:r>
              <a:rPr lang="en-US" sz="2000" b="1" dirty="0"/>
              <a:t>3 kingdoms destroyed / absorbed by the kingdom of the Antichrist </a:t>
            </a:r>
          </a:p>
          <a:p>
            <a:pPr>
              <a:spcAft>
                <a:spcPts val="600"/>
              </a:spcAft>
            </a:pPr>
            <a:r>
              <a:rPr lang="en-US" sz="2000" dirty="0" smtClean="0"/>
              <a:t>in this horn were eyes like the eyes of a man </a:t>
            </a:r>
            <a:r>
              <a:rPr lang="en-US" sz="2000" b="1" dirty="0" smtClean="0"/>
              <a:t>= Intelligence; Worldly wisdom; Man’s wisdom – NOT God’s wisdom</a:t>
            </a:r>
            <a:r>
              <a:rPr lang="en-US" sz="2000" dirty="0" smtClean="0"/>
              <a:t> </a:t>
            </a:r>
            <a:endParaRPr lang="en-US" sz="2000" dirty="0" smtClean="0"/>
          </a:p>
          <a:p>
            <a:pPr>
              <a:spcAft>
                <a:spcPts val="600"/>
              </a:spcAft>
            </a:pPr>
            <a:r>
              <a:rPr lang="en-US" sz="2000" dirty="0" smtClean="0"/>
              <a:t>and a mouth speaking great things</a:t>
            </a:r>
            <a:r>
              <a:rPr lang="en-US" sz="2000" dirty="0" smtClean="0"/>
              <a:t> </a:t>
            </a:r>
            <a:r>
              <a:rPr lang="en-US" sz="2000" b="1" dirty="0" smtClean="0"/>
              <a:t>= Proclaiming Worldly wisdom; not the Truth of the One True, Triune God </a:t>
            </a:r>
          </a:p>
        </p:txBody>
      </p:sp>
      <p:sp>
        <p:nvSpPr>
          <p:cNvPr id="11" name="Date Placeholder 10"/>
          <p:cNvSpPr>
            <a:spLocks noGrp="1"/>
          </p:cNvSpPr>
          <p:nvPr>
            <p:ph type="dt" sz="half" idx="2"/>
          </p:nvPr>
        </p:nvSpPr>
        <p:spPr/>
        <p:txBody>
          <a:bodyPr/>
          <a:lstStyle/>
          <a:p>
            <a:r>
              <a:rPr lang="en-US" smtClean="0"/>
              <a:t>April 12, 2016</a:t>
            </a:r>
            <a:endParaRPr lang="en-US" dirty="0"/>
          </a:p>
        </p:txBody>
      </p:sp>
      <p:sp>
        <p:nvSpPr>
          <p:cNvPr id="13" name="Footer Placeholder 12"/>
          <p:cNvSpPr>
            <a:spLocks noGrp="1"/>
          </p:cNvSpPr>
          <p:nvPr>
            <p:ph type="ftr" sz="quarter" idx="3"/>
          </p:nvPr>
        </p:nvSpPr>
        <p:spPr/>
        <p:txBody>
          <a:bodyPr/>
          <a:lstStyle/>
          <a:p>
            <a:r>
              <a:rPr lang="fr-FR" smtClean="0"/>
              <a:t>Lesson 7 - Daniel 7</a:t>
            </a:r>
            <a:endParaRPr lang="en-US" dirty="0"/>
          </a:p>
        </p:txBody>
      </p:sp>
      <p:sp>
        <p:nvSpPr>
          <p:cNvPr id="14" name="Slide Number Placeholder 13"/>
          <p:cNvSpPr>
            <a:spLocks noGrp="1"/>
          </p:cNvSpPr>
          <p:nvPr>
            <p:ph type="sldNum" sz="quarter" idx="4"/>
          </p:nvPr>
        </p:nvSpPr>
        <p:spPr/>
        <p:txBody>
          <a:bodyPr/>
          <a:lstStyle/>
          <a:p>
            <a:fld id="{5762F52A-C960-462B-8236-8A9481EACB9C}" type="slidenum">
              <a:rPr lang="en-US" smtClean="0"/>
              <a:pPr/>
              <a:t>27</a:t>
            </a:fld>
            <a:endParaRPr lang="en-US" dirty="0"/>
          </a:p>
        </p:txBody>
      </p:sp>
      <p:sp>
        <p:nvSpPr>
          <p:cNvPr id="9" name="Rectangle 8"/>
          <p:cNvSpPr/>
          <p:nvPr/>
        </p:nvSpPr>
        <p:spPr>
          <a:xfrm>
            <a:off x="1904999" y="124943"/>
            <a:ext cx="5334001" cy="1138773"/>
          </a:xfrm>
          <a:prstGeom prst="rect">
            <a:avLst/>
          </a:prstGeom>
        </p:spPr>
        <p:txBody>
          <a:bodyPr wrap="square" anchor="ctr">
            <a:spAutoFit/>
          </a:bodyPr>
          <a:lstStyle/>
          <a:p>
            <a:pPr algn="ctr"/>
            <a:r>
              <a:rPr lang="en-US" sz="3600" dirty="0">
                <a:hlinkClick r:id="rId5"/>
              </a:rPr>
              <a:t>Daniel 7</a:t>
            </a:r>
            <a:r>
              <a:rPr lang="en-US" sz="3600" dirty="0" smtClean="0">
                <a:hlinkClick r:id="rId6"/>
              </a:rPr>
              <a:t> </a:t>
            </a:r>
            <a:endParaRPr lang="en-US" sz="3600" dirty="0" smtClean="0"/>
          </a:p>
          <a:p>
            <a:pPr algn="ctr"/>
            <a:r>
              <a:rPr lang="en-US" sz="3200" b="1" dirty="0" smtClean="0"/>
              <a:t>Interpretation</a:t>
            </a:r>
          </a:p>
        </p:txBody>
      </p:sp>
    </p:spTree>
    <p:extLst>
      <p:ext uri="{BB962C8B-B14F-4D97-AF65-F5344CB8AC3E}">
        <p14:creationId xmlns:p14="http://schemas.microsoft.com/office/powerpoint/2010/main" val="30193995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28914" y="1611868"/>
            <a:ext cx="7529286" cy="3939540"/>
          </a:xfrm>
          <a:prstGeom prst="rect">
            <a:avLst/>
          </a:prstGeom>
        </p:spPr>
        <p:txBody>
          <a:bodyPr wrap="square">
            <a:spAutoFit/>
          </a:bodyPr>
          <a:lstStyle/>
          <a:p>
            <a:pPr>
              <a:spcAft>
                <a:spcPts val="1800"/>
              </a:spcAft>
            </a:pPr>
            <a:r>
              <a:rPr lang="en-US" sz="2000" baseline="30000" dirty="0" smtClean="0"/>
              <a:t>21</a:t>
            </a:r>
            <a:r>
              <a:rPr lang="en-US" sz="2000" baseline="30000" dirty="0"/>
              <a:t> </a:t>
            </a:r>
            <a:r>
              <a:rPr lang="en-US" sz="2000" dirty="0"/>
              <a:t>…this horn made war with the saints and prevailed over them… </a:t>
            </a:r>
            <a:r>
              <a:rPr lang="en-US" sz="2000" dirty="0" smtClean="0"/>
              <a:t>  </a:t>
            </a:r>
            <a:r>
              <a:rPr lang="en-US" sz="2000" baseline="30000" dirty="0" smtClean="0"/>
              <a:t>25</a:t>
            </a:r>
            <a:r>
              <a:rPr lang="en-US" sz="2000" baseline="30000" dirty="0"/>
              <a:t> </a:t>
            </a:r>
            <a:r>
              <a:rPr lang="en-US" sz="2000" dirty="0"/>
              <a:t>He shall… wear out the saints of the Most High… and they shall be given into his hand </a:t>
            </a:r>
            <a:r>
              <a:rPr lang="en-US" sz="2000" b="1" dirty="0"/>
              <a:t>= Antichrist establishes himself as god on Earth and persecutes God’s saints during the Great </a:t>
            </a:r>
            <a:r>
              <a:rPr lang="en-US" sz="2000" b="1" dirty="0" smtClean="0"/>
              <a:t>Tribulation              </a:t>
            </a:r>
            <a:r>
              <a:rPr lang="en-US" sz="2000" dirty="0"/>
              <a:t>(</a:t>
            </a:r>
            <a:r>
              <a:rPr lang="en-US" sz="2000" dirty="0">
                <a:hlinkClick r:id="rId3"/>
              </a:rPr>
              <a:t>Revelation 11:7,13:1-10,17:14</a:t>
            </a:r>
            <a:r>
              <a:rPr lang="en-US" sz="2000" dirty="0"/>
              <a:t>) </a:t>
            </a:r>
            <a:endParaRPr lang="en-US" sz="2000" dirty="0" smtClean="0"/>
          </a:p>
          <a:p>
            <a:pPr>
              <a:spcAft>
                <a:spcPts val="1800"/>
              </a:spcAft>
            </a:pPr>
            <a:r>
              <a:rPr lang="en-US" sz="2000" baseline="30000" dirty="0" smtClean="0"/>
              <a:t>25</a:t>
            </a:r>
            <a:r>
              <a:rPr lang="en-US" sz="2000" baseline="30000" dirty="0"/>
              <a:t> </a:t>
            </a:r>
            <a:r>
              <a:rPr lang="en-US" sz="2000" dirty="0"/>
              <a:t>He shall speak words against the Most </a:t>
            </a:r>
            <a:r>
              <a:rPr lang="en-US" sz="2000" dirty="0" smtClean="0"/>
              <a:t>High…</a:t>
            </a:r>
            <a:r>
              <a:rPr lang="en-US" sz="2000" dirty="0"/>
              <a:t> and shall think to change the times and the law</a:t>
            </a:r>
            <a:r>
              <a:rPr lang="en-US" sz="2000" dirty="0" smtClean="0"/>
              <a:t>; </a:t>
            </a:r>
            <a:r>
              <a:rPr lang="en-US" sz="2000" b="1" dirty="0" smtClean="0"/>
              <a:t>= Antichrist will abolish God’s religious observances / holidays and God’s laws / worship of the One True God </a:t>
            </a:r>
            <a:r>
              <a:rPr lang="en-US" sz="2000" dirty="0" smtClean="0"/>
              <a:t>(</a:t>
            </a:r>
            <a:r>
              <a:rPr lang="en-US" sz="2000" dirty="0" smtClean="0">
                <a:hlinkClick r:id="rId4"/>
              </a:rPr>
              <a:t>Matthew 24</a:t>
            </a:r>
            <a:r>
              <a:rPr lang="en-US" sz="2000" dirty="0" smtClean="0"/>
              <a:t>)</a:t>
            </a:r>
          </a:p>
          <a:p>
            <a:pPr>
              <a:spcAft>
                <a:spcPts val="1800"/>
              </a:spcAft>
            </a:pPr>
            <a:r>
              <a:rPr lang="en-US" sz="2000" dirty="0" smtClean="0"/>
              <a:t>for </a:t>
            </a:r>
            <a:r>
              <a:rPr lang="en-US" sz="2000" dirty="0"/>
              <a:t>a time, times, and half a </a:t>
            </a:r>
            <a:r>
              <a:rPr lang="en-US" sz="2000" dirty="0" smtClean="0"/>
              <a:t>time</a:t>
            </a:r>
            <a:r>
              <a:rPr lang="en-US" sz="2000" dirty="0"/>
              <a:t> </a:t>
            </a:r>
            <a:r>
              <a:rPr lang="en-US" sz="2000" b="1" dirty="0" smtClean="0"/>
              <a:t>= 3.5 years; the second half of the Tribulation</a:t>
            </a:r>
            <a:r>
              <a:rPr lang="en-US" sz="2000" dirty="0" smtClean="0"/>
              <a:t> </a:t>
            </a:r>
            <a:r>
              <a:rPr lang="en-US" sz="2000" dirty="0"/>
              <a:t>(</a:t>
            </a:r>
            <a:r>
              <a:rPr lang="en-US" sz="2000" dirty="0">
                <a:hlinkClick r:id="rId4"/>
              </a:rPr>
              <a:t>Matthew 24</a:t>
            </a:r>
            <a:r>
              <a:rPr lang="en-US" sz="2000" dirty="0" smtClean="0"/>
              <a:t>) </a:t>
            </a:r>
            <a:endParaRPr lang="en-US" sz="2000" dirty="0"/>
          </a:p>
        </p:txBody>
      </p:sp>
      <p:sp>
        <p:nvSpPr>
          <p:cNvPr id="11" name="Date Placeholder 10"/>
          <p:cNvSpPr>
            <a:spLocks noGrp="1"/>
          </p:cNvSpPr>
          <p:nvPr>
            <p:ph type="dt" sz="half" idx="2"/>
          </p:nvPr>
        </p:nvSpPr>
        <p:spPr/>
        <p:txBody>
          <a:bodyPr/>
          <a:lstStyle/>
          <a:p>
            <a:r>
              <a:rPr lang="en-US" smtClean="0"/>
              <a:t>April 12, 2016</a:t>
            </a:r>
            <a:endParaRPr lang="en-US" dirty="0"/>
          </a:p>
        </p:txBody>
      </p:sp>
      <p:sp>
        <p:nvSpPr>
          <p:cNvPr id="13" name="Footer Placeholder 12"/>
          <p:cNvSpPr>
            <a:spLocks noGrp="1"/>
          </p:cNvSpPr>
          <p:nvPr>
            <p:ph type="ftr" sz="quarter" idx="3"/>
          </p:nvPr>
        </p:nvSpPr>
        <p:spPr/>
        <p:txBody>
          <a:bodyPr/>
          <a:lstStyle/>
          <a:p>
            <a:r>
              <a:rPr lang="fr-FR" smtClean="0"/>
              <a:t>Lesson 7 - Daniel 7</a:t>
            </a:r>
            <a:endParaRPr lang="en-US" dirty="0"/>
          </a:p>
        </p:txBody>
      </p:sp>
      <p:sp>
        <p:nvSpPr>
          <p:cNvPr id="14" name="Slide Number Placeholder 13"/>
          <p:cNvSpPr>
            <a:spLocks noGrp="1"/>
          </p:cNvSpPr>
          <p:nvPr>
            <p:ph type="sldNum" sz="quarter" idx="4"/>
          </p:nvPr>
        </p:nvSpPr>
        <p:spPr/>
        <p:txBody>
          <a:bodyPr/>
          <a:lstStyle/>
          <a:p>
            <a:fld id="{5762F52A-C960-462B-8236-8A9481EACB9C}" type="slidenum">
              <a:rPr lang="en-US" smtClean="0"/>
              <a:pPr/>
              <a:t>28</a:t>
            </a:fld>
            <a:endParaRPr lang="en-US" dirty="0"/>
          </a:p>
        </p:txBody>
      </p:sp>
      <p:sp>
        <p:nvSpPr>
          <p:cNvPr id="9" name="Rectangle 8"/>
          <p:cNvSpPr/>
          <p:nvPr/>
        </p:nvSpPr>
        <p:spPr>
          <a:xfrm>
            <a:off x="1904999" y="124943"/>
            <a:ext cx="5334001" cy="1138773"/>
          </a:xfrm>
          <a:prstGeom prst="rect">
            <a:avLst/>
          </a:prstGeom>
        </p:spPr>
        <p:txBody>
          <a:bodyPr wrap="square" anchor="ctr">
            <a:spAutoFit/>
          </a:bodyPr>
          <a:lstStyle/>
          <a:p>
            <a:pPr algn="ctr"/>
            <a:r>
              <a:rPr lang="en-US" sz="3600" dirty="0">
                <a:hlinkClick r:id="rId5"/>
              </a:rPr>
              <a:t>Daniel 7</a:t>
            </a:r>
            <a:r>
              <a:rPr lang="en-US" sz="3600" dirty="0" smtClean="0">
                <a:hlinkClick r:id="rId6"/>
              </a:rPr>
              <a:t> </a:t>
            </a:r>
            <a:endParaRPr lang="en-US" sz="3600" dirty="0" smtClean="0"/>
          </a:p>
          <a:p>
            <a:pPr algn="ctr"/>
            <a:r>
              <a:rPr lang="en-US" sz="3200" b="1" dirty="0" smtClean="0"/>
              <a:t>Interpretation</a:t>
            </a:r>
          </a:p>
        </p:txBody>
      </p:sp>
    </p:spTree>
    <p:extLst>
      <p:ext uri="{BB962C8B-B14F-4D97-AF65-F5344CB8AC3E}">
        <p14:creationId xmlns:p14="http://schemas.microsoft.com/office/powerpoint/2010/main" val="6178623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32544" y="1605569"/>
            <a:ext cx="7830456" cy="4555093"/>
          </a:xfrm>
          <a:prstGeom prst="rect">
            <a:avLst/>
          </a:prstGeom>
        </p:spPr>
        <p:txBody>
          <a:bodyPr wrap="square">
            <a:spAutoFit/>
          </a:bodyPr>
          <a:lstStyle/>
          <a:p>
            <a:pPr>
              <a:spcAft>
                <a:spcPts val="600"/>
              </a:spcAft>
            </a:pPr>
            <a:r>
              <a:rPr lang="en-US" sz="2000" baseline="30000" dirty="0"/>
              <a:t>9 </a:t>
            </a:r>
            <a:r>
              <a:rPr lang="en-US" sz="2000" dirty="0" smtClean="0"/>
              <a:t>the </a:t>
            </a:r>
            <a:r>
              <a:rPr lang="en-US" sz="2000" dirty="0"/>
              <a:t>Ancient of Days took his seat</a:t>
            </a:r>
            <a:r>
              <a:rPr lang="en-US" sz="2000" dirty="0" smtClean="0"/>
              <a:t>; clothing white </a:t>
            </a:r>
            <a:r>
              <a:rPr lang="en-US" sz="2000" dirty="0"/>
              <a:t>as snow</a:t>
            </a:r>
            <a:r>
              <a:rPr lang="en-US" sz="2000" dirty="0" smtClean="0"/>
              <a:t>, hair like </a:t>
            </a:r>
            <a:r>
              <a:rPr lang="en-US" sz="2000" dirty="0"/>
              <a:t>pure </a:t>
            </a:r>
            <a:r>
              <a:rPr lang="en-US" sz="2000" dirty="0" smtClean="0"/>
              <a:t>wool</a:t>
            </a:r>
            <a:r>
              <a:rPr lang="en-US" sz="2000" dirty="0"/>
              <a:t> </a:t>
            </a:r>
            <a:r>
              <a:rPr lang="en-US" sz="2000" b="1" dirty="0" smtClean="0"/>
              <a:t>= God (God the Father); perfect righteousness; morally pure</a:t>
            </a:r>
            <a:r>
              <a:rPr lang="en-US" sz="2000" dirty="0" smtClean="0"/>
              <a:t> </a:t>
            </a:r>
            <a:endParaRPr lang="en-US" sz="2000" dirty="0" smtClean="0"/>
          </a:p>
          <a:p>
            <a:pPr>
              <a:spcAft>
                <a:spcPts val="600"/>
              </a:spcAft>
            </a:pPr>
            <a:r>
              <a:rPr lang="en-US" sz="2000" dirty="0" smtClean="0"/>
              <a:t>Throne… </a:t>
            </a:r>
            <a:r>
              <a:rPr lang="en-US" sz="2000" dirty="0"/>
              <a:t>fiery flames</a:t>
            </a:r>
            <a:r>
              <a:rPr lang="en-US" sz="2000" dirty="0" smtClean="0"/>
              <a:t>; wheels… </a:t>
            </a:r>
            <a:r>
              <a:rPr lang="en-US" sz="2000" dirty="0"/>
              <a:t>burning fire</a:t>
            </a:r>
            <a:r>
              <a:rPr lang="en-US" sz="2000" dirty="0" smtClean="0"/>
              <a:t>. </a:t>
            </a:r>
            <a:r>
              <a:rPr lang="en-US" sz="2000" baseline="30000" dirty="0" smtClean="0"/>
              <a:t>10</a:t>
            </a:r>
            <a:r>
              <a:rPr lang="en-US" sz="2000" baseline="30000" dirty="0"/>
              <a:t> </a:t>
            </a:r>
            <a:r>
              <a:rPr lang="en-US" sz="2000" dirty="0" smtClean="0"/>
              <a:t>stream </a:t>
            </a:r>
            <a:r>
              <a:rPr lang="en-US" sz="2000" dirty="0"/>
              <a:t>of </a:t>
            </a:r>
            <a:r>
              <a:rPr lang="en-US" sz="2000" dirty="0" smtClean="0"/>
              <a:t>fire… </a:t>
            </a:r>
            <a:r>
              <a:rPr lang="en-US" sz="2000" dirty="0"/>
              <a:t>came out from before </a:t>
            </a:r>
            <a:r>
              <a:rPr lang="en-US" sz="2000" dirty="0" smtClean="0"/>
              <a:t>him </a:t>
            </a:r>
            <a:r>
              <a:rPr lang="en-US" sz="2000" b="1" dirty="0" smtClean="0"/>
              <a:t>= God’s judgement</a:t>
            </a:r>
            <a:r>
              <a:rPr lang="en-US" sz="2000" dirty="0"/>
              <a:t> (</a:t>
            </a:r>
            <a:r>
              <a:rPr lang="en-US" sz="2000" dirty="0">
                <a:hlinkClick r:id="rId3"/>
              </a:rPr>
              <a:t>Isaiah 30:33,66:15</a:t>
            </a:r>
            <a:r>
              <a:rPr lang="en-US" sz="2000" dirty="0"/>
              <a:t>)</a:t>
            </a:r>
            <a:endParaRPr lang="en-US" sz="2000" dirty="0" smtClean="0"/>
          </a:p>
          <a:p>
            <a:pPr>
              <a:spcAft>
                <a:spcPts val="600"/>
              </a:spcAft>
            </a:pPr>
            <a:r>
              <a:rPr lang="en-US" sz="2000" dirty="0" smtClean="0"/>
              <a:t>“a </a:t>
            </a:r>
            <a:r>
              <a:rPr lang="en-US" sz="2000" dirty="0"/>
              <a:t>thousand </a:t>
            </a:r>
            <a:r>
              <a:rPr lang="en-US" sz="2000" dirty="0" smtClean="0"/>
              <a:t>thousands” = 1M served him</a:t>
            </a:r>
            <a:r>
              <a:rPr lang="en-US" sz="2000" dirty="0"/>
              <a:t> </a:t>
            </a:r>
            <a:r>
              <a:rPr lang="en-US" sz="2000" b="1" dirty="0" smtClean="0"/>
              <a:t>= God’s angelic host </a:t>
            </a:r>
            <a:endParaRPr lang="en-US" sz="2000" b="1" dirty="0" smtClean="0"/>
          </a:p>
          <a:p>
            <a:pPr>
              <a:spcAft>
                <a:spcPts val="600"/>
              </a:spcAft>
            </a:pPr>
            <a:r>
              <a:rPr lang="en-US" sz="2000" dirty="0" smtClean="0"/>
              <a:t>10,000 x 10,000 = 100M </a:t>
            </a:r>
            <a:r>
              <a:rPr lang="en-US" sz="2000" dirty="0"/>
              <a:t>stood before </a:t>
            </a:r>
            <a:r>
              <a:rPr lang="en-US" sz="2000" dirty="0" smtClean="0"/>
              <a:t>him</a:t>
            </a:r>
            <a:r>
              <a:rPr lang="en-US" sz="2000" dirty="0"/>
              <a:t> </a:t>
            </a:r>
            <a:r>
              <a:rPr lang="en-US" sz="2000" b="1" dirty="0" smtClean="0"/>
              <a:t>= Angels </a:t>
            </a:r>
            <a:r>
              <a:rPr lang="en-US" sz="2000" b="1" dirty="0"/>
              <a:t>+ Saints </a:t>
            </a:r>
            <a:r>
              <a:rPr lang="en-US" sz="2000" dirty="0"/>
              <a:t>(</a:t>
            </a:r>
            <a:r>
              <a:rPr lang="en-US" sz="2000" dirty="0">
                <a:hlinkClick r:id="rId4"/>
              </a:rPr>
              <a:t>Revelation 7</a:t>
            </a:r>
            <a:r>
              <a:rPr lang="en-US" sz="2000" dirty="0"/>
              <a:t>)</a:t>
            </a:r>
            <a:endParaRPr lang="en-US" sz="2000" dirty="0" smtClean="0"/>
          </a:p>
          <a:p>
            <a:pPr>
              <a:spcAft>
                <a:spcPts val="600"/>
              </a:spcAft>
            </a:pPr>
            <a:r>
              <a:rPr lang="en-US" sz="2000" baseline="30000" dirty="0"/>
              <a:t>13 </a:t>
            </a:r>
            <a:r>
              <a:rPr lang="en-US" sz="2000" dirty="0"/>
              <a:t>with the clouds of heaven… came one like a son of man </a:t>
            </a:r>
            <a:r>
              <a:rPr lang="en-US" sz="2000" b="1" dirty="0"/>
              <a:t>= </a:t>
            </a:r>
            <a:r>
              <a:rPr lang="en-US" sz="2000" b="1" dirty="0" smtClean="0"/>
              <a:t>Jesus Christ </a:t>
            </a:r>
            <a:r>
              <a:rPr lang="en-US" sz="2000" dirty="0" smtClean="0"/>
              <a:t>(</a:t>
            </a:r>
            <a:r>
              <a:rPr lang="en-US" sz="2000" dirty="0" smtClean="0">
                <a:hlinkClick r:id="rId5"/>
              </a:rPr>
              <a:t>Matthew 24:29-31</a:t>
            </a:r>
            <a:r>
              <a:rPr lang="en-US" sz="2000" dirty="0"/>
              <a:t>, </a:t>
            </a:r>
            <a:r>
              <a:rPr lang="en-US" sz="2000" dirty="0">
                <a:hlinkClick r:id="rId6"/>
              </a:rPr>
              <a:t>Mark </a:t>
            </a:r>
            <a:r>
              <a:rPr lang="en-US" sz="2000" dirty="0" smtClean="0">
                <a:hlinkClick r:id="rId6"/>
              </a:rPr>
              <a:t>13:26</a:t>
            </a:r>
            <a:r>
              <a:rPr lang="en-US" sz="2000" dirty="0" smtClean="0"/>
              <a:t>, </a:t>
            </a:r>
            <a:r>
              <a:rPr lang="en-US" sz="2000" dirty="0" smtClean="0">
                <a:hlinkClick r:id="rId7"/>
              </a:rPr>
              <a:t>Revelation 1:7</a:t>
            </a:r>
            <a:r>
              <a:rPr lang="en-US" sz="2000" dirty="0" smtClean="0"/>
              <a:t>)</a:t>
            </a:r>
            <a:endParaRPr lang="en-US" sz="2000" dirty="0"/>
          </a:p>
          <a:p>
            <a:pPr>
              <a:spcAft>
                <a:spcPts val="600"/>
              </a:spcAft>
            </a:pPr>
            <a:r>
              <a:rPr lang="en-US" sz="2000" dirty="0" smtClean="0"/>
              <a:t>and </a:t>
            </a:r>
            <a:r>
              <a:rPr lang="en-US" sz="2000" dirty="0"/>
              <a:t>he came to the Ancient of Days and was presented before him </a:t>
            </a:r>
            <a:r>
              <a:rPr lang="en-US" sz="2000" dirty="0" smtClean="0"/>
              <a:t>           </a:t>
            </a:r>
            <a:r>
              <a:rPr lang="en-US" sz="2000" b="1" dirty="0" smtClean="0"/>
              <a:t>= </a:t>
            </a:r>
            <a:r>
              <a:rPr lang="en-US" sz="2000" b="1" dirty="0"/>
              <a:t>Jesus, the Messiah, God the Son presented before God the Father</a:t>
            </a:r>
            <a:r>
              <a:rPr lang="en-US" sz="2000" dirty="0"/>
              <a:t> </a:t>
            </a:r>
          </a:p>
          <a:p>
            <a:pPr>
              <a:spcAft>
                <a:spcPts val="600"/>
              </a:spcAft>
            </a:pPr>
            <a:r>
              <a:rPr lang="en-US" sz="2000" baseline="30000" dirty="0"/>
              <a:t>14 </a:t>
            </a:r>
            <a:r>
              <a:rPr lang="en-US" sz="2000" dirty="0"/>
              <a:t>to him was given dominion and glory and a kingdom that all peoples, nations, and languages should serve him </a:t>
            </a:r>
            <a:r>
              <a:rPr lang="en-US" sz="2000" b="1" dirty="0"/>
              <a:t>= God the Father gives God the Son (Jesus, Messiah) His kingdom </a:t>
            </a:r>
          </a:p>
        </p:txBody>
      </p:sp>
      <p:sp>
        <p:nvSpPr>
          <p:cNvPr id="11" name="Date Placeholder 10"/>
          <p:cNvSpPr>
            <a:spLocks noGrp="1"/>
          </p:cNvSpPr>
          <p:nvPr>
            <p:ph type="dt" sz="half" idx="2"/>
          </p:nvPr>
        </p:nvSpPr>
        <p:spPr/>
        <p:txBody>
          <a:bodyPr/>
          <a:lstStyle/>
          <a:p>
            <a:r>
              <a:rPr lang="en-US" smtClean="0"/>
              <a:t>April 12, 2016</a:t>
            </a:r>
            <a:endParaRPr lang="en-US" dirty="0"/>
          </a:p>
        </p:txBody>
      </p:sp>
      <p:sp>
        <p:nvSpPr>
          <p:cNvPr id="13" name="Footer Placeholder 12"/>
          <p:cNvSpPr>
            <a:spLocks noGrp="1"/>
          </p:cNvSpPr>
          <p:nvPr>
            <p:ph type="ftr" sz="quarter" idx="3"/>
          </p:nvPr>
        </p:nvSpPr>
        <p:spPr/>
        <p:txBody>
          <a:bodyPr/>
          <a:lstStyle/>
          <a:p>
            <a:r>
              <a:rPr lang="fr-FR" smtClean="0"/>
              <a:t>Lesson 7 - Daniel 7</a:t>
            </a:r>
            <a:endParaRPr lang="en-US" dirty="0"/>
          </a:p>
        </p:txBody>
      </p:sp>
      <p:sp>
        <p:nvSpPr>
          <p:cNvPr id="14" name="Slide Number Placeholder 13"/>
          <p:cNvSpPr>
            <a:spLocks noGrp="1"/>
          </p:cNvSpPr>
          <p:nvPr>
            <p:ph type="sldNum" sz="quarter" idx="4"/>
          </p:nvPr>
        </p:nvSpPr>
        <p:spPr/>
        <p:txBody>
          <a:bodyPr/>
          <a:lstStyle/>
          <a:p>
            <a:fld id="{5762F52A-C960-462B-8236-8A9481EACB9C}" type="slidenum">
              <a:rPr lang="en-US" smtClean="0"/>
              <a:pPr/>
              <a:t>29</a:t>
            </a:fld>
            <a:endParaRPr lang="en-US" dirty="0"/>
          </a:p>
        </p:txBody>
      </p:sp>
      <p:sp>
        <p:nvSpPr>
          <p:cNvPr id="9" name="Rectangle 8"/>
          <p:cNvSpPr/>
          <p:nvPr/>
        </p:nvSpPr>
        <p:spPr>
          <a:xfrm>
            <a:off x="1904999" y="124943"/>
            <a:ext cx="5334001" cy="1138773"/>
          </a:xfrm>
          <a:prstGeom prst="rect">
            <a:avLst/>
          </a:prstGeom>
        </p:spPr>
        <p:txBody>
          <a:bodyPr wrap="square" anchor="ctr">
            <a:spAutoFit/>
          </a:bodyPr>
          <a:lstStyle/>
          <a:p>
            <a:pPr algn="ctr"/>
            <a:r>
              <a:rPr lang="en-US" sz="3600" dirty="0">
                <a:hlinkClick r:id="rId8"/>
              </a:rPr>
              <a:t>Daniel 7</a:t>
            </a:r>
            <a:r>
              <a:rPr lang="en-US" sz="3600" dirty="0" smtClean="0">
                <a:hlinkClick r:id="rId9"/>
              </a:rPr>
              <a:t> </a:t>
            </a:r>
            <a:endParaRPr lang="en-US" sz="3600" dirty="0" smtClean="0"/>
          </a:p>
          <a:p>
            <a:pPr algn="ctr"/>
            <a:r>
              <a:rPr lang="en-US" sz="3200" b="1" dirty="0" smtClean="0"/>
              <a:t>Interpretation</a:t>
            </a:r>
          </a:p>
        </p:txBody>
      </p:sp>
    </p:spTree>
    <p:extLst>
      <p:ext uri="{BB962C8B-B14F-4D97-AF65-F5344CB8AC3E}">
        <p14:creationId xmlns:p14="http://schemas.microsoft.com/office/powerpoint/2010/main" val="690323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3177277699"/>
              </p:ext>
            </p:extLst>
          </p:nvPr>
        </p:nvGraphicFramePr>
        <p:xfrm>
          <a:off x="152398" y="1600200"/>
          <a:ext cx="8839203" cy="4785360"/>
        </p:xfrm>
        <a:graphic>
          <a:graphicData uri="http://schemas.openxmlformats.org/drawingml/2006/table">
            <a:tbl>
              <a:tblPr firstRow="1" bandRow="1">
                <a:tableStyleId>{5940675A-B579-460E-94D1-54222C63F5DA}</a:tableStyleId>
              </a:tblPr>
              <a:tblGrid>
                <a:gridCol w="1143002"/>
                <a:gridCol w="1143000"/>
                <a:gridCol w="1143000"/>
                <a:gridCol w="1066800"/>
                <a:gridCol w="838200"/>
                <a:gridCol w="762000"/>
                <a:gridCol w="1066800"/>
                <a:gridCol w="838200"/>
                <a:gridCol w="838201"/>
              </a:tblGrid>
              <a:tr h="914400">
                <a:tc>
                  <a:txBody>
                    <a:bodyPr/>
                    <a:lstStyle/>
                    <a:p>
                      <a:pPr algn="ctr"/>
                      <a:r>
                        <a:rPr lang="en-US" sz="2400" b="1" dirty="0" smtClean="0"/>
                        <a:t>Focus</a:t>
                      </a:r>
                      <a:endParaRPr lang="en-US" sz="2000" b="1" dirty="0"/>
                    </a:p>
                  </a:txBody>
                  <a:tcPr anchor="ctr"/>
                </a:tc>
                <a:tc>
                  <a:txBody>
                    <a:bodyPr/>
                    <a:lstStyle/>
                    <a:p>
                      <a:pPr algn="ctr"/>
                      <a:r>
                        <a:rPr lang="en-US" sz="2000" b="1" u="none" dirty="0" smtClean="0"/>
                        <a:t>Daniel’s History</a:t>
                      </a:r>
                      <a:endParaRPr lang="en-US" sz="2000" b="0" dirty="0"/>
                    </a:p>
                  </a:txBody>
                  <a:tcPr anchor="ctr"/>
                </a:tc>
                <a:tc gridSpan="4">
                  <a:txBody>
                    <a:bodyPr/>
                    <a:lstStyle/>
                    <a:p>
                      <a:pPr algn="ctr"/>
                      <a:r>
                        <a:rPr lang="en-US" sz="2000" b="1" dirty="0" smtClean="0"/>
                        <a:t>Prophetic Plan for the Gentiles</a:t>
                      </a:r>
                      <a:endParaRPr lang="en-US" sz="2000" b="1" dirty="0"/>
                    </a:p>
                  </a:txBody>
                  <a:tcPr anchor="ctr"/>
                </a:tc>
                <a:tc hMerge="1">
                  <a:txBody>
                    <a:bodyPr/>
                    <a:lstStyle/>
                    <a:p>
                      <a:endParaRPr lang="en-US"/>
                    </a:p>
                  </a:txBody>
                  <a:tcPr/>
                </a:tc>
                <a:tc hMerge="1">
                  <a:txBody>
                    <a:bodyPr/>
                    <a:lstStyle/>
                    <a:p>
                      <a:endParaRPr lang="en-US"/>
                    </a:p>
                  </a:txBody>
                  <a:tcPr/>
                </a:tc>
                <a:tc hMerge="1">
                  <a:txBody>
                    <a:bodyPr/>
                    <a:lstStyle/>
                    <a:p>
                      <a:pPr algn="ctr"/>
                      <a:endParaRPr lang="en-US" sz="2000" b="0" dirty="0"/>
                    </a:p>
                  </a:txBody>
                  <a:tcPr anchor="ctr"/>
                </a:tc>
                <a:tc gridSpan="3">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lang="en-US" sz="2000" b="1" dirty="0" smtClean="0"/>
                        <a:t>Prophetic Plan of Israel</a:t>
                      </a:r>
                      <a:endParaRPr lang="en-US" sz="2000" b="0" u="none" dirty="0"/>
                    </a:p>
                  </a:txBody>
                  <a:tcPr anchor="ctr"/>
                </a:tc>
                <a:tc hMerge="1">
                  <a:txBody>
                    <a:bodyPr/>
                    <a:lstStyle/>
                    <a:p>
                      <a:endParaRPr lang="en-US"/>
                    </a:p>
                  </a:txBody>
                  <a:tcPr/>
                </a:tc>
                <a:tc hMerge="1">
                  <a:txBody>
                    <a:bodyPr/>
                    <a:lstStyle/>
                    <a:p>
                      <a:pPr marL="0" marR="0" indent="0" algn="ctr" defTabSz="914293" rtl="0" eaLnBrk="1" fontAlgn="auto" latinLnBrk="0" hangingPunct="1">
                        <a:lnSpc>
                          <a:spcPct val="100000"/>
                        </a:lnSpc>
                        <a:spcBef>
                          <a:spcPts val="0"/>
                        </a:spcBef>
                        <a:spcAft>
                          <a:spcPts val="0"/>
                        </a:spcAft>
                        <a:buClrTx/>
                        <a:buSzTx/>
                        <a:buFontTx/>
                        <a:buNone/>
                        <a:tabLst/>
                        <a:defRPr/>
                      </a:pPr>
                      <a:endParaRPr lang="en-US" sz="2000" b="1" u="none" dirty="0"/>
                    </a:p>
                  </a:txBody>
                  <a:tcPr anchor="ctr"/>
                </a:tc>
              </a:tr>
              <a:tr h="609600">
                <a:tc>
                  <a:txBody>
                    <a:bodyPr/>
                    <a:lstStyle/>
                    <a:p>
                      <a:pPr algn="ctr"/>
                      <a:r>
                        <a:rPr lang="en-US" sz="1800" b="1" dirty="0" smtClean="0"/>
                        <a:t>Reference</a:t>
                      </a:r>
                      <a:endParaRPr lang="en-US" sz="1600" b="1" dirty="0" smtClean="0"/>
                    </a:p>
                  </a:txBody>
                  <a:tcPr anchor="ctr"/>
                </a:tc>
                <a:tc>
                  <a:txBody>
                    <a:bodyPr/>
                    <a:lstStyle/>
                    <a:p>
                      <a:pPr algn="ctr"/>
                      <a:r>
                        <a:rPr lang="en-US" sz="1800" dirty="0" smtClean="0"/>
                        <a:t>1</a:t>
                      </a:r>
                      <a:endParaRPr lang="en-US" sz="1800" dirty="0"/>
                    </a:p>
                  </a:txBody>
                  <a:tcPr anchor="ctr"/>
                </a:tc>
                <a:tc>
                  <a:txBody>
                    <a:bodyPr/>
                    <a:lstStyle/>
                    <a:p>
                      <a:pPr algn="ctr"/>
                      <a:r>
                        <a:rPr lang="en-US" sz="1800" dirty="0" smtClean="0"/>
                        <a:t>2 - 4</a:t>
                      </a:r>
                      <a:endParaRPr lang="en-US" sz="1800" dirty="0"/>
                    </a:p>
                  </a:txBody>
                  <a:tcPr anchor="ctr"/>
                </a:tc>
                <a:tc>
                  <a:txBody>
                    <a:bodyPr/>
                    <a:lstStyle/>
                    <a:p>
                      <a:pPr algn="ctr"/>
                      <a:r>
                        <a:rPr lang="en-US" sz="1800" dirty="0" smtClean="0"/>
                        <a:t>5</a:t>
                      </a:r>
                      <a:endParaRPr lang="en-US" sz="1800" dirty="0"/>
                    </a:p>
                  </a:txBody>
                  <a:tcPr anchor="ctr"/>
                </a:tc>
                <a:tc>
                  <a:txBody>
                    <a:bodyPr/>
                    <a:lstStyle/>
                    <a:p>
                      <a:pPr algn="ctr"/>
                      <a:r>
                        <a:rPr lang="en-US" sz="1800" dirty="0" smtClean="0"/>
                        <a:t>6</a:t>
                      </a:r>
                      <a:endParaRPr lang="en-US" sz="1800" dirty="0"/>
                    </a:p>
                  </a:txBody>
                  <a:tcPr anchor="ctr"/>
                </a:tc>
                <a:tc>
                  <a:txBody>
                    <a:bodyPr/>
                    <a:lstStyle/>
                    <a:p>
                      <a:pPr algn="ctr"/>
                      <a:r>
                        <a:rPr lang="en-US" sz="1800" dirty="0" smtClean="0"/>
                        <a:t>7</a:t>
                      </a:r>
                      <a:endParaRPr lang="en-US" sz="1800" dirty="0"/>
                    </a:p>
                  </a:txBody>
                  <a:tcPr anchor="ctr"/>
                </a:tc>
                <a:tc>
                  <a:txBody>
                    <a:bodyPr/>
                    <a:lstStyle/>
                    <a:p>
                      <a:pPr algn="ctr"/>
                      <a:r>
                        <a:rPr lang="en-US" sz="1800" dirty="0" smtClean="0"/>
                        <a:t>8</a:t>
                      </a:r>
                      <a:endParaRPr lang="en-US" sz="1800" dirty="0"/>
                    </a:p>
                  </a:txBody>
                  <a:tcPr anchor="ctr"/>
                </a:tc>
                <a:tc>
                  <a:txBody>
                    <a:bodyPr/>
                    <a:lstStyle/>
                    <a:p>
                      <a:pPr algn="ctr"/>
                      <a:r>
                        <a:rPr lang="en-US" sz="1800" dirty="0" smtClean="0"/>
                        <a:t>9</a:t>
                      </a:r>
                      <a:endParaRPr lang="en-US" sz="1800" dirty="0"/>
                    </a:p>
                  </a:txBody>
                  <a:tcPr anchor="ct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lang="en-US" sz="1800" dirty="0" smtClean="0"/>
                        <a:t>10 - 12</a:t>
                      </a:r>
                    </a:p>
                  </a:txBody>
                  <a:tcPr anchor="ctr"/>
                </a:tc>
              </a:tr>
              <a:tr h="1295400">
                <a:tc>
                  <a:txBody>
                    <a:bodyPr/>
                    <a:lstStyle/>
                    <a:p>
                      <a:pPr algn="ctr"/>
                      <a:r>
                        <a:rPr lang="en-US" sz="2000" b="1" dirty="0" smtClean="0"/>
                        <a:t>Division</a:t>
                      </a:r>
                      <a:endParaRPr lang="en-US" sz="1600" b="1" dirty="0" smtClean="0"/>
                    </a:p>
                  </a:txBody>
                  <a:tcPr anchor="ctr"/>
                </a:tc>
                <a:tc>
                  <a:txBody>
                    <a:bodyPr/>
                    <a:lstStyle/>
                    <a:p>
                      <a:pPr algn="ctr"/>
                      <a:r>
                        <a:rPr lang="en-US" sz="1600" dirty="0" smtClean="0"/>
                        <a:t>Personal Life of Daniel</a:t>
                      </a:r>
                      <a:endParaRPr lang="en-US" sz="1600" dirty="0"/>
                    </a:p>
                  </a:txBody>
                  <a:tcPr anchor="ct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lang="en-US" sz="1600" dirty="0" smtClean="0"/>
                        <a:t>Visions of </a:t>
                      </a:r>
                      <a:r>
                        <a:rPr lang="en-US" sz="1600" dirty="0" err="1" smtClean="0"/>
                        <a:t>Nebuc-hadnezzar</a:t>
                      </a:r>
                      <a:endParaRPr lang="en-US" sz="1600" dirty="0" smtClean="0"/>
                    </a:p>
                  </a:txBody>
                  <a:tcPr anchor="ct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lang="en-US" sz="1600" dirty="0" smtClean="0"/>
                        <a:t>Visions of </a:t>
                      </a:r>
                      <a:r>
                        <a:rPr lang="en-US" sz="1600" dirty="0" err="1" smtClean="0"/>
                        <a:t>Balshazzar</a:t>
                      </a:r>
                      <a:endParaRPr lang="en-US" sz="1600" dirty="0" smtClean="0"/>
                    </a:p>
                  </a:txBody>
                  <a:tcPr anchor="ct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lang="en-US" sz="1600" dirty="0" smtClean="0"/>
                        <a:t>Decree</a:t>
                      </a:r>
                      <a:r>
                        <a:rPr lang="en-US" sz="1600" baseline="0" dirty="0" smtClean="0"/>
                        <a:t> of Darius</a:t>
                      </a:r>
                      <a:endParaRPr lang="en-US" sz="1600" dirty="0" smtClean="0"/>
                    </a:p>
                  </a:txBody>
                  <a:tcPr anchor="ct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lang="en-US" sz="1600" dirty="0" smtClean="0"/>
                        <a:t>Four Beasts</a:t>
                      </a:r>
                    </a:p>
                  </a:txBody>
                  <a:tcPr anchor="ct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lang="en-US" sz="1600" dirty="0" smtClean="0"/>
                        <a:t>Vision </a:t>
                      </a:r>
                    </a:p>
                    <a:p>
                      <a:pPr marL="0" marR="0" indent="0" algn="ctr" defTabSz="914293" rtl="0" eaLnBrk="1" fontAlgn="auto" latinLnBrk="0" hangingPunct="1">
                        <a:lnSpc>
                          <a:spcPct val="100000"/>
                        </a:lnSpc>
                        <a:spcBef>
                          <a:spcPts val="0"/>
                        </a:spcBef>
                        <a:spcAft>
                          <a:spcPts val="0"/>
                        </a:spcAft>
                        <a:buClrTx/>
                        <a:buSzTx/>
                        <a:buFontTx/>
                        <a:buNone/>
                        <a:tabLst/>
                        <a:defRPr/>
                      </a:pPr>
                      <a:r>
                        <a:rPr lang="en-US" sz="1600" dirty="0" smtClean="0"/>
                        <a:t>of </a:t>
                      </a:r>
                    </a:p>
                    <a:p>
                      <a:pPr marL="0" marR="0" indent="0" algn="ctr" defTabSz="914293" rtl="0" eaLnBrk="1" fontAlgn="auto" latinLnBrk="0" hangingPunct="1">
                        <a:lnSpc>
                          <a:spcPct val="100000"/>
                        </a:lnSpc>
                        <a:spcBef>
                          <a:spcPts val="0"/>
                        </a:spcBef>
                        <a:spcAft>
                          <a:spcPts val="0"/>
                        </a:spcAft>
                        <a:buClrTx/>
                        <a:buSzTx/>
                        <a:buFontTx/>
                        <a:buNone/>
                        <a:tabLst/>
                        <a:defRPr/>
                      </a:pPr>
                      <a:r>
                        <a:rPr lang="en-US" sz="1600" dirty="0" smtClean="0"/>
                        <a:t>Ram and </a:t>
                      </a:r>
                    </a:p>
                    <a:p>
                      <a:pPr marL="0" marR="0" indent="0" algn="ctr" defTabSz="914293" rtl="0" eaLnBrk="1" fontAlgn="auto" latinLnBrk="0" hangingPunct="1">
                        <a:lnSpc>
                          <a:spcPct val="100000"/>
                        </a:lnSpc>
                        <a:spcBef>
                          <a:spcPts val="0"/>
                        </a:spcBef>
                        <a:spcAft>
                          <a:spcPts val="0"/>
                        </a:spcAft>
                        <a:buClrTx/>
                        <a:buSzTx/>
                        <a:buFontTx/>
                        <a:buNone/>
                        <a:tabLst/>
                        <a:defRPr/>
                      </a:pPr>
                      <a:r>
                        <a:rPr lang="en-US" sz="1600" dirty="0" smtClean="0"/>
                        <a:t>Male Goat</a:t>
                      </a:r>
                    </a:p>
                  </a:txBody>
                  <a:tcPr anchor="ct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lang="en-US" sz="1600" dirty="0" smtClean="0"/>
                        <a:t>Vision of Seventy Weeks</a:t>
                      </a:r>
                    </a:p>
                  </a:txBody>
                  <a:tcPr anchor="ct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lang="en-US" sz="1600" dirty="0" smtClean="0"/>
                        <a:t>Vision of Israel’s Future</a:t>
                      </a:r>
                    </a:p>
                  </a:txBody>
                  <a:tcPr anchor="ctr"/>
                </a:tc>
              </a:tr>
              <a:tr h="685800">
                <a:tc rowSpan="2">
                  <a:txBody>
                    <a:bodyPr/>
                    <a:lstStyle/>
                    <a:p>
                      <a:pPr algn="ctr"/>
                      <a:r>
                        <a:rPr lang="en-US" sz="2400" b="1" dirty="0" smtClean="0"/>
                        <a:t>Topic</a:t>
                      </a:r>
                      <a:endParaRPr lang="en-US" sz="1600" b="1" dirty="0"/>
                    </a:p>
                  </a:txBody>
                  <a:tcPr anchor="ctr"/>
                </a:tc>
                <a:tc>
                  <a:txBody>
                    <a:bodyPr/>
                    <a:lstStyle/>
                    <a:p>
                      <a:pPr algn="ctr"/>
                      <a:r>
                        <a:rPr lang="en-US" sz="1500" b="1" dirty="0" smtClean="0"/>
                        <a:t>Daniel’s Background</a:t>
                      </a:r>
                      <a:endParaRPr lang="en-US" sz="1500" dirty="0"/>
                    </a:p>
                  </a:txBody>
                  <a:tcPr anchor="ctr"/>
                </a:tc>
                <a:tc gridSpan="4">
                  <a:txBody>
                    <a:bodyPr/>
                    <a:lstStyle/>
                    <a:p>
                      <a:pPr algn="ctr"/>
                      <a:r>
                        <a:rPr lang="en-US" sz="1800" b="1" dirty="0" smtClean="0"/>
                        <a:t>Daniel Interprets </a:t>
                      </a:r>
                    </a:p>
                    <a:p>
                      <a:pPr algn="ctr"/>
                      <a:r>
                        <a:rPr lang="en-US" sz="1800" b="1" dirty="0" smtClean="0"/>
                        <a:t>Others’ Dreams</a:t>
                      </a:r>
                      <a:endParaRPr lang="en-US" sz="1800" b="1"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r>
                        <a:rPr lang="en-US" sz="1800" b="1" dirty="0" smtClean="0"/>
                        <a:t>Angel Interprets </a:t>
                      </a:r>
                    </a:p>
                    <a:p>
                      <a:pPr algn="ctr"/>
                      <a:r>
                        <a:rPr lang="en-US" sz="1800" b="1" dirty="0" smtClean="0"/>
                        <a:t>Daniel’s Dreams</a:t>
                      </a:r>
                      <a:endParaRPr lang="en-US" sz="1600" b="1" dirty="0"/>
                    </a:p>
                  </a:txBody>
                  <a:tcPr anchor="ctr"/>
                </a:tc>
                <a:tc hMerge="1">
                  <a:txBody>
                    <a:bodyPr/>
                    <a:lstStyle/>
                    <a:p>
                      <a:endParaRPr lang="en-US"/>
                    </a:p>
                  </a:txBody>
                  <a:tcPr/>
                </a:tc>
                <a:tc hMerge="1">
                  <a:txBody>
                    <a:bodyPr/>
                    <a:lstStyle/>
                    <a:p>
                      <a:endParaRPr lang="en-US"/>
                    </a:p>
                  </a:txBody>
                  <a:tcPr/>
                </a:tc>
              </a:tr>
              <a:tr h="685800">
                <a:tc vMerge="1">
                  <a:txBody>
                    <a:bodyPr/>
                    <a:lstStyle/>
                    <a:p>
                      <a:pPr algn="ctr"/>
                      <a:endParaRPr lang="en-US" sz="1600" b="1" dirty="0"/>
                    </a:p>
                  </a:txBody>
                  <a:tcPr anchor="ctr"/>
                </a:tc>
                <a:tc>
                  <a:txBody>
                    <a:bodyPr/>
                    <a:lstStyle/>
                    <a:p>
                      <a:pPr algn="ctr"/>
                      <a:r>
                        <a:rPr lang="en-US" sz="1800" b="1" u="none" dirty="0" smtClean="0"/>
                        <a:t>Hebrew</a:t>
                      </a:r>
                      <a:endParaRPr lang="en-US" sz="1800" b="1" u="none" dirty="0"/>
                    </a:p>
                  </a:txBody>
                  <a:tcPr anchor="ctr"/>
                </a:tc>
                <a:tc gridSpan="4">
                  <a:txBody>
                    <a:bodyPr/>
                    <a:lstStyle/>
                    <a:p>
                      <a:pPr algn="ctr"/>
                      <a:r>
                        <a:rPr lang="en-US" sz="1800" b="1" u="none" dirty="0" smtClean="0"/>
                        <a:t>Aramaic</a:t>
                      </a:r>
                      <a:endParaRPr lang="en-US" sz="1800"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lang="en-US" sz="1800" b="1" u="none" dirty="0" smtClean="0"/>
                        <a:t>Hebrew</a:t>
                      </a:r>
                    </a:p>
                  </a:txBody>
                  <a:tcPr anchor="ctr"/>
                </a:tc>
                <a:tc hMerge="1">
                  <a:txBody>
                    <a:bodyPr/>
                    <a:lstStyle/>
                    <a:p>
                      <a:endParaRPr lang="en-US"/>
                    </a:p>
                  </a:txBody>
                  <a:tcPr/>
                </a:tc>
                <a:tc hMerge="1">
                  <a:txBody>
                    <a:bodyPr/>
                    <a:lstStyle/>
                    <a:p>
                      <a:endParaRPr lang="en-US"/>
                    </a:p>
                  </a:txBody>
                  <a:tcPr/>
                </a:tc>
              </a:tr>
              <a:tr h="594360">
                <a:tc>
                  <a:txBody>
                    <a:bodyPr/>
                    <a:lstStyle/>
                    <a:p>
                      <a:pPr algn="ctr"/>
                      <a:r>
                        <a:rPr lang="en-US" sz="2000" b="1" dirty="0" smtClean="0"/>
                        <a:t>Time</a:t>
                      </a:r>
                      <a:endParaRPr lang="en-US" sz="1600" b="1" dirty="0" smtClean="0"/>
                    </a:p>
                  </a:txBody>
                  <a:tcPr anchor="ctr"/>
                </a:tc>
                <a:tc gridSpan="8">
                  <a:txBody>
                    <a:bodyPr/>
                    <a:lstStyle/>
                    <a:p>
                      <a:pPr algn="ctr"/>
                      <a:r>
                        <a:rPr lang="en-US" sz="1800" dirty="0" smtClean="0"/>
                        <a:t>Written in </a:t>
                      </a:r>
                      <a:r>
                        <a:rPr lang="en-US" sz="1800" b="1" dirty="0" smtClean="0"/>
                        <a:t>Babylon </a:t>
                      </a:r>
                      <a:r>
                        <a:rPr lang="en-US" sz="1800" b="0" dirty="0" smtClean="0"/>
                        <a:t>or </a:t>
                      </a:r>
                      <a:r>
                        <a:rPr lang="en-US" sz="1800" b="1" dirty="0" smtClean="0"/>
                        <a:t>Persia</a:t>
                      </a:r>
                      <a:r>
                        <a:rPr lang="en-US" sz="1800" b="1" baseline="0" dirty="0" smtClean="0"/>
                        <a:t> </a:t>
                      </a:r>
                      <a:r>
                        <a:rPr lang="en-US" sz="1800" baseline="0" dirty="0" smtClean="0"/>
                        <a:t>around </a:t>
                      </a:r>
                      <a:r>
                        <a:rPr lang="en-US" sz="1800" b="1" baseline="0" dirty="0" smtClean="0"/>
                        <a:t>605 – 536 BC</a:t>
                      </a:r>
                      <a:endParaRPr lang="en-US" sz="1800" b="1"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0" name="Rectangle 9"/>
          <p:cNvSpPr/>
          <p:nvPr/>
        </p:nvSpPr>
        <p:spPr>
          <a:xfrm>
            <a:off x="3762867" y="91309"/>
            <a:ext cx="1614545" cy="1200329"/>
          </a:xfrm>
          <a:prstGeom prst="rect">
            <a:avLst/>
          </a:prstGeom>
        </p:spPr>
        <p:txBody>
          <a:bodyPr wrap="none" anchor="ctr">
            <a:spAutoFit/>
          </a:bodyPr>
          <a:lstStyle/>
          <a:p>
            <a:pPr algn="ctr"/>
            <a:r>
              <a:rPr lang="en-US" sz="3600" b="1" dirty="0" smtClean="0"/>
              <a:t>Daniel</a:t>
            </a:r>
          </a:p>
          <a:p>
            <a:pPr algn="ctr"/>
            <a:r>
              <a:rPr lang="en-US" sz="3600" b="1" dirty="0" smtClean="0"/>
              <a:t>Outline</a:t>
            </a:r>
            <a:endParaRPr lang="en-US" sz="3600" dirty="0" smtClean="0"/>
          </a:p>
        </p:txBody>
      </p:sp>
      <p:sp>
        <p:nvSpPr>
          <p:cNvPr id="7" name="Right Arrow 6"/>
          <p:cNvSpPr/>
          <p:nvPr/>
        </p:nvSpPr>
        <p:spPr>
          <a:xfrm rot="18846959">
            <a:off x="5399728" y="2938145"/>
            <a:ext cx="470256" cy="40412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ate Placeholder 11"/>
          <p:cNvSpPr>
            <a:spLocks noGrp="1"/>
          </p:cNvSpPr>
          <p:nvPr>
            <p:ph type="dt" sz="half" idx="2"/>
          </p:nvPr>
        </p:nvSpPr>
        <p:spPr/>
        <p:txBody>
          <a:bodyPr/>
          <a:lstStyle/>
          <a:p>
            <a:r>
              <a:rPr lang="en-US" smtClean="0"/>
              <a:t>April 12, 2016</a:t>
            </a:r>
            <a:endParaRPr lang="en-US" dirty="0"/>
          </a:p>
        </p:txBody>
      </p:sp>
      <p:sp>
        <p:nvSpPr>
          <p:cNvPr id="14" name="Footer Placeholder 13"/>
          <p:cNvSpPr>
            <a:spLocks noGrp="1"/>
          </p:cNvSpPr>
          <p:nvPr>
            <p:ph type="ftr" sz="quarter" idx="3"/>
          </p:nvPr>
        </p:nvSpPr>
        <p:spPr/>
        <p:txBody>
          <a:bodyPr/>
          <a:lstStyle/>
          <a:p>
            <a:r>
              <a:rPr lang="fr-FR" smtClean="0"/>
              <a:t>Lesson 7 - Daniel 7</a:t>
            </a:r>
            <a:endParaRPr lang="en-US" dirty="0"/>
          </a:p>
        </p:txBody>
      </p:sp>
      <p:sp>
        <p:nvSpPr>
          <p:cNvPr id="15" name="Slide Number Placeholder 14"/>
          <p:cNvSpPr>
            <a:spLocks noGrp="1"/>
          </p:cNvSpPr>
          <p:nvPr>
            <p:ph type="sldNum" sz="quarter" idx="4"/>
          </p:nvPr>
        </p:nvSpPr>
        <p:spPr/>
        <p:txBody>
          <a:bodyPr/>
          <a:lstStyle/>
          <a:p>
            <a:fld id="{5762F52A-C960-462B-8236-8A9481EACB9C}" type="slidenum">
              <a:rPr lang="en-US" smtClean="0"/>
              <a:pPr/>
              <a:t>3</a:t>
            </a:fld>
            <a:endParaRPr lang="en-US" dirty="0"/>
          </a:p>
        </p:txBody>
      </p:sp>
    </p:spTree>
    <p:extLst>
      <p:ext uri="{BB962C8B-B14F-4D97-AF65-F5344CB8AC3E}">
        <p14:creationId xmlns:p14="http://schemas.microsoft.com/office/powerpoint/2010/main" val="13036261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32544" y="1613386"/>
            <a:ext cx="7601856" cy="3170099"/>
          </a:xfrm>
          <a:prstGeom prst="rect">
            <a:avLst/>
          </a:prstGeom>
        </p:spPr>
        <p:txBody>
          <a:bodyPr wrap="square">
            <a:spAutoFit/>
          </a:bodyPr>
          <a:lstStyle/>
          <a:p>
            <a:pPr>
              <a:spcAft>
                <a:spcPts val="2400"/>
              </a:spcAft>
            </a:pPr>
            <a:r>
              <a:rPr lang="en-US" sz="2000" baseline="30000" dirty="0"/>
              <a:t>11 </a:t>
            </a:r>
            <a:r>
              <a:rPr lang="en-US" sz="2000" dirty="0"/>
              <a:t>the (little) horn… on the 4</a:t>
            </a:r>
            <a:r>
              <a:rPr lang="en-US" sz="2000" baseline="30000" dirty="0"/>
              <a:t>th</a:t>
            </a:r>
            <a:r>
              <a:rPr lang="en-US" sz="2000" dirty="0"/>
              <a:t> beast was killed, its body destroyed and given over to be burned with </a:t>
            </a:r>
            <a:r>
              <a:rPr lang="en-US" sz="2000" dirty="0" smtClean="0"/>
              <a:t>fire… </a:t>
            </a:r>
            <a:r>
              <a:rPr lang="en-US" sz="2000" baseline="30000" dirty="0" smtClean="0"/>
              <a:t>22</a:t>
            </a:r>
            <a:r>
              <a:rPr lang="en-US" sz="2000" baseline="30000" dirty="0"/>
              <a:t> </a:t>
            </a:r>
            <a:r>
              <a:rPr lang="en-US" sz="2000" dirty="0" smtClean="0"/>
              <a:t>the </a:t>
            </a:r>
            <a:r>
              <a:rPr lang="en-US" sz="2000" dirty="0"/>
              <a:t>Ancient of Days came, and judgment was given for the saints of the Most </a:t>
            </a:r>
            <a:r>
              <a:rPr lang="en-US" sz="2000" dirty="0" smtClean="0"/>
              <a:t>High… </a:t>
            </a:r>
            <a:r>
              <a:rPr lang="en-US" sz="2000" baseline="30000" dirty="0" smtClean="0"/>
              <a:t>26</a:t>
            </a:r>
            <a:r>
              <a:rPr lang="en-US" sz="2000" baseline="30000" dirty="0"/>
              <a:t> </a:t>
            </a:r>
            <a:r>
              <a:rPr lang="en-US" sz="2000" dirty="0"/>
              <a:t>But the court shall sit in judgment, and his dominion shall be taken away, to be consumed and destroyed to the </a:t>
            </a:r>
            <a:r>
              <a:rPr lang="en-US" sz="2000" dirty="0" smtClean="0"/>
              <a:t>end</a:t>
            </a:r>
            <a:r>
              <a:rPr lang="en-US" sz="2000" dirty="0"/>
              <a:t> </a:t>
            </a:r>
            <a:r>
              <a:rPr lang="en-US" sz="2000" b="1" dirty="0"/>
              <a:t>= </a:t>
            </a:r>
            <a:r>
              <a:rPr lang="en-US" sz="2000" b="1" dirty="0" smtClean="0"/>
              <a:t>God </a:t>
            </a:r>
            <a:r>
              <a:rPr lang="en-US" sz="2000" b="1" dirty="0"/>
              <a:t>judges and punishes the Antichrist</a:t>
            </a:r>
            <a:r>
              <a:rPr lang="en-US" sz="2000" dirty="0"/>
              <a:t> (</a:t>
            </a:r>
            <a:r>
              <a:rPr lang="en-US" sz="2000" dirty="0">
                <a:hlinkClick r:id="rId3"/>
              </a:rPr>
              <a:t>Revelation </a:t>
            </a:r>
            <a:r>
              <a:rPr lang="en-US" sz="2000" dirty="0" smtClean="0">
                <a:hlinkClick r:id="rId3"/>
              </a:rPr>
              <a:t>20</a:t>
            </a:r>
            <a:r>
              <a:rPr lang="en-US" sz="2000" dirty="0" smtClean="0"/>
              <a:t>) </a:t>
            </a:r>
            <a:endParaRPr lang="en-US" sz="2000" dirty="0"/>
          </a:p>
          <a:p>
            <a:pPr>
              <a:spcAft>
                <a:spcPts val="2400"/>
              </a:spcAft>
            </a:pPr>
            <a:r>
              <a:rPr lang="en-US" sz="2000" baseline="30000" dirty="0"/>
              <a:t>12 </a:t>
            </a:r>
            <a:r>
              <a:rPr lang="en-US" sz="2000" dirty="0"/>
              <a:t>the rest of the beasts’ dominion was taken away, but lives prolonged for a season and a time </a:t>
            </a:r>
            <a:r>
              <a:rPr lang="en-US" sz="2000" b="1" dirty="0"/>
              <a:t>= God allows the people of the earth and their earthly governments to continue for a time </a:t>
            </a:r>
            <a:endParaRPr lang="en-US" sz="2000" b="1" dirty="0" smtClean="0"/>
          </a:p>
        </p:txBody>
      </p:sp>
      <p:sp>
        <p:nvSpPr>
          <p:cNvPr id="11" name="Date Placeholder 10"/>
          <p:cNvSpPr>
            <a:spLocks noGrp="1"/>
          </p:cNvSpPr>
          <p:nvPr>
            <p:ph type="dt" sz="half" idx="2"/>
          </p:nvPr>
        </p:nvSpPr>
        <p:spPr/>
        <p:txBody>
          <a:bodyPr/>
          <a:lstStyle/>
          <a:p>
            <a:r>
              <a:rPr lang="en-US" smtClean="0"/>
              <a:t>April 12, 2016</a:t>
            </a:r>
            <a:endParaRPr lang="en-US" dirty="0"/>
          </a:p>
        </p:txBody>
      </p:sp>
      <p:sp>
        <p:nvSpPr>
          <p:cNvPr id="13" name="Footer Placeholder 12"/>
          <p:cNvSpPr>
            <a:spLocks noGrp="1"/>
          </p:cNvSpPr>
          <p:nvPr>
            <p:ph type="ftr" sz="quarter" idx="3"/>
          </p:nvPr>
        </p:nvSpPr>
        <p:spPr/>
        <p:txBody>
          <a:bodyPr/>
          <a:lstStyle/>
          <a:p>
            <a:r>
              <a:rPr lang="fr-FR" smtClean="0"/>
              <a:t>Lesson 7 - Daniel 7</a:t>
            </a:r>
            <a:endParaRPr lang="en-US" dirty="0"/>
          </a:p>
        </p:txBody>
      </p:sp>
      <p:sp>
        <p:nvSpPr>
          <p:cNvPr id="14" name="Slide Number Placeholder 13"/>
          <p:cNvSpPr>
            <a:spLocks noGrp="1"/>
          </p:cNvSpPr>
          <p:nvPr>
            <p:ph type="sldNum" sz="quarter" idx="4"/>
          </p:nvPr>
        </p:nvSpPr>
        <p:spPr/>
        <p:txBody>
          <a:bodyPr/>
          <a:lstStyle/>
          <a:p>
            <a:fld id="{5762F52A-C960-462B-8236-8A9481EACB9C}" type="slidenum">
              <a:rPr lang="en-US" smtClean="0"/>
              <a:pPr/>
              <a:t>30</a:t>
            </a:fld>
            <a:endParaRPr lang="en-US" dirty="0"/>
          </a:p>
        </p:txBody>
      </p:sp>
      <p:sp>
        <p:nvSpPr>
          <p:cNvPr id="9" name="Rectangle 8"/>
          <p:cNvSpPr/>
          <p:nvPr/>
        </p:nvSpPr>
        <p:spPr>
          <a:xfrm>
            <a:off x="1904999" y="124943"/>
            <a:ext cx="5334001" cy="1138773"/>
          </a:xfrm>
          <a:prstGeom prst="rect">
            <a:avLst/>
          </a:prstGeom>
        </p:spPr>
        <p:txBody>
          <a:bodyPr wrap="square" anchor="ctr">
            <a:spAutoFit/>
          </a:bodyPr>
          <a:lstStyle/>
          <a:p>
            <a:pPr algn="ctr"/>
            <a:r>
              <a:rPr lang="en-US" sz="3600" dirty="0">
                <a:hlinkClick r:id="rId4"/>
              </a:rPr>
              <a:t>Daniel 7</a:t>
            </a:r>
            <a:r>
              <a:rPr lang="en-US" sz="3600" dirty="0" smtClean="0">
                <a:hlinkClick r:id="rId5"/>
              </a:rPr>
              <a:t> </a:t>
            </a:r>
            <a:endParaRPr lang="en-US" sz="3600" dirty="0" smtClean="0"/>
          </a:p>
          <a:p>
            <a:pPr algn="ctr"/>
            <a:r>
              <a:rPr lang="en-US" sz="3200" b="1" dirty="0" smtClean="0"/>
              <a:t>Interpretation</a:t>
            </a:r>
          </a:p>
        </p:txBody>
      </p:sp>
    </p:spTree>
    <p:extLst>
      <p:ext uri="{BB962C8B-B14F-4D97-AF65-F5344CB8AC3E}">
        <p14:creationId xmlns:p14="http://schemas.microsoft.com/office/powerpoint/2010/main" val="21699428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33450" y="1604736"/>
            <a:ext cx="7372350" cy="3170099"/>
          </a:xfrm>
          <a:prstGeom prst="rect">
            <a:avLst/>
          </a:prstGeom>
        </p:spPr>
        <p:txBody>
          <a:bodyPr wrap="square">
            <a:spAutoFit/>
          </a:bodyPr>
          <a:lstStyle/>
          <a:p>
            <a:r>
              <a:rPr lang="en-US" sz="2000" baseline="30000" dirty="0" smtClean="0"/>
              <a:t>18</a:t>
            </a:r>
            <a:r>
              <a:rPr lang="en-US" sz="2000" baseline="30000" dirty="0"/>
              <a:t>  </a:t>
            </a:r>
            <a:r>
              <a:rPr lang="en-US" sz="2000" dirty="0"/>
              <a:t>the saints of the Most High receive the kingdom and possess the kingdom forever, forever and ever… </a:t>
            </a:r>
            <a:r>
              <a:rPr lang="en-US" sz="2000" baseline="30000" dirty="0"/>
              <a:t>22 </a:t>
            </a:r>
            <a:r>
              <a:rPr lang="en-US" sz="2000" dirty="0"/>
              <a:t>the time came when the saints possessed the kingdom his dominion is an everlasting dominion, which shall not pass away, and his kingdom one that shall not be </a:t>
            </a:r>
            <a:r>
              <a:rPr lang="en-US" sz="2000" dirty="0" smtClean="0"/>
              <a:t>destroyed… </a:t>
            </a:r>
            <a:r>
              <a:rPr lang="en-US" sz="2000" baseline="30000" dirty="0" smtClean="0"/>
              <a:t>27</a:t>
            </a:r>
            <a:r>
              <a:rPr lang="en-US" sz="2000" baseline="30000" dirty="0"/>
              <a:t> </a:t>
            </a:r>
            <a:r>
              <a:rPr lang="en-US" sz="2000" dirty="0"/>
              <a:t>And the kingdom and the </a:t>
            </a:r>
            <a:r>
              <a:rPr lang="en-US" sz="2000" dirty="0" smtClean="0"/>
              <a:t>dominion and </a:t>
            </a:r>
            <a:r>
              <a:rPr lang="en-US" sz="2000" dirty="0"/>
              <a:t>the greatness of the kingdoms under the whole </a:t>
            </a:r>
            <a:r>
              <a:rPr lang="en-US" sz="2000" dirty="0" smtClean="0"/>
              <a:t>heaven shall </a:t>
            </a:r>
            <a:r>
              <a:rPr lang="en-US" sz="2000" dirty="0"/>
              <a:t>be given to the people of the saints of the Most </a:t>
            </a:r>
            <a:r>
              <a:rPr lang="en-US" sz="2000" dirty="0" smtClean="0"/>
              <a:t>High; his </a:t>
            </a:r>
            <a:r>
              <a:rPr lang="en-US" sz="2000" dirty="0"/>
              <a:t>kingdom shall be an everlasting </a:t>
            </a:r>
            <a:r>
              <a:rPr lang="en-US" sz="2000" dirty="0" smtClean="0"/>
              <a:t>kingdom and </a:t>
            </a:r>
            <a:r>
              <a:rPr lang="en-US" sz="2000" dirty="0"/>
              <a:t>all dominions shall serve and obey </a:t>
            </a:r>
            <a:r>
              <a:rPr lang="en-US" sz="2000" dirty="0" smtClean="0"/>
              <a:t>him</a:t>
            </a:r>
            <a:r>
              <a:rPr lang="en-US" sz="2000" dirty="0"/>
              <a:t> </a:t>
            </a:r>
            <a:r>
              <a:rPr lang="en-US" sz="2000" b="1" dirty="0" smtClean="0"/>
              <a:t>= </a:t>
            </a:r>
            <a:r>
              <a:rPr lang="en-US" sz="2000" b="1" dirty="0"/>
              <a:t>God the Father gives God the Son </a:t>
            </a:r>
            <a:r>
              <a:rPr lang="en-US" sz="2000" b="1" dirty="0" smtClean="0"/>
              <a:t>(Jesus Christ) His </a:t>
            </a:r>
            <a:r>
              <a:rPr lang="en-US" sz="2000" b="1" dirty="0"/>
              <a:t>eternal kingdom and the saints rule with Him forever and ever </a:t>
            </a:r>
            <a:r>
              <a:rPr lang="en-US" sz="2000" dirty="0" smtClean="0"/>
              <a:t>(</a:t>
            </a:r>
            <a:r>
              <a:rPr lang="en-US" sz="2000" dirty="0" smtClean="0">
                <a:hlinkClick r:id="rId3"/>
              </a:rPr>
              <a:t>Daniel 2:44</a:t>
            </a:r>
            <a:r>
              <a:rPr lang="en-US" sz="2000" dirty="0"/>
              <a:t>, </a:t>
            </a:r>
            <a:r>
              <a:rPr lang="en-US" sz="2000" dirty="0">
                <a:hlinkClick r:id="rId4"/>
              </a:rPr>
              <a:t>Luke </a:t>
            </a:r>
            <a:r>
              <a:rPr lang="en-US" sz="2000" dirty="0" smtClean="0">
                <a:hlinkClick r:id="rId4"/>
              </a:rPr>
              <a:t>1:33</a:t>
            </a:r>
            <a:r>
              <a:rPr lang="en-US" sz="2000" dirty="0"/>
              <a:t>) </a:t>
            </a:r>
            <a:endParaRPr lang="en-US" sz="2000" b="1" dirty="0"/>
          </a:p>
        </p:txBody>
      </p:sp>
      <p:sp>
        <p:nvSpPr>
          <p:cNvPr id="11" name="Date Placeholder 10"/>
          <p:cNvSpPr>
            <a:spLocks noGrp="1"/>
          </p:cNvSpPr>
          <p:nvPr>
            <p:ph type="dt" sz="half" idx="2"/>
          </p:nvPr>
        </p:nvSpPr>
        <p:spPr/>
        <p:txBody>
          <a:bodyPr/>
          <a:lstStyle/>
          <a:p>
            <a:r>
              <a:rPr lang="en-US" smtClean="0"/>
              <a:t>April 12, 2016</a:t>
            </a:r>
            <a:endParaRPr lang="en-US" dirty="0"/>
          </a:p>
        </p:txBody>
      </p:sp>
      <p:sp>
        <p:nvSpPr>
          <p:cNvPr id="13" name="Footer Placeholder 12"/>
          <p:cNvSpPr>
            <a:spLocks noGrp="1"/>
          </p:cNvSpPr>
          <p:nvPr>
            <p:ph type="ftr" sz="quarter" idx="3"/>
          </p:nvPr>
        </p:nvSpPr>
        <p:spPr/>
        <p:txBody>
          <a:bodyPr/>
          <a:lstStyle/>
          <a:p>
            <a:r>
              <a:rPr lang="fr-FR" smtClean="0"/>
              <a:t>Lesson 7 - Daniel 7</a:t>
            </a:r>
            <a:endParaRPr lang="en-US" dirty="0"/>
          </a:p>
        </p:txBody>
      </p:sp>
      <p:sp>
        <p:nvSpPr>
          <p:cNvPr id="14" name="Slide Number Placeholder 13"/>
          <p:cNvSpPr>
            <a:spLocks noGrp="1"/>
          </p:cNvSpPr>
          <p:nvPr>
            <p:ph type="sldNum" sz="quarter" idx="4"/>
          </p:nvPr>
        </p:nvSpPr>
        <p:spPr/>
        <p:txBody>
          <a:bodyPr/>
          <a:lstStyle/>
          <a:p>
            <a:fld id="{5762F52A-C960-462B-8236-8A9481EACB9C}" type="slidenum">
              <a:rPr lang="en-US" smtClean="0"/>
              <a:pPr/>
              <a:t>31</a:t>
            </a:fld>
            <a:endParaRPr lang="en-US" dirty="0"/>
          </a:p>
        </p:txBody>
      </p:sp>
      <p:sp>
        <p:nvSpPr>
          <p:cNvPr id="9" name="Rectangle 8"/>
          <p:cNvSpPr/>
          <p:nvPr/>
        </p:nvSpPr>
        <p:spPr>
          <a:xfrm>
            <a:off x="1904999" y="124943"/>
            <a:ext cx="5334001" cy="1138773"/>
          </a:xfrm>
          <a:prstGeom prst="rect">
            <a:avLst/>
          </a:prstGeom>
        </p:spPr>
        <p:txBody>
          <a:bodyPr wrap="square" anchor="ctr">
            <a:spAutoFit/>
          </a:bodyPr>
          <a:lstStyle/>
          <a:p>
            <a:pPr algn="ctr"/>
            <a:r>
              <a:rPr lang="en-US" sz="3600" dirty="0">
                <a:hlinkClick r:id="rId5"/>
              </a:rPr>
              <a:t>Daniel 7</a:t>
            </a:r>
            <a:r>
              <a:rPr lang="en-US" sz="3600" dirty="0" smtClean="0">
                <a:hlinkClick r:id="rId6"/>
              </a:rPr>
              <a:t> </a:t>
            </a:r>
            <a:endParaRPr lang="en-US" sz="3600" dirty="0" smtClean="0"/>
          </a:p>
          <a:p>
            <a:pPr algn="ctr"/>
            <a:r>
              <a:rPr lang="en-US" sz="3200" b="1" dirty="0" smtClean="0"/>
              <a:t>Interpretation</a:t>
            </a:r>
          </a:p>
        </p:txBody>
      </p:sp>
    </p:spTree>
    <p:extLst>
      <p:ext uri="{BB962C8B-B14F-4D97-AF65-F5344CB8AC3E}">
        <p14:creationId xmlns:p14="http://schemas.microsoft.com/office/powerpoint/2010/main" val="14531746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04999" y="124943"/>
            <a:ext cx="5334001" cy="1138773"/>
          </a:xfrm>
          <a:prstGeom prst="rect">
            <a:avLst/>
          </a:prstGeom>
        </p:spPr>
        <p:txBody>
          <a:bodyPr wrap="square" anchor="ctr">
            <a:spAutoFit/>
          </a:bodyPr>
          <a:lstStyle/>
          <a:p>
            <a:pPr algn="ctr"/>
            <a:r>
              <a:rPr lang="en-US" sz="3600" dirty="0">
                <a:hlinkClick r:id="rId3"/>
              </a:rPr>
              <a:t>Daniel 7</a:t>
            </a:r>
            <a:r>
              <a:rPr lang="en-US" sz="3600" dirty="0" smtClean="0">
                <a:hlinkClick r:id="rId4"/>
              </a:rPr>
              <a:t> </a:t>
            </a:r>
            <a:endParaRPr lang="en-US" sz="3600" dirty="0" smtClean="0"/>
          </a:p>
          <a:p>
            <a:pPr algn="ctr"/>
            <a:r>
              <a:rPr lang="en-US" sz="3200" b="1" dirty="0" smtClean="0"/>
              <a:t>Interpretation</a:t>
            </a:r>
          </a:p>
        </p:txBody>
      </p:sp>
      <p:sp>
        <p:nvSpPr>
          <p:cNvPr id="11" name="Date Placeholder 10"/>
          <p:cNvSpPr>
            <a:spLocks noGrp="1"/>
          </p:cNvSpPr>
          <p:nvPr>
            <p:ph type="dt" sz="half" idx="2"/>
          </p:nvPr>
        </p:nvSpPr>
        <p:spPr/>
        <p:txBody>
          <a:bodyPr/>
          <a:lstStyle/>
          <a:p>
            <a:r>
              <a:rPr lang="en-US" smtClean="0"/>
              <a:t>April 12, 2016</a:t>
            </a:r>
            <a:endParaRPr lang="en-US" dirty="0"/>
          </a:p>
        </p:txBody>
      </p:sp>
      <p:sp>
        <p:nvSpPr>
          <p:cNvPr id="13" name="Footer Placeholder 12"/>
          <p:cNvSpPr>
            <a:spLocks noGrp="1"/>
          </p:cNvSpPr>
          <p:nvPr>
            <p:ph type="ftr" sz="quarter" idx="3"/>
          </p:nvPr>
        </p:nvSpPr>
        <p:spPr/>
        <p:txBody>
          <a:bodyPr/>
          <a:lstStyle/>
          <a:p>
            <a:r>
              <a:rPr lang="fr-FR" smtClean="0"/>
              <a:t>Lesson 7 - Daniel 7</a:t>
            </a:r>
            <a:endParaRPr lang="en-US" dirty="0"/>
          </a:p>
        </p:txBody>
      </p:sp>
      <p:sp>
        <p:nvSpPr>
          <p:cNvPr id="14" name="Slide Number Placeholder 13"/>
          <p:cNvSpPr>
            <a:spLocks noGrp="1"/>
          </p:cNvSpPr>
          <p:nvPr>
            <p:ph type="sldNum" sz="quarter" idx="4"/>
          </p:nvPr>
        </p:nvSpPr>
        <p:spPr/>
        <p:txBody>
          <a:bodyPr/>
          <a:lstStyle/>
          <a:p>
            <a:fld id="{5762F52A-C960-462B-8236-8A9481EACB9C}" type="slidenum">
              <a:rPr lang="en-US" smtClean="0"/>
              <a:pPr/>
              <a:t>32</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425790662"/>
              </p:ext>
            </p:extLst>
          </p:nvPr>
        </p:nvGraphicFramePr>
        <p:xfrm>
          <a:off x="533400" y="1618344"/>
          <a:ext cx="8077199" cy="4505960"/>
        </p:xfrm>
        <a:graphic>
          <a:graphicData uri="http://schemas.openxmlformats.org/drawingml/2006/table">
            <a:tbl>
              <a:tblPr firstRow="1" bandRow="1">
                <a:tableStyleId>{5940675A-B579-460E-94D1-54222C63F5DA}</a:tableStyleId>
              </a:tblPr>
              <a:tblGrid>
                <a:gridCol w="3047999"/>
                <a:gridCol w="3320562"/>
                <a:gridCol w="1708638"/>
              </a:tblGrid>
              <a:tr h="370840">
                <a:tc>
                  <a:txBody>
                    <a:bodyPr/>
                    <a:lstStyle/>
                    <a:p>
                      <a:pPr algn="ctr"/>
                      <a:r>
                        <a:rPr lang="en-US" sz="2400" b="1" dirty="0" smtClean="0">
                          <a:hlinkClick r:id="rId5"/>
                        </a:rPr>
                        <a:t>Daniel 2</a:t>
                      </a:r>
                      <a:endParaRPr lang="en-US" sz="2400" b="1" dirty="0"/>
                    </a:p>
                  </a:txBody>
                  <a:tcPr/>
                </a:tc>
                <a:tc>
                  <a:txBody>
                    <a:bodyPr/>
                    <a:lstStyle/>
                    <a:p>
                      <a:pPr algn="ctr"/>
                      <a:r>
                        <a:rPr lang="en-US" sz="2400" b="1" dirty="0" smtClean="0">
                          <a:hlinkClick r:id="rId3"/>
                        </a:rPr>
                        <a:t>Daniel 7</a:t>
                      </a:r>
                      <a:r>
                        <a:rPr lang="en-US" sz="2400" dirty="0" smtClean="0"/>
                        <a:t> </a:t>
                      </a:r>
                      <a:endParaRPr lang="en-US" sz="2400" dirty="0" smtClean="0"/>
                    </a:p>
                  </a:txBody>
                  <a:tcPr/>
                </a:tc>
                <a:tc>
                  <a:txBody>
                    <a:bodyPr/>
                    <a:lstStyle/>
                    <a:p>
                      <a:pPr algn="ctr"/>
                      <a:r>
                        <a:rPr lang="en-US" sz="2400" b="1" dirty="0" smtClean="0"/>
                        <a:t>Meaning</a:t>
                      </a:r>
                      <a:endParaRPr lang="en-US" sz="2400" b="1" dirty="0"/>
                    </a:p>
                  </a:txBody>
                  <a:tcPr/>
                </a:tc>
              </a:tr>
              <a:tr h="370840">
                <a:tc>
                  <a:txBody>
                    <a:bodyPr/>
                    <a:lstStyle/>
                    <a:p>
                      <a:pPr algn="ctr"/>
                      <a:r>
                        <a:rPr lang="en-US" b="1" dirty="0" smtClean="0"/>
                        <a:t>Nebuchadnezzar (Man’s View)</a:t>
                      </a:r>
                      <a:endParaRPr lang="en-US" b="1" dirty="0"/>
                    </a:p>
                  </a:txBody>
                  <a:tcPr/>
                </a:tc>
                <a:tc>
                  <a:txBody>
                    <a:bodyPr/>
                    <a:lstStyle/>
                    <a:p>
                      <a:pPr algn="ctr"/>
                      <a:r>
                        <a:rPr lang="en-US" b="1" dirty="0" smtClean="0"/>
                        <a:t>Daniel (God’s View)</a:t>
                      </a:r>
                      <a:endParaRPr lang="en-US" b="1" dirty="0"/>
                    </a:p>
                  </a:txBody>
                  <a:tcPr/>
                </a:tc>
                <a:tc>
                  <a:txBody>
                    <a:bodyPr/>
                    <a:lstStyle/>
                    <a:p>
                      <a:pPr algn="ctr"/>
                      <a:r>
                        <a:rPr lang="en-US" b="1" dirty="0" smtClean="0"/>
                        <a:t>Kingdoms</a:t>
                      </a:r>
                      <a:endParaRPr lang="en-US" b="1" dirty="0"/>
                    </a:p>
                  </a:txBody>
                  <a:tcPr/>
                </a:tc>
              </a:tr>
              <a:tr h="370840">
                <a:tc>
                  <a:txBody>
                    <a:bodyPr/>
                    <a:lstStyle/>
                    <a:p>
                      <a:r>
                        <a:rPr lang="en-US" dirty="0" smtClean="0"/>
                        <a:t>Head of fine Gold</a:t>
                      </a:r>
                      <a:endParaRPr lang="en-US" dirty="0"/>
                    </a:p>
                  </a:txBody>
                  <a:tcPr/>
                </a:tc>
                <a:tc>
                  <a:txBody>
                    <a:bodyPr/>
                    <a:lstStyle/>
                    <a:p>
                      <a:r>
                        <a:rPr lang="en-US" dirty="0" smtClean="0"/>
                        <a:t>Lion with Eagle’s Wings </a:t>
                      </a:r>
                      <a:endParaRPr lang="en-US" dirty="0"/>
                    </a:p>
                  </a:txBody>
                  <a:tcPr/>
                </a:tc>
                <a:tc>
                  <a:txBody>
                    <a:bodyPr/>
                    <a:lstStyle/>
                    <a:p>
                      <a:r>
                        <a:rPr lang="en-US" dirty="0" smtClean="0"/>
                        <a:t>Babylonian</a:t>
                      </a:r>
                      <a:endParaRPr lang="en-US" dirty="0"/>
                    </a:p>
                  </a:txBody>
                  <a:tcPr/>
                </a:tc>
              </a:tr>
              <a:tr h="370840">
                <a:tc>
                  <a:txBody>
                    <a:bodyPr/>
                    <a:lstStyle/>
                    <a:p>
                      <a:r>
                        <a:rPr lang="en-US" dirty="0" smtClean="0"/>
                        <a:t>Chest &amp; Arms of Silver</a:t>
                      </a:r>
                      <a:endParaRPr lang="en-US" dirty="0"/>
                    </a:p>
                  </a:txBody>
                  <a:tcPr/>
                </a:tc>
                <a:tc>
                  <a:txBody>
                    <a:bodyPr/>
                    <a:lstStyle/>
                    <a:p>
                      <a:r>
                        <a:rPr lang="en-US" dirty="0" smtClean="0"/>
                        <a:t>Bear with 3 Ribs in Mouth </a:t>
                      </a:r>
                      <a:endParaRPr lang="en-US" dirty="0"/>
                    </a:p>
                  </a:txBody>
                  <a:tcPr/>
                </a:tc>
                <a:tc>
                  <a:txBody>
                    <a:bodyPr/>
                    <a:lstStyle/>
                    <a:p>
                      <a:r>
                        <a:rPr lang="en-US" dirty="0" err="1" smtClean="0"/>
                        <a:t>Medo</a:t>
                      </a:r>
                      <a:r>
                        <a:rPr lang="en-US" dirty="0" smtClean="0"/>
                        <a:t>-Persian</a:t>
                      </a:r>
                      <a:endParaRPr lang="en-US" dirty="0"/>
                    </a:p>
                  </a:txBody>
                  <a:tcPr/>
                </a:tc>
              </a:tr>
              <a:tr h="370840">
                <a:tc>
                  <a:txBody>
                    <a:bodyPr/>
                    <a:lstStyle/>
                    <a:p>
                      <a:r>
                        <a:rPr lang="en-US" dirty="0" smtClean="0"/>
                        <a:t>Middle &amp; Thighs of Bronze</a:t>
                      </a:r>
                      <a:endParaRPr lang="en-US" dirty="0"/>
                    </a:p>
                  </a:txBody>
                  <a:tcPr/>
                </a:tc>
                <a:tc>
                  <a:txBody>
                    <a:bodyPr/>
                    <a:lstStyle/>
                    <a:p>
                      <a:r>
                        <a:rPr lang="en-US" dirty="0" smtClean="0"/>
                        <a:t>Leopard with 4 Wings, 4 Heads </a:t>
                      </a:r>
                      <a:endParaRPr lang="en-US" dirty="0"/>
                    </a:p>
                  </a:txBody>
                  <a:tcPr/>
                </a:tc>
                <a:tc>
                  <a:txBody>
                    <a:bodyPr/>
                    <a:lstStyle/>
                    <a:p>
                      <a:r>
                        <a:rPr lang="en-US" dirty="0" smtClean="0"/>
                        <a:t>Greek</a:t>
                      </a:r>
                      <a:endParaRPr lang="en-US" dirty="0"/>
                    </a:p>
                  </a:txBody>
                  <a:tcPr/>
                </a:tc>
              </a:tr>
              <a:tr h="370840">
                <a:tc>
                  <a:txBody>
                    <a:bodyPr/>
                    <a:lstStyle/>
                    <a:p>
                      <a:r>
                        <a:rPr lang="en-US" dirty="0" smtClean="0"/>
                        <a:t>Legs of Iron; Feet partly of Iron and partly of Clay</a:t>
                      </a:r>
                      <a:endParaRPr lang="en-US" dirty="0"/>
                    </a:p>
                  </a:txBody>
                  <a:tcPr/>
                </a:tc>
                <a:tc>
                  <a:txBody>
                    <a:bodyPr/>
                    <a:lstStyle/>
                    <a:p>
                      <a:r>
                        <a:rPr lang="en-US" dirty="0" smtClean="0"/>
                        <a:t>4</a:t>
                      </a:r>
                      <a:r>
                        <a:rPr lang="en-US" baseline="30000" dirty="0" smtClean="0"/>
                        <a:t>th</a:t>
                      </a:r>
                      <a:r>
                        <a:rPr lang="en-US" dirty="0" smtClean="0"/>
                        <a:t> Beast with Iron Teeth </a:t>
                      </a:r>
                      <a:endParaRPr lang="en-US" dirty="0"/>
                    </a:p>
                  </a:txBody>
                  <a:tcPr/>
                </a:tc>
                <a:tc>
                  <a:txBody>
                    <a:bodyPr/>
                    <a:lstStyle/>
                    <a:p>
                      <a:r>
                        <a:rPr lang="en-US" dirty="0" smtClean="0"/>
                        <a:t>Roman </a:t>
                      </a:r>
                    </a:p>
                  </a:txBody>
                  <a:tcPr/>
                </a:tc>
              </a:tr>
              <a:tr h="370840">
                <a:tc>
                  <a:txBody>
                    <a:bodyPr/>
                    <a:lstStyle/>
                    <a:p>
                      <a:endParaRPr lang="en-US" dirty="0"/>
                    </a:p>
                  </a:txBody>
                  <a:tcPr/>
                </a:tc>
                <a:tc>
                  <a:txBody>
                    <a:bodyPr/>
                    <a:lstStyle/>
                    <a:p>
                      <a:r>
                        <a:rPr lang="en-US" dirty="0" smtClean="0"/>
                        <a:t>10 Horns </a:t>
                      </a:r>
                      <a:endParaRPr lang="en-US" dirty="0"/>
                    </a:p>
                  </a:txBody>
                  <a:tcPr/>
                </a:tc>
                <a:tc>
                  <a:txBody>
                    <a:bodyPr/>
                    <a:lstStyle/>
                    <a:p>
                      <a:r>
                        <a:rPr lang="en-US" dirty="0" smtClean="0"/>
                        <a:t>10</a:t>
                      </a:r>
                      <a:r>
                        <a:rPr lang="en-US" baseline="0" dirty="0" smtClean="0"/>
                        <a:t> that grow out of Roman</a:t>
                      </a:r>
                      <a:endParaRPr lang="en-US" dirty="0"/>
                    </a:p>
                  </a:txBody>
                  <a:tcPr/>
                </a:tc>
              </a:tr>
              <a:tr h="370840">
                <a:tc>
                  <a:txBody>
                    <a:bodyPr/>
                    <a:lstStyle/>
                    <a:p>
                      <a:endParaRPr lang="en-US" dirty="0"/>
                    </a:p>
                  </a:txBody>
                  <a:tcPr/>
                </a:tc>
                <a:tc>
                  <a:txBody>
                    <a:bodyPr/>
                    <a:lstStyle/>
                    <a:p>
                      <a:r>
                        <a:rPr lang="en-US" dirty="0" smtClean="0"/>
                        <a:t>1 (new) Horn (becomes</a:t>
                      </a:r>
                      <a:r>
                        <a:rPr lang="en-US" baseline="0" dirty="0" smtClean="0"/>
                        <a:t> greatest</a:t>
                      </a:r>
                      <a:r>
                        <a:rPr lang="en-US" dirty="0" smtClean="0"/>
                        <a:t>) </a:t>
                      </a:r>
                      <a:endParaRPr lang="en-US" dirty="0"/>
                    </a:p>
                  </a:txBody>
                  <a:tcPr/>
                </a:tc>
                <a:tc>
                  <a:txBody>
                    <a:bodyPr/>
                    <a:lstStyle/>
                    <a:p>
                      <a:r>
                        <a:rPr lang="en-US" dirty="0" smtClean="0"/>
                        <a:t>Antichrist </a:t>
                      </a:r>
                      <a:endParaRPr lang="en-US" dirty="0"/>
                    </a:p>
                  </a:txBody>
                  <a:tcPr/>
                </a:tc>
              </a:tr>
              <a:tr h="370840">
                <a:tc>
                  <a:txBody>
                    <a:bodyPr/>
                    <a:lstStyle/>
                    <a:p>
                      <a:r>
                        <a:rPr lang="en-US" dirty="0" smtClean="0"/>
                        <a:t>Stone cut out by no human hand (</a:t>
                      </a:r>
                      <a:r>
                        <a:rPr lang="en-US" dirty="0" smtClean="0">
                          <a:hlinkClick r:id="rId6"/>
                        </a:rPr>
                        <a:t>Psalm 118:22</a:t>
                      </a:r>
                      <a:r>
                        <a:rPr lang="en-US" dirty="0" smtClean="0"/>
                        <a:t>,   </a:t>
                      </a:r>
                      <a:r>
                        <a:rPr lang="en-US" dirty="0" smtClean="0">
                          <a:hlinkClick r:id="rId7"/>
                        </a:rPr>
                        <a:t>Matthew 21:42</a:t>
                      </a:r>
                      <a:r>
                        <a:rPr lang="en-US" dirty="0" smtClean="0"/>
                        <a:t>, </a:t>
                      </a:r>
                      <a:r>
                        <a:rPr lang="en-US" dirty="0" smtClean="0">
                          <a:hlinkClick r:id="rId8"/>
                        </a:rPr>
                        <a:t>Acts 4:11</a:t>
                      </a:r>
                      <a:r>
                        <a:rPr lang="en-US" dirty="0" smtClean="0"/>
                        <a:t>) </a:t>
                      </a:r>
                      <a:endParaRPr lang="en-US" dirty="0"/>
                    </a:p>
                  </a:txBody>
                  <a:tcPr/>
                </a:tc>
                <a:tc>
                  <a:txBody>
                    <a:bodyPr/>
                    <a:lstStyle/>
                    <a:p>
                      <a:r>
                        <a:rPr lang="en-US" dirty="0" smtClean="0"/>
                        <a:t>Son</a:t>
                      </a:r>
                      <a:r>
                        <a:rPr lang="en-US" baseline="0" dirty="0" smtClean="0"/>
                        <a:t> of Man (Jesus Christ) presented to the Ancient of Days (God the Father)  </a:t>
                      </a:r>
                      <a:endParaRPr lang="en-US" dirty="0"/>
                    </a:p>
                  </a:txBody>
                  <a:tcPr/>
                </a:tc>
                <a:tc>
                  <a:txBody>
                    <a:bodyPr/>
                    <a:lstStyle/>
                    <a:p>
                      <a:r>
                        <a:rPr lang="en-US" dirty="0" smtClean="0"/>
                        <a:t>Christ and His eternal kingdom</a:t>
                      </a:r>
                      <a:endParaRPr lang="en-US" dirty="0"/>
                    </a:p>
                  </a:txBody>
                  <a:tcPr/>
                </a:tc>
              </a:tr>
            </a:tbl>
          </a:graphicData>
        </a:graphic>
      </p:graphicFrame>
    </p:spTree>
    <p:extLst>
      <p:ext uri="{BB962C8B-B14F-4D97-AF65-F5344CB8AC3E}">
        <p14:creationId xmlns:p14="http://schemas.microsoft.com/office/powerpoint/2010/main" val="33857254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32544" y="1524000"/>
            <a:ext cx="7525656" cy="5016758"/>
          </a:xfrm>
          <a:prstGeom prst="rect">
            <a:avLst/>
          </a:prstGeom>
        </p:spPr>
        <p:txBody>
          <a:bodyPr wrap="square">
            <a:spAutoFit/>
          </a:bodyPr>
          <a:lstStyle/>
          <a:p>
            <a:pPr marL="514350" indent="-514350">
              <a:buFont typeface="+mj-lt"/>
              <a:buAutoNum type="arabicPeriod"/>
            </a:pPr>
            <a:r>
              <a:rPr lang="en-US" sz="2000" dirty="0" smtClean="0"/>
              <a:t>After seeing these visions, Daniel was </a:t>
            </a:r>
            <a:r>
              <a:rPr lang="en-US" sz="2000" i="1" dirty="0" smtClean="0"/>
              <a:t>very</a:t>
            </a:r>
            <a:r>
              <a:rPr lang="en-US" sz="2000" dirty="0" smtClean="0"/>
              <a:t> concerned. 	     (</a:t>
            </a:r>
            <a:r>
              <a:rPr lang="en-US" sz="2000" dirty="0" smtClean="0">
                <a:hlinkClick r:id="rId3"/>
              </a:rPr>
              <a:t>Daniel 7:15,28</a:t>
            </a:r>
            <a:r>
              <a:rPr lang="en-US" sz="2000" dirty="0" smtClean="0"/>
              <a:t>)  What worries you?  Why? </a:t>
            </a:r>
            <a:endParaRPr lang="en-US" sz="2000" dirty="0"/>
          </a:p>
          <a:p>
            <a:pPr marL="514350" indent="-514350">
              <a:buFont typeface="+mj-lt"/>
              <a:buAutoNum type="arabicPeriod"/>
            </a:pPr>
            <a:r>
              <a:rPr lang="en-US" sz="2000" dirty="0"/>
              <a:t>Why is it </a:t>
            </a:r>
            <a:r>
              <a:rPr lang="en-US" sz="2000" dirty="0" smtClean="0"/>
              <a:t>important </a:t>
            </a:r>
            <a:r>
              <a:rPr lang="en-US" sz="2000" dirty="0"/>
              <a:t>that history confirms Daniel’s prophetic dreams and visions?  What does this suggest about the rest of Daniel’s unfulfilled prophetic dreams and visions? </a:t>
            </a:r>
          </a:p>
          <a:p>
            <a:pPr marL="514350" indent="-514350">
              <a:buFont typeface="+mj-lt"/>
              <a:buAutoNum type="arabicPeriod"/>
            </a:pPr>
            <a:r>
              <a:rPr lang="en-US" sz="2000" dirty="0" smtClean="0"/>
              <a:t>If </a:t>
            </a:r>
            <a:r>
              <a:rPr lang="en-US" sz="2000" dirty="0"/>
              <a:t>the “Ancient of Days” controls and directs the earth’s kingdoms, what happens, and when; </a:t>
            </a:r>
            <a:r>
              <a:rPr lang="en-US" sz="2000" dirty="0" smtClean="0"/>
              <a:t>the </a:t>
            </a:r>
            <a:r>
              <a:rPr lang="en-US" sz="2000" dirty="0"/>
              <a:t>“Son of Man” will ultimately have dominion over all kingdoms; and “the </a:t>
            </a:r>
            <a:r>
              <a:rPr lang="en-US" sz="2000" dirty="0" smtClean="0"/>
              <a:t>saints </a:t>
            </a:r>
            <a:r>
              <a:rPr lang="en-US" sz="2000" dirty="0"/>
              <a:t>of the Most High” will reign with the “Son of Man” forever; how </a:t>
            </a:r>
            <a:r>
              <a:rPr lang="en-US" sz="2000" i="1" dirty="0"/>
              <a:t>should</a:t>
            </a:r>
            <a:r>
              <a:rPr lang="en-US" sz="2000" dirty="0"/>
              <a:t> this affect how you think about, speak about, and act (your actions) concerning current and future events in our </a:t>
            </a:r>
            <a:r>
              <a:rPr lang="en-US" sz="2000" dirty="0" smtClean="0"/>
              <a:t>nation and world</a:t>
            </a:r>
            <a:r>
              <a:rPr lang="en-US" sz="2000" dirty="0"/>
              <a:t>? </a:t>
            </a:r>
          </a:p>
          <a:p>
            <a:pPr marL="514350" indent="-514350">
              <a:buFont typeface="+mj-lt"/>
              <a:buAutoNum type="arabicPeriod"/>
            </a:pPr>
            <a:r>
              <a:rPr lang="en-US" sz="2000" dirty="0" smtClean="0"/>
              <a:t>If </a:t>
            </a:r>
            <a:r>
              <a:rPr lang="en-US" sz="2000" dirty="0" smtClean="0"/>
              <a:t>the “Ancient of Days” controls </a:t>
            </a:r>
            <a:r>
              <a:rPr lang="en-US" sz="2000" dirty="0" smtClean="0"/>
              <a:t>everything, should you be concerned about local and national (US) politics?  Should you be politically active?  Should you vote</a:t>
            </a:r>
            <a:r>
              <a:rPr lang="en-US" sz="2000" dirty="0"/>
              <a:t>? </a:t>
            </a:r>
            <a:r>
              <a:rPr lang="en-US" sz="2000" dirty="0" smtClean="0"/>
              <a:t> Why </a:t>
            </a:r>
            <a:r>
              <a:rPr lang="en-US" sz="2000" dirty="0"/>
              <a:t>or why not? </a:t>
            </a:r>
            <a:r>
              <a:rPr lang="en-US" sz="2000" dirty="0" smtClean="0"/>
              <a:t> Explain. </a:t>
            </a:r>
          </a:p>
          <a:p>
            <a:pPr marL="514350" indent="-514350">
              <a:buFont typeface="+mj-lt"/>
              <a:buAutoNum type="arabicPeriod"/>
            </a:pPr>
            <a:r>
              <a:rPr lang="en-US" sz="2000" dirty="0" smtClean="0"/>
              <a:t>What have you learned by studying the book of Daniel so far that gives you hope?  When and how will you share this with others? </a:t>
            </a:r>
            <a:endParaRPr lang="en-US" sz="2000" dirty="0" smtClean="0"/>
          </a:p>
        </p:txBody>
      </p:sp>
      <p:sp>
        <p:nvSpPr>
          <p:cNvPr id="8" name="Rectangle 7"/>
          <p:cNvSpPr/>
          <p:nvPr/>
        </p:nvSpPr>
        <p:spPr>
          <a:xfrm>
            <a:off x="1904999" y="124943"/>
            <a:ext cx="5334001" cy="1138773"/>
          </a:xfrm>
          <a:prstGeom prst="rect">
            <a:avLst/>
          </a:prstGeom>
        </p:spPr>
        <p:txBody>
          <a:bodyPr wrap="square" anchor="ctr">
            <a:spAutoFit/>
          </a:bodyPr>
          <a:lstStyle/>
          <a:p>
            <a:pPr algn="ctr"/>
            <a:r>
              <a:rPr lang="en-US" sz="3600" dirty="0">
                <a:hlinkClick r:id="rId4"/>
              </a:rPr>
              <a:t>Daniel 7 </a:t>
            </a:r>
            <a:endParaRPr lang="en-US" sz="3600" dirty="0" smtClean="0"/>
          </a:p>
          <a:p>
            <a:pPr algn="ctr"/>
            <a:r>
              <a:rPr lang="en-US" sz="3200" b="1" dirty="0" smtClean="0"/>
              <a:t>Application</a:t>
            </a:r>
          </a:p>
        </p:txBody>
      </p:sp>
      <p:sp>
        <p:nvSpPr>
          <p:cNvPr id="11" name="Date Placeholder 10"/>
          <p:cNvSpPr>
            <a:spLocks noGrp="1"/>
          </p:cNvSpPr>
          <p:nvPr>
            <p:ph type="dt" sz="half" idx="2"/>
          </p:nvPr>
        </p:nvSpPr>
        <p:spPr/>
        <p:txBody>
          <a:bodyPr/>
          <a:lstStyle/>
          <a:p>
            <a:r>
              <a:rPr lang="en-US" smtClean="0"/>
              <a:t>April 12, 2016</a:t>
            </a:r>
            <a:endParaRPr lang="en-US" dirty="0"/>
          </a:p>
        </p:txBody>
      </p:sp>
      <p:sp>
        <p:nvSpPr>
          <p:cNvPr id="13" name="Footer Placeholder 12"/>
          <p:cNvSpPr>
            <a:spLocks noGrp="1"/>
          </p:cNvSpPr>
          <p:nvPr>
            <p:ph type="ftr" sz="quarter" idx="3"/>
          </p:nvPr>
        </p:nvSpPr>
        <p:spPr/>
        <p:txBody>
          <a:bodyPr/>
          <a:lstStyle/>
          <a:p>
            <a:r>
              <a:rPr lang="fr-FR" smtClean="0"/>
              <a:t>Lesson 7 - Daniel 7</a:t>
            </a:r>
            <a:endParaRPr lang="en-US" dirty="0"/>
          </a:p>
        </p:txBody>
      </p:sp>
      <p:sp>
        <p:nvSpPr>
          <p:cNvPr id="14" name="Slide Number Placeholder 13"/>
          <p:cNvSpPr>
            <a:spLocks noGrp="1"/>
          </p:cNvSpPr>
          <p:nvPr>
            <p:ph type="sldNum" sz="quarter" idx="4"/>
          </p:nvPr>
        </p:nvSpPr>
        <p:spPr/>
        <p:txBody>
          <a:bodyPr/>
          <a:lstStyle/>
          <a:p>
            <a:fld id="{5762F52A-C960-462B-8236-8A9481EACB9C}" type="slidenum">
              <a:rPr lang="en-US" smtClean="0"/>
              <a:pPr/>
              <a:t>33</a:t>
            </a:fld>
            <a:endParaRPr lang="en-US" dirty="0"/>
          </a:p>
        </p:txBody>
      </p:sp>
    </p:spTree>
    <p:extLst>
      <p:ext uri="{BB962C8B-B14F-4D97-AF65-F5344CB8AC3E}">
        <p14:creationId xmlns:p14="http://schemas.microsoft.com/office/powerpoint/2010/main" val="33106971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911906" y="309611"/>
            <a:ext cx="5022294" cy="769441"/>
          </a:xfrm>
          <a:prstGeom prst="rect">
            <a:avLst/>
          </a:prstGeom>
        </p:spPr>
        <p:txBody>
          <a:bodyPr wrap="square" anchor="ctr">
            <a:spAutoFit/>
          </a:bodyPr>
          <a:lstStyle/>
          <a:p>
            <a:pPr algn="ctr"/>
            <a:r>
              <a:rPr lang="en-US" sz="4400" b="1" dirty="0" smtClean="0"/>
              <a:t>Closing</a:t>
            </a:r>
            <a:endParaRPr lang="en-US" sz="3200" b="1" dirty="0" smtClean="0"/>
          </a:p>
        </p:txBody>
      </p:sp>
      <p:sp>
        <p:nvSpPr>
          <p:cNvPr id="13" name="Rectangle 12"/>
          <p:cNvSpPr/>
          <p:nvPr/>
        </p:nvSpPr>
        <p:spPr>
          <a:xfrm>
            <a:off x="2756646" y="1613647"/>
            <a:ext cx="3644154" cy="3796553"/>
          </a:xfrm>
          <a:prstGeom prst="rect">
            <a:avLst/>
          </a:prstGeom>
        </p:spPr>
        <p:txBody>
          <a:bodyPr wrap="square">
            <a:spAutoFit/>
          </a:bodyPr>
          <a:lstStyle/>
          <a:p>
            <a:pPr marL="514350" lvl="0" indent="-514350">
              <a:lnSpc>
                <a:spcPct val="200000"/>
              </a:lnSpc>
              <a:buFont typeface="Arial" panose="020B0604020202020204" pitchFamily="34" charset="0"/>
              <a:buChar char="•"/>
            </a:pPr>
            <a:r>
              <a:rPr lang="en-US" sz="4000" dirty="0" smtClean="0"/>
              <a:t>Questions? </a:t>
            </a:r>
          </a:p>
          <a:p>
            <a:pPr marL="514350" lvl="0" indent="-514350">
              <a:lnSpc>
                <a:spcPct val="200000"/>
              </a:lnSpc>
              <a:buFont typeface="Arial" panose="020B0604020202020204" pitchFamily="34" charset="0"/>
              <a:buChar char="•"/>
            </a:pPr>
            <a:r>
              <a:rPr lang="en-US" sz="4000" dirty="0" smtClean="0"/>
              <a:t>Comments? </a:t>
            </a:r>
          </a:p>
          <a:p>
            <a:pPr marL="514350" lvl="0" indent="-514350">
              <a:lnSpc>
                <a:spcPct val="200000"/>
              </a:lnSpc>
              <a:buFont typeface="Arial" panose="020B0604020202020204" pitchFamily="34" charset="0"/>
              <a:buChar char="•"/>
            </a:pPr>
            <a:r>
              <a:rPr lang="en-US" sz="4000" dirty="0" smtClean="0"/>
              <a:t>Closing Prayer </a:t>
            </a:r>
            <a:endParaRPr lang="en-US" sz="4000" dirty="0"/>
          </a:p>
        </p:txBody>
      </p:sp>
      <p:sp>
        <p:nvSpPr>
          <p:cNvPr id="10" name="Date Placeholder 9"/>
          <p:cNvSpPr>
            <a:spLocks noGrp="1"/>
          </p:cNvSpPr>
          <p:nvPr>
            <p:ph type="dt" sz="half" idx="2"/>
          </p:nvPr>
        </p:nvSpPr>
        <p:spPr/>
        <p:txBody>
          <a:bodyPr/>
          <a:lstStyle/>
          <a:p>
            <a:r>
              <a:rPr lang="en-US" smtClean="0"/>
              <a:t>April 12, 2016</a:t>
            </a:r>
            <a:endParaRPr lang="en-US" dirty="0"/>
          </a:p>
        </p:txBody>
      </p:sp>
      <p:sp>
        <p:nvSpPr>
          <p:cNvPr id="12" name="Footer Placeholder 11"/>
          <p:cNvSpPr>
            <a:spLocks noGrp="1"/>
          </p:cNvSpPr>
          <p:nvPr>
            <p:ph type="ftr" sz="quarter" idx="3"/>
          </p:nvPr>
        </p:nvSpPr>
        <p:spPr/>
        <p:txBody>
          <a:bodyPr/>
          <a:lstStyle/>
          <a:p>
            <a:r>
              <a:rPr lang="fr-FR" smtClean="0"/>
              <a:t>Lesson 7 - Daniel 7</a:t>
            </a:r>
            <a:endParaRPr lang="en-US" dirty="0"/>
          </a:p>
        </p:txBody>
      </p:sp>
      <p:sp>
        <p:nvSpPr>
          <p:cNvPr id="14" name="Slide Number Placeholder 13"/>
          <p:cNvSpPr>
            <a:spLocks noGrp="1"/>
          </p:cNvSpPr>
          <p:nvPr>
            <p:ph type="sldNum" sz="quarter" idx="4"/>
          </p:nvPr>
        </p:nvSpPr>
        <p:spPr/>
        <p:txBody>
          <a:bodyPr/>
          <a:lstStyle/>
          <a:p>
            <a:fld id="{5762F52A-C960-462B-8236-8A9481EACB9C}" type="slidenum">
              <a:rPr lang="en-US" smtClean="0"/>
              <a:pPr/>
              <a:t>34</a:t>
            </a:fld>
            <a:endParaRPr lang="en-US" dirty="0"/>
          </a:p>
        </p:txBody>
      </p:sp>
    </p:spTree>
    <p:extLst>
      <p:ext uri="{BB962C8B-B14F-4D97-AF65-F5344CB8AC3E}">
        <p14:creationId xmlns:p14="http://schemas.microsoft.com/office/powerpoint/2010/main" val="6398185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27846" y="1613647"/>
            <a:ext cx="7911354" cy="954107"/>
          </a:xfrm>
          <a:prstGeom prst="rect">
            <a:avLst/>
          </a:prstGeom>
        </p:spPr>
        <p:txBody>
          <a:bodyPr wrap="square">
            <a:spAutoFit/>
          </a:bodyPr>
          <a:lstStyle/>
          <a:p>
            <a:pPr>
              <a:tabLst>
                <a:tab pos="7315200" algn="r"/>
              </a:tabLst>
            </a:pPr>
            <a:r>
              <a:rPr lang="en-US" sz="2800" b="1" dirty="0" smtClean="0"/>
              <a:t>Daniel </a:t>
            </a:r>
            <a:r>
              <a:rPr lang="en-US" sz="2800" b="1" dirty="0"/>
              <a:t>and the Lions' </a:t>
            </a:r>
            <a:r>
              <a:rPr lang="en-US" sz="2800" b="1" dirty="0" smtClean="0"/>
              <a:t>Den </a:t>
            </a:r>
            <a:r>
              <a:rPr lang="en-US" sz="2800" dirty="0"/>
              <a:t>	 </a:t>
            </a:r>
            <a:r>
              <a:rPr lang="en-US" sz="2800" dirty="0">
                <a:hlinkClick r:id="rId3"/>
              </a:rPr>
              <a:t>Daniel </a:t>
            </a:r>
            <a:r>
              <a:rPr lang="en-US" sz="2800" dirty="0" smtClean="0">
                <a:hlinkClick r:id="rId3"/>
              </a:rPr>
              <a:t>6:1-28</a:t>
            </a:r>
            <a:endParaRPr lang="en-US" sz="2800" dirty="0" smtClean="0"/>
          </a:p>
          <a:p>
            <a:pPr>
              <a:tabLst>
                <a:tab pos="7315200" algn="r"/>
              </a:tabLst>
            </a:pPr>
            <a:endParaRPr lang="en-US" sz="2800" dirty="0"/>
          </a:p>
        </p:txBody>
      </p:sp>
      <p:sp>
        <p:nvSpPr>
          <p:cNvPr id="12" name="Rectangle 11"/>
          <p:cNvSpPr/>
          <p:nvPr/>
        </p:nvSpPr>
        <p:spPr>
          <a:xfrm>
            <a:off x="2263878" y="340387"/>
            <a:ext cx="4641294" cy="707886"/>
          </a:xfrm>
          <a:prstGeom prst="rect">
            <a:avLst/>
          </a:prstGeom>
        </p:spPr>
        <p:txBody>
          <a:bodyPr wrap="square" anchor="ctr">
            <a:spAutoFit/>
          </a:bodyPr>
          <a:lstStyle/>
          <a:p>
            <a:pPr algn="ctr"/>
            <a:r>
              <a:rPr lang="en-US" sz="4000" b="1" dirty="0" smtClean="0"/>
              <a:t>Last Week</a:t>
            </a:r>
            <a:endParaRPr lang="en-US" sz="3200" b="1" dirty="0" smtClean="0"/>
          </a:p>
        </p:txBody>
      </p:sp>
      <p:sp>
        <p:nvSpPr>
          <p:cNvPr id="8" name="Date Placeholder 7"/>
          <p:cNvSpPr>
            <a:spLocks noGrp="1"/>
          </p:cNvSpPr>
          <p:nvPr>
            <p:ph type="dt" sz="half" idx="2"/>
          </p:nvPr>
        </p:nvSpPr>
        <p:spPr/>
        <p:txBody>
          <a:bodyPr/>
          <a:lstStyle/>
          <a:p>
            <a:r>
              <a:rPr lang="en-US" smtClean="0"/>
              <a:t>April 12, 2016</a:t>
            </a:r>
            <a:endParaRPr lang="en-US" dirty="0"/>
          </a:p>
        </p:txBody>
      </p:sp>
      <p:sp>
        <p:nvSpPr>
          <p:cNvPr id="9" name="Footer Placeholder 8"/>
          <p:cNvSpPr>
            <a:spLocks noGrp="1"/>
          </p:cNvSpPr>
          <p:nvPr>
            <p:ph type="ftr" sz="quarter" idx="3"/>
          </p:nvPr>
        </p:nvSpPr>
        <p:spPr/>
        <p:txBody>
          <a:bodyPr/>
          <a:lstStyle/>
          <a:p>
            <a:r>
              <a:rPr lang="fr-FR" smtClean="0"/>
              <a:t>Lesson 7 - Daniel 7</a:t>
            </a:r>
            <a:endParaRPr lang="en-US" dirty="0"/>
          </a:p>
        </p:txBody>
      </p:sp>
      <p:sp>
        <p:nvSpPr>
          <p:cNvPr id="14" name="Slide Number Placeholder 13"/>
          <p:cNvSpPr>
            <a:spLocks noGrp="1"/>
          </p:cNvSpPr>
          <p:nvPr>
            <p:ph type="sldNum" sz="quarter" idx="4"/>
          </p:nvPr>
        </p:nvSpPr>
        <p:spPr/>
        <p:txBody>
          <a:bodyPr/>
          <a:lstStyle/>
          <a:p>
            <a:fld id="{5762F52A-C960-462B-8236-8A9481EACB9C}" type="slidenum">
              <a:rPr lang="en-US" smtClean="0"/>
              <a:pPr/>
              <a:t>4</a:t>
            </a:fld>
            <a:endParaRPr lang="en-US" dirty="0"/>
          </a:p>
        </p:txBody>
      </p:sp>
      <p:pic>
        <p:nvPicPr>
          <p:cNvPr id="1026" name="Picture 2" descr="https://upload.wikimedia.org/wikipedia/commons/8/85/Daniel%27s_Answer_to_the_K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6824" y="2303930"/>
            <a:ext cx="5992835" cy="392676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74290" y="6230699"/>
            <a:ext cx="6013826" cy="369332"/>
          </a:xfrm>
          <a:prstGeom prst="rect">
            <a:avLst/>
          </a:prstGeom>
        </p:spPr>
        <p:txBody>
          <a:bodyPr wrap="none">
            <a:spAutoFit/>
          </a:bodyPr>
          <a:lstStyle/>
          <a:p>
            <a:pPr algn="ctr"/>
            <a:r>
              <a:rPr lang="en-US" i="1" dirty="0"/>
              <a:t>Daniel's Answer to the King</a:t>
            </a:r>
            <a:r>
              <a:rPr lang="en-US" dirty="0"/>
              <a:t> </a:t>
            </a:r>
            <a:r>
              <a:rPr lang="en-US" dirty="0" smtClean="0"/>
              <a:t>by </a:t>
            </a:r>
            <a:r>
              <a:rPr lang="en-US" dirty="0"/>
              <a:t>Briton </a:t>
            </a:r>
            <a:r>
              <a:rPr lang="en-US" dirty="0" err="1"/>
              <a:t>Rivière</a:t>
            </a:r>
            <a:r>
              <a:rPr lang="en-US" dirty="0" smtClean="0"/>
              <a:t>, 1892 (25 x 35 in)</a:t>
            </a:r>
            <a:endParaRPr lang="en-US" dirty="0"/>
          </a:p>
        </p:txBody>
      </p:sp>
    </p:spTree>
    <p:extLst>
      <p:ext uri="{BB962C8B-B14F-4D97-AF65-F5344CB8AC3E}">
        <p14:creationId xmlns:p14="http://schemas.microsoft.com/office/powerpoint/2010/main" val="40448260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27846" y="1613647"/>
            <a:ext cx="7911354" cy="3970318"/>
          </a:xfrm>
          <a:prstGeom prst="rect">
            <a:avLst/>
          </a:prstGeom>
        </p:spPr>
        <p:txBody>
          <a:bodyPr wrap="square">
            <a:spAutoFit/>
          </a:bodyPr>
          <a:lstStyle/>
          <a:p>
            <a:pPr>
              <a:tabLst>
                <a:tab pos="7315200" algn="r"/>
              </a:tabLst>
            </a:pPr>
            <a:endParaRPr lang="en-US" sz="2800" dirty="0" smtClean="0"/>
          </a:p>
          <a:p>
            <a:pPr>
              <a:tabLst>
                <a:tab pos="7315200" algn="r"/>
              </a:tabLst>
            </a:pPr>
            <a:r>
              <a:rPr lang="en-US" sz="2800" b="1" dirty="0"/>
              <a:t>Daniel's Vision of the Four </a:t>
            </a:r>
            <a:r>
              <a:rPr lang="en-US" sz="2800" b="1" dirty="0" smtClean="0"/>
              <a:t>Beasts</a:t>
            </a:r>
            <a:r>
              <a:rPr lang="en-US" sz="2800" dirty="0"/>
              <a:t>	 </a:t>
            </a:r>
            <a:r>
              <a:rPr lang="en-US" sz="2800" dirty="0">
                <a:hlinkClick r:id="rId3"/>
              </a:rPr>
              <a:t>Daniel </a:t>
            </a:r>
            <a:r>
              <a:rPr lang="en-US" sz="2800" dirty="0" smtClean="0">
                <a:hlinkClick r:id="rId3"/>
              </a:rPr>
              <a:t>7:1-8</a:t>
            </a:r>
            <a:endParaRPr lang="en-US" sz="2800" dirty="0" smtClean="0"/>
          </a:p>
          <a:p>
            <a:pPr>
              <a:tabLst>
                <a:tab pos="7315200" algn="r"/>
              </a:tabLst>
            </a:pPr>
            <a:endParaRPr lang="en-US" sz="2800" dirty="0" smtClean="0"/>
          </a:p>
          <a:p>
            <a:pPr>
              <a:tabLst>
                <a:tab pos="7315200" algn="r"/>
              </a:tabLst>
            </a:pPr>
            <a:r>
              <a:rPr lang="en-US" sz="2800" b="1" dirty="0"/>
              <a:t>The Ancient of Days </a:t>
            </a:r>
            <a:r>
              <a:rPr lang="en-US" sz="2800" b="1" dirty="0" smtClean="0"/>
              <a:t>Reigns	</a:t>
            </a:r>
            <a:r>
              <a:rPr lang="en-US" sz="2800" dirty="0" smtClean="0">
                <a:hlinkClick r:id="rId4"/>
              </a:rPr>
              <a:t>Daniel 7:9-12</a:t>
            </a:r>
            <a:endParaRPr lang="en-US" sz="2800" dirty="0" smtClean="0"/>
          </a:p>
          <a:p>
            <a:pPr>
              <a:tabLst>
                <a:tab pos="7315200" algn="r"/>
              </a:tabLst>
            </a:pPr>
            <a:endParaRPr lang="en-US" sz="2800" dirty="0"/>
          </a:p>
          <a:p>
            <a:pPr>
              <a:tabLst>
                <a:tab pos="7315200" algn="r"/>
              </a:tabLst>
            </a:pPr>
            <a:r>
              <a:rPr lang="en-US" sz="2800" b="1" dirty="0" smtClean="0"/>
              <a:t>Son </a:t>
            </a:r>
            <a:r>
              <a:rPr lang="en-US" sz="2800" b="1" dirty="0"/>
              <a:t>of Man </a:t>
            </a:r>
            <a:r>
              <a:rPr lang="en-US" sz="2800" b="1" dirty="0" smtClean="0"/>
              <a:t>Given Dominion</a:t>
            </a:r>
            <a:r>
              <a:rPr lang="en-US" sz="2800" dirty="0"/>
              <a:t> </a:t>
            </a:r>
            <a:r>
              <a:rPr lang="en-US" sz="2800" dirty="0" smtClean="0"/>
              <a:t>	</a:t>
            </a:r>
            <a:r>
              <a:rPr lang="en-US" sz="2800" dirty="0" smtClean="0">
                <a:hlinkClick r:id="rId5"/>
              </a:rPr>
              <a:t>Daniel 7:13-14</a:t>
            </a:r>
            <a:endParaRPr lang="en-US" sz="2800" b="1" dirty="0"/>
          </a:p>
          <a:p>
            <a:pPr>
              <a:tabLst>
                <a:tab pos="7315200" algn="r"/>
              </a:tabLst>
            </a:pPr>
            <a:endParaRPr lang="en-US" sz="2800" dirty="0" smtClean="0"/>
          </a:p>
          <a:p>
            <a:pPr>
              <a:tabLst>
                <a:tab pos="7315200" algn="r"/>
              </a:tabLst>
            </a:pPr>
            <a:r>
              <a:rPr lang="en-US" sz="2800" b="1" dirty="0"/>
              <a:t>Daniel's Vision </a:t>
            </a:r>
            <a:r>
              <a:rPr lang="en-US" sz="2800" b="1" dirty="0" smtClean="0"/>
              <a:t>Interpreted	</a:t>
            </a:r>
            <a:r>
              <a:rPr lang="en-US" sz="2800" dirty="0"/>
              <a:t> </a:t>
            </a:r>
            <a:r>
              <a:rPr lang="en-US" sz="2800" dirty="0">
                <a:hlinkClick r:id="rId6"/>
              </a:rPr>
              <a:t>Daniel </a:t>
            </a:r>
            <a:r>
              <a:rPr lang="en-US" sz="2800" dirty="0" smtClean="0">
                <a:hlinkClick r:id="rId6"/>
              </a:rPr>
              <a:t>7:15-28</a:t>
            </a:r>
            <a:endParaRPr lang="en-US" sz="2800" dirty="0" smtClean="0"/>
          </a:p>
          <a:p>
            <a:pPr>
              <a:tabLst>
                <a:tab pos="7315200" algn="r"/>
              </a:tabLst>
            </a:pPr>
            <a:endParaRPr lang="en-US" sz="2800" dirty="0"/>
          </a:p>
        </p:txBody>
      </p:sp>
      <p:sp>
        <p:nvSpPr>
          <p:cNvPr id="12" name="Rectangle 11"/>
          <p:cNvSpPr/>
          <p:nvPr/>
        </p:nvSpPr>
        <p:spPr>
          <a:xfrm>
            <a:off x="2263878" y="340387"/>
            <a:ext cx="4641294" cy="707886"/>
          </a:xfrm>
          <a:prstGeom prst="rect">
            <a:avLst/>
          </a:prstGeom>
        </p:spPr>
        <p:txBody>
          <a:bodyPr wrap="square" anchor="ctr">
            <a:spAutoFit/>
          </a:bodyPr>
          <a:lstStyle/>
          <a:p>
            <a:pPr algn="ctr"/>
            <a:r>
              <a:rPr lang="en-US" sz="4000" b="1" dirty="0" smtClean="0"/>
              <a:t>This Week</a:t>
            </a:r>
            <a:endParaRPr lang="en-US" sz="3200" b="1" dirty="0" smtClean="0"/>
          </a:p>
        </p:txBody>
      </p:sp>
      <p:sp>
        <p:nvSpPr>
          <p:cNvPr id="8" name="Date Placeholder 7"/>
          <p:cNvSpPr>
            <a:spLocks noGrp="1"/>
          </p:cNvSpPr>
          <p:nvPr>
            <p:ph type="dt" sz="half" idx="2"/>
          </p:nvPr>
        </p:nvSpPr>
        <p:spPr/>
        <p:txBody>
          <a:bodyPr/>
          <a:lstStyle/>
          <a:p>
            <a:r>
              <a:rPr lang="en-US" smtClean="0"/>
              <a:t>April 12, 2016</a:t>
            </a:r>
            <a:endParaRPr lang="en-US" dirty="0"/>
          </a:p>
        </p:txBody>
      </p:sp>
      <p:sp>
        <p:nvSpPr>
          <p:cNvPr id="9" name="Footer Placeholder 8"/>
          <p:cNvSpPr>
            <a:spLocks noGrp="1"/>
          </p:cNvSpPr>
          <p:nvPr>
            <p:ph type="ftr" sz="quarter" idx="3"/>
          </p:nvPr>
        </p:nvSpPr>
        <p:spPr/>
        <p:txBody>
          <a:bodyPr/>
          <a:lstStyle/>
          <a:p>
            <a:r>
              <a:rPr lang="fr-FR" smtClean="0"/>
              <a:t>Lesson 7 - Daniel 7</a:t>
            </a:r>
            <a:endParaRPr lang="en-US" dirty="0"/>
          </a:p>
        </p:txBody>
      </p:sp>
      <p:sp>
        <p:nvSpPr>
          <p:cNvPr id="14" name="Slide Number Placeholder 13"/>
          <p:cNvSpPr>
            <a:spLocks noGrp="1"/>
          </p:cNvSpPr>
          <p:nvPr>
            <p:ph type="sldNum" sz="quarter" idx="4"/>
          </p:nvPr>
        </p:nvSpPr>
        <p:spPr/>
        <p:txBody>
          <a:bodyPr/>
          <a:lstStyle/>
          <a:p>
            <a:fld id="{5762F52A-C960-462B-8236-8A9481EACB9C}" type="slidenum">
              <a:rPr lang="en-US" smtClean="0"/>
              <a:pPr/>
              <a:t>5</a:t>
            </a:fld>
            <a:endParaRPr lang="en-US" dirty="0"/>
          </a:p>
        </p:txBody>
      </p:sp>
    </p:spTree>
    <p:extLst>
      <p:ext uri="{BB962C8B-B14F-4D97-AF65-F5344CB8AC3E}">
        <p14:creationId xmlns:p14="http://schemas.microsoft.com/office/powerpoint/2010/main" val="10570569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32544" y="1611868"/>
            <a:ext cx="7220856" cy="4493538"/>
          </a:xfrm>
          <a:prstGeom prst="rect">
            <a:avLst/>
          </a:prstGeom>
        </p:spPr>
        <p:txBody>
          <a:bodyPr wrap="square">
            <a:spAutoFit/>
          </a:bodyPr>
          <a:lstStyle/>
          <a:p>
            <a:r>
              <a:rPr lang="en-US" sz="2200" baseline="30000" dirty="0" smtClean="0"/>
              <a:t>1</a:t>
            </a:r>
            <a:r>
              <a:rPr lang="en-US" sz="2200" baseline="30000" dirty="0"/>
              <a:t> </a:t>
            </a:r>
            <a:r>
              <a:rPr lang="en-US" sz="2200" dirty="0" smtClean="0"/>
              <a:t>In </a:t>
            </a:r>
            <a:r>
              <a:rPr lang="en-US" sz="2200" dirty="0"/>
              <a:t>the first year of Belshazzar king of Babylon, Daniel saw a dream and visions of his head as he lay in his bed. Then he wrote down the dream and told the sum of the matter. </a:t>
            </a:r>
            <a:r>
              <a:rPr lang="en-US" sz="2200" baseline="30000" dirty="0"/>
              <a:t>2 </a:t>
            </a:r>
            <a:r>
              <a:rPr lang="en-US" sz="2200" dirty="0"/>
              <a:t>Daniel </a:t>
            </a:r>
            <a:r>
              <a:rPr lang="en-US" sz="2200" dirty="0" smtClean="0"/>
              <a:t>declared, </a:t>
            </a:r>
            <a:r>
              <a:rPr lang="en-US" sz="2200" dirty="0"/>
              <a:t>“I saw in my vision by night, and behold, the four winds of heaven were stirring up the great sea. </a:t>
            </a:r>
            <a:r>
              <a:rPr lang="en-US" sz="2200" baseline="30000" dirty="0"/>
              <a:t>3 </a:t>
            </a:r>
            <a:r>
              <a:rPr lang="en-US" sz="2200" dirty="0"/>
              <a:t>And four great beasts came up out of the sea, different from one another. </a:t>
            </a:r>
            <a:r>
              <a:rPr lang="en-US" sz="2200" baseline="30000" dirty="0"/>
              <a:t>4 </a:t>
            </a:r>
            <a:r>
              <a:rPr lang="en-US" sz="2200" dirty="0"/>
              <a:t>The first was like a lion and had eagles' wings. Then as I looked its wings were plucked off, and it was lifted up from the ground and made to stand on two feet like a man, and the mind of a man was given to it. </a:t>
            </a:r>
            <a:r>
              <a:rPr lang="en-US" sz="2200" baseline="30000" dirty="0"/>
              <a:t>5 </a:t>
            </a:r>
            <a:r>
              <a:rPr lang="en-US" sz="2200" dirty="0"/>
              <a:t>And behold, another beast, a second one, like a bear. It was raised up on one side. It had three ribs in its mouth between its teeth; and it was told, ‘Arise, devour much flesh</a:t>
            </a:r>
            <a:r>
              <a:rPr lang="en-US" sz="2200" dirty="0" smtClean="0"/>
              <a:t>.’</a:t>
            </a:r>
            <a:endParaRPr lang="en-US" sz="2200" dirty="0"/>
          </a:p>
        </p:txBody>
      </p:sp>
      <p:sp>
        <p:nvSpPr>
          <p:cNvPr id="8" name="Rectangle 7"/>
          <p:cNvSpPr/>
          <p:nvPr/>
        </p:nvSpPr>
        <p:spPr>
          <a:xfrm>
            <a:off x="1904999" y="124944"/>
            <a:ext cx="5334001" cy="1138773"/>
          </a:xfrm>
          <a:prstGeom prst="rect">
            <a:avLst/>
          </a:prstGeom>
        </p:spPr>
        <p:txBody>
          <a:bodyPr wrap="square" anchor="ctr">
            <a:spAutoFit/>
          </a:bodyPr>
          <a:lstStyle/>
          <a:p>
            <a:pPr algn="ctr"/>
            <a:r>
              <a:rPr lang="en-US" sz="3600" dirty="0">
                <a:hlinkClick r:id="rId3"/>
              </a:rPr>
              <a:t>Daniel </a:t>
            </a:r>
            <a:r>
              <a:rPr lang="en-US" sz="3600" dirty="0" smtClean="0">
                <a:hlinkClick r:id="rId3"/>
              </a:rPr>
              <a:t>7:1-8</a:t>
            </a:r>
            <a:r>
              <a:rPr lang="en-US" sz="3600" dirty="0" smtClean="0"/>
              <a:t> </a:t>
            </a:r>
            <a:r>
              <a:rPr lang="en-US" sz="3200" dirty="0" smtClean="0"/>
              <a:t>(ESV)</a:t>
            </a:r>
          </a:p>
          <a:p>
            <a:pPr algn="ctr"/>
            <a:r>
              <a:rPr lang="en-US" sz="3200" b="1" dirty="0"/>
              <a:t>Vision of the Four Beasts</a:t>
            </a:r>
            <a:endParaRPr lang="en-US" sz="3200" b="1" dirty="0" smtClean="0"/>
          </a:p>
        </p:txBody>
      </p:sp>
      <p:sp>
        <p:nvSpPr>
          <p:cNvPr id="11" name="Date Placeholder 10"/>
          <p:cNvSpPr>
            <a:spLocks noGrp="1"/>
          </p:cNvSpPr>
          <p:nvPr>
            <p:ph type="dt" sz="half" idx="2"/>
          </p:nvPr>
        </p:nvSpPr>
        <p:spPr/>
        <p:txBody>
          <a:bodyPr/>
          <a:lstStyle/>
          <a:p>
            <a:r>
              <a:rPr lang="en-US" smtClean="0"/>
              <a:t>April 12, 2016</a:t>
            </a:r>
            <a:endParaRPr lang="en-US" dirty="0"/>
          </a:p>
        </p:txBody>
      </p:sp>
      <p:sp>
        <p:nvSpPr>
          <p:cNvPr id="13" name="Footer Placeholder 12"/>
          <p:cNvSpPr>
            <a:spLocks noGrp="1"/>
          </p:cNvSpPr>
          <p:nvPr>
            <p:ph type="ftr" sz="quarter" idx="3"/>
          </p:nvPr>
        </p:nvSpPr>
        <p:spPr/>
        <p:txBody>
          <a:bodyPr/>
          <a:lstStyle/>
          <a:p>
            <a:r>
              <a:rPr lang="fr-FR" smtClean="0"/>
              <a:t>Lesson 7 - Daniel 7</a:t>
            </a:r>
            <a:endParaRPr lang="en-US" dirty="0"/>
          </a:p>
        </p:txBody>
      </p:sp>
      <p:sp>
        <p:nvSpPr>
          <p:cNvPr id="14" name="Slide Number Placeholder 13"/>
          <p:cNvSpPr>
            <a:spLocks noGrp="1"/>
          </p:cNvSpPr>
          <p:nvPr>
            <p:ph type="sldNum" sz="quarter" idx="4"/>
          </p:nvPr>
        </p:nvSpPr>
        <p:spPr/>
        <p:txBody>
          <a:bodyPr/>
          <a:lstStyle/>
          <a:p>
            <a:fld id="{5762F52A-C960-462B-8236-8A9481EACB9C}" type="slidenum">
              <a:rPr lang="en-US" smtClean="0"/>
              <a:pPr/>
              <a:t>6</a:t>
            </a:fld>
            <a:endParaRPr lang="en-US" dirty="0"/>
          </a:p>
        </p:txBody>
      </p:sp>
    </p:spTree>
    <p:extLst>
      <p:ext uri="{BB962C8B-B14F-4D97-AF65-F5344CB8AC3E}">
        <p14:creationId xmlns:p14="http://schemas.microsoft.com/office/powerpoint/2010/main" val="1945948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32544" y="1611868"/>
            <a:ext cx="7373256" cy="4154984"/>
          </a:xfrm>
          <a:prstGeom prst="rect">
            <a:avLst/>
          </a:prstGeom>
        </p:spPr>
        <p:txBody>
          <a:bodyPr wrap="square">
            <a:spAutoFit/>
          </a:bodyPr>
          <a:lstStyle/>
          <a:p>
            <a:r>
              <a:rPr lang="en-US" sz="2200" baseline="30000" dirty="0" smtClean="0"/>
              <a:t>6</a:t>
            </a:r>
            <a:r>
              <a:rPr lang="en-US" sz="2200" baseline="30000" dirty="0"/>
              <a:t> </a:t>
            </a:r>
            <a:r>
              <a:rPr lang="en-US" sz="2200" dirty="0"/>
              <a:t>After this I looked, and behold, another, like a leopard, with four wings of a bird on its back. And the beast had four heads, and dominion was given to it. </a:t>
            </a:r>
            <a:r>
              <a:rPr lang="en-US" sz="2200" baseline="30000" dirty="0"/>
              <a:t>7 </a:t>
            </a:r>
            <a:r>
              <a:rPr lang="en-US" sz="2200" dirty="0"/>
              <a:t>After this I saw in the night visions, and behold, a fourth beast, terrifying and dreadful and exceedingly strong. It had great iron teeth; it devoured and broke in pieces and stamped what was left with its feet. It was different from all the beasts that were before it, and it had ten horns. </a:t>
            </a:r>
            <a:r>
              <a:rPr lang="en-US" sz="2200" baseline="30000" dirty="0"/>
              <a:t>8 </a:t>
            </a:r>
            <a:r>
              <a:rPr lang="en-US" sz="2200" dirty="0"/>
              <a:t>I considered the horns, and behold, there came up among them another horn, a little one, before which three of the first horns were plucked up by the roots. And behold, in this horn were eyes like the eyes of a man, and a mouth speaking great things</a:t>
            </a:r>
            <a:r>
              <a:rPr lang="en-US" sz="2200" dirty="0" smtClean="0"/>
              <a:t>. </a:t>
            </a:r>
            <a:endParaRPr lang="en-US" sz="2200" dirty="0"/>
          </a:p>
        </p:txBody>
      </p:sp>
      <p:sp>
        <p:nvSpPr>
          <p:cNvPr id="8" name="Rectangle 7"/>
          <p:cNvSpPr/>
          <p:nvPr/>
        </p:nvSpPr>
        <p:spPr>
          <a:xfrm>
            <a:off x="1904999" y="124944"/>
            <a:ext cx="5334001" cy="1138773"/>
          </a:xfrm>
          <a:prstGeom prst="rect">
            <a:avLst/>
          </a:prstGeom>
        </p:spPr>
        <p:txBody>
          <a:bodyPr wrap="square" anchor="ctr">
            <a:spAutoFit/>
          </a:bodyPr>
          <a:lstStyle/>
          <a:p>
            <a:pPr algn="ctr"/>
            <a:r>
              <a:rPr lang="en-US" sz="3600" dirty="0">
                <a:hlinkClick r:id="rId3"/>
              </a:rPr>
              <a:t>Daniel </a:t>
            </a:r>
            <a:r>
              <a:rPr lang="en-US" sz="3600" dirty="0" smtClean="0">
                <a:hlinkClick r:id="rId3"/>
              </a:rPr>
              <a:t>7:1-8</a:t>
            </a:r>
            <a:r>
              <a:rPr lang="en-US" sz="3600" dirty="0" smtClean="0"/>
              <a:t> </a:t>
            </a:r>
            <a:r>
              <a:rPr lang="en-US" sz="3200" dirty="0" smtClean="0"/>
              <a:t>(ESV)</a:t>
            </a:r>
          </a:p>
          <a:p>
            <a:pPr algn="ctr"/>
            <a:r>
              <a:rPr lang="en-US" sz="3200" b="1" dirty="0"/>
              <a:t>Vision of the Four Beasts</a:t>
            </a:r>
            <a:endParaRPr lang="en-US" sz="3200" b="1" dirty="0" smtClean="0"/>
          </a:p>
        </p:txBody>
      </p:sp>
      <p:sp>
        <p:nvSpPr>
          <p:cNvPr id="11" name="Date Placeholder 10"/>
          <p:cNvSpPr>
            <a:spLocks noGrp="1"/>
          </p:cNvSpPr>
          <p:nvPr>
            <p:ph type="dt" sz="half" idx="2"/>
          </p:nvPr>
        </p:nvSpPr>
        <p:spPr/>
        <p:txBody>
          <a:bodyPr/>
          <a:lstStyle/>
          <a:p>
            <a:r>
              <a:rPr lang="en-US" smtClean="0"/>
              <a:t>April 12, 2016</a:t>
            </a:r>
            <a:endParaRPr lang="en-US" dirty="0"/>
          </a:p>
        </p:txBody>
      </p:sp>
      <p:sp>
        <p:nvSpPr>
          <p:cNvPr id="13" name="Footer Placeholder 12"/>
          <p:cNvSpPr>
            <a:spLocks noGrp="1"/>
          </p:cNvSpPr>
          <p:nvPr>
            <p:ph type="ftr" sz="quarter" idx="3"/>
          </p:nvPr>
        </p:nvSpPr>
        <p:spPr/>
        <p:txBody>
          <a:bodyPr/>
          <a:lstStyle/>
          <a:p>
            <a:r>
              <a:rPr lang="fr-FR" smtClean="0"/>
              <a:t>Lesson 7 - Daniel 7</a:t>
            </a:r>
            <a:endParaRPr lang="en-US" dirty="0"/>
          </a:p>
        </p:txBody>
      </p:sp>
      <p:sp>
        <p:nvSpPr>
          <p:cNvPr id="14" name="Slide Number Placeholder 13"/>
          <p:cNvSpPr>
            <a:spLocks noGrp="1"/>
          </p:cNvSpPr>
          <p:nvPr>
            <p:ph type="sldNum" sz="quarter" idx="4"/>
          </p:nvPr>
        </p:nvSpPr>
        <p:spPr/>
        <p:txBody>
          <a:bodyPr/>
          <a:lstStyle/>
          <a:p>
            <a:fld id="{5762F52A-C960-462B-8236-8A9481EACB9C}" type="slidenum">
              <a:rPr lang="en-US" smtClean="0"/>
              <a:pPr/>
              <a:t>7</a:t>
            </a:fld>
            <a:endParaRPr lang="en-US" dirty="0"/>
          </a:p>
        </p:txBody>
      </p:sp>
    </p:spTree>
    <p:extLst>
      <p:ext uri="{BB962C8B-B14F-4D97-AF65-F5344CB8AC3E}">
        <p14:creationId xmlns:p14="http://schemas.microsoft.com/office/powerpoint/2010/main" val="242272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32544" y="1524000"/>
            <a:ext cx="8059056" cy="5062924"/>
          </a:xfrm>
          <a:prstGeom prst="rect">
            <a:avLst/>
          </a:prstGeom>
        </p:spPr>
        <p:txBody>
          <a:bodyPr wrap="square">
            <a:spAutoFit/>
          </a:bodyPr>
          <a:lstStyle/>
          <a:p>
            <a:pPr marL="1828800"/>
            <a:r>
              <a:rPr lang="en-US" sz="1900" baseline="30000" dirty="0"/>
              <a:t>9 </a:t>
            </a:r>
            <a:r>
              <a:rPr lang="en-US" sz="1900" dirty="0"/>
              <a:t>“As I looked,</a:t>
            </a:r>
          </a:p>
          <a:p>
            <a:pPr marL="1828800"/>
            <a:r>
              <a:rPr lang="en-US" sz="1900" dirty="0"/>
              <a:t>thrones were placed,</a:t>
            </a:r>
            <a:br>
              <a:rPr lang="en-US" sz="1900" dirty="0"/>
            </a:br>
            <a:r>
              <a:rPr lang="en-US" sz="1900" dirty="0"/>
              <a:t>    and the Ancient of Days took his seat;</a:t>
            </a:r>
            <a:br>
              <a:rPr lang="en-US" sz="1900" dirty="0"/>
            </a:br>
            <a:r>
              <a:rPr lang="en-US" sz="1900" dirty="0"/>
              <a:t>his clothing was white as snow,</a:t>
            </a:r>
            <a:br>
              <a:rPr lang="en-US" sz="1900" dirty="0"/>
            </a:br>
            <a:r>
              <a:rPr lang="en-US" sz="1900" dirty="0"/>
              <a:t>    and the hair of his head like pure wool;</a:t>
            </a:r>
            <a:br>
              <a:rPr lang="en-US" sz="1900" dirty="0"/>
            </a:br>
            <a:r>
              <a:rPr lang="en-US" sz="1900" dirty="0"/>
              <a:t>his throne was fiery flames;</a:t>
            </a:r>
            <a:br>
              <a:rPr lang="en-US" sz="1900" dirty="0"/>
            </a:br>
            <a:r>
              <a:rPr lang="en-US" sz="1900" dirty="0"/>
              <a:t>    its wheels were burning fire.</a:t>
            </a:r>
            <a:br>
              <a:rPr lang="en-US" sz="1900" dirty="0"/>
            </a:br>
            <a:r>
              <a:rPr lang="en-US" sz="1900" baseline="30000" dirty="0"/>
              <a:t>10 </a:t>
            </a:r>
            <a:r>
              <a:rPr lang="en-US" sz="1900" dirty="0"/>
              <a:t>A stream of fire issued</a:t>
            </a:r>
            <a:br>
              <a:rPr lang="en-US" sz="1900" dirty="0"/>
            </a:br>
            <a:r>
              <a:rPr lang="en-US" sz="1900" dirty="0"/>
              <a:t>    and came out from before him;</a:t>
            </a:r>
            <a:br>
              <a:rPr lang="en-US" sz="1900" dirty="0"/>
            </a:br>
            <a:r>
              <a:rPr lang="en-US" sz="1900" dirty="0"/>
              <a:t>a thousand thousands served him,</a:t>
            </a:r>
            <a:br>
              <a:rPr lang="en-US" sz="1900" dirty="0"/>
            </a:br>
            <a:r>
              <a:rPr lang="en-US" sz="1900" dirty="0"/>
              <a:t>    and ten thousand times ten thousand stood before him;</a:t>
            </a:r>
            <a:br>
              <a:rPr lang="en-US" sz="1900" dirty="0"/>
            </a:br>
            <a:r>
              <a:rPr lang="en-US" sz="1900" dirty="0"/>
              <a:t>the court sat in judgment,</a:t>
            </a:r>
            <a:br>
              <a:rPr lang="en-US" sz="1900" dirty="0"/>
            </a:br>
            <a:r>
              <a:rPr lang="en-US" sz="1900" dirty="0"/>
              <a:t>    and the books were opened.</a:t>
            </a:r>
          </a:p>
          <a:p>
            <a:r>
              <a:rPr lang="en-US" sz="1900" baseline="30000" dirty="0"/>
              <a:t>11 </a:t>
            </a:r>
            <a:r>
              <a:rPr lang="en-US" sz="1900" dirty="0"/>
              <a:t>“I looked then because of the sound of the great words that the horn was speaking. And as I looked, the beast was killed, and its body destroyed and given over to be burned with fire. </a:t>
            </a:r>
            <a:r>
              <a:rPr lang="en-US" sz="1900" baseline="30000" dirty="0"/>
              <a:t>12 </a:t>
            </a:r>
            <a:r>
              <a:rPr lang="en-US" sz="1900" dirty="0"/>
              <a:t>As for the rest of the beasts, their dominion was taken away, but their lives were prolonged for a season and a time</a:t>
            </a:r>
            <a:r>
              <a:rPr lang="en-US" sz="1900" dirty="0" smtClean="0"/>
              <a:t>. </a:t>
            </a:r>
            <a:endParaRPr lang="en-US" sz="1900" dirty="0"/>
          </a:p>
        </p:txBody>
      </p:sp>
      <p:sp>
        <p:nvSpPr>
          <p:cNvPr id="8" name="Rectangle 7"/>
          <p:cNvSpPr/>
          <p:nvPr/>
        </p:nvSpPr>
        <p:spPr>
          <a:xfrm>
            <a:off x="1904999" y="124944"/>
            <a:ext cx="5334001" cy="1138773"/>
          </a:xfrm>
          <a:prstGeom prst="rect">
            <a:avLst/>
          </a:prstGeom>
        </p:spPr>
        <p:txBody>
          <a:bodyPr wrap="square" anchor="ctr">
            <a:spAutoFit/>
          </a:bodyPr>
          <a:lstStyle/>
          <a:p>
            <a:pPr algn="ctr"/>
            <a:r>
              <a:rPr lang="en-US" sz="3600" dirty="0">
                <a:hlinkClick r:id="rId3"/>
              </a:rPr>
              <a:t>Daniel </a:t>
            </a:r>
            <a:r>
              <a:rPr lang="en-US" sz="3600" dirty="0" smtClean="0">
                <a:hlinkClick r:id="rId3"/>
              </a:rPr>
              <a:t>7:9-12</a:t>
            </a:r>
            <a:r>
              <a:rPr lang="en-US" sz="3600" dirty="0" smtClean="0"/>
              <a:t> </a:t>
            </a:r>
            <a:r>
              <a:rPr lang="en-US" sz="3200" dirty="0" smtClean="0"/>
              <a:t>(ESV)</a:t>
            </a:r>
          </a:p>
          <a:p>
            <a:pPr algn="ctr"/>
            <a:r>
              <a:rPr lang="en-US" sz="3200" b="1" dirty="0"/>
              <a:t>The Ancient of Days Reigns</a:t>
            </a:r>
            <a:endParaRPr lang="en-US" sz="3200" b="1" dirty="0" smtClean="0"/>
          </a:p>
        </p:txBody>
      </p:sp>
      <p:sp>
        <p:nvSpPr>
          <p:cNvPr id="11" name="Date Placeholder 10"/>
          <p:cNvSpPr>
            <a:spLocks noGrp="1"/>
          </p:cNvSpPr>
          <p:nvPr>
            <p:ph type="dt" sz="half" idx="2"/>
          </p:nvPr>
        </p:nvSpPr>
        <p:spPr/>
        <p:txBody>
          <a:bodyPr/>
          <a:lstStyle/>
          <a:p>
            <a:r>
              <a:rPr lang="en-US" smtClean="0"/>
              <a:t>April 12, 2016</a:t>
            </a:r>
            <a:endParaRPr lang="en-US" dirty="0"/>
          </a:p>
        </p:txBody>
      </p:sp>
      <p:sp>
        <p:nvSpPr>
          <p:cNvPr id="13" name="Footer Placeholder 12"/>
          <p:cNvSpPr>
            <a:spLocks noGrp="1"/>
          </p:cNvSpPr>
          <p:nvPr>
            <p:ph type="ftr" sz="quarter" idx="3"/>
          </p:nvPr>
        </p:nvSpPr>
        <p:spPr/>
        <p:txBody>
          <a:bodyPr/>
          <a:lstStyle/>
          <a:p>
            <a:r>
              <a:rPr lang="fr-FR" smtClean="0"/>
              <a:t>Lesson 7 - Daniel 7</a:t>
            </a:r>
            <a:endParaRPr lang="en-US" dirty="0"/>
          </a:p>
        </p:txBody>
      </p:sp>
      <p:sp>
        <p:nvSpPr>
          <p:cNvPr id="14" name="Slide Number Placeholder 13"/>
          <p:cNvSpPr>
            <a:spLocks noGrp="1"/>
          </p:cNvSpPr>
          <p:nvPr>
            <p:ph type="sldNum" sz="quarter" idx="4"/>
          </p:nvPr>
        </p:nvSpPr>
        <p:spPr/>
        <p:txBody>
          <a:bodyPr/>
          <a:lstStyle/>
          <a:p>
            <a:fld id="{5762F52A-C960-462B-8236-8A9481EACB9C}" type="slidenum">
              <a:rPr lang="en-US" smtClean="0"/>
              <a:pPr/>
              <a:t>8</a:t>
            </a:fld>
            <a:endParaRPr lang="en-US" dirty="0"/>
          </a:p>
        </p:txBody>
      </p:sp>
    </p:spTree>
    <p:extLst>
      <p:ext uri="{BB962C8B-B14F-4D97-AF65-F5344CB8AC3E}">
        <p14:creationId xmlns:p14="http://schemas.microsoft.com/office/powerpoint/2010/main" val="2194657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0" y="1611868"/>
            <a:ext cx="5181600" cy="4893647"/>
          </a:xfrm>
          <a:prstGeom prst="rect">
            <a:avLst/>
          </a:prstGeom>
        </p:spPr>
        <p:txBody>
          <a:bodyPr wrap="square">
            <a:spAutoFit/>
          </a:bodyPr>
          <a:lstStyle/>
          <a:p>
            <a:r>
              <a:rPr lang="en-US" sz="2400" baseline="30000" dirty="0"/>
              <a:t>13 </a:t>
            </a:r>
            <a:r>
              <a:rPr lang="en-US" sz="2400" dirty="0"/>
              <a:t>“I saw in the night visions,</a:t>
            </a:r>
          </a:p>
          <a:p>
            <a:r>
              <a:rPr lang="en-US" sz="2400" dirty="0"/>
              <a:t>and behold, with the clouds of heaven</a:t>
            </a:r>
            <a:br>
              <a:rPr lang="en-US" sz="2400" dirty="0"/>
            </a:br>
            <a:r>
              <a:rPr lang="en-US" sz="2400" dirty="0"/>
              <a:t>    there came one like a son of man,</a:t>
            </a:r>
            <a:br>
              <a:rPr lang="en-US" sz="2400" dirty="0"/>
            </a:br>
            <a:r>
              <a:rPr lang="en-US" sz="2400" dirty="0"/>
              <a:t>and he came to the Ancient of Days</a:t>
            </a:r>
            <a:br>
              <a:rPr lang="en-US" sz="2400" dirty="0"/>
            </a:br>
            <a:r>
              <a:rPr lang="en-US" sz="2400" dirty="0"/>
              <a:t>    and was presented before him.</a:t>
            </a:r>
            <a:br>
              <a:rPr lang="en-US" sz="2400" dirty="0"/>
            </a:br>
            <a:r>
              <a:rPr lang="en-US" sz="2400" baseline="30000" dirty="0"/>
              <a:t>14 </a:t>
            </a:r>
            <a:r>
              <a:rPr lang="en-US" sz="2400" dirty="0"/>
              <a:t>And to him was given dominion</a:t>
            </a:r>
            <a:br>
              <a:rPr lang="en-US" sz="2400" dirty="0"/>
            </a:br>
            <a:r>
              <a:rPr lang="en-US" sz="2400" dirty="0"/>
              <a:t>    and glory and a kingdom,</a:t>
            </a:r>
            <a:br>
              <a:rPr lang="en-US" sz="2400" dirty="0"/>
            </a:br>
            <a:r>
              <a:rPr lang="en-US" sz="2400" dirty="0"/>
              <a:t>that all peoples, nations, and languages</a:t>
            </a:r>
            <a:br>
              <a:rPr lang="en-US" sz="2400" dirty="0"/>
            </a:br>
            <a:r>
              <a:rPr lang="en-US" sz="2400" dirty="0"/>
              <a:t>    should serve him;</a:t>
            </a:r>
            <a:br>
              <a:rPr lang="en-US" sz="2400" dirty="0"/>
            </a:br>
            <a:r>
              <a:rPr lang="en-US" sz="2400" dirty="0"/>
              <a:t>his dominion is an everlasting dominion,</a:t>
            </a:r>
            <a:br>
              <a:rPr lang="en-US" sz="2400" dirty="0"/>
            </a:br>
            <a:r>
              <a:rPr lang="en-US" sz="2400" dirty="0"/>
              <a:t>    which shall not pass away,</a:t>
            </a:r>
            <a:br>
              <a:rPr lang="en-US" sz="2400" dirty="0"/>
            </a:br>
            <a:r>
              <a:rPr lang="en-US" sz="2400" dirty="0"/>
              <a:t>and his kingdom one</a:t>
            </a:r>
            <a:br>
              <a:rPr lang="en-US" sz="2400" dirty="0"/>
            </a:br>
            <a:r>
              <a:rPr lang="en-US" sz="2400" dirty="0"/>
              <a:t>    that shall not be destroyed</a:t>
            </a:r>
            <a:r>
              <a:rPr lang="en-US" sz="2400" dirty="0" smtClean="0"/>
              <a:t>. </a:t>
            </a:r>
            <a:endParaRPr lang="en-US" sz="2400" dirty="0"/>
          </a:p>
        </p:txBody>
      </p:sp>
      <p:sp>
        <p:nvSpPr>
          <p:cNvPr id="8" name="Rectangle 7"/>
          <p:cNvSpPr/>
          <p:nvPr/>
        </p:nvSpPr>
        <p:spPr>
          <a:xfrm>
            <a:off x="1904999" y="124944"/>
            <a:ext cx="5334001" cy="1138773"/>
          </a:xfrm>
          <a:prstGeom prst="rect">
            <a:avLst/>
          </a:prstGeom>
        </p:spPr>
        <p:txBody>
          <a:bodyPr wrap="square" anchor="ctr">
            <a:spAutoFit/>
          </a:bodyPr>
          <a:lstStyle/>
          <a:p>
            <a:pPr algn="ctr"/>
            <a:r>
              <a:rPr lang="en-US" sz="3600" dirty="0">
                <a:hlinkClick r:id="rId3"/>
              </a:rPr>
              <a:t>Daniel </a:t>
            </a:r>
            <a:r>
              <a:rPr lang="en-US" sz="3600" dirty="0" smtClean="0">
                <a:hlinkClick r:id="rId3"/>
              </a:rPr>
              <a:t>7:13-14</a:t>
            </a:r>
            <a:r>
              <a:rPr lang="en-US" sz="3600" b="1" dirty="0" smtClean="0"/>
              <a:t> </a:t>
            </a:r>
            <a:r>
              <a:rPr lang="en-US" sz="3200" dirty="0" smtClean="0"/>
              <a:t>(ESV)</a:t>
            </a:r>
          </a:p>
          <a:p>
            <a:r>
              <a:rPr lang="en-US" sz="3200" b="1" dirty="0" smtClean="0"/>
              <a:t>  Son </a:t>
            </a:r>
            <a:r>
              <a:rPr lang="en-US" sz="3200" b="1" dirty="0"/>
              <a:t>of Man Given Dominion</a:t>
            </a:r>
            <a:endParaRPr lang="en-US" sz="3200" b="1" dirty="0" smtClean="0"/>
          </a:p>
        </p:txBody>
      </p:sp>
      <p:sp>
        <p:nvSpPr>
          <p:cNvPr id="11" name="Date Placeholder 10"/>
          <p:cNvSpPr>
            <a:spLocks noGrp="1"/>
          </p:cNvSpPr>
          <p:nvPr>
            <p:ph type="dt" sz="half" idx="2"/>
          </p:nvPr>
        </p:nvSpPr>
        <p:spPr/>
        <p:txBody>
          <a:bodyPr/>
          <a:lstStyle/>
          <a:p>
            <a:r>
              <a:rPr lang="en-US" smtClean="0"/>
              <a:t>April 12, 2016</a:t>
            </a:r>
            <a:endParaRPr lang="en-US" dirty="0"/>
          </a:p>
        </p:txBody>
      </p:sp>
      <p:sp>
        <p:nvSpPr>
          <p:cNvPr id="13" name="Footer Placeholder 12"/>
          <p:cNvSpPr>
            <a:spLocks noGrp="1"/>
          </p:cNvSpPr>
          <p:nvPr>
            <p:ph type="ftr" sz="quarter" idx="3"/>
          </p:nvPr>
        </p:nvSpPr>
        <p:spPr/>
        <p:txBody>
          <a:bodyPr/>
          <a:lstStyle/>
          <a:p>
            <a:r>
              <a:rPr lang="fr-FR" smtClean="0"/>
              <a:t>Lesson 7 - Daniel 7</a:t>
            </a:r>
            <a:endParaRPr lang="en-US" dirty="0"/>
          </a:p>
        </p:txBody>
      </p:sp>
      <p:sp>
        <p:nvSpPr>
          <p:cNvPr id="14" name="Slide Number Placeholder 13"/>
          <p:cNvSpPr>
            <a:spLocks noGrp="1"/>
          </p:cNvSpPr>
          <p:nvPr>
            <p:ph type="sldNum" sz="quarter" idx="4"/>
          </p:nvPr>
        </p:nvSpPr>
        <p:spPr/>
        <p:txBody>
          <a:bodyPr/>
          <a:lstStyle/>
          <a:p>
            <a:fld id="{5762F52A-C960-462B-8236-8A9481EACB9C}" type="slidenum">
              <a:rPr lang="en-US" smtClean="0"/>
              <a:pPr/>
              <a:t>9</a:t>
            </a:fld>
            <a:endParaRPr lang="en-US" dirty="0"/>
          </a:p>
        </p:txBody>
      </p:sp>
    </p:spTree>
    <p:extLst>
      <p:ext uri="{BB962C8B-B14F-4D97-AF65-F5344CB8AC3E}">
        <p14:creationId xmlns:p14="http://schemas.microsoft.com/office/powerpoint/2010/main" val="18722169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9887</TotalTime>
  <Words>1589</Words>
  <Application>Microsoft Office PowerPoint</Application>
  <PresentationFormat>Letter Paper (8.5x11 in)</PresentationFormat>
  <Paragraphs>455</Paragraphs>
  <Slides>34</Slides>
  <Notes>34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 R. Logan</dc:creator>
  <cp:lastModifiedBy>IT</cp:lastModifiedBy>
  <cp:revision>880</cp:revision>
  <cp:lastPrinted>2016-04-12T21:19:47Z</cp:lastPrinted>
  <dcterms:created xsi:type="dcterms:W3CDTF">2012-01-22T12:15:41Z</dcterms:created>
  <dcterms:modified xsi:type="dcterms:W3CDTF">2016-04-12T21:19:48Z</dcterms:modified>
</cp:coreProperties>
</file>