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handoutMasterIdLst>
    <p:handoutMasterId r:id="rId26"/>
  </p:handoutMasterIdLst>
  <p:sldIdLst>
    <p:sldId id="561" r:id="rId2"/>
    <p:sldId id="500" r:id="rId3"/>
    <p:sldId id="532" r:id="rId4"/>
    <p:sldId id="517" r:id="rId5"/>
    <p:sldId id="547" r:id="rId6"/>
    <p:sldId id="546" r:id="rId7"/>
    <p:sldId id="294" r:id="rId8"/>
    <p:sldId id="524" r:id="rId9"/>
    <p:sldId id="534" r:id="rId10"/>
    <p:sldId id="539" r:id="rId11"/>
    <p:sldId id="540" r:id="rId12"/>
    <p:sldId id="548" r:id="rId13"/>
    <p:sldId id="550" r:id="rId14"/>
    <p:sldId id="551" r:id="rId15"/>
    <p:sldId id="552" r:id="rId16"/>
    <p:sldId id="556" r:id="rId17"/>
    <p:sldId id="557" r:id="rId18"/>
    <p:sldId id="559" r:id="rId19"/>
    <p:sldId id="560" r:id="rId20"/>
    <p:sldId id="558" r:id="rId21"/>
    <p:sldId id="465" r:id="rId22"/>
    <p:sldId id="372" r:id="rId23"/>
    <p:sldId id="549" r:id="rId24"/>
  </p:sldIdLst>
  <p:sldSz cx="9144000" cy="6858000" type="letter"/>
  <p:notesSz cx="6985000" cy="9283700"/>
  <p:defaultTextStyle>
    <a:defPPr>
      <a:defRPr lang="en-US"/>
    </a:defPPr>
    <a:lvl1pPr marL="0" algn="l" defTabSz="914293" rtl="0" eaLnBrk="1" latinLnBrk="0" hangingPunct="1">
      <a:defRPr sz="1800" kern="1200">
        <a:solidFill>
          <a:schemeClr val="tx1"/>
        </a:solidFill>
        <a:latin typeface="+mn-lt"/>
        <a:ea typeface="+mn-ea"/>
        <a:cs typeface="+mn-cs"/>
      </a:defRPr>
    </a:lvl1pPr>
    <a:lvl2pPr marL="457146" algn="l" defTabSz="914293" rtl="0" eaLnBrk="1" latinLnBrk="0" hangingPunct="1">
      <a:defRPr sz="1800" kern="1200">
        <a:solidFill>
          <a:schemeClr val="tx1"/>
        </a:solidFill>
        <a:latin typeface="+mn-lt"/>
        <a:ea typeface="+mn-ea"/>
        <a:cs typeface="+mn-cs"/>
      </a:defRPr>
    </a:lvl2pPr>
    <a:lvl3pPr marL="914293" algn="l" defTabSz="914293" rtl="0" eaLnBrk="1" latinLnBrk="0" hangingPunct="1">
      <a:defRPr sz="1800" kern="1200">
        <a:solidFill>
          <a:schemeClr val="tx1"/>
        </a:solidFill>
        <a:latin typeface="+mn-lt"/>
        <a:ea typeface="+mn-ea"/>
        <a:cs typeface="+mn-cs"/>
      </a:defRPr>
    </a:lvl3pPr>
    <a:lvl4pPr marL="1371440" algn="l" defTabSz="914293" rtl="0" eaLnBrk="1" latinLnBrk="0" hangingPunct="1">
      <a:defRPr sz="1800" kern="1200">
        <a:solidFill>
          <a:schemeClr val="tx1"/>
        </a:solidFill>
        <a:latin typeface="+mn-lt"/>
        <a:ea typeface="+mn-ea"/>
        <a:cs typeface="+mn-cs"/>
      </a:defRPr>
    </a:lvl4pPr>
    <a:lvl5pPr marL="1828586" algn="l" defTabSz="914293" rtl="0" eaLnBrk="1" latinLnBrk="0" hangingPunct="1">
      <a:defRPr sz="1800" kern="1200">
        <a:solidFill>
          <a:schemeClr val="tx1"/>
        </a:solidFill>
        <a:latin typeface="+mn-lt"/>
        <a:ea typeface="+mn-ea"/>
        <a:cs typeface="+mn-cs"/>
      </a:defRPr>
    </a:lvl5pPr>
    <a:lvl6pPr marL="2285733" algn="l" defTabSz="914293" rtl="0" eaLnBrk="1" latinLnBrk="0" hangingPunct="1">
      <a:defRPr sz="1800" kern="1200">
        <a:solidFill>
          <a:schemeClr val="tx1"/>
        </a:solidFill>
        <a:latin typeface="+mn-lt"/>
        <a:ea typeface="+mn-ea"/>
        <a:cs typeface="+mn-cs"/>
      </a:defRPr>
    </a:lvl6pPr>
    <a:lvl7pPr marL="2742879" algn="l" defTabSz="914293" rtl="0" eaLnBrk="1" latinLnBrk="0" hangingPunct="1">
      <a:defRPr sz="1800" kern="1200">
        <a:solidFill>
          <a:schemeClr val="tx1"/>
        </a:solidFill>
        <a:latin typeface="+mn-lt"/>
        <a:ea typeface="+mn-ea"/>
        <a:cs typeface="+mn-cs"/>
      </a:defRPr>
    </a:lvl7pPr>
    <a:lvl8pPr marL="3200026" algn="l" defTabSz="914293" rtl="0" eaLnBrk="1" latinLnBrk="0" hangingPunct="1">
      <a:defRPr sz="1800" kern="1200">
        <a:solidFill>
          <a:schemeClr val="tx1"/>
        </a:solidFill>
        <a:latin typeface="+mn-lt"/>
        <a:ea typeface="+mn-ea"/>
        <a:cs typeface="+mn-cs"/>
      </a:defRPr>
    </a:lvl8pPr>
    <a:lvl9pPr marL="3657172" algn="l" defTabSz="914293"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4">
          <p15:clr>
            <a:srgbClr val="A4A3A4"/>
          </p15:clr>
        </p15:guide>
        <p15:guide id="2" pos="220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9140" autoAdjust="0"/>
  </p:normalViewPr>
  <p:slideViewPr>
    <p:cSldViewPr>
      <p:cViewPr varScale="1">
        <p:scale>
          <a:sx n="71" d="100"/>
          <a:sy n="71" d="100"/>
        </p:scale>
        <p:origin x="1272" y="54"/>
      </p:cViewPr>
      <p:guideLst>
        <p:guide orient="horz" pos="2160"/>
        <p:guide pos="2880"/>
      </p:guideLst>
    </p:cSldViewPr>
  </p:slideViewPr>
  <p:notesTextViewPr>
    <p:cViewPr>
      <p:scale>
        <a:sx n="100" d="100"/>
        <a:sy n="100" d="100"/>
      </p:scale>
      <p:origin x="0" y="0"/>
    </p:cViewPr>
  </p:notesTextViewPr>
  <p:sorterViewPr>
    <p:cViewPr varScale="1">
      <p:scale>
        <a:sx n="100" d="100"/>
        <a:sy n="100" d="100"/>
      </p:scale>
      <p:origin x="0" y="-5136"/>
    </p:cViewPr>
  </p:sorterViewPr>
  <p:notesViewPr>
    <p:cSldViewPr>
      <p:cViewPr varScale="1">
        <p:scale>
          <a:sx n="62" d="100"/>
          <a:sy n="62" d="100"/>
        </p:scale>
        <p:origin x="-2602" y="-91"/>
      </p:cViewPr>
      <p:guideLst>
        <p:guide orient="horz" pos="2924"/>
        <p:guide pos="220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75326463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7363"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956050" y="0"/>
            <a:ext cx="3027363" cy="463550"/>
          </a:xfrm>
          <a:prstGeom prst="rect">
            <a:avLst/>
          </a:prstGeom>
        </p:spPr>
        <p:txBody>
          <a:bodyPr vert="horz" lIns="91440" tIns="45720" rIns="91440" bIns="45720" rtlCol="0"/>
          <a:lstStyle>
            <a:lvl1pPr algn="r">
              <a:defRPr sz="1200"/>
            </a:lvl1pPr>
          </a:lstStyle>
          <a:p>
            <a:fld id="{63806ED6-219B-43DC-810C-C25DBE02FC02}" type="datetimeFigureOut">
              <a:rPr lang="en-US" smtClean="0"/>
              <a:pPr/>
              <a:t>25-Jan-16</a:t>
            </a:fld>
            <a:endParaRPr lang="en-US" dirty="0"/>
          </a:p>
        </p:txBody>
      </p:sp>
      <p:sp>
        <p:nvSpPr>
          <p:cNvPr id="4" name="Slide Image Placeholder 3"/>
          <p:cNvSpPr>
            <a:spLocks noGrp="1" noRot="1" noChangeAspect="1"/>
          </p:cNvSpPr>
          <p:nvPr>
            <p:ph type="sldImg" idx="2"/>
          </p:nvPr>
        </p:nvSpPr>
        <p:spPr>
          <a:xfrm>
            <a:off x="1171575" y="696913"/>
            <a:ext cx="4641850" cy="3481387"/>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98500" y="4410075"/>
            <a:ext cx="5588000" cy="417671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18563"/>
            <a:ext cx="3027363" cy="46355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56050" y="8818563"/>
            <a:ext cx="3027363" cy="463550"/>
          </a:xfrm>
          <a:prstGeom prst="rect">
            <a:avLst/>
          </a:prstGeom>
        </p:spPr>
        <p:txBody>
          <a:bodyPr vert="horz" lIns="91440" tIns="45720" rIns="91440" bIns="45720" rtlCol="0" anchor="b"/>
          <a:lstStyle>
            <a:lvl1pPr algn="r">
              <a:defRPr sz="1200"/>
            </a:lvl1pPr>
          </a:lstStyle>
          <a:p>
            <a:fld id="{F02CA1EB-B427-4E05-97C7-BF0A56AD723F}" type="slidenum">
              <a:rPr lang="en-US" smtClean="0"/>
              <a:pPr/>
              <a:t>‹#›</a:t>
            </a:fld>
            <a:endParaRPr lang="en-US" dirty="0"/>
          </a:p>
        </p:txBody>
      </p:sp>
    </p:spTree>
    <p:extLst>
      <p:ext uri="{BB962C8B-B14F-4D97-AF65-F5344CB8AC3E}">
        <p14:creationId xmlns:p14="http://schemas.microsoft.com/office/powerpoint/2010/main" val="639550026"/>
      </p:ext>
    </p:extLst>
  </p:cSld>
  <p:clrMap bg1="lt1" tx1="dk1" bg2="lt2" tx2="dk2" accent1="accent1" accent2="accent2" accent3="accent3" accent4="accent4" accent5="accent5" accent6="accent6" hlink="hlink" folHlink="folHlink"/>
  <p:notesStyle>
    <a:lvl1pPr marL="0" algn="l" defTabSz="914293" rtl="0" eaLnBrk="1" latinLnBrk="0" hangingPunct="1">
      <a:defRPr sz="1200" kern="1200">
        <a:solidFill>
          <a:schemeClr val="tx1"/>
        </a:solidFill>
        <a:latin typeface="+mn-lt"/>
        <a:ea typeface="+mn-ea"/>
        <a:cs typeface="+mn-cs"/>
      </a:defRPr>
    </a:lvl1pPr>
    <a:lvl2pPr marL="457146" algn="l" defTabSz="914293" rtl="0" eaLnBrk="1" latinLnBrk="0" hangingPunct="1">
      <a:defRPr sz="1200" kern="1200">
        <a:solidFill>
          <a:schemeClr val="tx1"/>
        </a:solidFill>
        <a:latin typeface="+mn-lt"/>
        <a:ea typeface="+mn-ea"/>
        <a:cs typeface="+mn-cs"/>
      </a:defRPr>
    </a:lvl2pPr>
    <a:lvl3pPr marL="914293" algn="l" defTabSz="914293" rtl="0" eaLnBrk="1" latinLnBrk="0" hangingPunct="1">
      <a:defRPr sz="1200" kern="1200">
        <a:solidFill>
          <a:schemeClr val="tx1"/>
        </a:solidFill>
        <a:latin typeface="+mn-lt"/>
        <a:ea typeface="+mn-ea"/>
        <a:cs typeface="+mn-cs"/>
      </a:defRPr>
    </a:lvl3pPr>
    <a:lvl4pPr marL="1371440" algn="l" defTabSz="914293" rtl="0" eaLnBrk="1" latinLnBrk="0" hangingPunct="1">
      <a:defRPr sz="1200" kern="1200">
        <a:solidFill>
          <a:schemeClr val="tx1"/>
        </a:solidFill>
        <a:latin typeface="+mn-lt"/>
        <a:ea typeface="+mn-ea"/>
        <a:cs typeface="+mn-cs"/>
      </a:defRPr>
    </a:lvl4pPr>
    <a:lvl5pPr marL="1828586" algn="l" defTabSz="914293" rtl="0" eaLnBrk="1" latinLnBrk="0" hangingPunct="1">
      <a:defRPr sz="1200" kern="1200">
        <a:solidFill>
          <a:schemeClr val="tx1"/>
        </a:solidFill>
        <a:latin typeface="+mn-lt"/>
        <a:ea typeface="+mn-ea"/>
        <a:cs typeface="+mn-cs"/>
      </a:defRPr>
    </a:lvl5pPr>
    <a:lvl6pPr marL="2285733" algn="l" defTabSz="914293" rtl="0" eaLnBrk="1" latinLnBrk="0" hangingPunct="1">
      <a:defRPr sz="1200" kern="1200">
        <a:solidFill>
          <a:schemeClr val="tx1"/>
        </a:solidFill>
        <a:latin typeface="+mn-lt"/>
        <a:ea typeface="+mn-ea"/>
        <a:cs typeface="+mn-cs"/>
      </a:defRPr>
    </a:lvl6pPr>
    <a:lvl7pPr marL="2742879" algn="l" defTabSz="914293" rtl="0" eaLnBrk="1" latinLnBrk="0" hangingPunct="1">
      <a:defRPr sz="1200" kern="1200">
        <a:solidFill>
          <a:schemeClr val="tx1"/>
        </a:solidFill>
        <a:latin typeface="+mn-lt"/>
        <a:ea typeface="+mn-ea"/>
        <a:cs typeface="+mn-cs"/>
      </a:defRPr>
    </a:lvl7pPr>
    <a:lvl8pPr marL="3200026" algn="l" defTabSz="914293" rtl="0" eaLnBrk="1" latinLnBrk="0" hangingPunct="1">
      <a:defRPr sz="1200" kern="1200">
        <a:solidFill>
          <a:schemeClr val="tx1"/>
        </a:solidFill>
        <a:latin typeface="+mn-lt"/>
        <a:ea typeface="+mn-ea"/>
        <a:cs typeface="+mn-cs"/>
      </a:defRPr>
    </a:lvl8pPr>
    <a:lvl9pPr marL="3657172" algn="l" defTabSz="914293"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dirty="0" smtClean="0"/>
          </a:p>
        </p:txBody>
      </p:sp>
      <p:sp>
        <p:nvSpPr>
          <p:cNvPr id="2867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912813" fontAlgn="base">
              <a:spcBef>
                <a:spcPct val="0"/>
              </a:spcBef>
              <a:spcAft>
                <a:spcPct val="0"/>
              </a:spcAft>
              <a:defRPr>
                <a:solidFill>
                  <a:schemeClr val="tx1"/>
                </a:solidFill>
                <a:latin typeface="Calibri" panose="020F0502020204030204" pitchFamily="34" charset="0"/>
              </a:defRPr>
            </a:lvl6pPr>
            <a:lvl7pPr marL="2971800" indent="-228600" defTabSz="912813" fontAlgn="base">
              <a:spcBef>
                <a:spcPct val="0"/>
              </a:spcBef>
              <a:spcAft>
                <a:spcPct val="0"/>
              </a:spcAft>
              <a:defRPr>
                <a:solidFill>
                  <a:schemeClr val="tx1"/>
                </a:solidFill>
                <a:latin typeface="Calibri" panose="020F0502020204030204" pitchFamily="34" charset="0"/>
              </a:defRPr>
            </a:lvl7pPr>
            <a:lvl8pPr marL="3429000" indent="-228600" defTabSz="912813" fontAlgn="base">
              <a:spcBef>
                <a:spcPct val="0"/>
              </a:spcBef>
              <a:spcAft>
                <a:spcPct val="0"/>
              </a:spcAft>
              <a:defRPr>
                <a:solidFill>
                  <a:schemeClr val="tx1"/>
                </a:solidFill>
                <a:latin typeface="Calibri" panose="020F0502020204030204" pitchFamily="34" charset="0"/>
              </a:defRPr>
            </a:lvl8pPr>
            <a:lvl9pPr marL="3886200" indent="-228600" defTabSz="912813" fontAlgn="base">
              <a:spcBef>
                <a:spcPct val="0"/>
              </a:spcBef>
              <a:spcAft>
                <a:spcPct val="0"/>
              </a:spcAft>
              <a:defRPr>
                <a:solidFill>
                  <a:schemeClr val="tx1"/>
                </a:solidFill>
                <a:latin typeface="Calibri" panose="020F0502020204030204" pitchFamily="34" charset="0"/>
              </a:defRPr>
            </a:lvl9pPr>
          </a:lstStyle>
          <a:p>
            <a:fld id="{66357FB3-5F4B-4988-95B9-AD880E5DCD3A}" type="slidenum">
              <a:rPr lang="en-US" altLang="en-US"/>
              <a:pPr/>
              <a:t>1</a:t>
            </a:fld>
            <a:endParaRPr lang="en-US" altLang="en-US" dirty="0"/>
          </a:p>
        </p:txBody>
      </p:sp>
    </p:spTree>
    <p:extLst>
      <p:ext uri="{BB962C8B-B14F-4D97-AF65-F5344CB8AC3E}">
        <p14:creationId xmlns:p14="http://schemas.microsoft.com/office/powerpoint/2010/main" val="194390599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02CA1EB-B427-4E05-97C7-BF0A56AD723F}" type="slidenum">
              <a:rPr lang="en-US" smtClean="0"/>
              <a:pPr/>
              <a:t>12</a:t>
            </a:fld>
            <a:endParaRPr lang="en-US" dirty="0"/>
          </a:p>
        </p:txBody>
      </p:sp>
    </p:spTree>
    <p:extLst>
      <p:ext uri="{BB962C8B-B14F-4D97-AF65-F5344CB8AC3E}">
        <p14:creationId xmlns:p14="http://schemas.microsoft.com/office/powerpoint/2010/main" val="273349742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02CA1EB-B427-4E05-97C7-BF0A56AD723F}" type="slidenum">
              <a:rPr lang="en-US" smtClean="0"/>
              <a:pPr/>
              <a:t>22</a:t>
            </a:fld>
            <a:endParaRPr lang="en-US" dirty="0"/>
          </a:p>
        </p:txBody>
      </p:sp>
    </p:spTree>
    <p:extLst>
      <p:ext uri="{BB962C8B-B14F-4D97-AF65-F5344CB8AC3E}">
        <p14:creationId xmlns:p14="http://schemas.microsoft.com/office/powerpoint/2010/main" val="18924478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02CA1EB-B427-4E05-97C7-BF0A56AD723F}" type="slidenum">
              <a:rPr lang="en-US" smtClean="0"/>
              <a:pPr/>
              <a:t>3</a:t>
            </a:fld>
            <a:endParaRPr lang="en-US" dirty="0"/>
          </a:p>
        </p:txBody>
      </p:sp>
    </p:spTree>
    <p:extLst>
      <p:ext uri="{BB962C8B-B14F-4D97-AF65-F5344CB8AC3E}">
        <p14:creationId xmlns:p14="http://schemas.microsoft.com/office/powerpoint/2010/main" val="37983997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02CA1EB-B427-4E05-97C7-BF0A56AD723F}" type="slidenum">
              <a:rPr lang="en-US" smtClean="0"/>
              <a:pPr/>
              <a:t>4</a:t>
            </a:fld>
            <a:endParaRPr lang="en-US" dirty="0"/>
          </a:p>
        </p:txBody>
      </p:sp>
    </p:spTree>
    <p:extLst>
      <p:ext uri="{BB962C8B-B14F-4D97-AF65-F5344CB8AC3E}">
        <p14:creationId xmlns:p14="http://schemas.microsoft.com/office/powerpoint/2010/main" val="21598774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02CA1EB-B427-4E05-97C7-BF0A56AD723F}" type="slidenum">
              <a:rPr lang="en-US" smtClean="0"/>
              <a:pPr/>
              <a:t>5</a:t>
            </a:fld>
            <a:endParaRPr lang="en-US" dirty="0"/>
          </a:p>
        </p:txBody>
      </p:sp>
    </p:spTree>
    <p:extLst>
      <p:ext uri="{BB962C8B-B14F-4D97-AF65-F5344CB8AC3E}">
        <p14:creationId xmlns:p14="http://schemas.microsoft.com/office/powerpoint/2010/main" val="36818650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02CA1EB-B427-4E05-97C7-BF0A56AD723F}" type="slidenum">
              <a:rPr lang="en-US" smtClean="0"/>
              <a:pPr/>
              <a:t>7</a:t>
            </a:fld>
            <a:endParaRPr lang="en-US" dirty="0"/>
          </a:p>
        </p:txBody>
      </p:sp>
    </p:spTree>
    <p:extLst>
      <p:ext uri="{BB962C8B-B14F-4D97-AF65-F5344CB8AC3E}">
        <p14:creationId xmlns:p14="http://schemas.microsoft.com/office/powerpoint/2010/main" val="6010091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02CA1EB-B427-4E05-97C7-BF0A56AD723F}" type="slidenum">
              <a:rPr lang="en-US" smtClean="0"/>
              <a:pPr/>
              <a:t>8</a:t>
            </a:fld>
            <a:endParaRPr lang="en-US" dirty="0"/>
          </a:p>
        </p:txBody>
      </p:sp>
    </p:spTree>
    <p:extLst>
      <p:ext uri="{BB962C8B-B14F-4D97-AF65-F5344CB8AC3E}">
        <p14:creationId xmlns:p14="http://schemas.microsoft.com/office/powerpoint/2010/main" val="566709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02CA1EB-B427-4E05-97C7-BF0A56AD723F}" type="slidenum">
              <a:rPr lang="en-US" smtClean="0"/>
              <a:pPr/>
              <a:t>9</a:t>
            </a:fld>
            <a:endParaRPr lang="en-US" dirty="0"/>
          </a:p>
        </p:txBody>
      </p:sp>
    </p:spTree>
    <p:extLst>
      <p:ext uri="{BB962C8B-B14F-4D97-AF65-F5344CB8AC3E}">
        <p14:creationId xmlns:p14="http://schemas.microsoft.com/office/powerpoint/2010/main" val="407377006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02CA1EB-B427-4E05-97C7-BF0A56AD723F}" type="slidenum">
              <a:rPr lang="en-US" smtClean="0"/>
              <a:pPr/>
              <a:t>10</a:t>
            </a:fld>
            <a:endParaRPr lang="en-US" dirty="0"/>
          </a:p>
        </p:txBody>
      </p:sp>
    </p:spTree>
    <p:extLst>
      <p:ext uri="{BB962C8B-B14F-4D97-AF65-F5344CB8AC3E}">
        <p14:creationId xmlns:p14="http://schemas.microsoft.com/office/powerpoint/2010/main" val="85716799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02CA1EB-B427-4E05-97C7-BF0A56AD723F}" type="slidenum">
              <a:rPr lang="en-US" smtClean="0"/>
              <a:pPr/>
              <a:t>11</a:t>
            </a:fld>
            <a:endParaRPr lang="en-US" dirty="0"/>
          </a:p>
        </p:txBody>
      </p:sp>
    </p:spTree>
    <p:extLst>
      <p:ext uri="{BB962C8B-B14F-4D97-AF65-F5344CB8AC3E}">
        <p14:creationId xmlns:p14="http://schemas.microsoft.com/office/powerpoint/2010/main" val="28369487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146" indent="0" algn="ctr">
              <a:buNone/>
              <a:defRPr>
                <a:solidFill>
                  <a:schemeClr val="tx1">
                    <a:tint val="75000"/>
                  </a:schemeClr>
                </a:solidFill>
              </a:defRPr>
            </a:lvl2pPr>
            <a:lvl3pPr marL="914293" indent="0" algn="ctr">
              <a:buNone/>
              <a:defRPr>
                <a:solidFill>
                  <a:schemeClr val="tx1">
                    <a:tint val="75000"/>
                  </a:schemeClr>
                </a:solidFill>
              </a:defRPr>
            </a:lvl3pPr>
            <a:lvl4pPr marL="1371440" indent="0" algn="ctr">
              <a:buNone/>
              <a:defRPr>
                <a:solidFill>
                  <a:schemeClr val="tx1">
                    <a:tint val="75000"/>
                  </a:schemeClr>
                </a:solidFill>
              </a:defRPr>
            </a:lvl4pPr>
            <a:lvl5pPr marL="1828586" indent="0" algn="ctr">
              <a:buNone/>
              <a:defRPr>
                <a:solidFill>
                  <a:schemeClr val="tx1">
                    <a:tint val="75000"/>
                  </a:schemeClr>
                </a:solidFill>
              </a:defRPr>
            </a:lvl5pPr>
            <a:lvl6pPr marL="2285733" indent="0" algn="ctr">
              <a:buNone/>
              <a:defRPr>
                <a:solidFill>
                  <a:schemeClr val="tx1">
                    <a:tint val="75000"/>
                  </a:schemeClr>
                </a:solidFill>
              </a:defRPr>
            </a:lvl6pPr>
            <a:lvl7pPr marL="2742879" indent="0" algn="ctr">
              <a:buNone/>
              <a:defRPr>
                <a:solidFill>
                  <a:schemeClr val="tx1">
                    <a:tint val="75000"/>
                  </a:schemeClr>
                </a:solidFill>
              </a:defRPr>
            </a:lvl7pPr>
            <a:lvl8pPr marL="3200026" indent="0" algn="ctr">
              <a:buNone/>
              <a:defRPr>
                <a:solidFill>
                  <a:schemeClr val="tx1">
                    <a:tint val="75000"/>
                  </a:schemeClr>
                </a:solidFill>
              </a:defRPr>
            </a:lvl8pPr>
            <a:lvl9pPr marL="3657172"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dirty="0" smtClean="0"/>
              <a:t>February 2, 2016</a:t>
            </a:r>
            <a:endParaRPr lang="en-US" dirty="0"/>
          </a:p>
        </p:txBody>
      </p:sp>
      <p:sp>
        <p:nvSpPr>
          <p:cNvPr id="5" name="Footer Placeholder 4"/>
          <p:cNvSpPr>
            <a:spLocks noGrp="1"/>
          </p:cNvSpPr>
          <p:nvPr>
            <p:ph type="ftr" sz="quarter" idx="11"/>
          </p:nvPr>
        </p:nvSpPr>
        <p:spPr/>
        <p:txBody>
          <a:bodyPr/>
          <a:lstStyle/>
          <a:p>
            <a:r>
              <a:rPr lang="fr-FR" dirty="0" smtClean="0"/>
              <a:t>Lesson 7 - Jude 1-16</a:t>
            </a:r>
            <a:endParaRPr lang="en-US" dirty="0"/>
          </a:p>
        </p:txBody>
      </p:sp>
      <p:sp>
        <p:nvSpPr>
          <p:cNvPr id="6" name="Slide Number Placeholder 5"/>
          <p:cNvSpPr>
            <a:spLocks noGrp="1"/>
          </p:cNvSpPr>
          <p:nvPr>
            <p:ph type="sldNum" sz="quarter" idx="12"/>
          </p:nvPr>
        </p:nvSpPr>
        <p:spPr/>
        <p:txBody>
          <a:bodyPr/>
          <a:lstStyle/>
          <a:p>
            <a:fld id="{5762F52A-C960-462B-8236-8A9481EACB9C}"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dirty="0" smtClean="0"/>
              <a:t>February 2, 2016</a:t>
            </a:r>
            <a:endParaRPr lang="en-US" dirty="0"/>
          </a:p>
        </p:txBody>
      </p:sp>
      <p:sp>
        <p:nvSpPr>
          <p:cNvPr id="5" name="Footer Placeholder 4"/>
          <p:cNvSpPr>
            <a:spLocks noGrp="1"/>
          </p:cNvSpPr>
          <p:nvPr>
            <p:ph type="ftr" sz="quarter" idx="11"/>
          </p:nvPr>
        </p:nvSpPr>
        <p:spPr/>
        <p:txBody>
          <a:bodyPr/>
          <a:lstStyle/>
          <a:p>
            <a:r>
              <a:rPr lang="fr-FR" dirty="0" smtClean="0"/>
              <a:t>Lesson 7 - Jude 1-16</a:t>
            </a:r>
            <a:endParaRPr lang="en-US" dirty="0"/>
          </a:p>
        </p:txBody>
      </p:sp>
      <p:sp>
        <p:nvSpPr>
          <p:cNvPr id="6" name="Slide Number Placeholder 5"/>
          <p:cNvSpPr>
            <a:spLocks noGrp="1"/>
          </p:cNvSpPr>
          <p:nvPr>
            <p:ph type="sldNum" sz="quarter" idx="12"/>
          </p:nvPr>
        </p:nvSpPr>
        <p:spPr/>
        <p:txBody>
          <a:bodyPr/>
          <a:lstStyle/>
          <a:p>
            <a:fld id="{5762F52A-C960-462B-8236-8A9481EACB9C}"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dirty="0" smtClean="0"/>
              <a:t>February 2, 2016</a:t>
            </a:r>
            <a:endParaRPr lang="en-US" dirty="0"/>
          </a:p>
        </p:txBody>
      </p:sp>
      <p:sp>
        <p:nvSpPr>
          <p:cNvPr id="5" name="Footer Placeholder 4"/>
          <p:cNvSpPr>
            <a:spLocks noGrp="1"/>
          </p:cNvSpPr>
          <p:nvPr>
            <p:ph type="ftr" sz="quarter" idx="11"/>
          </p:nvPr>
        </p:nvSpPr>
        <p:spPr/>
        <p:txBody>
          <a:bodyPr/>
          <a:lstStyle/>
          <a:p>
            <a:r>
              <a:rPr lang="fr-FR" dirty="0" smtClean="0"/>
              <a:t>Lesson 7 - Jude 1-16</a:t>
            </a:r>
            <a:endParaRPr lang="en-US" dirty="0"/>
          </a:p>
        </p:txBody>
      </p:sp>
      <p:sp>
        <p:nvSpPr>
          <p:cNvPr id="6" name="Slide Number Placeholder 5"/>
          <p:cNvSpPr>
            <a:spLocks noGrp="1"/>
          </p:cNvSpPr>
          <p:nvPr>
            <p:ph type="sldNum" sz="quarter" idx="12"/>
          </p:nvPr>
        </p:nvSpPr>
        <p:spPr/>
        <p:txBody>
          <a:bodyPr/>
          <a:lstStyle/>
          <a:p>
            <a:fld id="{5762F52A-C960-462B-8236-8A9481EACB9C}"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dirty="0" smtClean="0"/>
              <a:t>February 2, 2016</a:t>
            </a:r>
            <a:endParaRPr lang="en-US" dirty="0"/>
          </a:p>
        </p:txBody>
      </p:sp>
      <p:sp>
        <p:nvSpPr>
          <p:cNvPr id="5" name="Footer Placeholder 4"/>
          <p:cNvSpPr>
            <a:spLocks noGrp="1"/>
          </p:cNvSpPr>
          <p:nvPr>
            <p:ph type="ftr" sz="quarter" idx="11"/>
          </p:nvPr>
        </p:nvSpPr>
        <p:spPr/>
        <p:txBody>
          <a:bodyPr/>
          <a:lstStyle/>
          <a:p>
            <a:r>
              <a:rPr lang="fr-FR" dirty="0" smtClean="0"/>
              <a:t>Lesson 7 - Jude 1-16</a:t>
            </a:r>
            <a:endParaRPr lang="en-US" dirty="0"/>
          </a:p>
        </p:txBody>
      </p:sp>
      <p:sp>
        <p:nvSpPr>
          <p:cNvPr id="6" name="Slide Number Placeholder 5"/>
          <p:cNvSpPr>
            <a:spLocks noGrp="1"/>
          </p:cNvSpPr>
          <p:nvPr>
            <p:ph type="sldNum" sz="quarter" idx="12"/>
          </p:nvPr>
        </p:nvSpPr>
        <p:spPr/>
        <p:txBody>
          <a:bodyPr/>
          <a:lstStyle/>
          <a:p>
            <a:fld id="{5762F52A-C960-462B-8236-8A9481EACB9C}"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1"/>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146" indent="0">
              <a:buNone/>
              <a:defRPr sz="1800">
                <a:solidFill>
                  <a:schemeClr val="tx1">
                    <a:tint val="75000"/>
                  </a:schemeClr>
                </a:solidFill>
              </a:defRPr>
            </a:lvl2pPr>
            <a:lvl3pPr marL="914293" indent="0">
              <a:buNone/>
              <a:defRPr sz="1600">
                <a:solidFill>
                  <a:schemeClr val="tx1">
                    <a:tint val="75000"/>
                  </a:schemeClr>
                </a:solidFill>
              </a:defRPr>
            </a:lvl3pPr>
            <a:lvl4pPr marL="1371440" indent="0">
              <a:buNone/>
              <a:defRPr sz="1400">
                <a:solidFill>
                  <a:schemeClr val="tx1">
                    <a:tint val="75000"/>
                  </a:schemeClr>
                </a:solidFill>
              </a:defRPr>
            </a:lvl4pPr>
            <a:lvl5pPr marL="1828586" indent="0">
              <a:buNone/>
              <a:defRPr sz="1400">
                <a:solidFill>
                  <a:schemeClr val="tx1">
                    <a:tint val="75000"/>
                  </a:schemeClr>
                </a:solidFill>
              </a:defRPr>
            </a:lvl5pPr>
            <a:lvl6pPr marL="2285733" indent="0">
              <a:buNone/>
              <a:defRPr sz="1400">
                <a:solidFill>
                  <a:schemeClr val="tx1">
                    <a:tint val="75000"/>
                  </a:schemeClr>
                </a:solidFill>
              </a:defRPr>
            </a:lvl6pPr>
            <a:lvl7pPr marL="2742879" indent="0">
              <a:buNone/>
              <a:defRPr sz="1400">
                <a:solidFill>
                  <a:schemeClr val="tx1">
                    <a:tint val="75000"/>
                  </a:schemeClr>
                </a:solidFill>
              </a:defRPr>
            </a:lvl7pPr>
            <a:lvl8pPr marL="3200026" indent="0">
              <a:buNone/>
              <a:defRPr sz="1400">
                <a:solidFill>
                  <a:schemeClr val="tx1">
                    <a:tint val="75000"/>
                  </a:schemeClr>
                </a:solidFill>
              </a:defRPr>
            </a:lvl8pPr>
            <a:lvl9pPr marL="3657172"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dirty="0" smtClean="0"/>
              <a:t>February 2, 2016</a:t>
            </a:r>
            <a:endParaRPr lang="en-US" dirty="0"/>
          </a:p>
        </p:txBody>
      </p:sp>
      <p:sp>
        <p:nvSpPr>
          <p:cNvPr id="5" name="Footer Placeholder 4"/>
          <p:cNvSpPr>
            <a:spLocks noGrp="1"/>
          </p:cNvSpPr>
          <p:nvPr>
            <p:ph type="ftr" sz="quarter" idx="11"/>
          </p:nvPr>
        </p:nvSpPr>
        <p:spPr/>
        <p:txBody>
          <a:bodyPr/>
          <a:lstStyle/>
          <a:p>
            <a:r>
              <a:rPr lang="fr-FR" dirty="0" smtClean="0"/>
              <a:t>Lesson 7 - Jude 1-16</a:t>
            </a:r>
            <a:endParaRPr lang="en-US" dirty="0"/>
          </a:p>
        </p:txBody>
      </p:sp>
      <p:sp>
        <p:nvSpPr>
          <p:cNvPr id="6" name="Slide Number Placeholder 5"/>
          <p:cNvSpPr>
            <a:spLocks noGrp="1"/>
          </p:cNvSpPr>
          <p:nvPr>
            <p:ph type="sldNum" sz="quarter" idx="12"/>
          </p:nvPr>
        </p:nvSpPr>
        <p:spPr/>
        <p:txBody>
          <a:bodyPr/>
          <a:lstStyle/>
          <a:p>
            <a:fld id="{5762F52A-C960-462B-8236-8A9481EACB9C}"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dirty="0" smtClean="0"/>
              <a:t>February 2, 2016</a:t>
            </a:r>
            <a:endParaRPr lang="en-US" dirty="0"/>
          </a:p>
        </p:txBody>
      </p:sp>
      <p:sp>
        <p:nvSpPr>
          <p:cNvPr id="6" name="Footer Placeholder 5"/>
          <p:cNvSpPr>
            <a:spLocks noGrp="1"/>
          </p:cNvSpPr>
          <p:nvPr>
            <p:ph type="ftr" sz="quarter" idx="11"/>
          </p:nvPr>
        </p:nvSpPr>
        <p:spPr/>
        <p:txBody>
          <a:bodyPr/>
          <a:lstStyle/>
          <a:p>
            <a:r>
              <a:rPr lang="fr-FR" dirty="0" smtClean="0"/>
              <a:t>Lesson 7 - Jude 1-16</a:t>
            </a:r>
            <a:endParaRPr lang="en-US" dirty="0"/>
          </a:p>
        </p:txBody>
      </p:sp>
      <p:sp>
        <p:nvSpPr>
          <p:cNvPr id="7" name="Slide Number Placeholder 6"/>
          <p:cNvSpPr>
            <a:spLocks noGrp="1"/>
          </p:cNvSpPr>
          <p:nvPr>
            <p:ph type="sldNum" sz="quarter" idx="12"/>
          </p:nvPr>
        </p:nvSpPr>
        <p:spPr/>
        <p:txBody>
          <a:bodyPr/>
          <a:lstStyle/>
          <a:p>
            <a:fld id="{5762F52A-C960-462B-8236-8A9481EACB9C}"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146" indent="0">
              <a:buNone/>
              <a:defRPr sz="2000" b="1"/>
            </a:lvl2pPr>
            <a:lvl3pPr marL="914293" indent="0">
              <a:buNone/>
              <a:defRPr sz="1800" b="1"/>
            </a:lvl3pPr>
            <a:lvl4pPr marL="1371440" indent="0">
              <a:buNone/>
              <a:defRPr sz="1600" b="1"/>
            </a:lvl4pPr>
            <a:lvl5pPr marL="1828586" indent="0">
              <a:buNone/>
              <a:defRPr sz="1600" b="1"/>
            </a:lvl5pPr>
            <a:lvl6pPr marL="2285733" indent="0">
              <a:buNone/>
              <a:defRPr sz="1600" b="1"/>
            </a:lvl6pPr>
            <a:lvl7pPr marL="2742879" indent="0">
              <a:buNone/>
              <a:defRPr sz="1600" b="1"/>
            </a:lvl7pPr>
            <a:lvl8pPr marL="3200026" indent="0">
              <a:buNone/>
              <a:defRPr sz="1600" b="1"/>
            </a:lvl8pPr>
            <a:lvl9pPr marL="3657172"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146" indent="0">
              <a:buNone/>
              <a:defRPr sz="2000" b="1"/>
            </a:lvl2pPr>
            <a:lvl3pPr marL="914293" indent="0">
              <a:buNone/>
              <a:defRPr sz="1800" b="1"/>
            </a:lvl3pPr>
            <a:lvl4pPr marL="1371440" indent="0">
              <a:buNone/>
              <a:defRPr sz="1600" b="1"/>
            </a:lvl4pPr>
            <a:lvl5pPr marL="1828586" indent="0">
              <a:buNone/>
              <a:defRPr sz="1600" b="1"/>
            </a:lvl5pPr>
            <a:lvl6pPr marL="2285733" indent="0">
              <a:buNone/>
              <a:defRPr sz="1600" b="1"/>
            </a:lvl6pPr>
            <a:lvl7pPr marL="2742879" indent="0">
              <a:buNone/>
              <a:defRPr sz="1600" b="1"/>
            </a:lvl7pPr>
            <a:lvl8pPr marL="3200026" indent="0">
              <a:buNone/>
              <a:defRPr sz="1600" b="1"/>
            </a:lvl8pPr>
            <a:lvl9pPr marL="3657172"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dirty="0" smtClean="0"/>
              <a:t>February 2, 2016</a:t>
            </a:r>
            <a:endParaRPr lang="en-US" dirty="0"/>
          </a:p>
        </p:txBody>
      </p:sp>
      <p:sp>
        <p:nvSpPr>
          <p:cNvPr id="8" name="Footer Placeholder 7"/>
          <p:cNvSpPr>
            <a:spLocks noGrp="1"/>
          </p:cNvSpPr>
          <p:nvPr>
            <p:ph type="ftr" sz="quarter" idx="11"/>
          </p:nvPr>
        </p:nvSpPr>
        <p:spPr/>
        <p:txBody>
          <a:bodyPr/>
          <a:lstStyle/>
          <a:p>
            <a:r>
              <a:rPr lang="fr-FR" dirty="0" smtClean="0"/>
              <a:t>Lesson 7 - Jude 1-16</a:t>
            </a:r>
            <a:endParaRPr lang="en-US" dirty="0"/>
          </a:p>
        </p:txBody>
      </p:sp>
      <p:sp>
        <p:nvSpPr>
          <p:cNvPr id="9" name="Slide Number Placeholder 8"/>
          <p:cNvSpPr>
            <a:spLocks noGrp="1"/>
          </p:cNvSpPr>
          <p:nvPr>
            <p:ph type="sldNum" sz="quarter" idx="12"/>
          </p:nvPr>
        </p:nvSpPr>
        <p:spPr/>
        <p:txBody>
          <a:bodyPr/>
          <a:lstStyle/>
          <a:p>
            <a:fld id="{5762F52A-C960-462B-8236-8A9481EACB9C}"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dirty="0" smtClean="0"/>
              <a:t>February 2, 2016</a:t>
            </a:r>
            <a:endParaRPr lang="en-US" dirty="0"/>
          </a:p>
        </p:txBody>
      </p:sp>
      <p:sp>
        <p:nvSpPr>
          <p:cNvPr id="4" name="Footer Placeholder 3"/>
          <p:cNvSpPr>
            <a:spLocks noGrp="1"/>
          </p:cNvSpPr>
          <p:nvPr>
            <p:ph type="ftr" sz="quarter" idx="11"/>
          </p:nvPr>
        </p:nvSpPr>
        <p:spPr/>
        <p:txBody>
          <a:bodyPr/>
          <a:lstStyle/>
          <a:p>
            <a:r>
              <a:rPr lang="fr-FR" dirty="0" smtClean="0"/>
              <a:t>Lesson 7 - Jude 1-16</a:t>
            </a:r>
            <a:endParaRPr lang="en-US" dirty="0"/>
          </a:p>
        </p:txBody>
      </p:sp>
      <p:sp>
        <p:nvSpPr>
          <p:cNvPr id="5" name="Slide Number Placeholder 4"/>
          <p:cNvSpPr>
            <a:spLocks noGrp="1"/>
          </p:cNvSpPr>
          <p:nvPr>
            <p:ph type="sldNum" sz="quarter" idx="12"/>
          </p:nvPr>
        </p:nvSpPr>
        <p:spPr/>
        <p:txBody>
          <a:bodyPr/>
          <a:lstStyle/>
          <a:p>
            <a:fld id="{5762F52A-C960-462B-8236-8A9481EACB9C}"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152400" y="6548755"/>
            <a:ext cx="1447800" cy="365125"/>
          </a:xfrm>
        </p:spPr>
        <p:txBody>
          <a:bodyPr/>
          <a:lstStyle>
            <a:lvl1pPr>
              <a:defRPr/>
            </a:lvl1pPr>
          </a:lstStyle>
          <a:p>
            <a:r>
              <a:rPr lang="en-US" dirty="0" smtClean="0"/>
              <a:t>February 2, 2016</a:t>
            </a:r>
            <a:endParaRPr lang="en-US" dirty="0"/>
          </a:p>
        </p:txBody>
      </p:sp>
      <p:sp>
        <p:nvSpPr>
          <p:cNvPr id="3" name="Footer Placeholder 2"/>
          <p:cNvSpPr>
            <a:spLocks noGrp="1"/>
          </p:cNvSpPr>
          <p:nvPr>
            <p:ph type="ftr" sz="quarter" idx="11"/>
          </p:nvPr>
        </p:nvSpPr>
        <p:spPr>
          <a:xfrm>
            <a:off x="2087880" y="6558915"/>
            <a:ext cx="4953000" cy="365125"/>
          </a:xfrm>
        </p:spPr>
        <p:txBody>
          <a:bodyPr/>
          <a:lstStyle/>
          <a:p>
            <a:r>
              <a:rPr lang="fr-FR" dirty="0" smtClean="0"/>
              <a:t>Lesson 7 - Jude 1-16</a:t>
            </a:r>
            <a:endParaRPr lang="en-US" dirty="0"/>
          </a:p>
        </p:txBody>
      </p:sp>
      <p:sp>
        <p:nvSpPr>
          <p:cNvPr id="4" name="Slide Number Placeholder 3"/>
          <p:cNvSpPr>
            <a:spLocks noGrp="1"/>
          </p:cNvSpPr>
          <p:nvPr>
            <p:ph type="sldNum" sz="quarter" idx="12"/>
          </p:nvPr>
        </p:nvSpPr>
        <p:spPr>
          <a:xfrm>
            <a:off x="8305800" y="6518275"/>
            <a:ext cx="685800" cy="365125"/>
          </a:xfrm>
        </p:spPr>
        <p:txBody>
          <a:bodyPr/>
          <a:lstStyle>
            <a:lvl1pPr algn="r">
              <a:defRPr/>
            </a:lvl1pPr>
          </a:lstStyle>
          <a:p>
            <a:fld id="{5762F52A-C960-462B-8236-8A9481EACB9C}"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435100"/>
            <a:ext cx="3008313" cy="4691063"/>
          </a:xfrm>
        </p:spPr>
        <p:txBody>
          <a:bodyPr/>
          <a:lstStyle>
            <a:lvl1pPr marL="0" indent="0">
              <a:buNone/>
              <a:defRPr sz="1400"/>
            </a:lvl1pPr>
            <a:lvl2pPr marL="457146" indent="0">
              <a:buNone/>
              <a:defRPr sz="1200"/>
            </a:lvl2pPr>
            <a:lvl3pPr marL="914293" indent="0">
              <a:buNone/>
              <a:defRPr sz="1000"/>
            </a:lvl3pPr>
            <a:lvl4pPr marL="1371440" indent="0">
              <a:buNone/>
              <a:defRPr sz="900"/>
            </a:lvl4pPr>
            <a:lvl5pPr marL="1828586" indent="0">
              <a:buNone/>
              <a:defRPr sz="900"/>
            </a:lvl5pPr>
            <a:lvl6pPr marL="2285733" indent="0">
              <a:buNone/>
              <a:defRPr sz="900"/>
            </a:lvl6pPr>
            <a:lvl7pPr marL="2742879" indent="0">
              <a:buNone/>
              <a:defRPr sz="900"/>
            </a:lvl7pPr>
            <a:lvl8pPr marL="3200026" indent="0">
              <a:buNone/>
              <a:defRPr sz="900"/>
            </a:lvl8pPr>
            <a:lvl9pPr marL="3657172"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dirty="0" smtClean="0"/>
              <a:t>February 2, 2016</a:t>
            </a:r>
            <a:endParaRPr lang="en-US" dirty="0"/>
          </a:p>
        </p:txBody>
      </p:sp>
      <p:sp>
        <p:nvSpPr>
          <p:cNvPr id="6" name="Footer Placeholder 5"/>
          <p:cNvSpPr>
            <a:spLocks noGrp="1"/>
          </p:cNvSpPr>
          <p:nvPr>
            <p:ph type="ftr" sz="quarter" idx="11"/>
          </p:nvPr>
        </p:nvSpPr>
        <p:spPr/>
        <p:txBody>
          <a:bodyPr/>
          <a:lstStyle/>
          <a:p>
            <a:r>
              <a:rPr lang="fr-FR" dirty="0" smtClean="0"/>
              <a:t>Lesson 7 - Jude 1-16</a:t>
            </a:r>
            <a:endParaRPr lang="en-US" dirty="0"/>
          </a:p>
        </p:txBody>
      </p:sp>
      <p:sp>
        <p:nvSpPr>
          <p:cNvPr id="7" name="Slide Number Placeholder 6"/>
          <p:cNvSpPr>
            <a:spLocks noGrp="1"/>
          </p:cNvSpPr>
          <p:nvPr>
            <p:ph type="sldNum" sz="quarter" idx="12"/>
          </p:nvPr>
        </p:nvSpPr>
        <p:spPr/>
        <p:txBody>
          <a:bodyPr/>
          <a:lstStyle/>
          <a:p>
            <a:fld id="{5762F52A-C960-462B-8236-8A9481EACB9C}"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146" indent="0">
              <a:buNone/>
              <a:defRPr sz="2800"/>
            </a:lvl2pPr>
            <a:lvl3pPr marL="914293" indent="0">
              <a:buNone/>
              <a:defRPr sz="2400"/>
            </a:lvl3pPr>
            <a:lvl4pPr marL="1371440" indent="0">
              <a:buNone/>
              <a:defRPr sz="2000"/>
            </a:lvl4pPr>
            <a:lvl5pPr marL="1828586" indent="0">
              <a:buNone/>
              <a:defRPr sz="2000"/>
            </a:lvl5pPr>
            <a:lvl6pPr marL="2285733" indent="0">
              <a:buNone/>
              <a:defRPr sz="2000"/>
            </a:lvl6pPr>
            <a:lvl7pPr marL="2742879" indent="0">
              <a:buNone/>
              <a:defRPr sz="2000"/>
            </a:lvl7pPr>
            <a:lvl8pPr marL="3200026" indent="0">
              <a:buNone/>
              <a:defRPr sz="2000"/>
            </a:lvl8pPr>
            <a:lvl9pPr marL="3657172"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146" indent="0">
              <a:buNone/>
              <a:defRPr sz="1200"/>
            </a:lvl2pPr>
            <a:lvl3pPr marL="914293" indent="0">
              <a:buNone/>
              <a:defRPr sz="1000"/>
            </a:lvl3pPr>
            <a:lvl4pPr marL="1371440" indent="0">
              <a:buNone/>
              <a:defRPr sz="900"/>
            </a:lvl4pPr>
            <a:lvl5pPr marL="1828586" indent="0">
              <a:buNone/>
              <a:defRPr sz="900"/>
            </a:lvl5pPr>
            <a:lvl6pPr marL="2285733" indent="0">
              <a:buNone/>
              <a:defRPr sz="900"/>
            </a:lvl6pPr>
            <a:lvl7pPr marL="2742879" indent="0">
              <a:buNone/>
              <a:defRPr sz="900"/>
            </a:lvl7pPr>
            <a:lvl8pPr marL="3200026" indent="0">
              <a:buNone/>
              <a:defRPr sz="900"/>
            </a:lvl8pPr>
            <a:lvl9pPr marL="3657172"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dirty="0" smtClean="0"/>
              <a:t>February 2, 2016</a:t>
            </a:r>
            <a:endParaRPr lang="en-US" dirty="0"/>
          </a:p>
        </p:txBody>
      </p:sp>
      <p:sp>
        <p:nvSpPr>
          <p:cNvPr id="6" name="Footer Placeholder 5"/>
          <p:cNvSpPr>
            <a:spLocks noGrp="1"/>
          </p:cNvSpPr>
          <p:nvPr>
            <p:ph type="ftr" sz="quarter" idx="11"/>
          </p:nvPr>
        </p:nvSpPr>
        <p:spPr/>
        <p:txBody>
          <a:bodyPr/>
          <a:lstStyle/>
          <a:p>
            <a:r>
              <a:rPr lang="fr-FR" dirty="0" smtClean="0"/>
              <a:t>Lesson 7 - Jude 1-16</a:t>
            </a:r>
            <a:endParaRPr lang="en-US" dirty="0"/>
          </a:p>
        </p:txBody>
      </p:sp>
      <p:sp>
        <p:nvSpPr>
          <p:cNvPr id="7" name="Slide Number Placeholder 6"/>
          <p:cNvSpPr>
            <a:spLocks noGrp="1"/>
          </p:cNvSpPr>
          <p:nvPr>
            <p:ph type="sldNum" sz="quarter" idx="12"/>
          </p:nvPr>
        </p:nvSpPr>
        <p:spPr/>
        <p:txBody>
          <a:bodyPr/>
          <a:lstStyle/>
          <a:p>
            <a:fld id="{5762F52A-C960-462B-8236-8A9481EACB9C}"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29" tIns="45714" rIns="91429" bIns="45714"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1"/>
            <a:ext cx="8229600" cy="4525963"/>
          </a:xfrm>
          <a:prstGeom prst="rect">
            <a:avLst/>
          </a:prstGeom>
        </p:spPr>
        <p:txBody>
          <a:bodyPr vert="horz" lIns="91429" tIns="45714" rIns="91429" bIns="45714"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184836" y="6550969"/>
            <a:ext cx="1567764" cy="365125"/>
          </a:xfrm>
          <a:prstGeom prst="rect">
            <a:avLst/>
          </a:prstGeom>
        </p:spPr>
        <p:txBody>
          <a:bodyPr vert="horz" lIns="91429" tIns="45714" rIns="91429" bIns="45714" rtlCol="0" anchor="ctr"/>
          <a:lstStyle>
            <a:lvl1pPr algn="l">
              <a:defRPr sz="1200">
                <a:solidFill>
                  <a:schemeClr val="tx1"/>
                </a:solidFill>
              </a:defRPr>
            </a:lvl1pPr>
          </a:lstStyle>
          <a:p>
            <a:r>
              <a:rPr lang="en-US" dirty="0" smtClean="0"/>
              <a:t>February 2, 2016</a:t>
            </a:r>
            <a:endParaRPr lang="en-US" dirty="0"/>
          </a:p>
        </p:txBody>
      </p:sp>
      <p:sp>
        <p:nvSpPr>
          <p:cNvPr id="5" name="Footer Placeholder 4"/>
          <p:cNvSpPr>
            <a:spLocks noGrp="1"/>
          </p:cNvSpPr>
          <p:nvPr>
            <p:ph type="ftr" sz="quarter" idx="3"/>
          </p:nvPr>
        </p:nvSpPr>
        <p:spPr>
          <a:xfrm>
            <a:off x="1407812" y="6560022"/>
            <a:ext cx="6324600" cy="365125"/>
          </a:xfrm>
          <a:prstGeom prst="rect">
            <a:avLst/>
          </a:prstGeom>
        </p:spPr>
        <p:txBody>
          <a:bodyPr vert="horz" lIns="91429" tIns="45714" rIns="91429" bIns="45714" rtlCol="0" anchor="ctr"/>
          <a:lstStyle>
            <a:lvl1pPr algn="ctr">
              <a:defRPr sz="1200">
                <a:solidFill>
                  <a:schemeClr val="tx1"/>
                </a:solidFill>
              </a:defRPr>
            </a:lvl1pPr>
          </a:lstStyle>
          <a:p>
            <a:r>
              <a:rPr lang="fr-FR" dirty="0" smtClean="0"/>
              <a:t>Lesson 7 - Jude 1-16</a:t>
            </a:r>
            <a:endParaRPr lang="en-US" dirty="0"/>
          </a:p>
        </p:txBody>
      </p:sp>
      <p:sp>
        <p:nvSpPr>
          <p:cNvPr id="6" name="Slide Number Placeholder 5"/>
          <p:cNvSpPr>
            <a:spLocks noGrp="1"/>
          </p:cNvSpPr>
          <p:nvPr>
            <p:ph type="sldNum" sz="quarter" idx="4"/>
          </p:nvPr>
        </p:nvSpPr>
        <p:spPr>
          <a:xfrm>
            <a:off x="8382000" y="6519382"/>
            <a:ext cx="685800" cy="365125"/>
          </a:xfrm>
          <a:prstGeom prst="rect">
            <a:avLst/>
          </a:prstGeom>
        </p:spPr>
        <p:txBody>
          <a:bodyPr vert="horz" lIns="91429" tIns="45714" rIns="91429" bIns="45714" rtlCol="0" anchor="ctr"/>
          <a:lstStyle>
            <a:lvl1pPr algn="r">
              <a:defRPr sz="1200">
                <a:solidFill>
                  <a:schemeClr val="tx1"/>
                </a:solidFill>
              </a:defRPr>
            </a:lvl1pPr>
          </a:lstStyle>
          <a:p>
            <a:fld id="{5762F52A-C960-462B-8236-8A9481EACB9C}" type="slidenum">
              <a:rPr lang="en-US" smtClean="0"/>
              <a:pPr/>
              <a:t>‹#›</a:t>
            </a:fld>
            <a:endParaRPr lang="en-US" dirty="0"/>
          </a:p>
        </p:txBody>
      </p:sp>
      <p:pic>
        <p:nvPicPr>
          <p:cNvPr id="7" name="Picture 6"/>
          <p:cNvPicPr>
            <a:picLocks noChangeAspect="1" noChangeArrowheads="1"/>
          </p:cNvPicPr>
          <p:nvPr userDrawn="1"/>
        </p:nvPicPr>
        <p:blipFill>
          <a:blip r:embed="rId13" cstate="print"/>
          <a:srcRect/>
          <a:stretch>
            <a:fillRect/>
          </a:stretch>
        </p:blipFill>
        <p:spPr bwMode="auto">
          <a:xfrm>
            <a:off x="178250" y="76199"/>
            <a:ext cx="1726750" cy="1304097"/>
          </a:xfrm>
          <a:prstGeom prst="rect">
            <a:avLst/>
          </a:prstGeom>
          <a:noFill/>
          <a:ln w="9525">
            <a:noFill/>
            <a:miter lim="800000"/>
            <a:headEnd/>
            <a:tailEnd/>
          </a:ln>
        </p:spPr>
      </p:pic>
      <p:pic>
        <p:nvPicPr>
          <p:cNvPr id="8" name="Picture 3" descr="MOB logo"/>
          <p:cNvPicPr>
            <a:picLocks noChangeAspect="1" noChangeArrowheads="1"/>
          </p:cNvPicPr>
          <p:nvPr userDrawn="1"/>
        </p:nvPicPr>
        <p:blipFill>
          <a:blip r:embed="rId14" cstate="print"/>
          <a:srcRect/>
          <a:stretch>
            <a:fillRect/>
          </a:stretch>
        </p:blipFill>
        <p:spPr bwMode="auto">
          <a:xfrm>
            <a:off x="6934200" y="113557"/>
            <a:ext cx="2018956" cy="1276149"/>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293" rtl="0" eaLnBrk="1" latinLnBrk="0" hangingPunct="1">
        <a:spcBef>
          <a:spcPct val="0"/>
        </a:spcBef>
        <a:buNone/>
        <a:defRPr sz="4400" kern="1200">
          <a:solidFill>
            <a:schemeClr val="tx1"/>
          </a:solidFill>
          <a:latin typeface="+mj-lt"/>
          <a:ea typeface="+mj-ea"/>
          <a:cs typeface="+mj-cs"/>
        </a:defRPr>
      </a:lvl1pPr>
    </p:titleStyle>
    <p:bodyStyle>
      <a:lvl1pPr marL="342860" indent="-342860" algn="l" defTabSz="914293"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863" indent="-285717" algn="l" defTabSz="914293"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2867" indent="-228573" algn="l" defTabSz="914293"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013" indent="-228573" algn="l" defTabSz="914293"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159" indent="-228573" algn="l" defTabSz="914293"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306" indent="-228573" algn="l" defTabSz="91429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453" indent="-228573" algn="l" defTabSz="91429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599" indent="-228573" algn="l" defTabSz="91429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5746" indent="-228573" algn="l" defTabSz="91429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293" rtl="0" eaLnBrk="1" latinLnBrk="0" hangingPunct="1">
        <a:defRPr sz="1800" kern="1200">
          <a:solidFill>
            <a:schemeClr val="tx1"/>
          </a:solidFill>
          <a:latin typeface="+mn-lt"/>
          <a:ea typeface="+mn-ea"/>
          <a:cs typeface="+mn-cs"/>
        </a:defRPr>
      </a:lvl1pPr>
      <a:lvl2pPr marL="457146" algn="l" defTabSz="914293" rtl="0" eaLnBrk="1" latinLnBrk="0" hangingPunct="1">
        <a:defRPr sz="1800" kern="1200">
          <a:solidFill>
            <a:schemeClr val="tx1"/>
          </a:solidFill>
          <a:latin typeface="+mn-lt"/>
          <a:ea typeface="+mn-ea"/>
          <a:cs typeface="+mn-cs"/>
        </a:defRPr>
      </a:lvl2pPr>
      <a:lvl3pPr marL="914293" algn="l" defTabSz="914293" rtl="0" eaLnBrk="1" latinLnBrk="0" hangingPunct="1">
        <a:defRPr sz="1800" kern="1200">
          <a:solidFill>
            <a:schemeClr val="tx1"/>
          </a:solidFill>
          <a:latin typeface="+mn-lt"/>
          <a:ea typeface="+mn-ea"/>
          <a:cs typeface="+mn-cs"/>
        </a:defRPr>
      </a:lvl3pPr>
      <a:lvl4pPr marL="1371440" algn="l" defTabSz="914293" rtl="0" eaLnBrk="1" latinLnBrk="0" hangingPunct="1">
        <a:defRPr sz="1800" kern="1200">
          <a:solidFill>
            <a:schemeClr val="tx1"/>
          </a:solidFill>
          <a:latin typeface="+mn-lt"/>
          <a:ea typeface="+mn-ea"/>
          <a:cs typeface="+mn-cs"/>
        </a:defRPr>
      </a:lvl4pPr>
      <a:lvl5pPr marL="1828586" algn="l" defTabSz="914293" rtl="0" eaLnBrk="1" latinLnBrk="0" hangingPunct="1">
        <a:defRPr sz="1800" kern="1200">
          <a:solidFill>
            <a:schemeClr val="tx1"/>
          </a:solidFill>
          <a:latin typeface="+mn-lt"/>
          <a:ea typeface="+mn-ea"/>
          <a:cs typeface="+mn-cs"/>
        </a:defRPr>
      </a:lvl5pPr>
      <a:lvl6pPr marL="2285733" algn="l" defTabSz="914293" rtl="0" eaLnBrk="1" latinLnBrk="0" hangingPunct="1">
        <a:defRPr sz="1800" kern="1200">
          <a:solidFill>
            <a:schemeClr val="tx1"/>
          </a:solidFill>
          <a:latin typeface="+mn-lt"/>
          <a:ea typeface="+mn-ea"/>
          <a:cs typeface="+mn-cs"/>
        </a:defRPr>
      </a:lvl6pPr>
      <a:lvl7pPr marL="2742879" algn="l" defTabSz="914293" rtl="0" eaLnBrk="1" latinLnBrk="0" hangingPunct="1">
        <a:defRPr sz="1800" kern="1200">
          <a:solidFill>
            <a:schemeClr val="tx1"/>
          </a:solidFill>
          <a:latin typeface="+mn-lt"/>
          <a:ea typeface="+mn-ea"/>
          <a:cs typeface="+mn-cs"/>
        </a:defRPr>
      </a:lvl7pPr>
      <a:lvl8pPr marL="3200026" algn="l" defTabSz="914293" rtl="0" eaLnBrk="1" latinLnBrk="0" hangingPunct="1">
        <a:defRPr sz="1800" kern="1200">
          <a:solidFill>
            <a:schemeClr val="tx1"/>
          </a:solidFill>
          <a:latin typeface="+mn-lt"/>
          <a:ea typeface="+mn-ea"/>
          <a:cs typeface="+mn-cs"/>
        </a:defRPr>
      </a:lvl8pPr>
      <a:lvl9pPr marL="3657172" algn="l" defTabSz="91429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immanuelbible.net/stewardship/job-seekers"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hyperlink" Target="http://www.ibcmob.net/" TargetMode="External"/><Relationship Id="rId5" Type="http://schemas.openxmlformats.org/officeDocument/2006/relationships/hyperlink" Target="http://immanuelbible.net/women/womens-spring-conference" TargetMode="External"/><Relationship Id="rId4" Type="http://schemas.openxmlformats.org/officeDocument/2006/relationships/hyperlink" Target="http://www.ibcva.com/ibi"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hyperlink" Target="http://helpsbible.com/" TargetMode="External"/><Relationship Id="rId2" Type="http://schemas.openxmlformats.org/officeDocument/2006/relationships/notesSlide" Target="../notesSlides/notesSlide10.xml"/><Relationship Id="rId1" Type="http://schemas.openxmlformats.org/officeDocument/2006/relationships/slideLayout" Target="../slideLayouts/slideLayout7.xml"/><Relationship Id="rId4" Type="http://schemas.openxmlformats.org/officeDocument/2006/relationships/image" Target="../media/image3.gif"/></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biblehub.com/greek/2564.htm" TargetMode="External"/><Relationship Id="rId7" Type="http://schemas.openxmlformats.org/officeDocument/2006/relationships/hyperlink" Target="http://biblehub.com/greek/40.htm" TargetMode="External"/><Relationship Id="rId2" Type="http://schemas.openxmlformats.org/officeDocument/2006/relationships/hyperlink" Target="http://biblehub.com/greek/3844.htm" TargetMode="External"/><Relationship Id="rId1" Type="http://schemas.openxmlformats.org/officeDocument/2006/relationships/slideLayout" Target="../slideLayouts/slideLayout2.xml"/><Relationship Id="rId6" Type="http://schemas.openxmlformats.org/officeDocument/2006/relationships/hyperlink" Target="http://biblehub.com/greek/73.htm" TargetMode="External"/><Relationship Id="rId5" Type="http://schemas.openxmlformats.org/officeDocument/2006/relationships/hyperlink" Target="http://biblehub.com/greek/1909.htm" TargetMode="External"/><Relationship Id="rId4" Type="http://schemas.openxmlformats.org/officeDocument/2006/relationships/hyperlink" Target="http://biblehub.com/greek/3870.htm"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www.biblegateway.com/passage/?search=2+Thessalonians+2:13-14&amp;version=ESV" TargetMode="External"/><Relationship Id="rId7" Type="http://schemas.openxmlformats.org/officeDocument/2006/relationships/hyperlink" Target="https://www.biblegateway.com/passage/?search=jude+1&amp;version=ESV" TargetMode="External"/><Relationship Id="rId2" Type="http://schemas.openxmlformats.org/officeDocument/2006/relationships/hyperlink" Target="https://www.biblegateway.com/passage/?search=Jude+1-16&amp;version=ESV" TargetMode="External"/><Relationship Id="rId1" Type="http://schemas.openxmlformats.org/officeDocument/2006/relationships/slideLayout" Target="../slideLayouts/slideLayout7.xml"/><Relationship Id="rId6" Type="http://schemas.openxmlformats.org/officeDocument/2006/relationships/hyperlink" Target="https://www.biblegateway.com/passage/?search=2+Peter+2&amp;version=ESV" TargetMode="External"/><Relationship Id="rId5" Type="http://schemas.openxmlformats.org/officeDocument/2006/relationships/hyperlink" Target="https://www.biblegateway.com/passage/?search=jude+12-13&amp;version=ESV" TargetMode="External"/><Relationship Id="rId4" Type="http://schemas.openxmlformats.org/officeDocument/2006/relationships/hyperlink" Target="https://www.biblegateway.com/passage/?search=jude+4&amp;version=ESV" TargetMode="Externa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hyperlink" Target="https://www.biblegateway.com/passage/?search=3+John+1-4&amp;version=ESV" TargetMode="External"/><Relationship Id="rId2" Type="http://schemas.openxmlformats.org/officeDocument/2006/relationships/notesSlide" Target="../notesSlides/notesSlide3.xml"/><Relationship Id="rId1" Type="http://schemas.openxmlformats.org/officeDocument/2006/relationships/slideLayout" Target="../slideLayouts/slideLayout7.xml"/><Relationship Id="rId5" Type="http://schemas.openxmlformats.org/officeDocument/2006/relationships/hyperlink" Target="https://www.biblegateway.com/passage/?search=3+John+13-15&amp;version=ESV" TargetMode="External"/><Relationship Id="rId4" Type="http://schemas.openxmlformats.org/officeDocument/2006/relationships/hyperlink" Target="https://www.biblegateway.com/passage/?search=3+John+5-12&amp;version=ESV"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www.biblegateway.com/passage/?search=Jude+1-7&amp;version=ESV" TargetMode="External"/><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hyperlink" Target="https://www.biblegateway.com/passage/?search=Jude+8-16&amp;version=ESV"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en.wikipedia.org/wiki/Clement_of_Alexandria" TargetMode="External"/><Relationship Id="rId2" Type="http://schemas.openxmlformats.org/officeDocument/2006/relationships/hyperlink" Target="https://en.wikipedia.org/wiki/Pope_Clement_I"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ChangeArrowheads="1"/>
          </p:cNvSpPr>
          <p:nvPr/>
        </p:nvSpPr>
        <p:spPr bwMode="auto">
          <a:xfrm>
            <a:off x="928914" y="1614714"/>
            <a:ext cx="7300686" cy="42780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457200" indent="-457200">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912813" fontAlgn="base">
              <a:spcBef>
                <a:spcPct val="0"/>
              </a:spcBef>
              <a:spcAft>
                <a:spcPct val="0"/>
              </a:spcAft>
              <a:defRPr>
                <a:solidFill>
                  <a:schemeClr val="tx1"/>
                </a:solidFill>
                <a:latin typeface="Calibri" panose="020F0502020204030204" pitchFamily="34" charset="0"/>
              </a:defRPr>
            </a:lvl6pPr>
            <a:lvl7pPr marL="2971800" indent="-228600" defTabSz="912813" fontAlgn="base">
              <a:spcBef>
                <a:spcPct val="0"/>
              </a:spcBef>
              <a:spcAft>
                <a:spcPct val="0"/>
              </a:spcAft>
              <a:defRPr>
                <a:solidFill>
                  <a:schemeClr val="tx1"/>
                </a:solidFill>
                <a:latin typeface="Calibri" panose="020F0502020204030204" pitchFamily="34" charset="0"/>
              </a:defRPr>
            </a:lvl7pPr>
            <a:lvl8pPr marL="3429000" indent="-228600" defTabSz="912813" fontAlgn="base">
              <a:spcBef>
                <a:spcPct val="0"/>
              </a:spcBef>
              <a:spcAft>
                <a:spcPct val="0"/>
              </a:spcAft>
              <a:defRPr>
                <a:solidFill>
                  <a:schemeClr val="tx1"/>
                </a:solidFill>
                <a:latin typeface="Calibri" panose="020F0502020204030204" pitchFamily="34" charset="0"/>
              </a:defRPr>
            </a:lvl8pPr>
            <a:lvl9pPr marL="3886200" indent="-228600" defTabSz="912813" fontAlgn="base">
              <a:spcBef>
                <a:spcPct val="0"/>
              </a:spcBef>
              <a:spcAft>
                <a:spcPct val="0"/>
              </a:spcAft>
              <a:defRPr>
                <a:solidFill>
                  <a:schemeClr val="tx1"/>
                </a:solidFill>
                <a:latin typeface="Calibri" panose="020F0502020204030204" pitchFamily="34" charset="0"/>
              </a:defRPr>
            </a:lvl9pPr>
          </a:lstStyle>
          <a:p>
            <a:pPr>
              <a:spcAft>
                <a:spcPts val="600"/>
              </a:spcAft>
              <a:buFont typeface="Arial" panose="020B0604020202020204" pitchFamily="34" charset="0"/>
              <a:buChar char="•"/>
            </a:pPr>
            <a:r>
              <a:rPr lang="en-US" altLang="en-US" sz="2800" dirty="0"/>
              <a:t>Welcome to MOB! </a:t>
            </a:r>
          </a:p>
          <a:p>
            <a:pPr>
              <a:spcAft>
                <a:spcPts val="600"/>
              </a:spcAft>
              <a:buFont typeface="Arial" panose="020B0604020202020204" pitchFamily="34" charset="0"/>
              <a:buChar char="•"/>
            </a:pPr>
            <a:r>
              <a:rPr lang="en-US" altLang="en-US" sz="2800" dirty="0" smtClean="0">
                <a:hlinkClick r:id="rId3"/>
              </a:rPr>
              <a:t>Job Seekers 6-week Seminar</a:t>
            </a:r>
            <a:r>
              <a:rPr lang="en-US" altLang="en-US" sz="2800" dirty="0" smtClean="0"/>
              <a:t>, Thursdays,    7:00 pm, January 28</a:t>
            </a:r>
            <a:r>
              <a:rPr lang="en-US" altLang="en-US" sz="2800" baseline="30000" dirty="0" smtClean="0"/>
              <a:t>th</a:t>
            </a:r>
            <a:r>
              <a:rPr lang="en-US" altLang="en-US" sz="2800" dirty="0" smtClean="0"/>
              <a:t> - March 3</a:t>
            </a:r>
            <a:r>
              <a:rPr lang="en-US" altLang="en-US" sz="2800" baseline="30000" dirty="0" smtClean="0"/>
              <a:t>rd</a:t>
            </a:r>
            <a:r>
              <a:rPr lang="en-US" altLang="en-US" sz="2800" dirty="0" smtClean="0"/>
              <a:t>, Room A211</a:t>
            </a:r>
          </a:p>
          <a:p>
            <a:pPr>
              <a:spcAft>
                <a:spcPts val="600"/>
              </a:spcAft>
              <a:buFont typeface="Arial" panose="020B0604020202020204" pitchFamily="34" charset="0"/>
              <a:buChar char="•"/>
            </a:pPr>
            <a:r>
              <a:rPr lang="en-US" altLang="en-US" sz="2800" dirty="0" smtClean="0"/>
              <a:t>IBI </a:t>
            </a:r>
            <a:r>
              <a:rPr lang="en-US" altLang="en-US" sz="2800" dirty="0"/>
              <a:t>classes available, range of topics, see </a:t>
            </a:r>
            <a:r>
              <a:rPr lang="en-US" altLang="en-US" sz="2800" dirty="0">
                <a:hlinkClick r:id="rId4"/>
              </a:rPr>
              <a:t>www.ibcva.com/ibi</a:t>
            </a:r>
            <a:r>
              <a:rPr lang="en-US" altLang="en-US" sz="2800" dirty="0"/>
              <a:t> for </a:t>
            </a:r>
            <a:r>
              <a:rPr lang="en-US" altLang="en-US" sz="2800" dirty="0" smtClean="0"/>
              <a:t>new course </a:t>
            </a:r>
            <a:r>
              <a:rPr lang="en-US" altLang="en-US" sz="2800" dirty="0"/>
              <a:t>offerings  </a:t>
            </a:r>
          </a:p>
          <a:p>
            <a:pPr>
              <a:spcAft>
                <a:spcPts val="600"/>
              </a:spcAft>
              <a:buFont typeface="Arial" panose="020B0604020202020204" pitchFamily="34" charset="0"/>
              <a:buChar char="•"/>
            </a:pPr>
            <a:r>
              <a:rPr lang="en-US" altLang="en-US" sz="2800" dirty="0" smtClean="0"/>
              <a:t>4-5 </a:t>
            </a:r>
            <a:r>
              <a:rPr lang="en-US" altLang="en-US" sz="2800" dirty="0"/>
              <a:t>Mar 16, </a:t>
            </a:r>
            <a:r>
              <a:rPr lang="en-US" altLang="en-US" sz="2800" dirty="0">
                <a:hlinkClick r:id="rId5"/>
              </a:rPr>
              <a:t>Women’s Spring Conference</a:t>
            </a:r>
            <a:r>
              <a:rPr lang="en-US" altLang="en-US" sz="2800" dirty="0"/>
              <a:t> at IBC, speaker is Ms. Nancy Guthrie, topic “Can this possibly be God’s Good Plan for my life?” </a:t>
            </a:r>
          </a:p>
          <a:p>
            <a:pPr>
              <a:spcAft>
                <a:spcPts val="600"/>
              </a:spcAft>
              <a:buFont typeface="Arial" panose="020B0604020202020204" pitchFamily="34" charset="0"/>
              <a:buChar char="•"/>
            </a:pPr>
            <a:r>
              <a:rPr lang="en-US" altLang="en-US" sz="2800" dirty="0" smtClean="0"/>
              <a:t>Website</a:t>
            </a:r>
            <a:r>
              <a:rPr lang="en-US" altLang="en-US" sz="2800" dirty="0"/>
              <a:t>:  </a:t>
            </a:r>
            <a:r>
              <a:rPr lang="en-US" altLang="en-US" sz="2800" dirty="0">
                <a:hlinkClick r:id="rId6"/>
              </a:rPr>
              <a:t>www.ibcmob.net</a:t>
            </a:r>
            <a:r>
              <a:rPr lang="en-US" altLang="en-US" sz="2800" dirty="0"/>
              <a:t> </a:t>
            </a:r>
          </a:p>
        </p:txBody>
      </p:sp>
      <p:sp>
        <p:nvSpPr>
          <p:cNvPr id="3075" name="Rectangle 3"/>
          <p:cNvSpPr>
            <a:spLocks noChangeArrowheads="1"/>
          </p:cNvSpPr>
          <p:nvPr/>
        </p:nvSpPr>
        <p:spPr bwMode="auto">
          <a:xfrm>
            <a:off x="2905125" y="355600"/>
            <a:ext cx="3330575"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912813" fontAlgn="base">
              <a:spcBef>
                <a:spcPct val="0"/>
              </a:spcBef>
              <a:spcAft>
                <a:spcPct val="0"/>
              </a:spcAft>
              <a:defRPr>
                <a:solidFill>
                  <a:schemeClr val="tx1"/>
                </a:solidFill>
                <a:latin typeface="Calibri" panose="020F0502020204030204" pitchFamily="34" charset="0"/>
              </a:defRPr>
            </a:lvl6pPr>
            <a:lvl7pPr marL="2971800" indent="-228600" defTabSz="912813" fontAlgn="base">
              <a:spcBef>
                <a:spcPct val="0"/>
              </a:spcBef>
              <a:spcAft>
                <a:spcPct val="0"/>
              </a:spcAft>
              <a:defRPr>
                <a:solidFill>
                  <a:schemeClr val="tx1"/>
                </a:solidFill>
                <a:latin typeface="Calibri" panose="020F0502020204030204" pitchFamily="34" charset="0"/>
              </a:defRPr>
            </a:lvl7pPr>
            <a:lvl8pPr marL="3429000" indent="-228600" defTabSz="912813" fontAlgn="base">
              <a:spcBef>
                <a:spcPct val="0"/>
              </a:spcBef>
              <a:spcAft>
                <a:spcPct val="0"/>
              </a:spcAft>
              <a:defRPr>
                <a:solidFill>
                  <a:schemeClr val="tx1"/>
                </a:solidFill>
                <a:latin typeface="Calibri" panose="020F0502020204030204" pitchFamily="34" charset="0"/>
              </a:defRPr>
            </a:lvl8pPr>
            <a:lvl9pPr marL="3886200" indent="-228600" defTabSz="912813" fontAlgn="base">
              <a:spcBef>
                <a:spcPct val="0"/>
              </a:spcBef>
              <a:spcAft>
                <a:spcPct val="0"/>
              </a:spcAft>
              <a:defRPr>
                <a:solidFill>
                  <a:schemeClr val="tx1"/>
                </a:solidFill>
                <a:latin typeface="Calibri" panose="020F0502020204030204" pitchFamily="34" charset="0"/>
              </a:defRPr>
            </a:lvl9pPr>
          </a:lstStyle>
          <a:p>
            <a:pPr algn="ctr"/>
            <a:r>
              <a:rPr lang="en-US" altLang="en-US" sz="3600" b="1" dirty="0"/>
              <a:t>Announcements</a:t>
            </a:r>
            <a:endParaRPr lang="en-US" altLang="en-US" sz="3600" dirty="0"/>
          </a:p>
        </p:txBody>
      </p:sp>
      <p:sp>
        <p:nvSpPr>
          <p:cNvPr id="7" name="Date Placeholder 1"/>
          <p:cNvSpPr>
            <a:spLocks noGrp="1"/>
          </p:cNvSpPr>
          <p:nvPr>
            <p:ph type="dt" sz="half" idx="10"/>
          </p:nvPr>
        </p:nvSpPr>
        <p:spPr>
          <a:xfrm>
            <a:off x="152400" y="6519727"/>
            <a:ext cx="1447800" cy="365125"/>
          </a:xfrm>
        </p:spPr>
        <p:txBody>
          <a:bodyPr/>
          <a:lstStyle/>
          <a:p>
            <a:r>
              <a:rPr lang="en-US" dirty="0" smtClean="0"/>
              <a:t>February 2, 2016</a:t>
            </a:r>
            <a:endParaRPr lang="en-US" dirty="0"/>
          </a:p>
        </p:txBody>
      </p:sp>
      <p:sp>
        <p:nvSpPr>
          <p:cNvPr id="8" name="Footer Placeholder 2"/>
          <p:cNvSpPr>
            <a:spLocks noGrp="1"/>
          </p:cNvSpPr>
          <p:nvPr>
            <p:ph type="ftr" sz="quarter" idx="11"/>
          </p:nvPr>
        </p:nvSpPr>
        <p:spPr>
          <a:xfrm>
            <a:off x="2087880" y="6515373"/>
            <a:ext cx="4953000" cy="365125"/>
          </a:xfrm>
        </p:spPr>
        <p:txBody>
          <a:bodyPr/>
          <a:lstStyle/>
          <a:p>
            <a:r>
              <a:rPr lang="fr-FR" dirty="0"/>
              <a:t>Lesson 7 - Jude 1-16</a:t>
            </a:r>
            <a:endParaRPr lang="en-US" dirty="0"/>
          </a:p>
        </p:txBody>
      </p:sp>
      <p:sp>
        <p:nvSpPr>
          <p:cNvPr id="6" name="Slide Number Placeholder 5"/>
          <p:cNvSpPr>
            <a:spLocks noGrp="1"/>
          </p:cNvSpPr>
          <p:nvPr>
            <p:ph type="sldNum" sz="quarter" idx="12"/>
          </p:nvPr>
        </p:nvSpPr>
        <p:spPr/>
        <p:txBody>
          <a:bodyPr/>
          <a:lstStyle/>
          <a:p>
            <a:fld id="{5762F52A-C960-462B-8236-8A9481EACB9C}" type="slidenum">
              <a:rPr lang="en-US" smtClean="0"/>
              <a:pPr/>
              <a:t>1</a:t>
            </a:fld>
            <a:endParaRPr lang="en-US" dirty="0"/>
          </a:p>
        </p:txBody>
      </p:sp>
    </p:spTree>
    <p:extLst>
      <p:ext uri="{BB962C8B-B14F-4D97-AF65-F5344CB8AC3E}">
        <p14:creationId xmlns:p14="http://schemas.microsoft.com/office/powerpoint/2010/main" val="199897148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932544" y="1617302"/>
            <a:ext cx="7525656" cy="4708981"/>
          </a:xfrm>
          <a:prstGeom prst="rect">
            <a:avLst/>
          </a:prstGeom>
        </p:spPr>
        <p:txBody>
          <a:bodyPr wrap="square">
            <a:spAutoFit/>
          </a:bodyPr>
          <a:lstStyle/>
          <a:p>
            <a:r>
              <a:rPr lang="en-US" sz="2000" baseline="30000" dirty="0" smtClean="0"/>
              <a:t>8</a:t>
            </a:r>
            <a:r>
              <a:rPr lang="en-US" sz="2000" baseline="30000" dirty="0"/>
              <a:t> </a:t>
            </a:r>
            <a:r>
              <a:rPr lang="en-US" sz="2000" dirty="0"/>
              <a:t>Yet in like manner these people also, relying on their dreams, defile the flesh, reject authority, and blaspheme the glorious ones. </a:t>
            </a:r>
            <a:r>
              <a:rPr lang="en-US" sz="2000" baseline="30000" dirty="0"/>
              <a:t>9 </a:t>
            </a:r>
            <a:r>
              <a:rPr lang="en-US" sz="2000" dirty="0"/>
              <a:t>But when the archangel Michael, contending with the devil, was disputing about the body of Moses, he did not presume to pronounce a blasphemous judgment, but said, “The Lord rebuke you.” </a:t>
            </a:r>
            <a:r>
              <a:rPr lang="en-US" sz="2000" baseline="30000" dirty="0"/>
              <a:t>10 </a:t>
            </a:r>
            <a:r>
              <a:rPr lang="en-US" sz="2000" dirty="0"/>
              <a:t>But these people blaspheme all that they do not understand, and they are destroyed by all that they, like unreasoning animals, understand instinctively. </a:t>
            </a:r>
            <a:r>
              <a:rPr lang="en-US" sz="2000" baseline="30000" dirty="0"/>
              <a:t>11 </a:t>
            </a:r>
            <a:r>
              <a:rPr lang="en-US" sz="2000" dirty="0"/>
              <a:t>Woe to them! For they walked in the way of Cain and abandoned themselves for the sake of gain to Balaam's error and perished in Korah's rebellion. </a:t>
            </a:r>
            <a:r>
              <a:rPr lang="en-US" sz="2000" baseline="30000" dirty="0"/>
              <a:t>12 </a:t>
            </a:r>
            <a:r>
              <a:rPr lang="en-US" sz="2000" dirty="0"/>
              <a:t>These are hidden </a:t>
            </a:r>
            <a:r>
              <a:rPr lang="en-US" sz="2000" dirty="0" smtClean="0"/>
              <a:t>reefs </a:t>
            </a:r>
            <a:r>
              <a:rPr lang="en-US" sz="2000" dirty="0"/>
              <a:t>at your love feasts, as they feast with you without fear, shepherds feeding themselves; waterless clouds, swept along by winds; fruitless trees in late autumn, twice dead, uprooted; </a:t>
            </a:r>
            <a:r>
              <a:rPr lang="en-US" sz="2000" baseline="30000" dirty="0"/>
              <a:t>13 </a:t>
            </a:r>
            <a:r>
              <a:rPr lang="en-US" sz="2000" dirty="0"/>
              <a:t>wild waves of the sea, casting up the foam of their own shame; wandering stars, for whom the gloom of utter darkness has been reserved forever</a:t>
            </a:r>
            <a:r>
              <a:rPr lang="en-US" sz="2000" dirty="0" smtClean="0"/>
              <a:t>.</a:t>
            </a:r>
            <a:endParaRPr lang="en-US" sz="2000" dirty="0"/>
          </a:p>
        </p:txBody>
      </p:sp>
      <p:sp>
        <p:nvSpPr>
          <p:cNvPr id="8" name="Rectangle 7"/>
          <p:cNvSpPr/>
          <p:nvPr/>
        </p:nvSpPr>
        <p:spPr>
          <a:xfrm>
            <a:off x="1904999" y="155720"/>
            <a:ext cx="5334001" cy="1077218"/>
          </a:xfrm>
          <a:prstGeom prst="rect">
            <a:avLst/>
          </a:prstGeom>
        </p:spPr>
        <p:txBody>
          <a:bodyPr wrap="square" anchor="ctr">
            <a:spAutoFit/>
          </a:bodyPr>
          <a:lstStyle/>
          <a:p>
            <a:pPr algn="ctr"/>
            <a:r>
              <a:rPr lang="en-US" sz="3600" dirty="0" smtClean="0"/>
              <a:t>Jude 3-16 </a:t>
            </a:r>
            <a:r>
              <a:rPr lang="en-US" sz="3200" dirty="0" smtClean="0"/>
              <a:t>(ESV)</a:t>
            </a:r>
          </a:p>
          <a:p>
            <a:pPr algn="ctr"/>
            <a:r>
              <a:rPr lang="en-US" sz="2800" b="1" dirty="0"/>
              <a:t>Judgment on False Teachers</a:t>
            </a:r>
            <a:endParaRPr lang="en-US" sz="3200" b="1" dirty="0" smtClean="0"/>
          </a:p>
        </p:txBody>
      </p:sp>
      <p:sp>
        <p:nvSpPr>
          <p:cNvPr id="15" name="Slide Number Placeholder 14"/>
          <p:cNvSpPr>
            <a:spLocks noGrp="1"/>
          </p:cNvSpPr>
          <p:nvPr>
            <p:ph type="sldNum" sz="quarter" idx="12"/>
          </p:nvPr>
        </p:nvSpPr>
        <p:spPr/>
        <p:txBody>
          <a:bodyPr/>
          <a:lstStyle/>
          <a:p>
            <a:fld id="{5762F52A-C960-462B-8236-8A9481EACB9C}" type="slidenum">
              <a:rPr lang="en-US" smtClean="0"/>
              <a:pPr/>
              <a:t>10</a:t>
            </a:fld>
            <a:endParaRPr lang="en-US" dirty="0"/>
          </a:p>
        </p:txBody>
      </p:sp>
      <p:sp>
        <p:nvSpPr>
          <p:cNvPr id="16" name="Date Placeholder 1"/>
          <p:cNvSpPr>
            <a:spLocks noGrp="1"/>
          </p:cNvSpPr>
          <p:nvPr>
            <p:ph type="dt" sz="half" idx="10"/>
          </p:nvPr>
        </p:nvSpPr>
        <p:spPr>
          <a:xfrm>
            <a:off x="152400" y="6519727"/>
            <a:ext cx="1447800" cy="365125"/>
          </a:xfrm>
        </p:spPr>
        <p:txBody>
          <a:bodyPr/>
          <a:lstStyle/>
          <a:p>
            <a:r>
              <a:rPr lang="en-US" dirty="0" smtClean="0"/>
              <a:t>February 2, 2016</a:t>
            </a:r>
            <a:endParaRPr lang="en-US" dirty="0"/>
          </a:p>
        </p:txBody>
      </p:sp>
      <p:sp>
        <p:nvSpPr>
          <p:cNvPr id="17" name="Footer Placeholder 2"/>
          <p:cNvSpPr>
            <a:spLocks noGrp="1"/>
          </p:cNvSpPr>
          <p:nvPr>
            <p:ph type="ftr" sz="quarter" idx="11"/>
          </p:nvPr>
        </p:nvSpPr>
        <p:spPr>
          <a:xfrm>
            <a:off x="2087880" y="6515373"/>
            <a:ext cx="4953000" cy="365125"/>
          </a:xfrm>
        </p:spPr>
        <p:txBody>
          <a:bodyPr/>
          <a:lstStyle/>
          <a:p>
            <a:r>
              <a:rPr lang="fr-FR" dirty="0"/>
              <a:t>Lesson 7 - Jude 1-16</a:t>
            </a:r>
            <a:endParaRPr lang="en-US" dirty="0"/>
          </a:p>
        </p:txBody>
      </p:sp>
    </p:spTree>
    <p:extLst>
      <p:ext uri="{BB962C8B-B14F-4D97-AF65-F5344CB8AC3E}">
        <p14:creationId xmlns:p14="http://schemas.microsoft.com/office/powerpoint/2010/main" val="198323590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932544" y="1617302"/>
            <a:ext cx="7525656" cy="3416320"/>
          </a:xfrm>
          <a:prstGeom prst="rect">
            <a:avLst/>
          </a:prstGeom>
        </p:spPr>
        <p:txBody>
          <a:bodyPr wrap="square">
            <a:spAutoFit/>
          </a:bodyPr>
          <a:lstStyle/>
          <a:p>
            <a:r>
              <a:rPr lang="en-US" sz="2400" baseline="30000" dirty="0" smtClean="0"/>
              <a:t>14</a:t>
            </a:r>
            <a:r>
              <a:rPr lang="en-US" sz="2400" baseline="30000" dirty="0"/>
              <a:t> </a:t>
            </a:r>
            <a:r>
              <a:rPr lang="en-US" sz="2400" dirty="0"/>
              <a:t>It was also about these that Enoch, the seventh from Adam, prophesied, saying, “Behold, the Lord comes with ten thousands of his holy ones, </a:t>
            </a:r>
            <a:r>
              <a:rPr lang="en-US" sz="2400" baseline="30000" dirty="0"/>
              <a:t>15 </a:t>
            </a:r>
            <a:r>
              <a:rPr lang="en-US" sz="2400" dirty="0"/>
              <a:t>to execute judgment on all and to convict all the ungodly of all their deeds of ungodliness that they have committed in such an ungodly way, and of all the harsh things that ungodly sinners have spoken against him.” </a:t>
            </a:r>
            <a:r>
              <a:rPr lang="en-US" sz="2400" baseline="30000" dirty="0"/>
              <a:t>16 </a:t>
            </a:r>
            <a:r>
              <a:rPr lang="en-US" sz="2400" dirty="0"/>
              <a:t>These are grumblers, malcontents, following their own sinful desires; they are loud-mouthed boasters, showing favoritism to gain advantage.</a:t>
            </a:r>
          </a:p>
        </p:txBody>
      </p:sp>
      <p:sp>
        <p:nvSpPr>
          <p:cNvPr id="8" name="Rectangle 7"/>
          <p:cNvSpPr/>
          <p:nvPr/>
        </p:nvSpPr>
        <p:spPr>
          <a:xfrm>
            <a:off x="1904999" y="155720"/>
            <a:ext cx="5334001" cy="1077218"/>
          </a:xfrm>
          <a:prstGeom prst="rect">
            <a:avLst/>
          </a:prstGeom>
        </p:spPr>
        <p:txBody>
          <a:bodyPr wrap="square" anchor="ctr">
            <a:spAutoFit/>
          </a:bodyPr>
          <a:lstStyle/>
          <a:p>
            <a:pPr algn="ctr"/>
            <a:r>
              <a:rPr lang="en-US" sz="3600" dirty="0" smtClean="0"/>
              <a:t>Jude 3-16 </a:t>
            </a:r>
            <a:r>
              <a:rPr lang="en-US" sz="3200" dirty="0" smtClean="0"/>
              <a:t>(ESV)</a:t>
            </a:r>
          </a:p>
          <a:p>
            <a:pPr algn="ctr"/>
            <a:r>
              <a:rPr lang="en-US" sz="2800" b="1" dirty="0"/>
              <a:t>Judgment on False Teachers</a:t>
            </a:r>
            <a:endParaRPr lang="en-US" sz="3200" b="1" dirty="0" smtClean="0"/>
          </a:p>
        </p:txBody>
      </p:sp>
      <p:sp>
        <p:nvSpPr>
          <p:cNvPr id="15" name="Slide Number Placeholder 14"/>
          <p:cNvSpPr>
            <a:spLocks noGrp="1"/>
          </p:cNvSpPr>
          <p:nvPr>
            <p:ph type="sldNum" sz="quarter" idx="12"/>
          </p:nvPr>
        </p:nvSpPr>
        <p:spPr/>
        <p:txBody>
          <a:bodyPr/>
          <a:lstStyle/>
          <a:p>
            <a:fld id="{5762F52A-C960-462B-8236-8A9481EACB9C}" type="slidenum">
              <a:rPr lang="en-US" smtClean="0"/>
              <a:pPr/>
              <a:t>11</a:t>
            </a:fld>
            <a:endParaRPr lang="en-US" dirty="0"/>
          </a:p>
        </p:txBody>
      </p:sp>
      <p:sp>
        <p:nvSpPr>
          <p:cNvPr id="16" name="Date Placeholder 1"/>
          <p:cNvSpPr>
            <a:spLocks noGrp="1"/>
          </p:cNvSpPr>
          <p:nvPr>
            <p:ph type="dt" sz="half" idx="10"/>
          </p:nvPr>
        </p:nvSpPr>
        <p:spPr>
          <a:xfrm>
            <a:off x="152400" y="6519727"/>
            <a:ext cx="1447800" cy="365125"/>
          </a:xfrm>
        </p:spPr>
        <p:txBody>
          <a:bodyPr/>
          <a:lstStyle/>
          <a:p>
            <a:r>
              <a:rPr lang="en-US" dirty="0" smtClean="0"/>
              <a:t>February 2, 2016</a:t>
            </a:r>
            <a:endParaRPr lang="en-US" dirty="0"/>
          </a:p>
        </p:txBody>
      </p:sp>
      <p:sp>
        <p:nvSpPr>
          <p:cNvPr id="17" name="Footer Placeholder 2"/>
          <p:cNvSpPr>
            <a:spLocks noGrp="1"/>
          </p:cNvSpPr>
          <p:nvPr>
            <p:ph type="ftr" sz="quarter" idx="11"/>
          </p:nvPr>
        </p:nvSpPr>
        <p:spPr>
          <a:xfrm>
            <a:off x="2087880" y="6515373"/>
            <a:ext cx="4953000" cy="365125"/>
          </a:xfrm>
        </p:spPr>
        <p:txBody>
          <a:bodyPr/>
          <a:lstStyle/>
          <a:p>
            <a:r>
              <a:rPr lang="fr-FR" dirty="0"/>
              <a:t>Lesson 7 - Jude 1-16</a:t>
            </a:r>
            <a:endParaRPr lang="en-US" dirty="0"/>
          </a:p>
        </p:txBody>
      </p:sp>
    </p:spTree>
    <p:extLst>
      <p:ext uri="{BB962C8B-B14F-4D97-AF65-F5344CB8AC3E}">
        <p14:creationId xmlns:p14="http://schemas.microsoft.com/office/powerpoint/2010/main" val="273079842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533400" y="1524000"/>
            <a:ext cx="5486400" cy="1680588"/>
          </a:xfrm>
          <a:prstGeom prst="rect">
            <a:avLst/>
          </a:prstGeom>
          <a:solidFill>
            <a:schemeClr val="bg1">
              <a:lumMod val="95000"/>
            </a:schemeClr>
          </a:solidFill>
        </p:spPr>
        <p:txBody>
          <a:bodyPr wrap="square">
            <a:spAutoFit/>
          </a:bodyPr>
          <a:lstStyle/>
          <a:p>
            <a:pPr>
              <a:lnSpc>
                <a:spcPct val="150000"/>
              </a:lnSpc>
            </a:pPr>
            <a:endParaRPr lang="en-US" baseline="30000" dirty="0" smtClean="0"/>
          </a:p>
          <a:p>
            <a:pPr>
              <a:lnSpc>
                <a:spcPts val="2600"/>
              </a:lnSpc>
            </a:pPr>
            <a:r>
              <a:rPr lang="en-US" baseline="30000" dirty="0" smtClean="0"/>
              <a:t>1</a:t>
            </a:r>
            <a:r>
              <a:rPr lang="en-US" baseline="30000" dirty="0"/>
              <a:t> </a:t>
            </a:r>
            <a:r>
              <a:rPr lang="en-US" dirty="0"/>
              <a:t>Jude, a </a:t>
            </a:r>
            <a:r>
              <a:rPr lang="en-US" u="sng" dirty="0" smtClean="0"/>
              <a:t>servant</a:t>
            </a:r>
            <a:r>
              <a:rPr lang="en-US" baseline="30000" dirty="0"/>
              <a:t> </a:t>
            </a:r>
            <a:r>
              <a:rPr lang="en-US" dirty="0" smtClean="0"/>
              <a:t>of </a:t>
            </a:r>
            <a:r>
              <a:rPr lang="en-US" dirty="0"/>
              <a:t>Jesus Christ and brother of James,</a:t>
            </a:r>
          </a:p>
          <a:p>
            <a:pPr>
              <a:lnSpc>
                <a:spcPts val="2600"/>
              </a:lnSpc>
            </a:pPr>
            <a:r>
              <a:rPr lang="en-US" dirty="0"/>
              <a:t>To those who are called, beloved in God the Father and </a:t>
            </a:r>
            <a:r>
              <a:rPr lang="en-US" u="sng" dirty="0"/>
              <a:t>kept</a:t>
            </a:r>
            <a:r>
              <a:rPr lang="en-US" dirty="0"/>
              <a:t> </a:t>
            </a:r>
            <a:r>
              <a:rPr lang="en-US" dirty="0" smtClean="0"/>
              <a:t>for </a:t>
            </a:r>
            <a:r>
              <a:rPr lang="en-US" dirty="0"/>
              <a:t>Jesus Christ:</a:t>
            </a:r>
          </a:p>
          <a:p>
            <a:pPr>
              <a:lnSpc>
                <a:spcPts val="2600"/>
              </a:lnSpc>
            </a:pPr>
            <a:r>
              <a:rPr lang="en-US" baseline="30000" dirty="0"/>
              <a:t>2 </a:t>
            </a:r>
            <a:r>
              <a:rPr lang="en-US" dirty="0"/>
              <a:t>May mercy, peace, and love be </a:t>
            </a:r>
            <a:r>
              <a:rPr lang="en-US" u="sng" dirty="0"/>
              <a:t>multiplied</a:t>
            </a:r>
            <a:r>
              <a:rPr lang="en-US" dirty="0"/>
              <a:t> to </a:t>
            </a:r>
            <a:r>
              <a:rPr lang="en-US" dirty="0" smtClean="0"/>
              <a:t>you.</a:t>
            </a:r>
            <a:endParaRPr lang="en-US" dirty="0"/>
          </a:p>
        </p:txBody>
      </p:sp>
      <p:sp>
        <p:nvSpPr>
          <p:cNvPr id="8" name="Rectangle 7"/>
          <p:cNvSpPr/>
          <p:nvPr/>
        </p:nvSpPr>
        <p:spPr>
          <a:xfrm>
            <a:off x="1904999" y="155721"/>
            <a:ext cx="5334001" cy="1077218"/>
          </a:xfrm>
          <a:prstGeom prst="rect">
            <a:avLst/>
          </a:prstGeom>
        </p:spPr>
        <p:txBody>
          <a:bodyPr wrap="square" anchor="ctr">
            <a:spAutoFit/>
          </a:bodyPr>
          <a:lstStyle/>
          <a:p>
            <a:pPr algn="ctr"/>
            <a:r>
              <a:rPr lang="en-US" sz="3600" b="1" dirty="0" smtClean="0"/>
              <a:t>Observation</a:t>
            </a:r>
            <a:endParaRPr lang="en-US" sz="3200" b="1" dirty="0" smtClean="0"/>
          </a:p>
          <a:p>
            <a:pPr algn="ctr"/>
            <a:r>
              <a:rPr lang="en-US" sz="2800" b="1" i="1" dirty="0" smtClean="0"/>
              <a:t>Greeting</a:t>
            </a:r>
            <a:endParaRPr lang="en-US" sz="3200" b="1" i="1" dirty="0" smtClean="0"/>
          </a:p>
        </p:txBody>
      </p:sp>
      <p:sp>
        <p:nvSpPr>
          <p:cNvPr id="11" name="Rectangle 10"/>
          <p:cNvSpPr/>
          <p:nvPr/>
        </p:nvSpPr>
        <p:spPr>
          <a:xfrm>
            <a:off x="533400" y="3481387"/>
            <a:ext cx="5486400" cy="2462213"/>
          </a:xfrm>
          <a:prstGeom prst="rect">
            <a:avLst/>
          </a:prstGeom>
          <a:solidFill>
            <a:schemeClr val="bg1">
              <a:lumMod val="95000"/>
            </a:schemeClr>
          </a:solidFill>
        </p:spPr>
        <p:txBody>
          <a:bodyPr wrap="square">
            <a:spAutoFit/>
          </a:bodyPr>
          <a:lstStyle/>
          <a:p>
            <a:endParaRPr lang="en-US" baseline="30000" dirty="0" smtClean="0"/>
          </a:p>
          <a:p>
            <a:endParaRPr lang="en-US" baseline="30000" dirty="0"/>
          </a:p>
          <a:p>
            <a:pPr>
              <a:lnSpc>
                <a:spcPts val="2600"/>
              </a:lnSpc>
            </a:pPr>
            <a:r>
              <a:rPr lang="en-US" baseline="30000" dirty="0" smtClean="0"/>
              <a:t>1</a:t>
            </a:r>
            <a:r>
              <a:rPr lang="en-US" baseline="30000" dirty="0"/>
              <a:t> </a:t>
            </a:r>
            <a:r>
              <a:rPr lang="en-US" dirty="0" smtClean="0"/>
              <a:t>Simeon </a:t>
            </a:r>
            <a:r>
              <a:rPr lang="en-US" dirty="0"/>
              <a:t>Peter, a </a:t>
            </a:r>
            <a:r>
              <a:rPr lang="en-US" u="sng" dirty="0" smtClean="0"/>
              <a:t>servant</a:t>
            </a:r>
            <a:r>
              <a:rPr lang="en-US" dirty="0" smtClean="0"/>
              <a:t> </a:t>
            </a:r>
            <a:r>
              <a:rPr lang="en-US" dirty="0"/>
              <a:t>and apostle of Jesus Christ,</a:t>
            </a:r>
          </a:p>
          <a:p>
            <a:pPr>
              <a:lnSpc>
                <a:spcPts val="2600"/>
              </a:lnSpc>
            </a:pPr>
            <a:r>
              <a:rPr lang="en-US" dirty="0"/>
              <a:t>To those who have obtained a faith of equal standing with ours by the righteousness of our God and Savior Jesus Christ:</a:t>
            </a:r>
          </a:p>
          <a:p>
            <a:pPr>
              <a:lnSpc>
                <a:spcPts val="2600"/>
              </a:lnSpc>
            </a:pPr>
            <a:r>
              <a:rPr lang="en-US" baseline="30000" dirty="0"/>
              <a:t>2 </a:t>
            </a:r>
            <a:r>
              <a:rPr lang="en-US" dirty="0"/>
              <a:t>May grace and peace be </a:t>
            </a:r>
            <a:r>
              <a:rPr lang="en-US" u="sng" dirty="0"/>
              <a:t>multiplied</a:t>
            </a:r>
            <a:r>
              <a:rPr lang="en-US" dirty="0"/>
              <a:t> to you in the knowledge of God and of Jesus our Lord.</a:t>
            </a:r>
          </a:p>
        </p:txBody>
      </p:sp>
      <p:sp>
        <p:nvSpPr>
          <p:cNvPr id="2" name="TextBox 1"/>
          <p:cNvSpPr txBox="1"/>
          <p:nvPr/>
        </p:nvSpPr>
        <p:spPr>
          <a:xfrm>
            <a:off x="6172200" y="4801164"/>
            <a:ext cx="2819400" cy="954107"/>
          </a:xfrm>
          <a:prstGeom prst="rect">
            <a:avLst/>
          </a:prstGeom>
          <a:noFill/>
        </p:spPr>
        <p:txBody>
          <a:bodyPr wrap="square" rtlCol="0">
            <a:spAutoFit/>
          </a:bodyPr>
          <a:lstStyle/>
          <a:p>
            <a:r>
              <a:rPr lang="en-US" sz="1400" b="1" dirty="0" smtClean="0"/>
              <a:t>g4129</a:t>
            </a:r>
            <a:r>
              <a:rPr lang="en-US" sz="1400" dirty="0" smtClean="0"/>
              <a:t> </a:t>
            </a:r>
            <a:r>
              <a:rPr lang="en-US" sz="1400" i="1" dirty="0"/>
              <a:t>plēthýnō</a:t>
            </a:r>
            <a:r>
              <a:rPr lang="en-US" sz="1400" dirty="0"/>
              <a:t> </a:t>
            </a:r>
            <a:r>
              <a:rPr lang="en-US" sz="1400" dirty="0" smtClean="0"/>
              <a:t>– made </a:t>
            </a:r>
            <a:r>
              <a:rPr lang="en-US" sz="1400" i="1" dirty="0"/>
              <a:t>full</a:t>
            </a:r>
            <a:r>
              <a:rPr lang="en-US" sz="1400" dirty="0"/>
              <a:t>, especially to </a:t>
            </a:r>
            <a:r>
              <a:rPr lang="en-US" sz="1400" i="1" dirty="0"/>
              <a:t>maximum capacity</a:t>
            </a:r>
            <a:r>
              <a:rPr lang="en-US" sz="1400" dirty="0"/>
              <a:t> (</a:t>
            </a:r>
            <a:r>
              <a:rPr lang="en-US" sz="1400" i="1" dirty="0"/>
              <a:t>potential</a:t>
            </a:r>
            <a:r>
              <a:rPr lang="en-US" sz="1400" dirty="0"/>
              <a:t>); hence, "</a:t>
            </a:r>
            <a:r>
              <a:rPr lang="en-US" sz="1400" i="1" dirty="0"/>
              <a:t>multiplied</a:t>
            </a:r>
            <a:r>
              <a:rPr lang="en-US" sz="1400" dirty="0"/>
              <a:t>; to </a:t>
            </a:r>
            <a:r>
              <a:rPr lang="en-US" sz="1400" i="1" dirty="0"/>
              <a:t>increase</a:t>
            </a:r>
            <a:r>
              <a:rPr lang="en-US" sz="1400" dirty="0"/>
              <a:t>, </a:t>
            </a:r>
            <a:r>
              <a:rPr lang="en-US" sz="1400" i="1" dirty="0"/>
              <a:t>multiply</a:t>
            </a:r>
            <a:r>
              <a:rPr lang="en-US" sz="1400" dirty="0"/>
              <a:t>"</a:t>
            </a:r>
          </a:p>
        </p:txBody>
      </p:sp>
      <p:sp>
        <p:nvSpPr>
          <p:cNvPr id="15" name="Rectangle 7"/>
          <p:cNvSpPr>
            <a:spLocks noChangeArrowheads="1"/>
          </p:cNvSpPr>
          <p:nvPr/>
        </p:nvSpPr>
        <p:spPr bwMode="auto">
          <a:xfrm>
            <a:off x="6562272" y="6337756"/>
            <a:ext cx="25527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dirty="0" smtClean="0">
                <a:ln>
                  <a:noFill/>
                </a:ln>
                <a:solidFill>
                  <a:srgbClr val="001320"/>
                </a:solidFill>
                <a:effectLst/>
                <a:latin typeface="Arial" panose="020B0604020202020204" pitchFamily="34" charset="0"/>
                <a:cs typeface="Arial" panose="020B0604020202020204" pitchFamily="34" charset="0"/>
              </a:rPr>
              <a:t> Copyright © 1987, 2011 by Helps Ministries, Inc.</a:t>
            </a:r>
          </a:p>
        </p:txBody>
      </p:sp>
      <p:pic>
        <p:nvPicPr>
          <p:cNvPr id="1032" name="Picture 8" descr="http://biblehub.com/helps5a.gif">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680200" y="6172200"/>
            <a:ext cx="1371600" cy="123825"/>
          </a:xfrm>
          <a:prstGeom prst="rect">
            <a:avLst/>
          </a:prstGeom>
          <a:noFill/>
          <a:extLst>
            <a:ext uri="{909E8E84-426E-40DD-AFC4-6F175D3DCCD1}">
              <a14:hiddenFill xmlns:a14="http://schemas.microsoft.com/office/drawing/2010/main">
                <a:solidFill>
                  <a:srgbClr val="FFFFFF"/>
                </a:solidFill>
              </a14:hiddenFill>
            </a:ext>
          </a:extLst>
        </p:spPr>
      </p:pic>
      <p:sp>
        <p:nvSpPr>
          <p:cNvPr id="20" name="TextBox 19"/>
          <p:cNvSpPr txBox="1"/>
          <p:nvPr/>
        </p:nvSpPr>
        <p:spPr>
          <a:xfrm>
            <a:off x="6146800" y="1682423"/>
            <a:ext cx="2819400" cy="954107"/>
          </a:xfrm>
          <a:prstGeom prst="rect">
            <a:avLst/>
          </a:prstGeom>
          <a:noFill/>
        </p:spPr>
        <p:txBody>
          <a:bodyPr wrap="square" rtlCol="0">
            <a:spAutoFit/>
          </a:bodyPr>
          <a:lstStyle/>
          <a:p>
            <a:r>
              <a:rPr lang="en-US" sz="1400" b="1" dirty="0" smtClean="0"/>
              <a:t>g1401</a:t>
            </a:r>
            <a:r>
              <a:rPr lang="en-US" sz="1400" dirty="0" smtClean="0"/>
              <a:t> </a:t>
            </a:r>
            <a:r>
              <a:rPr lang="en-US" sz="1400" i="1" dirty="0" smtClean="0"/>
              <a:t>doúlos </a:t>
            </a:r>
            <a:r>
              <a:rPr lang="en-US" sz="1400" dirty="0" smtClean="0"/>
              <a:t>– </a:t>
            </a:r>
            <a:r>
              <a:rPr lang="en-US" sz="1400" dirty="0"/>
              <a:t>properly, someone who belongs to another; a </a:t>
            </a:r>
            <a:r>
              <a:rPr lang="en-US" sz="1400" i="1" dirty="0"/>
              <a:t>bond-slave</a:t>
            </a:r>
            <a:r>
              <a:rPr lang="en-US" sz="1400" dirty="0"/>
              <a:t>, without </a:t>
            </a:r>
            <a:r>
              <a:rPr lang="en-US" sz="1400" i="1" dirty="0"/>
              <a:t>any ownership rights</a:t>
            </a:r>
            <a:r>
              <a:rPr lang="en-US" sz="1400" dirty="0"/>
              <a:t> of their own.</a:t>
            </a:r>
          </a:p>
        </p:txBody>
      </p:sp>
      <p:sp>
        <p:nvSpPr>
          <p:cNvPr id="21" name="TextBox 20"/>
          <p:cNvSpPr txBox="1"/>
          <p:nvPr/>
        </p:nvSpPr>
        <p:spPr>
          <a:xfrm>
            <a:off x="6146800" y="3295348"/>
            <a:ext cx="2819400" cy="954107"/>
          </a:xfrm>
          <a:prstGeom prst="rect">
            <a:avLst/>
          </a:prstGeom>
          <a:noFill/>
        </p:spPr>
        <p:txBody>
          <a:bodyPr wrap="square" rtlCol="0">
            <a:spAutoFit/>
          </a:bodyPr>
          <a:lstStyle/>
          <a:p>
            <a:r>
              <a:rPr lang="en-US" sz="1400" b="1" dirty="0" smtClean="0"/>
              <a:t>g5083</a:t>
            </a:r>
            <a:r>
              <a:rPr lang="en-US" sz="1400" dirty="0" smtClean="0"/>
              <a:t> </a:t>
            </a:r>
            <a:r>
              <a:rPr lang="en-US" sz="1400" i="1" dirty="0"/>
              <a:t>tēréō</a:t>
            </a:r>
            <a:r>
              <a:rPr lang="en-US" sz="1400" dirty="0"/>
              <a:t> (from </a:t>
            </a:r>
            <a:r>
              <a:rPr lang="en-US" sz="1400" i="1" dirty="0"/>
              <a:t>tēros</a:t>
            </a:r>
            <a:r>
              <a:rPr lang="en-US" sz="1400" dirty="0"/>
              <a:t>, "a guard") </a:t>
            </a:r>
            <a:r>
              <a:rPr lang="en-US" sz="1400" dirty="0" smtClean="0"/>
              <a:t>– </a:t>
            </a:r>
            <a:r>
              <a:rPr lang="en-US" sz="1400" dirty="0"/>
              <a:t>maintain (preserve); (figuratively) </a:t>
            </a:r>
            <a:r>
              <a:rPr lang="en-US" sz="1400" i="1" dirty="0"/>
              <a:t>spiritually guard</a:t>
            </a:r>
            <a:r>
              <a:rPr lang="en-US" sz="1400" dirty="0"/>
              <a:t> (watch), </a:t>
            </a:r>
            <a:r>
              <a:rPr lang="en-US" sz="1400" i="1" dirty="0"/>
              <a:t>keep intact</a:t>
            </a:r>
            <a:r>
              <a:rPr lang="en-US" sz="1400" dirty="0"/>
              <a:t>.</a:t>
            </a:r>
          </a:p>
        </p:txBody>
      </p:sp>
      <p:sp>
        <p:nvSpPr>
          <p:cNvPr id="3" name="TextBox 2"/>
          <p:cNvSpPr txBox="1"/>
          <p:nvPr/>
        </p:nvSpPr>
        <p:spPr>
          <a:xfrm>
            <a:off x="533400" y="1535668"/>
            <a:ext cx="617477" cy="369332"/>
          </a:xfrm>
          <a:prstGeom prst="rect">
            <a:avLst/>
          </a:prstGeom>
          <a:noFill/>
        </p:spPr>
        <p:txBody>
          <a:bodyPr wrap="none" rtlCol="0">
            <a:spAutoFit/>
          </a:bodyPr>
          <a:lstStyle/>
          <a:p>
            <a:r>
              <a:rPr lang="en-US" u="sng" dirty="0" smtClean="0"/>
              <a:t>Jude</a:t>
            </a:r>
            <a:endParaRPr lang="en-US" u="sng" dirty="0"/>
          </a:p>
        </p:txBody>
      </p:sp>
      <p:sp>
        <p:nvSpPr>
          <p:cNvPr id="14" name="TextBox 13"/>
          <p:cNvSpPr txBox="1"/>
          <p:nvPr/>
        </p:nvSpPr>
        <p:spPr>
          <a:xfrm>
            <a:off x="533400" y="3489180"/>
            <a:ext cx="852798" cy="369332"/>
          </a:xfrm>
          <a:prstGeom prst="rect">
            <a:avLst/>
          </a:prstGeom>
          <a:solidFill>
            <a:schemeClr val="bg1">
              <a:lumMod val="95000"/>
            </a:schemeClr>
          </a:solidFill>
        </p:spPr>
        <p:txBody>
          <a:bodyPr wrap="none" rtlCol="0">
            <a:spAutoFit/>
          </a:bodyPr>
          <a:lstStyle/>
          <a:p>
            <a:r>
              <a:rPr lang="en-US" u="sng" dirty="0" smtClean="0"/>
              <a:t>2 Peter</a:t>
            </a:r>
            <a:endParaRPr lang="en-US" u="sng" dirty="0"/>
          </a:p>
        </p:txBody>
      </p:sp>
      <p:sp>
        <p:nvSpPr>
          <p:cNvPr id="22" name="Slide Number Placeholder 21"/>
          <p:cNvSpPr>
            <a:spLocks noGrp="1"/>
          </p:cNvSpPr>
          <p:nvPr>
            <p:ph type="sldNum" sz="quarter" idx="12"/>
          </p:nvPr>
        </p:nvSpPr>
        <p:spPr/>
        <p:txBody>
          <a:bodyPr/>
          <a:lstStyle/>
          <a:p>
            <a:fld id="{5762F52A-C960-462B-8236-8A9481EACB9C}" type="slidenum">
              <a:rPr lang="en-US" smtClean="0"/>
              <a:pPr/>
              <a:t>12</a:t>
            </a:fld>
            <a:endParaRPr lang="en-US" dirty="0"/>
          </a:p>
        </p:txBody>
      </p:sp>
      <p:sp>
        <p:nvSpPr>
          <p:cNvPr id="24" name="Date Placeholder 1"/>
          <p:cNvSpPr>
            <a:spLocks noGrp="1"/>
          </p:cNvSpPr>
          <p:nvPr>
            <p:ph type="dt" sz="half" idx="10"/>
          </p:nvPr>
        </p:nvSpPr>
        <p:spPr>
          <a:xfrm>
            <a:off x="152400" y="6519727"/>
            <a:ext cx="1447800" cy="365125"/>
          </a:xfrm>
        </p:spPr>
        <p:txBody>
          <a:bodyPr/>
          <a:lstStyle/>
          <a:p>
            <a:r>
              <a:rPr lang="en-US" dirty="0" smtClean="0"/>
              <a:t>February 2, 2016</a:t>
            </a:r>
            <a:endParaRPr lang="en-US" dirty="0"/>
          </a:p>
        </p:txBody>
      </p:sp>
      <p:sp>
        <p:nvSpPr>
          <p:cNvPr id="25" name="Footer Placeholder 2"/>
          <p:cNvSpPr>
            <a:spLocks noGrp="1"/>
          </p:cNvSpPr>
          <p:nvPr>
            <p:ph type="ftr" sz="quarter" idx="11"/>
          </p:nvPr>
        </p:nvSpPr>
        <p:spPr>
          <a:xfrm>
            <a:off x="2087880" y="6515373"/>
            <a:ext cx="4953000" cy="365125"/>
          </a:xfrm>
        </p:spPr>
        <p:txBody>
          <a:bodyPr/>
          <a:lstStyle/>
          <a:p>
            <a:r>
              <a:rPr lang="fr-FR" dirty="0"/>
              <a:t>Lesson 7 - Jude 1-16</a:t>
            </a:r>
            <a:endParaRPr lang="en-US" dirty="0"/>
          </a:p>
        </p:txBody>
      </p:sp>
    </p:spTree>
    <p:extLst>
      <p:ext uri="{BB962C8B-B14F-4D97-AF65-F5344CB8AC3E}">
        <p14:creationId xmlns:p14="http://schemas.microsoft.com/office/powerpoint/2010/main" val="92521153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100470"/>
            <a:ext cx="8229600" cy="1143000"/>
          </a:xfrm>
        </p:spPr>
        <p:txBody>
          <a:bodyPr>
            <a:normAutofit/>
          </a:bodyPr>
          <a:lstStyle/>
          <a:p>
            <a:r>
              <a:rPr lang="en-US" sz="4000" b="1" dirty="0" smtClean="0"/>
              <a:t>The Enemy </a:t>
            </a:r>
            <a:r>
              <a:rPr lang="en-US" sz="4000" dirty="0" smtClean="0"/>
              <a:t>(vv3-4)</a:t>
            </a:r>
            <a:endParaRPr lang="en-US" sz="4000" dirty="0"/>
          </a:p>
        </p:txBody>
      </p:sp>
      <p:sp>
        <p:nvSpPr>
          <p:cNvPr id="6" name="Content Placeholder 5"/>
          <p:cNvSpPr>
            <a:spLocks noGrp="1"/>
          </p:cNvSpPr>
          <p:nvPr>
            <p:ph idx="1"/>
          </p:nvPr>
        </p:nvSpPr>
        <p:spPr>
          <a:xfrm>
            <a:off x="928914" y="1614715"/>
            <a:ext cx="7376886" cy="4525963"/>
          </a:xfrm>
        </p:spPr>
        <p:txBody>
          <a:bodyPr>
            <a:normAutofit/>
          </a:bodyPr>
          <a:lstStyle/>
          <a:p>
            <a:pPr marL="0" indent="0">
              <a:buNone/>
            </a:pPr>
            <a:r>
              <a:rPr lang="en-US" sz="2600" baseline="30000" dirty="0"/>
              <a:t>4 </a:t>
            </a:r>
            <a:r>
              <a:rPr lang="en-US" sz="2600" dirty="0"/>
              <a:t>For certain persons have crept in unnoticed, those who were long beforehand </a:t>
            </a:r>
            <a:r>
              <a:rPr lang="en-US" sz="2600" dirty="0" smtClean="0"/>
              <a:t>marked </a:t>
            </a:r>
            <a:r>
              <a:rPr lang="en-US" sz="2600" dirty="0"/>
              <a:t>out for this condemnation, ungodly persons who turn the grace of our God into licentiousness and deny our only Master and Lord, Jesus Christ.</a:t>
            </a:r>
            <a:endParaRPr lang="en-US" sz="2600" dirty="0" smtClean="0"/>
          </a:p>
          <a:p>
            <a:pPr marL="457146" lvl="1" indent="0">
              <a:buNone/>
            </a:pPr>
            <a:r>
              <a:rPr lang="en-US" sz="2200" u="sng" dirty="0" smtClean="0"/>
              <a:t>What we know…</a:t>
            </a:r>
          </a:p>
          <a:p>
            <a:pPr lvl="1"/>
            <a:r>
              <a:rPr lang="en-US" sz="2200" dirty="0" smtClean="0"/>
              <a:t>They were ungodly (v 4b)</a:t>
            </a:r>
          </a:p>
          <a:p>
            <a:pPr lvl="1"/>
            <a:r>
              <a:rPr lang="en-US" sz="2200" dirty="0" smtClean="0"/>
              <a:t>They were deceitful (v 4c)</a:t>
            </a:r>
          </a:p>
          <a:p>
            <a:pPr lvl="1"/>
            <a:r>
              <a:rPr lang="en-US" sz="2200" dirty="0" smtClean="0"/>
              <a:t>They were enemies of God’s grace (v 4d)</a:t>
            </a:r>
          </a:p>
          <a:p>
            <a:pPr lvl="1"/>
            <a:r>
              <a:rPr lang="en-US" sz="2200" dirty="0" smtClean="0"/>
              <a:t>They denied God’s truth (v 4e)</a:t>
            </a:r>
          </a:p>
          <a:p>
            <a:pPr lvl="1"/>
            <a:r>
              <a:rPr lang="en-US" sz="2200" dirty="0" smtClean="0"/>
              <a:t>They were ordained for judgement (v 4a)</a:t>
            </a:r>
            <a:endParaRPr lang="en-US" sz="2200" dirty="0"/>
          </a:p>
        </p:txBody>
      </p:sp>
      <p:sp>
        <p:nvSpPr>
          <p:cNvPr id="15" name="Slide Number Placeholder 14"/>
          <p:cNvSpPr>
            <a:spLocks noGrp="1"/>
          </p:cNvSpPr>
          <p:nvPr>
            <p:ph type="sldNum" sz="quarter" idx="12"/>
          </p:nvPr>
        </p:nvSpPr>
        <p:spPr>
          <a:xfrm>
            <a:off x="8305800" y="6519382"/>
            <a:ext cx="685800" cy="365125"/>
          </a:xfrm>
        </p:spPr>
        <p:txBody>
          <a:bodyPr/>
          <a:lstStyle/>
          <a:p>
            <a:fld id="{5762F52A-C960-462B-8236-8A9481EACB9C}" type="slidenum">
              <a:rPr lang="en-US" smtClean="0"/>
              <a:pPr/>
              <a:t>13</a:t>
            </a:fld>
            <a:endParaRPr lang="en-US" dirty="0"/>
          </a:p>
        </p:txBody>
      </p:sp>
      <p:sp>
        <p:nvSpPr>
          <p:cNvPr id="16" name="Date Placeholder 1"/>
          <p:cNvSpPr>
            <a:spLocks noGrp="1"/>
          </p:cNvSpPr>
          <p:nvPr>
            <p:ph type="dt" sz="half" idx="10"/>
          </p:nvPr>
        </p:nvSpPr>
        <p:spPr>
          <a:xfrm>
            <a:off x="152400" y="6519727"/>
            <a:ext cx="1447800" cy="365125"/>
          </a:xfrm>
        </p:spPr>
        <p:txBody>
          <a:bodyPr/>
          <a:lstStyle/>
          <a:p>
            <a:r>
              <a:rPr lang="en-US" dirty="0" smtClean="0"/>
              <a:t>February 2, 2016</a:t>
            </a:r>
            <a:endParaRPr lang="en-US" dirty="0"/>
          </a:p>
        </p:txBody>
      </p:sp>
      <p:sp>
        <p:nvSpPr>
          <p:cNvPr id="17" name="Footer Placeholder 2"/>
          <p:cNvSpPr>
            <a:spLocks noGrp="1"/>
          </p:cNvSpPr>
          <p:nvPr>
            <p:ph type="ftr" sz="quarter" idx="11"/>
          </p:nvPr>
        </p:nvSpPr>
        <p:spPr>
          <a:xfrm>
            <a:off x="2087880" y="6515373"/>
            <a:ext cx="4953000" cy="365125"/>
          </a:xfrm>
        </p:spPr>
        <p:txBody>
          <a:bodyPr/>
          <a:lstStyle/>
          <a:p>
            <a:r>
              <a:rPr lang="fr-FR" dirty="0"/>
              <a:t>Lesson 7 - Jude 1-16</a:t>
            </a:r>
            <a:endParaRPr lang="en-US" dirty="0"/>
          </a:p>
        </p:txBody>
      </p:sp>
    </p:spTree>
    <p:extLst>
      <p:ext uri="{BB962C8B-B14F-4D97-AF65-F5344CB8AC3E}">
        <p14:creationId xmlns:p14="http://schemas.microsoft.com/office/powerpoint/2010/main" val="35396409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5228"/>
            <a:ext cx="8229600" cy="1143000"/>
          </a:xfrm>
        </p:spPr>
        <p:txBody>
          <a:bodyPr>
            <a:normAutofit/>
          </a:bodyPr>
          <a:lstStyle/>
          <a:p>
            <a:r>
              <a:rPr lang="en-US" sz="4000" b="1" dirty="0" smtClean="0"/>
              <a:t>Our Response?</a:t>
            </a:r>
            <a:endParaRPr lang="en-US" sz="4000" b="1" dirty="0"/>
          </a:p>
        </p:txBody>
      </p:sp>
      <p:sp>
        <p:nvSpPr>
          <p:cNvPr id="3" name="Content Placeholder 2"/>
          <p:cNvSpPr>
            <a:spLocks noGrp="1"/>
          </p:cNvSpPr>
          <p:nvPr>
            <p:ph idx="1"/>
          </p:nvPr>
        </p:nvSpPr>
        <p:spPr>
          <a:xfrm>
            <a:off x="928914" y="1614715"/>
            <a:ext cx="7757886" cy="4709885"/>
          </a:xfrm>
        </p:spPr>
        <p:txBody>
          <a:bodyPr/>
          <a:lstStyle/>
          <a:p>
            <a:pPr marL="0" indent="0">
              <a:buNone/>
            </a:pPr>
            <a:r>
              <a:rPr lang="en-US" dirty="0" smtClean="0"/>
              <a:t>“</a:t>
            </a:r>
            <a:r>
              <a:rPr lang="en-US" dirty="0"/>
              <a:t>appealing to you to contend for the faith that was once for all delivered to the saints</a:t>
            </a:r>
            <a:r>
              <a:rPr lang="en-US" dirty="0" smtClean="0"/>
              <a:t>.”</a:t>
            </a:r>
          </a:p>
          <a:p>
            <a:pPr lvl="1"/>
            <a:endParaRPr lang="en-US" dirty="0"/>
          </a:p>
          <a:p>
            <a:pPr marL="508000" lvl="1" indent="-284163"/>
            <a:r>
              <a:rPr lang="en-US" sz="2000" b="1" dirty="0" smtClean="0"/>
              <a:t>g3870</a:t>
            </a:r>
            <a:r>
              <a:rPr lang="en-US" sz="2000" dirty="0" smtClean="0"/>
              <a:t> </a:t>
            </a:r>
            <a:r>
              <a:rPr lang="en-US" sz="2000" i="1" dirty="0"/>
              <a:t>parakaléō</a:t>
            </a:r>
            <a:r>
              <a:rPr lang="en-US" sz="2000" dirty="0"/>
              <a:t> (from </a:t>
            </a:r>
            <a:r>
              <a:rPr lang="en-US" sz="2000" dirty="0">
                <a:hlinkClick r:id="rId2"/>
              </a:rPr>
              <a:t>3844</a:t>
            </a:r>
            <a:r>
              <a:rPr lang="en-US" sz="2000" dirty="0"/>
              <a:t> </a:t>
            </a:r>
            <a:r>
              <a:rPr lang="en-US" sz="2000" i="1" dirty="0"/>
              <a:t>/pará</a:t>
            </a:r>
            <a:r>
              <a:rPr lang="en-US" sz="2000" dirty="0"/>
              <a:t>, "</a:t>
            </a:r>
            <a:r>
              <a:rPr lang="en-US" sz="2000" i="1" dirty="0"/>
              <a:t>from</a:t>
            </a:r>
            <a:r>
              <a:rPr lang="en-US" sz="2000" dirty="0"/>
              <a:t> close-beside" and </a:t>
            </a:r>
            <a:r>
              <a:rPr lang="en-US" sz="2000" dirty="0">
                <a:hlinkClick r:id="rId3"/>
              </a:rPr>
              <a:t>2564</a:t>
            </a:r>
            <a:r>
              <a:rPr lang="en-US" sz="2000" dirty="0"/>
              <a:t> </a:t>
            </a:r>
            <a:r>
              <a:rPr lang="en-US" sz="2000" i="1" dirty="0"/>
              <a:t>/kaléō</a:t>
            </a:r>
            <a:r>
              <a:rPr lang="en-US" sz="2000" dirty="0"/>
              <a:t>, "to call") </a:t>
            </a:r>
            <a:r>
              <a:rPr lang="en-US" sz="2000" dirty="0" smtClean="0"/>
              <a:t>–"</a:t>
            </a:r>
            <a:r>
              <a:rPr lang="en-US" sz="2000" dirty="0"/>
              <a:t>make a call" from being "close-up and personal." </a:t>
            </a:r>
            <a:r>
              <a:rPr lang="en-US" sz="2000" dirty="0">
                <a:hlinkClick r:id="rId4"/>
              </a:rPr>
              <a:t>3870</a:t>
            </a:r>
            <a:r>
              <a:rPr lang="en-US" sz="2000" dirty="0"/>
              <a:t> </a:t>
            </a:r>
            <a:r>
              <a:rPr lang="en-US" sz="2000" i="1" dirty="0"/>
              <a:t>/parakaléō</a:t>
            </a:r>
            <a:r>
              <a:rPr lang="en-US" sz="2000" dirty="0"/>
              <a:t> ("personally make a call</a:t>
            </a:r>
            <a:r>
              <a:rPr lang="en-US" sz="2000" dirty="0" smtClean="0"/>
              <a:t>")</a:t>
            </a:r>
          </a:p>
          <a:p>
            <a:pPr marL="508000" lvl="1" indent="-284163"/>
            <a:r>
              <a:rPr lang="en-US" sz="2000" b="1" dirty="0" smtClean="0"/>
              <a:t>g1864</a:t>
            </a:r>
            <a:r>
              <a:rPr lang="en-US" sz="2000" dirty="0" smtClean="0"/>
              <a:t> </a:t>
            </a:r>
            <a:r>
              <a:rPr lang="en-US" sz="2000" i="1" dirty="0"/>
              <a:t>epagōnízomai</a:t>
            </a:r>
            <a:r>
              <a:rPr lang="en-US" sz="2000" dirty="0"/>
              <a:t> (from </a:t>
            </a:r>
            <a:r>
              <a:rPr lang="en-US" sz="2000" dirty="0">
                <a:hlinkClick r:id="rId5"/>
              </a:rPr>
              <a:t>1909</a:t>
            </a:r>
            <a:r>
              <a:rPr lang="en-US" sz="2000" dirty="0"/>
              <a:t> </a:t>
            </a:r>
            <a:r>
              <a:rPr lang="en-US" sz="2000" i="1" dirty="0"/>
              <a:t>/epí</a:t>
            </a:r>
            <a:r>
              <a:rPr lang="en-US" sz="2000" dirty="0"/>
              <a:t>, "focused </a:t>
            </a:r>
            <a:r>
              <a:rPr lang="en-US" sz="2000" i="1" dirty="0"/>
              <a:t>on</a:t>
            </a:r>
            <a:r>
              <a:rPr lang="en-US" sz="2000" dirty="0"/>
              <a:t>" and </a:t>
            </a:r>
            <a:r>
              <a:rPr lang="en-US" sz="2000" dirty="0">
                <a:hlinkClick r:id="rId6"/>
              </a:rPr>
              <a:t>73</a:t>
            </a:r>
            <a:r>
              <a:rPr lang="en-US" sz="2000" dirty="0"/>
              <a:t> </a:t>
            </a:r>
            <a:r>
              <a:rPr lang="en-US" sz="2000" i="1" dirty="0"/>
              <a:t>/agṓn</a:t>
            </a:r>
            <a:r>
              <a:rPr lang="en-US" sz="2000" dirty="0"/>
              <a:t>, </a:t>
            </a:r>
            <a:r>
              <a:rPr lang="en-US" sz="2000" dirty="0" smtClean="0"/>
              <a:t>   “a </a:t>
            </a:r>
            <a:r>
              <a:rPr lang="en-US" sz="2000" dirty="0"/>
              <a:t>contest, competition") </a:t>
            </a:r>
            <a:r>
              <a:rPr lang="en-US" sz="2000" dirty="0" smtClean="0"/>
              <a:t>– </a:t>
            </a:r>
            <a:r>
              <a:rPr lang="en-US" sz="2000" dirty="0"/>
              <a:t>to </a:t>
            </a:r>
            <a:r>
              <a:rPr lang="en-US" sz="2000" i="1" dirty="0"/>
              <a:t>contend</a:t>
            </a:r>
            <a:r>
              <a:rPr lang="en-US" sz="2000" dirty="0"/>
              <a:t> (literally, "</a:t>
            </a:r>
            <a:r>
              <a:rPr lang="en-US" sz="2000" i="1" dirty="0"/>
              <a:t>struggle upon, appropriately</a:t>
            </a:r>
            <a:r>
              <a:rPr lang="en-US" sz="2000" dirty="0" smtClean="0"/>
              <a:t>")</a:t>
            </a:r>
          </a:p>
          <a:p>
            <a:pPr marL="508000" lvl="1" indent="-284163"/>
            <a:r>
              <a:rPr lang="en-US" sz="2000" b="1" dirty="0" smtClean="0"/>
              <a:t>g40</a:t>
            </a:r>
            <a:r>
              <a:rPr lang="en-US" sz="2000" dirty="0" smtClean="0"/>
              <a:t> </a:t>
            </a:r>
            <a:r>
              <a:rPr lang="en-US" sz="2000" i="1" dirty="0"/>
              <a:t>hágios</a:t>
            </a:r>
            <a:r>
              <a:rPr lang="en-US" sz="2000" dirty="0"/>
              <a:t> </a:t>
            </a:r>
            <a:r>
              <a:rPr lang="en-US" sz="2000" dirty="0" smtClean="0"/>
              <a:t>– </a:t>
            </a:r>
            <a:r>
              <a:rPr lang="en-US" sz="2000" i="1" dirty="0"/>
              <a:t>different</a:t>
            </a:r>
            <a:r>
              <a:rPr lang="en-US" sz="2000" dirty="0"/>
              <a:t> (</a:t>
            </a:r>
            <a:r>
              <a:rPr lang="en-US" sz="2000" i="1" dirty="0"/>
              <a:t>unlike</a:t>
            </a:r>
            <a:r>
              <a:rPr lang="en-US" sz="2000" dirty="0"/>
              <a:t>), </a:t>
            </a:r>
            <a:r>
              <a:rPr lang="en-US" sz="2000" i="1" dirty="0"/>
              <a:t>other</a:t>
            </a:r>
            <a:r>
              <a:rPr lang="en-US" sz="2000" dirty="0"/>
              <a:t> ("</a:t>
            </a:r>
            <a:r>
              <a:rPr lang="en-US" sz="2000" i="1" dirty="0"/>
              <a:t>otherness</a:t>
            </a:r>
            <a:r>
              <a:rPr lang="en-US" sz="2000" dirty="0"/>
              <a:t>"), </a:t>
            </a:r>
            <a:r>
              <a:rPr lang="en-US" sz="2000" i="1" dirty="0"/>
              <a:t>holy</a:t>
            </a:r>
            <a:r>
              <a:rPr lang="en-US" sz="2000" dirty="0"/>
              <a:t>; for the believer, </a:t>
            </a:r>
            <a:r>
              <a:rPr lang="en-US" sz="2000" dirty="0">
                <a:hlinkClick r:id="rId7"/>
              </a:rPr>
              <a:t>40</a:t>
            </a:r>
            <a:r>
              <a:rPr lang="en-US" sz="2000" dirty="0"/>
              <a:t> (</a:t>
            </a:r>
            <a:r>
              <a:rPr lang="en-US" sz="2000" i="1" dirty="0"/>
              <a:t>hágios</a:t>
            </a:r>
            <a:r>
              <a:rPr lang="en-US" sz="2000" dirty="0"/>
              <a:t>) means "</a:t>
            </a:r>
            <a:r>
              <a:rPr lang="en-US" sz="2000" i="1" dirty="0"/>
              <a:t>likeness of nature</a:t>
            </a:r>
            <a:r>
              <a:rPr lang="en-US" sz="2000" dirty="0"/>
              <a:t> with the Lord" because "</a:t>
            </a:r>
            <a:r>
              <a:rPr lang="en-US" sz="2000" i="1" dirty="0"/>
              <a:t>different</a:t>
            </a:r>
            <a:r>
              <a:rPr lang="en-US" sz="2000" dirty="0"/>
              <a:t> from the world."</a:t>
            </a:r>
          </a:p>
        </p:txBody>
      </p:sp>
      <p:sp>
        <p:nvSpPr>
          <p:cNvPr id="15" name="Slide Number Placeholder 14"/>
          <p:cNvSpPr>
            <a:spLocks noGrp="1"/>
          </p:cNvSpPr>
          <p:nvPr>
            <p:ph type="sldNum" sz="quarter" idx="12"/>
          </p:nvPr>
        </p:nvSpPr>
        <p:spPr>
          <a:xfrm>
            <a:off x="8305800" y="6519382"/>
            <a:ext cx="685800" cy="365125"/>
          </a:xfrm>
        </p:spPr>
        <p:txBody>
          <a:bodyPr/>
          <a:lstStyle/>
          <a:p>
            <a:fld id="{5762F52A-C960-462B-8236-8A9481EACB9C}" type="slidenum">
              <a:rPr lang="en-US" smtClean="0"/>
              <a:pPr/>
              <a:t>14</a:t>
            </a:fld>
            <a:endParaRPr lang="en-US" dirty="0"/>
          </a:p>
        </p:txBody>
      </p:sp>
      <p:sp>
        <p:nvSpPr>
          <p:cNvPr id="16" name="Date Placeholder 1"/>
          <p:cNvSpPr>
            <a:spLocks noGrp="1"/>
          </p:cNvSpPr>
          <p:nvPr>
            <p:ph type="dt" sz="half" idx="10"/>
          </p:nvPr>
        </p:nvSpPr>
        <p:spPr>
          <a:xfrm>
            <a:off x="152400" y="6519727"/>
            <a:ext cx="1447800" cy="365125"/>
          </a:xfrm>
        </p:spPr>
        <p:txBody>
          <a:bodyPr/>
          <a:lstStyle/>
          <a:p>
            <a:r>
              <a:rPr lang="en-US" dirty="0" smtClean="0"/>
              <a:t>February 2, 2016</a:t>
            </a:r>
            <a:endParaRPr lang="en-US" dirty="0"/>
          </a:p>
        </p:txBody>
      </p:sp>
      <p:sp>
        <p:nvSpPr>
          <p:cNvPr id="17" name="Footer Placeholder 2"/>
          <p:cNvSpPr>
            <a:spLocks noGrp="1"/>
          </p:cNvSpPr>
          <p:nvPr>
            <p:ph type="ftr" sz="quarter" idx="11"/>
          </p:nvPr>
        </p:nvSpPr>
        <p:spPr>
          <a:xfrm>
            <a:off x="2087880" y="6515373"/>
            <a:ext cx="4953000" cy="365125"/>
          </a:xfrm>
        </p:spPr>
        <p:txBody>
          <a:bodyPr/>
          <a:lstStyle/>
          <a:p>
            <a:r>
              <a:rPr lang="fr-FR" dirty="0"/>
              <a:t>Lesson 7 - Jude 1-16</a:t>
            </a:r>
            <a:endParaRPr lang="en-US" dirty="0"/>
          </a:p>
        </p:txBody>
      </p:sp>
    </p:spTree>
    <p:extLst>
      <p:ext uri="{BB962C8B-B14F-4D97-AF65-F5344CB8AC3E}">
        <p14:creationId xmlns:p14="http://schemas.microsoft.com/office/powerpoint/2010/main" val="24212820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8858"/>
            <a:ext cx="8229600" cy="1143000"/>
          </a:xfrm>
        </p:spPr>
        <p:txBody>
          <a:bodyPr>
            <a:normAutofit/>
          </a:bodyPr>
          <a:lstStyle/>
          <a:p>
            <a:r>
              <a:rPr lang="en-US" sz="4000" b="1" dirty="0" smtClean="0"/>
              <a:t>The Victory</a:t>
            </a:r>
            <a:endParaRPr lang="en-US" sz="4000" b="1" dirty="0"/>
          </a:p>
        </p:txBody>
      </p:sp>
      <p:sp>
        <p:nvSpPr>
          <p:cNvPr id="3" name="Content Placeholder 2"/>
          <p:cNvSpPr>
            <a:spLocks noGrp="1"/>
          </p:cNvSpPr>
          <p:nvPr>
            <p:ph idx="1"/>
          </p:nvPr>
        </p:nvSpPr>
        <p:spPr>
          <a:xfrm>
            <a:off x="928914" y="1614715"/>
            <a:ext cx="7772400" cy="4525963"/>
          </a:xfrm>
        </p:spPr>
        <p:txBody>
          <a:bodyPr/>
          <a:lstStyle/>
          <a:p>
            <a:pPr marL="0" indent="0">
              <a:buNone/>
            </a:pPr>
            <a:r>
              <a:rPr lang="en-US" baseline="30000" dirty="0"/>
              <a:t>5 </a:t>
            </a:r>
            <a:r>
              <a:rPr lang="en-US" dirty="0"/>
              <a:t>Now I want to remind you, although you once fully knew </a:t>
            </a:r>
            <a:r>
              <a:rPr lang="en-US" dirty="0" smtClean="0"/>
              <a:t>it…</a:t>
            </a:r>
          </a:p>
          <a:p>
            <a:pPr marL="508000" lvl="1" indent="-284163"/>
            <a:r>
              <a:rPr lang="en-US" dirty="0" smtClean="0"/>
              <a:t>Israel (v 5)</a:t>
            </a:r>
          </a:p>
          <a:p>
            <a:pPr marL="508000" lvl="1" indent="-284163"/>
            <a:r>
              <a:rPr lang="en-US" dirty="0" smtClean="0"/>
              <a:t>The fallen angels (v 6)</a:t>
            </a:r>
          </a:p>
          <a:p>
            <a:pPr marL="508000" lvl="1" indent="-284163"/>
            <a:r>
              <a:rPr lang="en-US" dirty="0" smtClean="0"/>
              <a:t>Sodom and Gomorrah (v 7)</a:t>
            </a:r>
          </a:p>
          <a:p>
            <a:pPr lvl="1"/>
            <a:endParaRPr lang="en-US" dirty="0"/>
          </a:p>
        </p:txBody>
      </p:sp>
      <p:sp>
        <p:nvSpPr>
          <p:cNvPr id="7" name="Content Placeholder 2"/>
          <p:cNvSpPr txBox="1">
            <a:spLocks/>
          </p:cNvSpPr>
          <p:nvPr/>
        </p:nvSpPr>
        <p:spPr>
          <a:xfrm>
            <a:off x="5871633" y="3962400"/>
            <a:ext cx="2662767" cy="2080418"/>
          </a:xfrm>
          <a:prstGeom prst="rect">
            <a:avLst/>
          </a:prstGeom>
          <a:solidFill>
            <a:schemeClr val="bg1">
              <a:lumMod val="85000"/>
            </a:schemeClr>
          </a:solidFill>
        </p:spPr>
        <p:txBody>
          <a:bodyPr vert="horz" lIns="91429" tIns="45714" rIns="91429" bIns="45714" rtlCol="0">
            <a:normAutofit lnSpcReduction="10000"/>
          </a:bodyPr>
          <a:lstStyle>
            <a:lvl1pPr marL="342860" indent="-342860" algn="l" defTabSz="914293"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863" indent="-285717" algn="l" defTabSz="914293"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2867" indent="-228573" algn="l" defTabSz="914293"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013" indent="-228573" algn="l" defTabSz="914293"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159" indent="-228573" algn="l" defTabSz="914293"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306" indent="-228573" algn="l" defTabSz="91429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453" indent="-228573" algn="l" defTabSz="91429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599" indent="-228573" algn="l" defTabSz="91429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5746" indent="-228573" algn="l" defTabSz="914293"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dirty="0" smtClean="0"/>
              <a:t>2 Peter 2…</a:t>
            </a:r>
          </a:p>
          <a:p>
            <a:pPr marL="508000" lvl="1" indent="-284163"/>
            <a:r>
              <a:rPr lang="en-US" dirty="0" smtClean="0"/>
              <a:t>Fallen Angels</a:t>
            </a:r>
          </a:p>
          <a:p>
            <a:pPr marL="508000" lvl="1" indent="-284163"/>
            <a:r>
              <a:rPr lang="en-US" dirty="0" smtClean="0"/>
              <a:t>Noah</a:t>
            </a:r>
          </a:p>
          <a:p>
            <a:pPr marL="508000" lvl="1" indent="-284163"/>
            <a:r>
              <a:rPr lang="en-US" dirty="0" smtClean="0"/>
              <a:t>Lot</a:t>
            </a:r>
          </a:p>
        </p:txBody>
      </p:sp>
      <p:sp>
        <p:nvSpPr>
          <p:cNvPr id="8" name="TextBox 7"/>
          <p:cNvSpPr txBox="1"/>
          <p:nvPr/>
        </p:nvSpPr>
        <p:spPr>
          <a:xfrm>
            <a:off x="928914" y="5638800"/>
            <a:ext cx="2564163" cy="523220"/>
          </a:xfrm>
          <a:prstGeom prst="rect">
            <a:avLst/>
          </a:prstGeom>
          <a:noFill/>
        </p:spPr>
        <p:txBody>
          <a:bodyPr wrap="none" rtlCol="0">
            <a:spAutoFit/>
          </a:bodyPr>
          <a:lstStyle/>
          <a:p>
            <a:r>
              <a:rPr lang="en-US" sz="2800" dirty="0" smtClean="0"/>
              <a:t>…and the defeat</a:t>
            </a:r>
            <a:endParaRPr lang="en-US" sz="2800" dirty="0"/>
          </a:p>
        </p:txBody>
      </p:sp>
      <p:sp>
        <p:nvSpPr>
          <p:cNvPr id="17" name="Slide Number Placeholder 16"/>
          <p:cNvSpPr>
            <a:spLocks noGrp="1"/>
          </p:cNvSpPr>
          <p:nvPr>
            <p:ph type="sldNum" sz="quarter" idx="12"/>
          </p:nvPr>
        </p:nvSpPr>
        <p:spPr>
          <a:xfrm>
            <a:off x="8305800" y="6519382"/>
            <a:ext cx="685800" cy="365125"/>
          </a:xfrm>
        </p:spPr>
        <p:txBody>
          <a:bodyPr/>
          <a:lstStyle/>
          <a:p>
            <a:fld id="{5762F52A-C960-462B-8236-8A9481EACB9C}" type="slidenum">
              <a:rPr lang="en-US" smtClean="0"/>
              <a:pPr/>
              <a:t>15</a:t>
            </a:fld>
            <a:endParaRPr lang="en-US" dirty="0"/>
          </a:p>
        </p:txBody>
      </p:sp>
      <p:sp>
        <p:nvSpPr>
          <p:cNvPr id="18" name="Date Placeholder 1"/>
          <p:cNvSpPr>
            <a:spLocks noGrp="1"/>
          </p:cNvSpPr>
          <p:nvPr>
            <p:ph type="dt" sz="half" idx="10"/>
          </p:nvPr>
        </p:nvSpPr>
        <p:spPr>
          <a:xfrm>
            <a:off x="152400" y="6519727"/>
            <a:ext cx="1447800" cy="365125"/>
          </a:xfrm>
        </p:spPr>
        <p:txBody>
          <a:bodyPr/>
          <a:lstStyle/>
          <a:p>
            <a:r>
              <a:rPr lang="en-US" dirty="0" smtClean="0"/>
              <a:t>February 2, 2016</a:t>
            </a:r>
            <a:endParaRPr lang="en-US" dirty="0"/>
          </a:p>
        </p:txBody>
      </p:sp>
      <p:sp>
        <p:nvSpPr>
          <p:cNvPr id="19" name="Footer Placeholder 2"/>
          <p:cNvSpPr>
            <a:spLocks noGrp="1"/>
          </p:cNvSpPr>
          <p:nvPr>
            <p:ph type="ftr" sz="quarter" idx="11"/>
          </p:nvPr>
        </p:nvSpPr>
        <p:spPr>
          <a:xfrm>
            <a:off x="2087880" y="6515373"/>
            <a:ext cx="4953000" cy="365125"/>
          </a:xfrm>
        </p:spPr>
        <p:txBody>
          <a:bodyPr/>
          <a:lstStyle/>
          <a:p>
            <a:r>
              <a:rPr lang="fr-FR" dirty="0"/>
              <a:t>Lesson 7 - Jude 1-16</a:t>
            </a:r>
            <a:endParaRPr lang="en-US" dirty="0"/>
          </a:p>
        </p:txBody>
      </p:sp>
    </p:spTree>
    <p:extLst>
      <p:ext uri="{BB962C8B-B14F-4D97-AF65-F5344CB8AC3E}">
        <p14:creationId xmlns:p14="http://schemas.microsoft.com/office/powerpoint/2010/main" val="306034795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5228"/>
            <a:ext cx="8229600" cy="1143000"/>
          </a:xfrm>
        </p:spPr>
        <p:txBody>
          <a:bodyPr>
            <a:noAutofit/>
          </a:bodyPr>
          <a:lstStyle/>
          <a:p>
            <a:r>
              <a:rPr lang="en-US" sz="3600" b="1" dirty="0"/>
              <a:t>They Reject Divine </a:t>
            </a:r>
            <a:br>
              <a:rPr lang="en-US" sz="3600" b="1" dirty="0"/>
            </a:br>
            <a:r>
              <a:rPr lang="en-US" sz="3600" b="1" dirty="0"/>
              <a:t>Authority</a:t>
            </a: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017397736"/>
              </p:ext>
            </p:extLst>
          </p:nvPr>
        </p:nvGraphicFramePr>
        <p:xfrm>
          <a:off x="457200" y="1600200"/>
          <a:ext cx="8229600" cy="3327400"/>
        </p:xfrm>
        <a:graphic>
          <a:graphicData uri="http://schemas.openxmlformats.org/drawingml/2006/table">
            <a:tbl>
              <a:tblPr firstRow="1" bandRow="1">
                <a:tableStyleId>{5C22544A-7EE6-4342-B048-85BDC9FD1C3A}</a:tableStyleId>
              </a:tblPr>
              <a:tblGrid>
                <a:gridCol w="4114800"/>
                <a:gridCol w="4114800"/>
              </a:tblGrid>
              <a:tr h="370840">
                <a:tc>
                  <a:txBody>
                    <a:bodyPr/>
                    <a:lstStyle/>
                    <a:p>
                      <a:r>
                        <a:rPr lang="en-US" dirty="0" smtClean="0"/>
                        <a:t>NASB</a:t>
                      </a:r>
                      <a:endParaRPr lang="en-US" dirty="0"/>
                    </a:p>
                  </a:txBody>
                  <a:tcPr/>
                </a:tc>
                <a:tc>
                  <a:txBody>
                    <a:bodyPr/>
                    <a:lstStyle/>
                    <a:p>
                      <a:r>
                        <a:rPr lang="en-US" dirty="0" smtClean="0"/>
                        <a:t>ESV</a:t>
                      </a:r>
                      <a:endParaRPr lang="en-US" dirty="0"/>
                    </a:p>
                  </a:txBody>
                  <a:tcPr/>
                </a:tc>
              </a:tr>
              <a:tr h="370840">
                <a:tc>
                  <a:txBody>
                    <a:bodyPr/>
                    <a:lstStyle/>
                    <a:p>
                      <a:pPr marL="0" marR="0" indent="0" algn="l" defTabSz="914293" rtl="0" eaLnBrk="1" fontAlgn="auto" latinLnBrk="0" hangingPunct="1">
                        <a:lnSpc>
                          <a:spcPct val="100000"/>
                        </a:lnSpc>
                        <a:spcBef>
                          <a:spcPts val="0"/>
                        </a:spcBef>
                        <a:spcAft>
                          <a:spcPts val="0"/>
                        </a:spcAft>
                        <a:buClrTx/>
                        <a:buSzTx/>
                        <a:buFontTx/>
                        <a:buNone/>
                        <a:tabLst/>
                        <a:defRPr/>
                      </a:pPr>
                      <a:r>
                        <a:rPr lang="en-US" sz="1600" baseline="30000" dirty="0" smtClean="0"/>
                        <a:t>8</a:t>
                      </a:r>
                      <a:r>
                        <a:rPr lang="en-US" sz="1600" dirty="0" smtClean="0"/>
                        <a:t>Yet</a:t>
                      </a:r>
                      <a:r>
                        <a:rPr lang="en-US" sz="1600" baseline="0" dirty="0" smtClean="0"/>
                        <a:t> in the same way, these men, also by dreaming, </a:t>
                      </a:r>
                      <a:r>
                        <a:rPr lang="en-US" sz="1600" dirty="0" smtClean="0"/>
                        <a:t>defile the flesh, and reject authority,</a:t>
                      </a:r>
                    </a:p>
                    <a:p>
                      <a:pPr marL="0" marR="0" lvl="1" indent="0" algn="l" defTabSz="914293"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and revile angelic majesties.</a:t>
                      </a:r>
                      <a:endParaRPr lang="en-US" sz="1600" dirty="0"/>
                    </a:p>
                  </a:txBody>
                  <a:tcPr/>
                </a:tc>
                <a:tc>
                  <a:txBody>
                    <a:bodyPr/>
                    <a:lstStyle/>
                    <a:p>
                      <a:pPr marL="0" marR="0" lvl="1" indent="0" algn="l" defTabSz="914293" rtl="0" eaLnBrk="1" fontAlgn="auto" latinLnBrk="0" hangingPunct="1">
                        <a:lnSpc>
                          <a:spcPct val="100000"/>
                        </a:lnSpc>
                        <a:spcBef>
                          <a:spcPts val="0"/>
                        </a:spcBef>
                        <a:spcAft>
                          <a:spcPts val="0"/>
                        </a:spcAft>
                        <a:buClrTx/>
                        <a:buSzTx/>
                        <a:buFontTx/>
                        <a:buNone/>
                        <a:tabLst/>
                        <a:defRPr/>
                      </a:pPr>
                      <a:r>
                        <a:rPr lang="en-US" sz="1600" baseline="30000" dirty="0" smtClean="0"/>
                        <a:t>8</a:t>
                      </a:r>
                      <a:r>
                        <a:rPr lang="en-US" sz="1600" dirty="0" smtClean="0"/>
                        <a:t>Yet</a:t>
                      </a:r>
                      <a:r>
                        <a:rPr lang="en-US" sz="1600" baseline="0" dirty="0" smtClean="0"/>
                        <a:t> in like manner, these people also, relying on their dreams, </a:t>
                      </a:r>
                      <a:r>
                        <a:rPr lang="en-US" sz="1600" kern="1200" dirty="0" smtClean="0">
                          <a:solidFill>
                            <a:schemeClr val="dk1"/>
                          </a:solidFill>
                          <a:latin typeface="+mn-lt"/>
                          <a:ea typeface="+mn-ea"/>
                          <a:cs typeface="+mn-cs"/>
                        </a:rPr>
                        <a:t>defile the flesh, reject authority, </a:t>
                      </a:r>
                      <a:r>
                        <a:rPr lang="en-US" sz="1600" dirty="0" smtClean="0"/>
                        <a:t>and blaspheme the glorious ones.</a:t>
                      </a:r>
                      <a:endParaRPr lang="en-US" sz="1600" dirty="0"/>
                    </a:p>
                  </a:txBody>
                  <a:tcPr/>
                </a:tc>
              </a:tr>
              <a:tr h="370840">
                <a:tc>
                  <a:txBody>
                    <a:bodyPr/>
                    <a:lstStyle/>
                    <a:p>
                      <a:pPr marL="0" lvl="1" algn="l" defTabSz="914293" rtl="0" eaLnBrk="1" latinLnBrk="0" hangingPunct="1"/>
                      <a:r>
                        <a:rPr lang="en-US" sz="1600" baseline="30000" dirty="0" smtClean="0"/>
                        <a:t>10 </a:t>
                      </a:r>
                      <a:r>
                        <a:rPr lang="en-US" sz="1600" dirty="0" smtClean="0"/>
                        <a:t>But these men revile the things which they do not understand; and the things which they know by instinct, like unreasoning animals, by these things they are destroyed.</a:t>
                      </a:r>
                      <a:endParaRPr lang="en-US" sz="1600" kern="1200" dirty="0" smtClean="0">
                        <a:solidFill>
                          <a:schemeClr val="dk1"/>
                        </a:solidFill>
                        <a:latin typeface="+mn-lt"/>
                        <a:ea typeface="+mn-ea"/>
                        <a:cs typeface="+mn-cs"/>
                      </a:endParaRPr>
                    </a:p>
                  </a:txBody>
                  <a:tcPr/>
                </a:tc>
                <a:tc>
                  <a:txBody>
                    <a:bodyPr/>
                    <a:lstStyle/>
                    <a:p>
                      <a:pPr marL="0" marR="0" lvl="1" indent="0" algn="l" defTabSz="914293" rtl="0" eaLnBrk="1" fontAlgn="auto" latinLnBrk="0" hangingPunct="1">
                        <a:lnSpc>
                          <a:spcPct val="100000"/>
                        </a:lnSpc>
                        <a:spcBef>
                          <a:spcPts val="0"/>
                        </a:spcBef>
                        <a:spcAft>
                          <a:spcPts val="0"/>
                        </a:spcAft>
                        <a:buClrTx/>
                        <a:buSzTx/>
                        <a:buFontTx/>
                        <a:buNone/>
                        <a:tabLst/>
                        <a:defRPr/>
                      </a:pPr>
                      <a:r>
                        <a:rPr lang="en-US" sz="1600" baseline="30000" dirty="0" smtClean="0"/>
                        <a:t>10 </a:t>
                      </a:r>
                      <a:r>
                        <a:rPr lang="en-US" sz="1600" dirty="0" smtClean="0"/>
                        <a:t>But these people blaspheme all that they do not understand, and they are destroyed by all that they, like unreasoning animals, understand instinctively.</a:t>
                      </a:r>
                      <a:endParaRPr lang="en-US" sz="1600" dirty="0"/>
                    </a:p>
                  </a:txBody>
                  <a:tcPr/>
                </a:tc>
              </a:tr>
              <a:tr h="370840">
                <a:tc>
                  <a:txBody>
                    <a:bodyPr/>
                    <a:lstStyle/>
                    <a:p>
                      <a:pPr marL="0" marR="0" lvl="1" indent="0" algn="l" defTabSz="914293" rtl="0" eaLnBrk="1" fontAlgn="auto" latinLnBrk="0" hangingPunct="1">
                        <a:lnSpc>
                          <a:spcPct val="100000"/>
                        </a:lnSpc>
                        <a:spcBef>
                          <a:spcPts val="0"/>
                        </a:spcBef>
                        <a:spcAft>
                          <a:spcPts val="0"/>
                        </a:spcAft>
                        <a:buClrTx/>
                        <a:buSzTx/>
                        <a:buFontTx/>
                        <a:buNone/>
                        <a:tabLst/>
                        <a:defRPr/>
                      </a:pPr>
                      <a:r>
                        <a:rPr lang="en-US" sz="1600" baseline="30000" dirty="0" smtClean="0"/>
                        <a:t>11</a:t>
                      </a:r>
                      <a:r>
                        <a:rPr lang="en-US" sz="1600" dirty="0" smtClean="0"/>
                        <a:t>Woe to them!</a:t>
                      </a:r>
                      <a:r>
                        <a:rPr lang="en-US" sz="1600" baseline="0" dirty="0" smtClean="0"/>
                        <a:t> For they have gone the way of Cain,</a:t>
                      </a:r>
                      <a:r>
                        <a:rPr lang="en-US" sz="1600" dirty="0" smtClean="0"/>
                        <a:t> and for</a:t>
                      </a:r>
                      <a:r>
                        <a:rPr lang="en-US" sz="1600" baseline="0" dirty="0" smtClean="0"/>
                        <a:t> pay they have rushed headlong into the error of Balaam,</a:t>
                      </a:r>
                      <a:r>
                        <a:rPr lang="en-US" sz="1600" dirty="0" smtClean="0"/>
                        <a:t> and perished in the rebellion</a:t>
                      </a:r>
                      <a:r>
                        <a:rPr lang="en-US" sz="1600" baseline="0" dirty="0" smtClean="0"/>
                        <a:t> of Korah</a:t>
                      </a:r>
                      <a:endParaRPr lang="en-US" sz="1600" dirty="0" smtClean="0"/>
                    </a:p>
                  </a:txBody>
                  <a:tcPr/>
                </a:tc>
                <a:tc>
                  <a:txBody>
                    <a:bodyPr/>
                    <a:lstStyle/>
                    <a:p>
                      <a:pPr marL="0" marR="0" indent="0" algn="l" defTabSz="914293" rtl="0" eaLnBrk="1" fontAlgn="auto" latinLnBrk="0" hangingPunct="1">
                        <a:lnSpc>
                          <a:spcPct val="100000"/>
                        </a:lnSpc>
                        <a:spcBef>
                          <a:spcPts val="0"/>
                        </a:spcBef>
                        <a:spcAft>
                          <a:spcPts val="0"/>
                        </a:spcAft>
                        <a:buClrTx/>
                        <a:buSzTx/>
                        <a:buFontTx/>
                        <a:buNone/>
                        <a:tabLst/>
                        <a:defRPr/>
                      </a:pPr>
                      <a:r>
                        <a:rPr lang="en-US" sz="1600" baseline="30000" dirty="0" smtClean="0"/>
                        <a:t>11</a:t>
                      </a:r>
                      <a:r>
                        <a:rPr lang="en-US" sz="1600" baseline="0" dirty="0" smtClean="0"/>
                        <a:t>Woe to them! For they have walked in the way of Cain </a:t>
                      </a:r>
                      <a:r>
                        <a:rPr lang="en-US" sz="1600" dirty="0" smtClean="0"/>
                        <a:t>and abandoned themselves for the sake of gain to Balaam’s error</a:t>
                      </a:r>
                      <a:r>
                        <a:rPr lang="en-US" sz="1600" baseline="0" dirty="0" smtClean="0"/>
                        <a:t> </a:t>
                      </a:r>
                      <a:r>
                        <a:rPr lang="en-US" sz="1600" dirty="0" smtClean="0"/>
                        <a:t>and perished in Korah’s rebellion</a:t>
                      </a:r>
                    </a:p>
                  </a:txBody>
                  <a:tcPr/>
                </a:tc>
              </a:tr>
            </a:tbl>
          </a:graphicData>
        </a:graphic>
      </p:graphicFrame>
      <p:sp>
        <p:nvSpPr>
          <p:cNvPr id="8" name="TextBox 7"/>
          <p:cNvSpPr txBox="1"/>
          <p:nvPr/>
        </p:nvSpPr>
        <p:spPr>
          <a:xfrm>
            <a:off x="1600200" y="5585299"/>
            <a:ext cx="6303905" cy="461665"/>
          </a:xfrm>
          <a:prstGeom prst="rect">
            <a:avLst/>
          </a:prstGeom>
          <a:noFill/>
        </p:spPr>
        <p:txBody>
          <a:bodyPr wrap="none" rtlCol="0">
            <a:spAutoFit/>
          </a:bodyPr>
          <a:lstStyle/>
          <a:p>
            <a:r>
              <a:rPr lang="en-US" sz="2400" dirty="0"/>
              <a:t>The tragedy of rejecting authority</a:t>
            </a:r>
            <a:r>
              <a:rPr lang="en-US" sz="2400" dirty="0" smtClean="0"/>
              <a:t>!  -- W</a:t>
            </a:r>
            <a:r>
              <a:rPr lang="en-US" sz="2400" dirty="0"/>
              <a:t>. </a:t>
            </a:r>
            <a:r>
              <a:rPr lang="en-US" sz="2400" dirty="0" smtClean="0"/>
              <a:t>Wiersbe</a:t>
            </a:r>
            <a:endParaRPr lang="en-US" sz="2400" dirty="0"/>
          </a:p>
        </p:txBody>
      </p:sp>
      <p:sp>
        <p:nvSpPr>
          <p:cNvPr id="16" name="Slide Number Placeholder 15"/>
          <p:cNvSpPr>
            <a:spLocks noGrp="1"/>
          </p:cNvSpPr>
          <p:nvPr>
            <p:ph type="sldNum" sz="quarter" idx="12"/>
          </p:nvPr>
        </p:nvSpPr>
        <p:spPr>
          <a:xfrm>
            <a:off x="8305800" y="6519382"/>
            <a:ext cx="685800" cy="365125"/>
          </a:xfrm>
        </p:spPr>
        <p:txBody>
          <a:bodyPr/>
          <a:lstStyle/>
          <a:p>
            <a:fld id="{5762F52A-C960-462B-8236-8A9481EACB9C}" type="slidenum">
              <a:rPr lang="en-US" smtClean="0"/>
              <a:pPr/>
              <a:t>16</a:t>
            </a:fld>
            <a:endParaRPr lang="en-US" dirty="0"/>
          </a:p>
        </p:txBody>
      </p:sp>
      <p:sp>
        <p:nvSpPr>
          <p:cNvPr id="17" name="Date Placeholder 1"/>
          <p:cNvSpPr>
            <a:spLocks noGrp="1"/>
          </p:cNvSpPr>
          <p:nvPr>
            <p:ph type="dt" sz="half" idx="10"/>
          </p:nvPr>
        </p:nvSpPr>
        <p:spPr>
          <a:xfrm>
            <a:off x="152400" y="6519727"/>
            <a:ext cx="1447800" cy="365125"/>
          </a:xfrm>
        </p:spPr>
        <p:txBody>
          <a:bodyPr/>
          <a:lstStyle/>
          <a:p>
            <a:r>
              <a:rPr lang="en-US" dirty="0" smtClean="0"/>
              <a:t>February 2, 2016</a:t>
            </a:r>
            <a:endParaRPr lang="en-US" dirty="0"/>
          </a:p>
        </p:txBody>
      </p:sp>
      <p:sp>
        <p:nvSpPr>
          <p:cNvPr id="18" name="Footer Placeholder 2"/>
          <p:cNvSpPr>
            <a:spLocks noGrp="1"/>
          </p:cNvSpPr>
          <p:nvPr>
            <p:ph type="ftr" sz="quarter" idx="11"/>
          </p:nvPr>
        </p:nvSpPr>
        <p:spPr>
          <a:xfrm>
            <a:off x="2087880" y="6515373"/>
            <a:ext cx="4953000" cy="365125"/>
          </a:xfrm>
        </p:spPr>
        <p:txBody>
          <a:bodyPr/>
          <a:lstStyle/>
          <a:p>
            <a:r>
              <a:rPr lang="fr-FR" dirty="0"/>
              <a:t>Lesson 7 - Jude 1-16</a:t>
            </a:r>
            <a:endParaRPr lang="en-US" dirty="0"/>
          </a:p>
        </p:txBody>
      </p:sp>
    </p:spTree>
    <p:extLst>
      <p:ext uri="{BB962C8B-B14F-4D97-AF65-F5344CB8AC3E}">
        <p14:creationId xmlns:p14="http://schemas.microsoft.com/office/powerpoint/2010/main" val="297973966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8858"/>
            <a:ext cx="8229600" cy="1143000"/>
          </a:xfrm>
        </p:spPr>
        <p:txBody>
          <a:bodyPr>
            <a:noAutofit/>
          </a:bodyPr>
          <a:lstStyle/>
          <a:p>
            <a:r>
              <a:rPr lang="en-US" sz="3600" b="1" dirty="0" smtClean="0"/>
              <a:t>They Resort to </a:t>
            </a:r>
            <a:br>
              <a:rPr lang="en-US" sz="3600" b="1" dirty="0" smtClean="0"/>
            </a:br>
            <a:r>
              <a:rPr lang="en-US" sz="3600" b="1" dirty="0" smtClean="0"/>
              <a:t>Deliberate Hypocrisy</a:t>
            </a:r>
            <a:endParaRPr lang="en-US" sz="3600" b="1" dirty="0"/>
          </a:p>
        </p:txBody>
      </p:sp>
      <p:sp>
        <p:nvSpPr>
          <p:cNvPr id="3" name="Content Placeholder 2"/>
          <p:cNvSpPr>
            <a:spLocks noGrp="1"/>
          </p:cNvSpPr>
          <p:nvPr>
            <p:ph idx="1"/>
          </p:nvPr>
        </p:nvSpPr>
        <p:spPr>
          <a:xfrm>
            <a:off x="925284" y="1614715"/>
            <a:ext cx="7380516" cy="4525963"/>
          </a:xfrm>
        </p:spPr>
        <p:txBody>
          <a:bodyPr>
            <a:normAutofit/>
          </a:bodyPr>
          <a:lstStyle/>
          <a:p>
            <a:r>
              <a:rPr lang="en-US" sz="2400" baseline="30000" dirty="0"/>
              <a:t>12 </a:t>
            </a:r>
            <a:r>
              <a:rPr lang="en-US" sz="2400" dirty="0"/>
              <a:t>These are hidden reefs at your love feasts, as they feast with you without fear, shepherds feeding themselves; waterless clouds, swept along by winds; fruitless trees in late autumn, twice dead, uprooted; </a:t>
            </a:r>
            <a:r>
              <a:rPr lang="en-US" sz="2400" baseline="30000" dirty="0"/>
              <a:t>13 </a:t>
            </a:r>
            <a:r>
              <a:rPr lang="en-US" sz="2400" dirty="0"/>
              <a:t>wild waves of the sea, casting up the foam of their own shame; wandering stars, for whom the gloom of utter darkness has been reserved forever</a:t>
            </a:r>
            <a:r>
              <a:rPr lang="en-US" sz="2400" dirty="0" smtClean="0"/>
              <a:t>.</a:t>
            </a:r>
          </a:p>
          <a:p>
            <a:r>
              <a:rPr lang="en-US" sz="2400" baseline="30000" dirty="0"/>
              <a:t>16 </a:t>
            </a:r>
            <a:r>
              <a:rPr lang="en-US" sz="2400" dirty="0"/>
              <a:t>These are grumblers, malcontents, following their own sinful desires; they are loud-mouthed boasters, showing favoritism to gain advantage.</a:t>
            </a:r>
          </a:p>
          <a:p>
            <a:endParaRPr lang="en-US" sz="2400" dirty="0"/>
          </a:p>
        </p:txBody>
      </p:sp>
      <p:sp>
        <p:nvSpPr>
          <p:cNvPr id="15" name="Slide Number Placeholder 14"/>
          <p:cNvSpPr>
            <a:spLocks noGrp="1"/>
          </p:cNvSpPr>
          <p:nvPr>
            <p:ph type="sldNum" sz="quarter" idx="12"/>
          </p:nvPr>
        </p:nvSpPr>
        <p:spPr>
          <a:xfrm>
            <a:off x="8305800" y="6519382"/>
            <a:ext cx="685800" cy="365125"/>
          </a:xfrm>
        </p:spPr>
        <p:txBody>
          <a:bodyPr/>
          <a:lstStyle/>
          <a:p>
            <a:fld id="{5762F52A-C960-462B-8236-8A9481EACB9C}" type="slidenum">
              <a:rPr lang="en-US" smtClean="0"/>
              <a:pPr/>
              <a:t>17</a:t>
            </a:fld>
            <a:endParaRPr lang="en-US" dirty="0"/>
          </a:p>
        </p:txBody>
      </p:sp>
      <p:sp>
        <p:nvSpPr>
          <p:cNvPr id="16" name="Date Placeholder 1"/>
          <p:cNvSpPr>
            <a:spLocks noGrp="1"/>
          </p:cNvSpPr>
          <p:nvPr>
            <p:ph type="dt" sz="half" idx="10"/>
          </p:nvPr>
        </p:nvSpPr>
        <p:spPr>
          <a:xfrm>
            <a:off x="152400" y="6519727"/>
            <a:ext cx="1447800" cy="365125"/>
          </a:xfrm>
        </p:spPr>
        <p:txBody>
          <a:bodyPr/>
          <a:lstStyle/>
          <a:p>
            <a:r>
              <a:rPr lang="en-US" dirty="0" smtClean="0"/>
              <a:t>February 2, 2016</a:t>
            </a:r>
            <a:endParaRPr lang="en-US" dirty="0"/>
          </a:p>
        </p:txBody>
      </p:sp>
      <p:sp>
        <p:nvSpPr>
          <p:cNvPr id="17" name="Footer Placeholder 2"/>
          <p:cNvSpPr>
            <a:spLocks noGrp="1"/>
          </p:cNvSpPr>
          <p:nvPr>
            <p:ph type="ftr" sz="quarter" idx="11"/>
          </p:nvPr>
        </p:nvSpPr>
        <p:spPr>
          <a:xfrm>
            <a:off x="2087880" y="6515373"/>
            <a:ext cx="4953000" cy="365125"/>
          </a:xfrm>
        </p:spPr>
        <p:txBody>
          <a:bodyPr/>
          <a:lstStyle/>
          <a:p>
            <a:r>
              <a:rPr lang="fr-FR" dirty="0"/>
              <a:t>Lesson 7 - Jude 1-16</a:t>
            </a:r>
            <a:endParaRPr lang="en-US" dirty="0"/>
          </a:p>
        </p:txBody>
      </p:sp>
    </p:spTree>
    <p:extLst>
      <p:ext uri="{BB962C8B-B14F-4D97-AF65-F5344CB8AC3E}">
        <p14:creationId xmlns:p14="http://schemas.microsoft.com/office/powerpoint/2010/main" val="291379989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8858"/>
            <a:ext cx="8229600" cy="1143000"/>
          </a:xfrm>
        </p:spPr>
        <p:txBody>
          <a:bodyPr>
            <a:normAutofit/>
          </a:bodyPr>
          <a:lstStyle/>
          <a:p>
            <a:r>
              <a:rPr lang="en-US" sz="4000" b="1" dirty="0" smtClean="0"/>
              <a:t>Two Quotations</a:t>
            </a:r>
            <a:endParaRPr lang="en-US" sz="4000" b="1" dirty="0"/>
          </a:p>
        </p:txBody>
      </p:sp>
      <p:sp>
        <p:nvSpPr>
          <p:cNvPr id="3" name="Content Placeholder 2"/>
          <p:cNvSpPr>
            <a:spLocks noGrp="1"/>
          </p:cNvSpPr>
          <p:nvPr>
            <p:ph idx="1"/>
          </p:nvPr>
        </p:nvSpPr>
        <p:spPr>
          <a:xfrm>
            <a:off x="457200" y="1614715"/>
            <a:ext cx="8229600" cy="3962399"/>
          </a:xfrm>
        </p:spPr>
        <p:txBody>
          <a:bodyPr>
            <a:noAutofit/>
          </a:bodyPr>
          <a:lstStyle/>
          <a:p>
            <a:r>
              <a:rPr lang="en-US" sz="2400" dirty="0" smtClean="0"/>
              <a:t>Two extra-biblical books are quoted in Jude</a:t>
            </a:r>
          </a:p>
          <a:p>
            <a:pPr lvl="1"/>
            <a:r>
              <a:rPr lang="en-US" sz="2000" dirty="0" smtClean="0"/>
              <a:t>Enoch (v 14)</a:t>
            </a:r>
          </a:p>
          <a:p>
            <a:pPr lvl="2"/>
            <a:r>
              <a:rPr lang="en-US" sz="1600" baseline="30000" dirty="0"/>
              <a:t>14 </a:t>
            </a:r>
            <a:r>
              <a:rPr lang="en-US" sz="1600" i="1" dirty="0"/>
              <a:t>It was</a:t>
            </a:r>
            <a:r>
              <a:rPr lang="en-US" sz="1600" dirty="0"/>
              <a:t> also about these men </a:t>
            </a:r>
            <a:r>
              <a:rPr lang="en-US" sz="1600" i="1" dirty="0"/>
              <a:t>that</a:t>
            </a:r>
            <a:r>
              <a:rPr lang="en-US" sz="1600" dirty="0"/>
              <a:t> Enoch, </a:t>
            </a:r>
            <a:r>
              <a:rPr lang="en-US" sz="1600" i="1" dirty="0"/>
              <a:t>in</a:t>
            </a:r>
            <a:r>
              <a:rPr lang="en-US" sz="1600" dirty="0"/>
              <a:t> the seventh </a:t>
            </a:r>
            <a:r>
              <a:rPr lang="en-US" sz="1600" i="1" dirty="0"/>
              <a:t>generation</a:t>
            </a:r>
            <a:r>
              <a:rPr lang="en-US" sz="1600" dirty="0"/>
              <a:t> from Adam, prophesied, saying, “Behold, the Lord came with </a:t>
            </a:r>
            <a:r>
              <a:rPr lang="en-US" sz="1600" dirty="0" smtClean="0"/>
              <a:t>many </a:t>
            </a:r>
            <a:r>
              <a:rPr lang="en-US" sz="1600" dirty="0"/>
              <a:t>thousands of His </a:t>
            </a:r>
            <a:r>
              <a:rPr lang="en-US" sz="1600" u="sng" dirty="0"/>
              <a:t>holy ones</a:t>
            </a:r>
            <a:r>
              <a:rPr lang="en-US" sz="1600" dirty="0" smtClean="0"/>
              <a:t>, </a:t>
            </a:r>
            <a:r>
              <a:rPr lang="en-US" sz="1600" baseline="30000" dirty="0"/>
              <a:t>15 </a:t>
            </a:r>
            <a:r>
              <a:rPr lang="en-US" sz="1600" dirty="0"/>
              <a:t>to execute judgment upon all, and to convict all the ungodly of all their ungodly deeds which they have done in an ungodly way, and of all the harsh things which ungodly sinners have spoken against Him.” </a:t>
            </a:r>
            <a:r>
              <a:rPr lang="en-US" sz="1400" dirty="0" smtClean="0"/>
              <a:t>(NASB)</a:t>
            </a:r>
            <a:endParaRPr lang="en-US" sz="1600" dirty="0" smtClean="0"/>
          </a:p>
          <a:p>
            <a:pPr lvl="1"/>
            <a:r>
              <a:rPr lang="en-US" sz="2000" dirty="0" smtClean="0"/>
              <a:t>Assumption of Moses (v 9)</a:t>
            </a:r>
          </a:p>
          <a:p>
            <a:pPr lvl="2"/>
            <a:r>
              <a:rPr lang="en-US" sz="1600" baseline="30000" dirty="0"/>
              <a:t>9 </a:t>
            </a:r>
            <a:r>
              <a:rPr lang="en-US" sz="1600" dirty="0"/>
              <a:t>But Michael the archangel, when he disputed with the devil and argued about the body of Moses, did not dare pronounce against him a railing judgment, but said, “The Lord rebuke you</a:t>
            </a:r>
            <a:r>
              <a:rPr lang="en-US" sz="1600" dirty="0" smtClean="0"/>
              <a:t>!” - NASB</a:t>
            </a:r>
          </a:p>
          <a:p>
            <a:pPr lvl="1"/>
            <a:r>
              <a:rPr lang="en-US" sz="2000" dirty="0" smtClean="0"/>
              <a:t>General perspective is also reflected in Wiersbe’s response that non-biblical quotations “do not mean the book is inspired or trustworthy, any more than Paul’s quotations from the Greek poets put God’s ‘Stamp of approval’ on everything they wrote.” </a:t>
            </a:r>
            <a:endParaRPr lang="en-US" sz="2000" dirty="0"/>
          </a:p>
        </p:txBody>
      </p:sp>
      <p:sp>
        <p:nvSpPr>
          <p:cNvPr id="7" name="TextBox 6"/>
          <p:cNvSpPr txBox="1"/>
          <p:nvPr/>
        </p:nvSpPr>
        <p:spPr>
          <a:xfrm>
            <a:off x="2619097" y="6181637"/>
            <a:ext cx="3902030" cy="369332"/>
          </a:xfrm>
          <a:prstGeom prst="rect">
            <a:avLst/>
          </a:prstGeom>
          <a:noFill/>
        </p:spPr>
        <p:txBody>
          <a:bodyPr wrap="none" rtlCol="0">
            <a:spAutoFit/>
          </a:bodyPr>
          <a:lstStyle/>
          <a:p>
            <a:r>
              <a:rPr lang="en-US" i="1" dirty="0" smtClean="0"/>
              <a:t>Their use was </a:t>
            </a:r>
            <a:r>
              <a:rPr lang="en-US" i="1" dirty="0"/>
              <a:t>illustrative of Jude’s point</a:t>
            </a:r>
          </a:p>
        </p:txBody>
      </p:sp>
      <p:sp>
        <p:nvSpPr>
          <p:cNvPr id="9" name="Line Callout 2 8"/>
          <p:cNvSpPr/>
          <p:nvPr/>
        </p:nvSpPr>
        <p:spPr>
          <a:xfrm flipH="1">
            <a:off x="7275212" y="1659636"/>
            <a:ext cx="1106788" cy="259878"/>
          </a:xfrm>
          <a:prstGeom prst="borderCallout2">
            <a:avLst>
              <a:gd name="adj1" fmla="val 18750"/>
              <a:gd name="adj2" fmla="val -8333"/>
              <a:gd name="adj3" fmla="val 18750"/>
              <a:gd name="adj4" fmla="val -16667"/>
              <a:gd name="adj5" fmla="val 403714"/>
              <a:gd name="adj6" fmla="val -2298"/>
            </a:avLst>
          </a:prstGeom>
          <a:solidFill>
            <a:schemeClr val="bg1">
              <a:lumMod val="95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i="1" dirty="0">
                <a:solidFill>
                  <a:schemeClr val="tx1"/>
                </a:solidFill>
              </a:rPr>
              <a:t>hágios</a:t>
            </a:r>
            <a:endParaRPr lang="en-US" dirty="0">
              <a:solidFill>
                <a:schemeClr val="tx1"/>
              </a:solidFill>
            </a:endParaRPr>
          </a:p>
        </p:txBody>
      </p:sp>
      <p:sp>
        <p:nvSpPr>
          <p:cNvPr id="17" name="Slide Number Placeholder 16"/>
          <p:cNvSpPr>
            <a:spLocks noGrp="1"/>
          </p:cNvSpPr>
          <p:nvPr>
            <p:ph type="sldNum" sz="quarter" idx="12"/>
          </p:nvPr>
        </p:nvSpPr>
        <p:spPr>
          <a:xfrm>
            <a:off x="8305800" y="6519382"/>
            <a:ext cx="685800" cy="365125"/>
          </a:xfrm>
        </p:spPr>
        <p:txBody>
          <a:bodyPr/>
          <a:lstStyle/>
          <a:p>
            <a:fld id="{5762F52A-C960-462B-8236-8A9481EACB9C}" type="slidenum">
              <a:rPr lang="en-US" smtClean="0"/>
              <a:pPr/>
              <a:t>18</a:t>
            </a:fld>
            <a:endParaRPr lang="en-US" dirty="0"/>
          </a:p>
        </p:txBody>
      </p:sp>
      <p:sp>
        <p:nvSpPr>
          <p:cNvPr id="18" name="Date Placeholder 1"/>
          <p:cNvSpPr>
            <a:spLocks noGrp="1"/>
          </p:cNvSpPr>
          <p:nvPr>
            <p:ph type="dt" sz="half" idx="10"/>
          </p:nvPr>
        </p:nvSpPr>
        <p:spPr>
          <a:xfrm>
            <a:off x="152400" y="6519727"/>
            <a:ext cx="1447800" cy="365125"/>
          </a:xfrm>
        </p:spPr>
        <p:txBody>
          <a:bodyPr/>
          <a:lstStyle/>
          <a:p>
            <a:r>
              <a:rPr lang="en-US" dirty="0" smtClean="0"/>
              <a:t>February 2, 2016</a:t>
            </a:r>
            <a:endParaRPr lang="en-US" dirty="0"/>
          </a:p>
        </p:txBody>
      </p:sp>
      <p:sp>
        <p:nvSpPr>
          <p:cNvPr id="19" name="Footer Placeholder 2"/>
          <p:cNvSpPr>
            <a:spLocks noGrp="1"/>
          </p:cNvSpPr>
          <p:nvPr>
            <p:ph type="ftr" sz="quarter" idx="11"/>
          </p:nvPr>
        </p:nvSpPr>
        <p:spPr>
          <a:xfrm>
            <a:off x="2087880" y="6515373"/>
            <a:ext cx="4953000" cy="365125"/>
          </a:xfrm>
        </p:spPr>
        <p:txBody>
          <a:bodyPr/>
          <a:lstStyle/>
          <a:p>
            <a:r>
              <a:rPr lang="fr-FR" dirty="0"/>
              <a:t>Lesson 7 - Jude 1-16</a:t>
            </a:r>
            <a:endParaRPr lang="en-US" dirty="0"/>
          </a:p>
        </p:txBody>
      </p:sp>
    </p:spTree>
    <p:extLst>
      <p:ext uri="{BB962C8B-B14F-4D97-AF65-F5344CB8AC3E}">
        <p14:creationId xmlns:p14="http://schemas.microsoft.com/office/powerpoint/2010/main" val="50939356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5228"/>
            <a:ext cx="8229600" cy="1143000"/>
          </a:xfrm>
        </p:spPr>
        <p:txBody>
          <a:bodyPr>
            <a:noAutofit/>
          </a:bodyPr>
          <a:lstStyle/>
          <a:p>
            <a:r>
              <a:rPr lang="en-US" sz="3600" b="1" dirty="0" smtClean="0"/>
              <a:t>They Receive their </a:t>
            </a:r>
            <a:br>
              <a:rPr lang="en-US" sz="3600" b="1" dirty="0" smtClean="0"/>
            </a:br>
            <a:r>
              <a:rPr lang="en-US" sz="3600" b="1" dirty="0" smtClean="0"/>
              <a:t>Due Penalty</a:t>
            </a:r>
            <a:endParaRPr lang="en-US" sz="3600" b="1" dirty="0"/>
          </a:p>
        </p:txBody>
      </p:sp>
      <p:sp>
        <p:nvSpPr>
          <p:cNvPr id="3" name="Content Placeholder 2"/>
          <p:cNvSpPr>
            <a:spLocks noGrp="1"/>
          </p:cNvSpPr>
          <p:nvPr>
            <p:ph idx="1"/>
          </p:nvPr>
        </p:nvSpPr>
        <p:spPr>
          <a:xfrm>
            <a:off x="928914" y="1614715"/>
            <a:ext cx="7566197" cy="4525963"/>
          </a:xfrm>
        </p:spPr>
        <p:txBody>
          <a:bodyPr/>
          <a:lstStyle/>
          <a:p>
            <a:r>
              <a:rPr lang="en-US" dirty="0" smtClean="0"/>
              <a:t>The Lord came with His holy ones to convict the ungodly</a:t>
            </a:r>
          </a:p>
          <a:p>
            <a:pPr lvl="1"/>
            <a:r>
              <a:rPr lang="en-US" dirty="0" smtClean="0"/>
              <a:t>Enoch’s message was possibly referring to the great flood</a:t>
            </a:r>
          </a:p>
          <a:p>
            <a:pPr lvl="1"/>
            <a:r>
              <a:rPr lang="en-US" dirty="0" smtClean="0"/>
              <a:t>The final application is personal and universal</a:t>
            </a:r>
            <a:endParaRPr lang="en-US" dirty="0"/>
          </a:p>
        </p:txBody>
      </p:sp>
      <p:sp>
        <p:nvSpPr>
          <p:cNvPr id="7" name="TextBox 6"/>
          <p:cNvSpPr txBox="1"/>
          <p:nvPr/>
        </p:nvSpPr>
        <p:spPr>
          <a:xfrm>
            <a:off x="660402" y="5272314"/>
            <a:ext cx="7834709" cy="369332"/>
          </a:xfrm>
          <a:prstGeom prst="rect">
            <a:avLst/>
          </a:prstGeom>
          <a:noFill/>
        </p:spPr>
        <p:txBody>
          <a:bodyPr wrap="none" rtlCol="0">
            <a:spAutoFit/>
          </a:bodyPr>
          <a:lstStyle/>
          <a:p>
            <a:r>
              <a:rPr lang="en-US" dirty="0" smtClean="0"/>
              <a:t>“The entire procedure will be just, for the righteous Son of God will be in charge.”</a:t>
            </a:r>
            <a:endParaRPr lang="en-US" dirty="0"/>
          </a:p>
        </p:txBody>
      </p:sp>
      <p:sp>
        <p:nvSpPr>
          <p:cNvPr id="8" name="TextBox 7"/>
          <p:cNvSpPr txBox="1"/>
          <p:nvPr/>
        </p:nvSpPr>
        <p:spPr>
          <a:xfrm>
            <a:off x="7096204" y="5678336"/>
            <a:ext cx="1166987" cy="307777"/>
          </a:xfrm>
          <a:prstGeom prst="rect">
            <a:avLst/>
          </a:prstGeom>
          <a:noFill/>
        </p:spPr>
        <p:txBody>
          <a:bodyPr wrap="none" rtlCol="0">
            <a:spAutoFit/>
          </a:bodyPr>
          <a:lstStyle/>
          <a:p>
            <a:pPr algn="r"/>
            <a:r>
              <a:rPr lang="en-US" sz="1400" dirty="0" smtClean="0"/>
              <a:t>-- W. Wiersbe</a:t>
            </a:r>
            <a:endParaRPr lang="en-US" sz="1400" dirty="0"/>
          </a:p>
        </p:txBody>
      </p:sp>
      <p:sp>
        <p:nvSpPr>
          <p:cNvPr id="17" name="Slide Number Placeholder 16"/>
          <p:cNvSpPr>
            <a:spLocks noGrp="1"/>
          </p:cNvSpPr>
          <p:nvPr>
            <p:ph type="sldNum" sz="quarter" idx="12"/>
          </p:nvPr>
        </p:nvSpPr>
        <p:spPr>
          <a:xfrm>
            <a:off x="8305800" y="6519382"/>
            <a:ext cx="685800" cy="365125"/>
          </a:xfrm>
        </p:spPr>
        <p:txBody>
          <a:bodyPr/>
          <a:lstStyle/>
          <a:p>
            <a:fld id="{5762F52A-C960-462B-8236-8A9481EACB9C}" type="slidenum">
              <a:rPr lang="en-US" smtClean="0"/>
              <a:pPr/>
              <a:t>19</a:t>
            </a:fld>
            <a:endParaRPr lang="en-US" dirty="0"/>
          </a:p>
        </p:txBody>
      </p:sp>
      <p:sp>
        <p:nvSpPr>
          <p:cNvPr id="18" name="Date Placeholder 1"/>
          <p:cNvSpPr>
            <a:spLocks noGrp="1"/>
          </p:cNvSpPr>
          <p:nvPr>
            <p:ph type="dt" sz="half" idx="10"/>
          </p:nvPr>
        </p:nvSpPr>
        <p:spPr>
          <a:xfrm>
            <a:off x="152400" y="6519727"/>
            <a:ext cx="1447800" cy="365125"/>
          </a:xfrm>
        </p:spPr>
        <p:txBody>
          <a:bodyPr/>
          <a:lstStyle/>
          <a:p>
            <a:r>
              <a:rPr lang="en-US" dirty="0" smtClean="0"/>
              <a:t>February 2, 2016</a:t>
            </a:r>
            <a:endParaRPr lang="en-US" dirty="0"/>
          </a:p>
        </p:txBody>
      </p:sp>
      <p:sp>
        <p:nvSpPr>
          <p:cNvPr id="19" name="Footer Placeholder 2"/>
          <p:cNvSpPr>
            <a:spLocks noGrp="1"/>
          </p:cNvSpPr>
          <p:nvPr>
            <p:ph type="ftr" sz="quarter" idx="11"/>
          </p:nvPr>
        </p:nvSpPr>
        <p:spPr>
          <a:xfrm>
            <a:off x="2087880" y="6515373"/>
            <a:ext cx="4953000" cy="365125"/>
          </a:xfrm>
        </p:spPr>
        <p:txBody>
          <a:bodyPr/>
          <a:lstStyle/>
          <a:p>
            <a:r>
              <a:rPr lang="fr-FR" dirty="0"/>
              <a:t>Lesson 7 - Jude 1-16</a:t>
            </a:r>
            <a:endParaRPr lang="en-US" dirty="0"/>
          </a:p>
        </p:txBody>
      </p:sp>
    </p:spTree>
    <p:extLst>
      <p:ext uri="{BB962C8B-B14F-4D97-AF65-F5344CB8AC3E}">
        <p14:creationId xmlns:p14="http://schemas.microsoft.com/office/powerpoint/2010/main" val="25670977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95525" y="352425"/>
            <a:ext cx="4535922" cy="646331"/>
          </a:xfrm>
          <a:prstGeom prst="rect">
            <a:avLst/>
          </a:prstGeom>
        </p:spPr>
        <p:txBody>
          <a:bodyPr wrap="none" anchor="ctr">
            <a:spAutoFit/>
          </a:bodyPr>
          <a:lstStyle/>
          <a:p>
            <a:pPr algn="ctr"/>
            <a:r>
              <a:rPr lang="en-US" sz="3600" b="1" dirty="0" smtClean="0"/>
              <a:t>2015 – 2016 Overview </a:t>
            </a:r>
          </a:p>
        </p:txBody>
      </p:sp>
      <p:sp>
        <p:nvSpPr>
          <p:cNvPr id="6" name="TextBox 5"/>
          <p:cNvSpPr txBox="1"/>
          <p:nvPr/>
        </p:nvSpPr>
        <p:spPr>
          <a:xfrm>
            <a:off x="1841500" y="1616075"/>
            <a:ext cx="5991225" cy="4570482"/>
          </a:xfrm>
          <a:prstGeom prst="rect">
            <a:avLst/>
          </a:prstGeom>
          <a:noFill/>
        </p:spPr>
        <p:txBody>
          <a:bodyPr wrap="square" rtlCol="0">
            <a:spAutoFit/>
          </a:bodyPr>
          <a:lstStyle/>
          <a:p>
            <a:pPr>
              <a:spcAft>
                <a:spcPts val="600"/>
              </a:spcAft>
            </a:pPr>
            <a:r>
              <a:rPr lang="en-US" sz="3200" b="1" dirty="0" smtClean="0"/>
              <a:t>1 John</a:t>
            </a:r>
            <a:r>
              <a:rPr lang="en-US" sz="3200" dirty="0" smtClean="0"/>
              <a:t> </a:t>
            </a:r>
            <a:r>
              <a:rPr lang="en-US" sz="3200" dirty="0"/>
              <a:t>	</a:t>
            </a:r>
            <a:r>
              <a:rPr lang="en-US" sz="3200" dirty="0" smtClean="0"/>
              <a:t>“Fellowship Barometer” </a:t>
            </a:r>
          </a:p>
          <a:p>
            <a:pPr>
              <a:spcAft>
                <a:spcPts val="600"/>
              </a:spcAft>
            </a:pPr>
            <a:endParaRPr lang="en-US" sz="3200" b="1" dirty="0" smtClean="0"/>
          </a:p>
          <a:p>
            <a:pPr>
              <a:spcAft>
                <a:spcPts val="600"/>
              </a:spcAft>
            </a:pPr>
            <a:r>
              <a:rPr lang="en-US" sz="3200" b="1" dirty="0" smtClean="0"/>
              <a:t>2 Peter</a:t>
            </a:r>
            <a:r>
              <a:rPr lang="en-US" sz="3200" dirty="0" smtClean="0"/>
              <a:t> </a:t>
            </a:r>
            <a:r>
              <a:rPr lang="en-US" sz="3200" dirty="0"/>
              <a:t>	</a:t>
            </a:r>
            <a:r>
              <a:rPr lang="en-US" sz="3200" dirty="0" smtClean="0"/>
              <a:t>“Poison in the Pew” </a:t>
            </a:r>
          </a:p>
          <a:p>
            <a:pPr>
              <a:spcAft>
                <a:spcPts val="600"/>
              </a:spcAft>
            </a:pPr>
            <a:r>
              <a:rPr lang="en-US" sz="3200" b="1" dirty="0" smtClean="0"/>
              <a:t>2 John</a:t>
            </a:r>
            <a:r>
              <a:rPr lang="en-US" sz="3200" dirty="0" smtClean="0"/>
              <a:t> </a:t>
            </a:r>
            <a:r>
              <a:rPr lang="en-US" sz="3200" dirty="0"/>
              <a:t>	</a:t>
            </a:r>
            <a:r>
              <a:rPr lang="en-US" sz="3200" dirty="0" smtClean="0"/>
              <a:t>“Bolt the Door” </a:t>
            </a:r>
          </a:p>
          <a:p>
            <a:pPr>
              <a:spcAft>
                <a:spcPts val="600"/>
              </a:spcAft>
            </a:pPr>
            <a:r>
              <a:rPr lang="en-US" sz="3200" b="1" dirty="0" smtClean="0"/>
              <a:t>3 John</a:t>
            </a:r>
            <a:r>
              <a:rPr lang="en-US" sz="3200" dirty="0" smtClean="0"/>
              <a:t> </a:t>
            </a:r>
            <a:r>
              <a:rPr lang="en-US" sz="3200" dirty="0"/>
              <a:t>	</a:t>
            </a:r>
            <a:r>
              <a:rPr lang="en-US" sz="3200" dirty="0" smtClean="0"/>
              <a:t>“Open the Door” </a:t>
            </a:r>
          </a:p>
          <a:p>
            <a:pPr>
              <a:spcAft>
                <a:spcPts val="600"/>
              </a:spcAft>
            </a:pPr>
            <a:r>
              <a:rPr lang="en-US" sz="3200" b="1" dirty="0" smtClean="0"/>
              <a:t>Jude</a:t>
            </a:r>
            <a:r>
              <a:rPr lang="en-US" sz="3200" dirty="0" smtClean="0"/>
              <a:t> </a:t>
            </a:r>
            <a:r>
              <a:rPr lang="en-US" sz="3200" dirty="0"/>
              <a:t>	</a:t>
            </a:r>
            <a:r>
              <a:rPr lang="en-US" sz="3200" dirty="0" smtClean="0"/>
              <a:t>	“Fight for the Faith” </a:t>
            </a:r>
          </a:p>
          <a:p>
            <a:pPr>
              <a:spcAft>
                <a:spcPts val="600"/>
              </a:spcAft>
            </a:pPr>
            <a:endParaRPr lang="en-US" sz="3200" dirty="0" smtClean="0"/>
          </a:p>
          <a:p>
            <a:pPr>
              <a:spcAft>
                <a:spcPts val="600"/>
              </a:spcAft>
            </a:pPr>
            <a:r>
              <a:rPr lang="en-US" sz="3200" b="1" dirty="0" smtClean="0"/>
              <a:t>Daniel</a:t>
            </a:r>
            <a:r>
              <a:rPr lang="en-US" sz="3200" dirty="0" smtClean="0"/>
              <a:t> </a:t>
            </a:r>
            <a:r>
              <a:rPr lang="en-US" sz="3200" dirty="0"/>
              <a:t>	</a:t>
            </a:r>
            <a:r>
              <a:rPr lang="en-US" sz="3200" dirty="0" smtClean="0"/>
              <a:t>“Dreams”</a:t>
            </a:r>
          </a:p>
        </p:txBody>
      </p:sp>
      <p:sp>
        <p:nvSpPr>
          <p:cNvPr id="13" name="Right Arrow 12"/>
          <p:cNvSpPr/>
          <p:nvPr/>
        </p:nvSpPr>
        <p:spPr>
          <a:xfrm>
            <a:off x="1141148" y="4521979"/>
            <a:ext cx="613304" cy="404127"/>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Slide Number Placeholder 20"/>
          <p:cNvSpPr>
            <a:spLocks noGrp="1"/>
          </p:cNvSpPr>
          <p:nvPr>
            <p:ph type="sldNum" sz="quarter" idx="12"/>
          </p:nvPr>
        </p:nvSpPr>
        <p:spPr>
          <a:xfrm>
            <a:off x="8305800" y="6519382"/>
            <a:ext cx="685800" cy="365125"/>
          </a:xfrm>
        </p:spPr>
        <p:txBody>
          <a:bodyPr/>
          <a:lstStyle/>
          <a:p>
            <a:fld id="{5762F52A-C960-462B-8236-8A9481EACB9C}" type="slidenum">
              <a:rPr lang="en-US" smtClean="0"/>
              <a:pPr/>
              <a:t>2</a:t>
            </a:fld>
            <a:endParaRPr lang="en-US" dirty="0"/>
          </a:p>
        </p:txBody>
      </p:sp>
      <p:sp>
        <p:nvSpPr>
          <p:cNvPr id="22" name="Date Placeholder 1"/>
          <p:cNvSpPr>
            <a:spLocks noGrp="1"/>
          </p:cNvSpPr>
          <p:nvPr>
            <p:ph type="dt" sz="half" idx="10"/>
          </p:nvPr>
        </p:nvSpPr>
        <p:spPr>
          <a:xfrm>
            <a:off x="152400" y="6519727"/>
            <a:ext cx="1447800" cy="365125"/>
          </a:xfrm>
        </p:spPr>
        <p:txBody>
          <a:bodyPr/>
          <a:lstStyle/>
          <a:p>
            <a:r>
              <a:rPr lang="en-US" dirty="0" smtClean="0"/>
              <a:t>February 2, 2016</a:t>
            </a:r>
            <a:endParaRPr lang="en-US" dirty="0"/>
          </a:p>
        </p:txBody>
      </p:sp>
      <p:sp>
        <p:nvSpPr>
          <p:cNvPr id="23" name="Footer Placeholder 2"/>
          <p:cNvSpPr>
            <a:spLocks noGrp="1"/>
          </p:cNvSpPr>
          <p:nvPr>
            <p:ph type="ftr" sz="quarter" idx="11"/>
          </p:nvPr>
        </p:nvSpPr>
        <p:spPr>
          <a:xfrm>
            <a:off x="2087880" y="6515373"/>
            <a:ext cx="4953000" cy="365125"/>
          </a:xfrm>
        </p:spPr>
        <p:txBody>
          <a:bodyPr/>
          <a:lstStyle/>
          <a:p>
            <a:r>
              <a:rPr lang="fr-FR" dirty="0"/>
              <a:t>Lesson 7 - Jude 1-16</a:t>
            </a:r>
            <a:endParaRPr lang="en-US" dirty="0"/>
          </a:p>
        </p:txBody>
      </p:sp>
    </p:spTree>
    <p:extLst>
      <p:ext uri="{BB962C8B-B14F-4D97-AF65-F5344CB8AC3E}">
        <p14:creationId xmlns:p14="http://schemas.microsoft.com/office/powerpoint/2010/main" val="426349171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7974"/>
            <a:ext cx="8229600" cy="1143000"/>
          </a:xfrm>
        </p:spPr>
        <p:txBody>
          <a:bodyPr>
            <a:normAutofit/>
          </a:bodyPr>
          <a:lstStyle/>
          <a:p>
            <a:r>
              <a:rPr lang="en-US" sz="4000" b="1" dirty="0" smtClean="0"/>
              <a:t>A Comparison</a:t>
            </a:r>
            <a:endParaRPr lang="en-US" sz="4000" b="1"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937307793"/>
              </p:ext>
            </p:extLst>
          </p:nvPr>
        </p:nvGraphicFramePr>
        <p:xfrm>
          <a:off x="457200" y="1600200"/>
          <a:ext cx="8229600" cy="4866640"/>
        </p:xfrm>
        <a:graphic>
          <a:graphicData uri="http://schemas.openxmlformats.org/drawingml/2006/table">
            <a:tbl>
              <a:tblPr firstRow="1" bandRow="1">
                <a:tableStyleId>{5C22544A-7EE6-4342-B048-85BDC9FD1C3A}</a:tableStyleId>
              </a:tblPr>
              <a:tblGrid>
                <a:gridCol w="4114800"/>
                <a:gridCol w="4114800"/>
              </a:tblGrid>
              <a:tr h="370840">
                <a:tc>
                  <a:txBody>
                    <a:bodyPr/>
                    <a:lstStyle/>
                    <a:p>
                      <a:r>
                        <a:rPr lang="en-US" dirty="0" smtClean="0"/>
                        <a:t>2 Peter 2</a:t>
                      </a:r>
                      <a:endParaRPr lang="en-US" dirty="0"/>
                    </a:p>
                  </a:txBody>
                  <a:tcPr/>
                </a:tc>
                <a:tc>
                  <a:txBody>
                    <a:bodyPr/>
                    <a:lstStyle/>
                    <a:p>
                      <a:r>
                        <a:rPr lang="en-US" dirty="0" smtClean="0"/>
                        <a:t>Jude</a:t>
                      </a:r>
                      <a:endParaRPr lang="en-US" dirty="0"/>
                    </a:p>
                  </a:txBody>
                  <a:tcPr/>
                </a:tc>
              </a:tr>
              <a:tr h="370840">
                <a:tc>
                  <a:txBody>
                    <a:bodyPr/>
                    <a:lstStyle/>
                    <a:p>
                      <a:pPr marL="0" marR="0" indent="0" algn="l" defTabSz="914293" rtl="0" eaLnBrk="1" fontAlgn="auto" latinLnBrk="0" hangingPunct="1">
                        <a:lnSpc>
                          <a:spcPct val="100000"/>
                        </a:lnSpc>
                        <a:spcBef>
                          <a:spcPts val="0"/>
                        </a:spcBef>
                        <a:spcAft>
                          <a:spcPts val="0"/>
                        </a:spcAft>
                        <a:buClrTx/>
                        <a:buSzTx/>
                        <a:buFontTx/>
                        <a:buNone/>
                        <a:tabLst/>
                        <a:defRPr/>
                      </a:pPr>
                      <a:r>
                        <a:rPr lang="en-US" sz="1300" baseline="30000" dirty="0" smtClean="0"/>
                        <a:t>4</a:t>
                      </a:r>
                      <a:r>
                        <a:rPr lang="en-US" sz="1300" baseline="0" dirty="0" smtClean="0"/>
                        <a:t>For God did not spare the angels when they sinned</a:t>
                      </a:r>
                      <a:endParaRPr lang="en-US" sz="1300" dirty="0"/>
                    </a:p>
                  </a:txBody>
                  <a:tcPr/>
                </a:tc>
                <a:tc>
                  <a:txBody>
                    <a:bodyPr/>
                    <a:lstStyle/>
                    <a:p>
                      <a:pPr marL="0" marR="0" lvl="1" indent="0" algn="l" defTabSz="914293" rtl="0" eaLnBrk="1" fontAlgn="auto" latinLnBrk="0" hangingPunct="1">
                        <a:lnSpc>
                          <a:spcPct val="100000"/>
                        </a:lnSpc>
                        <a:spcBef>
                          <a:spcPts val="0"/>
                        </a:spcBef>
                        <a:spcAft>
                          <a:spcPts val="0"/>
                        </a:spcAft>
                        <a:buClrTx/>
                        <a:buSzTx/>
                        <a:buFontTx/>
                        <a:buNone/>
                        <a:tabLst/>
                        <a:defRPr/>
                      </a:pPr>
                      <a:r>
                        <a:rPr lang="en-US" sz="1300" baseline="30000" dirty="0" smtClean="0"/>
                        <a:t>6</a:t>
                      </a:r>
                      <a:r>
                        <a:rPr lang="en-US" sz="1300" dirty="0" smtClean="0"/>
                        <a:t>Yet</a:t>
                      </a:r>
                      <a:r>
                        <a:rPr lang="en-US" sz="1300" baseline="0" dirty="0" smtClean="0"/>
                        <a:t> And the angels who did not stay within their own position of authority…he has kept in eternal chains</a:t>
                      </a:r>
                      <a:endParaRPr lang="en-US" sz="1300" dirty="0"/>
                    </a:p>
                  </a:txBody>
                  <a:tcPr/>
                </a:tc>
              </a:tr>
              <a:tr h="370840">
                <a:tc>
                  <a:txBody>
                    <a:bodyPr/>
                    <a:lstStyle/>
                    <a:p>
                      <a:pPr marL="0" lvl="1" algn="l" defTabSz="914293" rtl="0" eaLnBrk="1" latinLnBrk="0" hangingPunct="1"/>
                      <a:r>
                        <a:rPr lang="en-US" sz="1300" baseline="30000" dirty="0" smtClean="0"/>
                        <a:t>6 </a:t>
                      </a:r>
                      <a:r>
                        <a:rPr lang="en-US" sz="1300" baseline="0" dirty="0" smtClean="0"/>
                        <a:t>If by turning the cities of Sodom and Gomorrah to ashes he condemned them to extinction</a:t>
                      </a:r>
                      <a:endParaRPr lang="en-US" sz="1300" kern="1200" dirty="0" smtClean="0">
                        <a:solidFill>
                          <a:schemeClr val="dk1"/>
                        </a:solidFill>
                        <a:latin typeface="+mn-lt"/>
                        <a:ea typeface="+mn-ea"/>
                        <a:cs typeface="+mn-cs"/>
                      </a:endParaRPr>
                    </a:p>
                  </a:txBody>
                  <a:tcPr/>
                </a:tc>
                <a:tc>
                  <a:txBody>
                    <a:bodyPr/>
                    <a:lstStyle/>
                    <a:p>
                      <a:pPr marL="0" marR="0" lvl="1" indent="0" algn="l" defTabSz="914293" rtl="0" eaLnBrk="1" fontAlgn="auto" latinLnBrk="0" hangingPunct="1">
                        <a:lnSpc>
                          <a:spcPct val="100000"/>
                        </a:lnSpc>
                        <a:spcBef>
                          <a:spcPts val="0"/>
                        </a:spcBef>
                        <a:spcAft>
                          <a:spcPts val="0"/>
                        </a:spcAft>
                        <a:buClrTx/>
                        <a:buSzTx/>
                        <a:buFontTx/>
                        <a:buNone/>
                        <a:tabLst/>
                        <a:defRPr/>
                      </a:pPr>
                      <a:r>
                        <a:rPr lang="en-US" sz="1300" baseline="30000" dirty="0" smtClean="0"/>
                        <a:t>10 </a:t>
                      </a:r>
                      <a:r>
                        <a:rPr lang="en-US" sz="1300" baseline="0" dirty="0" smtClean="0"/>
                        <a:t>Until the judgment of the great day—just as Sodom and Gomorrah</a:t>
                      </a:r>
                      <a:endParaRPr lang="en-US" sz="1300" dirty="0"/>
                    </a:p>
                  </a:txBody>
                  <a:tcPr/>
                </a:tc>
              </a:tr>
              <a:tr h="370840">
                <a:tc>
                  <a:txBody>
                    <a:bodyPr/>
                    <a:lstStyle/>
                    <a:p>
                      <a:pPr marL="0" marR="0" lvl="1" indent="0" algn="l" defTabSz="914293" rtl="0" eaLnBrk="1" fontAlgn="auto" latinLnBrk="0" hangingPunct="1">
                        <a:lnSpc>
                          <a:spcPct val="100000"/>
                        </a:lnSpc>
                        <a:spcBef>
                          <a:spcPts val="0"/>
                        </a:spcBef>
                        <a:spcAft>
                          <a:spcPts val="0"/>
                        </a:spcAft>
                        <a:buClrTx/>
                        <a:buSzTx/>
                        <a:buFontTx/>
                        <a:buNone/>
                        <a:tabLst/>
                        <a:defRPr/>
                      </a:pPr>
                      <a:r>
                        <a:rPr lang="en-US" sz="1300" baseline="30000" dirty="0" smtClean="0"/>
                        <a:t>11 </a:t>
                      </a:r>
                      <a:r>
                        <a:rPr lang="en-US" sz="1300" baseline="0" dirty="0" smtClean="0"/>
                        <a:t>then He knows how to rescue the Godly from trials</a:t>
                      </a:r>
                    </a:p>
                  </a:txBody>
                  <a:tcPr/>
                </a:tc>
                <a:tc>
                  <a:txBody>
                    <a:bodyPr/>
                    <a:lstStyle/>
                    <a:p>
                      <a:r>
                        <a:rPr lang="en-US" sz="1300" baseline="30000" dirty="0" smtClean="0"/>
                        <a:t>24</a:t>
                      </a:r>
                      <a:r>
                        <a:rPr lang="en-US" sz="1300" dirty="0" smtClean="0"/>
                        <a:t> an present you</a:t>
                      </a:r>
                      <a:r>
                        <a:rPr lang="en-US" sz="1300" baseline="0" dirty="0" smtClean="0"/>
                        <a:t> blameless before the presence of his glory</a:t>
                      </a:r>
                    </a:p>
                  </a:txBody>
                  <a:tcPr/>
                </a:tc>
              </a:tr>
              <a:tr h="370840">
                <a:tc>
                  <a:txBody>
                    <a:bodyPr/>
                    <a:lstStyle/>
                    <a:p>
                      <a:pPr marL="0" marR="0" lvl="1" indent="0" algn="l" defTabSz="914293" rtl="0" eaLnBrk="1" fontAlgn="auto" latinLnBrk="0" hangingPunct="1">
                        <a:lnSpc>
                          <a:spcPct val="100000"/>
                        </a:lnSpc>
                        <a:spcBef>
                          <a:spcPts val="0"/>
                        </a:spcBef>
                        <a:spcAft>
                          <a:spcPts val="0"/>
                        </a:spcAft>
                        <a:buClrTx/>
                        <a:buSzTx/>
                        <a:buFontTx/>
                        <a:buNone/>
                        <a:tabLst/>
                        <a:defRPr/>
                      </a:pPr>
                      <a:r>
                        <a:rPr lang="en-US" sz="1300" baseline="30000" dirty="0" smtClean="0"/>
                        <a:t>9b</a:t>
                      </a:r>
                      <a:r>
                        <a:rPr lang="en-US" sz="1300" baseline="0" dirty="0" smtClean="0"/>
                        <a:t> and to keep the unrighteous under punishment until the day of judgement, and especially those who indulge</a:t>
                      </a:r>
                      <a:endParaRPr lang="en-US" sz="1300" dirty="0" smtClean="0"/>
                    </a:p>
                  </a:txBody>
                  <a:tcPr/>
                </a:tc>
                <a:tc>
                  <a:txBody>
                    <a:bodyPr/>
                    <a:lstStyle/>
                    <a:p>
                      <a:pPr marL="0" marR="0" indent="0" algn="l" defTabSz="914293" rtl="0" eaLnBrk="1" fontAlgn="auto" latinLnBrk="0" hangingPunct="1">
                        <a:lnSpc>
                          <a:spcPct val="100000"/>
                        </a:lnSpc>
                        <a:spcBef>
                          <a:spcPts val="0"/>
                        </a:spcBef>
                        <a:spcAft>
                          <a:spcPts val="0"/>
                        </a:spcAft>
                        <a:buClrTx/>
                        <a:buSzTx/>
                        <a:buFontTx/>
                        <a:buNone/>
                        <a:tabLst/>
                        <a:defRPr/>
                      </a:pPr>
                      <a:r>
                        <a:rPr lang="en-US" sz="1300" baseline="30000" dirty="0" smtClean="0"/>
                        <a:t>6</a:t>
                      </a:r>
                      <a:r>
                        <a:rPr lang="en-US" sz="1300" baseline="0" dirty="0" smtClean="0"/>
                        <a:t> the angels…he has kept in eternal chains under gloom darkness until the judgement of the great day</a:t>
                      </a:r>
                      <a:endParaRPr lang="en-US" sz="1300" dirty="0"/>
                    </a:p>
                  </a:txBody>
                  <a:tcPr/>
                </a:tc>
              </a:tr>
              <a:tr h="370840">
                <a:tc>
                  <a:txBody>
                    <a:bodyPr/>
                    <a:lstStyle/>
                    <a:p>
                      <a:pPr marL="0" marR="0" lvl="1" indent="0" algn="l" defTabSz="914293" rtl="0" eaLnBrk="1" fontAlgn="auto" latinLnBrk="0" hangingPunct="1">
                        <a:lnSpc>
                          <a:spcPct val="100000"/>
                        </a:lnSpc>
                        <a:spcBef>
                          <a:spcPts val="0"/>
                        </a:spcBef>
                        <a:spcAft>
                          <a:spcPts val="0"/>
                        </a:spcAft>
                        <a:buClrTx/>
                        <a:buSzTx/>
                        <a:buFontTx/>
                        <a:buNone/>
                        <a:tabLst/>
                        <a:defRPr/>
                      </a:pPr>
                      <a:r>
                        <a:rPr lang="en-US" sz="1300" baseline="30000" dirty="0" smtClean="0"/>
                        <a:t>14</a:t>
                      </a:r>
                      <a:r>
                        <a:rPr lang="en-US" sz="1300" dirty="0" smtClean="0"/>
                        <a:t>Forsaking the right way, they have gone astray.</a:t>
                      </a:r>
                      <a:r>
                        <a:rPr lang="en-US" sz="1300" baseline="0" dirty="0" smtClean="0"/>
                        <a:t>  They have followed the way of Balaam</a:t>
                      </a:r>
                      <a:endParaRPr lang="en-US" sz="1300" dirty="0" smtClean="0"/>
                    </a:p>
                  </a:txBody>
                  <a:tcPr/>
                </a:tc>
                <a:tc>
                  <a:txBody>
                    <a:bodyPr/>
                    <a:lstStyle/>
                    <a:p>
                      <a:r>
                        <a:rPr lang="en-US" sz="1300" baseline="30000" dirty="0" smtClean="0"/>
                        <a:t>11</a:t>
                      </a:r>
                      <a:r>
                        <a:rPr lang="en-US" sz="1300" dirty="0" smtClean="0"/>
                        <a:t> and abandoned themselves for the sake of gain to Balaam’s error</a:t>
                      </a:r>
                      <a:r>
                        <a:rPr lang="en-US" sz="1300" baseline="0" dirty="0" smtClean="0"/>
                        <a:t> </a:t>
                      </a:r>
                      <a:endParaRPr lang="en-US" sz="1300" dirty="0"/>
                    </a:p>
                  </a:txBody>
                  <a:tcPr/>
                </a:tc>
              </a:tr>
              <a:tr h="370840">
                <a:tc>
                  <a:txBody>
                    <a:bodyPr/>
                    <a:lstStyle/>
                    <a:p>
                      <a:pPr marL="0" marR="0" lvl="1" indent="0" algn="l" defTabSz="914293" rtl="0" eaLnBrk="1" fontAlgn="auto" latinLnBrk="0" hangingPunct="1">
                        <a:lnSpc>
                          <a:spcPct val="100000"/>
                        </a:lnSpc>
                        <a:spcBef>
                          <a:spcPts val="0"/>
                        </a:spcBef>
                        <a:spcAft>
                          <a:spcPts val="0"/>
                        </a:spcAft>
                        <a:buClrTx/>
                        <a:buSzTx/>
                        <a:buFontTx/>
                        <a:buNone/>
                        <a:tabLst/>
                        <a:defRPr/>
                      </a:pPr>
                      <a:r>
                        <a:rPr lang="en-US" sz="1300" baseline="30000" dirty="0" smtClean="0"/>
                        <a:t>12</a:t>
                      </a:r>
                      <a:r>
                        <a:rPr lang="en-US" sz="1300" baseline="0" dirty="0" smtClean="0"/>
                        <a:t> But these, like irrational animals, creatures of instinct, born to be caught and destroyed, blaspheming about matters of which they are ignorant, will also be destroyed</a:t>
                      </a:r>
                      <a:endParaRPr lang="en-US" sz="1300" dirty="0" smtClean="0"/>
                    </a:p>
                  </a:txBody>
                  <a:tcPr/>
                </a:tc>
                <a:tc>
                  <a:txBody>
                    <a:bodyPr/>
                    <a:lstStyle/>
                    <a:p>
                      <a:r>
                        <a:rPr lang="en-US" sz="1300" baseline="30000" dirty="0" smtClean="0"/>
                        <a:t>10 </a:t>
                      </a:r>
                      <a:r>
                        <a:rPr lang="en-US" sz="1300" dirty="0" smtClean="0"/>
                        <a:t>But these people</a:t>
                      </a:r>
                      <a:r>
                        <a:rPr lang="en-US" sz="1300" baseline="0" dirty="0" smtClean="0"/>
                        <a:t> blaspheme all that they do not understand, and they are destroyed by all that they, like unreasoning animals, understand instinctively.</a:t>
                      </a:r>
                      <a:endParaRPr lang="en-US" sz="1300" dirty="0"/>
                    </a:p>
                  </a:txBody>
                  <a:tcPr/>
                </a:tc>
              </a:tr>
              <a:tr h="370840">
                <a:tc>
                  <a:txBody>
                    <a:bodyPr/>
                    <a:lstStyle/>
                    <a:p>
                      <a:pPr marL="0" marR="0" lvl="1" indent="0" algn="l" defTabSz="914293" rtl="0" eaLnBrk="1" fontAlgn="auto" latinLnBrk="0" hangingPunct="1">
                        <a:lnSpc>
                          <a:spcPct val="100000"/>
                        </a:lnSpc>
                        <a:spcBef>
                          <a:spcPts val="0"/>
                        </a:spcBef>
                        <a:spcAft>
                          <a:spcPts val="0"/>
                        </a:spcAft>
                        <a:buClrTx/>
                        <a:buSzTx/>
                        <a:buFontTx/>
                        <a:buNone/>
                        <a:tabLst/>
                        <a:defRPr/>
                      </a:pPr>
                      <a:r>
                        <a:rPr lang="en-US" sz="1300" baseline="30000" dirty="0" smtClean="0"/>
                        <a:t>10</a:t>
                      </a:r>
                      <a:r>
                        <a:rPr lang="en-US" sz="1300" baseline="0" dirty="0" smtClean="0"/>
                        <a:t> and especially those who indulge in the lust of defiling passion and despise authority</a:t>
                      </a:r>
                    </a:p>
                    <a:p>
                      <a:pPr marL="0" marR="0" lvl="1" indent="0" algn="l" defTabSz="914293" rtl="0" eaLnBrk="1" fontAlgn="auto" latinLnBrk="0" hangingPunct="1">
                        <a:lnSpc>
                          <a:spcPct val="100000"/>
                        </a:lnSpc>
                        <a:spcBef>
                          <a:spcPts val="0"/>
                        </a:spcBef>
                        <a:spcAft>
                          <a:spcPts val="0"/>
                        </a:spcAft>
                        <a:buClrTx/>
                        <a:buSzTx/>
                        <a:buFontTx/>
                        <a:buNone/>
                        <a:tabLst/>
                        <a:defRPr/>
                      </a:pPr>
                      <a:r>
                        <a:rPr lang="en-US" sz="1300" baseline="30000" dirty="0" smtClean="0"/>
                        <a:t>2b </a:t>
                      </a:r>
                      <a:r>
                        <a:rPr lang="en-US" sz="1300" baseline="0" dirty="0" smtClean="0"/>
                        <a:t>even denying the Master who bought them</a:t>
                      </a:r>
                      <a:endParaRPr lang="en-US" sz="1300" dirty="0" smtClean="0"/>
                    </a:p>
                  </a:txBody>
                  <a:tcPr/>
                </a:tc>
                <a:tc>
                  <a:txBody>
                    <a:bodyPr/>
                    <a:lstStyle/>
                    <a:p>
                      <a:pPr marL="0" marR="0" indent="0" algn="l" defTabSz="914293" rtl="0" eaLnBrk="1" fontAlgn="auto" latinLnBrk="0" hangingPunct="1">
                        <a:lnSpc>
                          <a:spcPct val="100000"/>
                        </a:lnSpc>
                        <a:spcBef>
                          <a:spcPts val="0"/>
                        </a:spcBef>
                        <a:spcAft>
                          <a:spcPts val="0"/>
                        </a:spcAft>
                        <a:buClrTx/>
                        <a:buSzTx/>
                        <a:buFontTx/>
                        <a:buNone/>
                        <a:tabLst/>
                        <a:defRPr/>
                      </a:pPr>
                      <a:r>
                        <a:rPr lang="en-US" sz="1300" baseline="30000" dirty="0" smtClean="0"/>
                        <a:t>4b</a:t>
                      </a:r>
                      <a:r>
                        <a:rPr lang="en-US" sz="1300" baseline="0" dirty="0" smtClean="0"/>
                        <a:t> </a:t>
                      </a:r>
                      <a:r>
                        <a:rPr lang="en-US" sz="1300" dirty="0" smtClean="0"/>
                        <a:t>ungodly people, who pervert the grace of our God into sensuality and deny our only Master and Lord, Jesus Christ.</a:t>
                      </a:r>
                    </a:p>
                  </a:txBody>
                  <a:tcPr/>
                </a:tc>
              </a:tr>
              <a:tr h="370840">
                <a:tc>
                  <a:txBody>
                    <a:bodyPr/>
                    <a:lstStyle/>
                    <a:p>
                      <a:pPr marL="0" marR="0" lvl="1" indent="0" algn="l" defTabSz="914293" rtl="0" eaLnBrk="1" fontAlgn="auto" latinLnBrk="0" hangingPunct="1">
                        <a:lnSpc>
                          <a:spcPct val="100000"/>
                        </a:lnSpc>
                        <a:spcBef>
                          <a:spcPts val="0"/>
                        </a:spcBef>
                        <a:spcAft>
                          <a:spcPts val="0"/>
                        </a:spcAft>
                        <a:buClrTx/>
                        <a:buSzTx/>
                        <a:buFontTx/>
                        <a:buNone/>
                        <a:tabLst/>
                        <a:defRPr/>
                      </a:pPr>
                      <a:r>
                        <a:rPr lang="en-US" sz="1300" baseline="30000" dirty="0" smtClean="0"/>
                        <a:t>10b </a:t>
                      </a:r>
                      <a:r>
                        <a:rPr lang="en-US" sz="1300" dirty="0" smtClean="0"/>
                        <a:t>Bold and willful, they do not tremble</a:t>
                      </a:r>
                      <a:r>
                        <a:rPr lang="en-US" sz="1300" baseline="0" dirty="0" smtClean="0"/>
                        <a:t> as they blaspheme the glorious ones</a:t>
                      </a:r>
                      <a:endParaRPr lang="en-US" sz="1300" dirty="0" smtClean="0"/>
                    </a:p>
                  </a:txBody>
                  <a:tcPr/>
                </a:tc>
                <a:tc>
                  <a:txBody>
                    <a:bodyPr/>
                    <a:lstStyle/>
                    <a:p>
                      <a:pPr marL="0" marR="0" lvl="1" indent="0" algn="l" defTabSz="914293" rtl="0" eaLnBrk="1" fontAlgn="auto" latinLnBrk="0" hangingPunct="1">
                        <a:lnSpc>
                          <a:spcPct val="100000"/>
                        </a:lnSpc>
                        <a:spcBef>
                          <a:spcPts val="0"/>
                        </a:spcBef>
                        <a:spcAft>
                          <a:spcPts val="0"/>
                        </a:spcAft>
                        <a:buClrTx/>
                        <a:buSzTx/>
                        <a:buFontTx/>
                        <a:buNone/>
                        <a:tabLst/>
                        <a:defRPr/>
                      </a:pPr>
                      <a:r>
                        <a:rPr lang="en-US" sz="1300" baseline="30000" dirty="0" smtClean="0"/>
                        <a:t>8</a:t>
                      </a:r>
                      <a:r>
                        <a:rPr lang="en-US" sz="1300" dirty="0" smtClean="0"/>
                        <a:t>Yet</a:t>
                      </a:r>
                      <a:r>
                        <a:rPr lang="en-US" sz="1300" baseline="0" dirty="0" smtClean="0"/>
                        <a:t> in like manner, these people also, relying on their dreams, </a:t>
                      </a:r>
                      <a:r>
                        <a:rPr lang="en-US" sz="1300" kern="1200" dirty="0" smtClean="0">
                          <a:solidFill>
                            <a:schemeClr val="dk1"/>
                          </a:solidFill>
                          <a:latin typeface="+mn-lt"/>
                          <a:ea typeface="+mn-ea"/>
                          <a:cs typeface="+mn-cs"/>
                        </a:rPr>
                        <a:t>defile the flesh, reject authority, </a:t>
                      </a:r>
                      <a:r>
                        <a:rPr lang="en-US" sz="1300" dirty="0" smtClean="0"/>
                        <a:t>and blaspheme the glorious ones.</a:t>
                      </a:r>
                    </a:p>
                  </a:txBody>
                  <a:tcPr/>
                </a:tc>
              </a:tr>
            </a:tbl>
          </a:graphicData>
        </a:graphic>
      </p:graphicFrame>
      <p:sp>
        <p:nvSpPr>
          <p:cNvPr id="15" name="Slide Number Placeholder 14"/>
          <p:cNvSpPr>
            <a:spLocks noGrp="1"/>
          </p:cNvSpPr>
          <p:nvPr>
            <p:ph type="sldNum" sz="quarter" idx="12"/>
          </p:nvPr>
        </p:nvSpPr>
        <p:spPr>
          <a:xfrm>
            <a:off x="8305800" y="6519382"/>
            <a:ext cx="685800" cy="365125"/>
          </a:xfrm>
        </p:spPr>
        <p:txBody>
          <a:bodyPr/>
          <a:lstStyle/>
          <a:p>
            <a:fld id="{5762F52A-C960-462B-8236-8A9481EACB9C}" type="slidenum">
              <a:rPr lang="en-US" smtClean="0"/>
              <a:pPr/>
              <a:t>20</a:t>
            </a:fld>
            <a:endParaRPr lang="en-US" dirty="0"/>
          </a:p>
        </p:txBody>
      </p:sp>
      <p:sp>
        <p:nvSpPr>
          <p:cNvPr id="16" name="Date Placeholder 1"/>
          <p:cNvSpPr>
            <a:spLocks noGrp="1"/>
          </p:cNvSpPr>
          <p:nvPr>
            <p:ph type="dt" sz="half" idx="10"/>
          </p:nvPr>
        </p:nvSpPr>
        <p:spPr>
          <a:xfrm>
            <a:off x="152400" y="6519727"/>
            <a:ext cx="1447800" cy="365125"/>
          </a:xfrm>
        </p:spPr>
        <p:txBody>
          <a:bodyPr/>
          <a:lstStyle/>
          <a:p>
            <a:r>
              <a:rPr lang="en-US" dirty="0" smtClean="0"/>
              <a:t>February 2, 2016</a:t>
            </a:r>
            <a:endParaRPr lang="en-US" dirty="0"/>
          </a:p>
        </p:txBody>
      </p:sp>
      <p:sp>
        <p:nvSpPr>
          <p:cNvPr id="17" name="Footer Placeholder 2"/>
          <p:cNvSpPr>
            <a:spLocks noGrp="1"/>
          </p:cNvSpPr>
          <p:nvPr>
            <p:ph type="ftr" sz="quarter" idx="11"/>
          </p:nvPr>
        </p:nvSpPr>
        <p:spPr>
          <a:xfrm>
            <a:off x="2087880" y="6515373"/>
            <a:ext cx="4953000" cy="365125"/>
          </a:xfrm>
        </p:spPr>
        <p:txBody>
          <a:bodyPr/>
          <a:lstStyle/>
          <a:p>
            <a:r>
              <a:rPr lang="fr-FR" dirty="0"/>
              <a:t>Lesson 7 - Jude 1-16</a:t>
            </a:r>
            <a:endParaRPr lang="en-US" dirty="0"/>
          </a:p>
        </p:txBody>
      </p:sp>
    </p:spTree>
    <p:extLst>
      <p:ext uri="{BB962C8B-B14F-4D97-AF65-F5344CB8AC3E}">
        <p14:creationId xmlns:p14="http://schemas.microsoft.com/office/powerpoint/2010/main" val="360963278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904999" y="124944"/>
            <a:ext cx="5334001" cy="1138773"/>
          </a:xfrm>
          <a:prstGeom prst="rect">
            <a:avLst/>
          </a:prstGeom>
        </p:spPr>
        <p:txBody>
          <a:bodyPr wrap="square" anchor="ctr">
            <a:spAutoFit/>
          </a:bodyPr>
          <a:lstStyle/>
          <a:p>
            <a:pPr algn="ctr"/>
            <a:r>
              <a:rPr lang="en-US" sz="3600" dirty="0">
                <a:hlinkClick r:id="rId2"/>
              </a:rPr>
              <a:t>Jude 1-16</a:t>
            </a:r>
            <a:endParaRPr lang="en-US" sz="3600" b="1" dirty="0" smtClean="0"/>
          </a:p>
          <a:p>
            <a:pPr algn="ctr"/>
            <a:r>
              <a:rPr lang="en-US" sz="3200" b="1" dirty="0" smtClean="0"/>
              <a:t>Application / Discussion</a:t>
            </a:r>
          </a:p>
        </p:txBody>
      </p:sp>
      <p:sp>
        <p:nvSpPr>
          <p:cNvPr id="12" name="Content Placeholder 2"/>
          <p:cNvSpPr txBox="1">
            <a:spLocks/>
          </p:cNvSpPr>
          <p:nvPr/>
        </p:nvSpPr>
        <p:spPr>
          <a:xfrm>
            <a:off x="928914" y="1614714"/>
            <a:ext cx="7757886" cy="4405086"/>
          </a:xfrm>
          <a:prstGeom prst="rect">
            <a:avLst/>
          </a:prstGeom>
        </p:spPr>
        <p:txBody>
          <a:bodyPr/>
          <a:lstStyle>
            <a:lvl1pPr marL="342860" indent="-342860" algn="l" defTabSz="914293"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863" indent="-285717" algn="l" defTabSz="914293"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2867" indent="-228573" algn="l" defTabSz="914293"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013" indent="-228573" algn="l" defTabSz="914293"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159" indent="-228573" algn="l" defTabSz="914293"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306" indent="-228573" algn="l" defTabSz="91429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453" indent="-228573" algn="l" defTabSz="91429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599" indent="-228573" algn="l" defTabSz="91429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5746" indent="-228573" algn="l" defTabSz="914293"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465138" indent="-465138">
              <a:spcBef>
                <a:spcPts val="0"/>
              </a:spcBef>
              <a:spcAft>
                <a:spcPts val="1800"/>
              </a:spcAft>
              <a:buFont typeface="+mj-lt"/>
              <a:buAutoNum type="arabicParenR"/>
            </a:pPr>
            <a:r>
              <a:rPr lang="en-US" sz="2400" dirty="0" smtClean="0"/>
              <a:t>Read </a:t>
            </a:r>
            <a:r>
              <a:rPr lang="en-US" sz="2400" dirty="0" smtClean="0">
                <a:hlinkClick r:id="rId3"/>
              </a:rPr>
              <a:t>2 Thessalonians 2:13-14</a:t>
            </a:r>
            <a:r>
              <a:rPr lang="en-US" sz="2400" dirty="0" smtClean="0"/>
              <a:t> (Q#3)</a:t>
            </a:r>
          </a:p>
          <a:p>
            <a:pPr marL="465138" indent="-465138">
              <a:spcBef>
                <a:spcPts val="0"/>
              </a:spcBef>
              <a:spcAft>
                <a:spcPts val="1800"/>
              </a:spcAft>
              <a:buFont typeface="+mj-lt"/>
              <a:buAutoNum type="arabicParenR"/>
            </a:pPr>
            <a:r>
              <a:rPr lang="en-US" sz="2400" dirty="0" smtClean="0"/>
              <a:t>What is the enemy that Jude identified? (</a:t>
            </a:r>
            <a:r>
              <a:rPr lang="en-US" sz="2400" dirty="0" smtClean="0">
                <a:hlinkClick r:id="rId4"/>
              </a:rPr>
              <a:t>v4</a:t>
            </a:r>
            <a:r>
              <a:rPr lang="en-US" sz="2400" dirty="0" smtClean="0"/>
              <a:t>) Why did he shift gears and start to talk about this enemy? (Q#4)</a:t>
            </a:r>
          </a:p>
          <a:p>
            <a:pPr marL="465138" indent="-465138">
              <a:spcBef>
                <a:spcPts val="0"/>
              </a:spcBef>
              <a:spcAft>
                <a:spcPts val="1800"/>
              </a:spcAft>
              <a:buFont typeface="+mj-lt"/>
              <a:buAutoNum type="arabicParenR"/>
            </a:pPr>
            <a:r>
              <a:rPr lang="en-US" sz="2400" dirty="0" smtClean="0"/>
              <a:t>What does it mean to contend for the faith? (Q#5)</a:t>
            </a:r>
          </a:p>
          <a:p>
            <a:pPr marL="465138" indent="-465138">
              <a:spcBef>
                <a:spcPts val="0"/>
              </a:spcBef>
              <a:spcAft>
                <a:spcPts val="1800"/>
              </a:spcAft>
              <a:buFont typeface="+mj-lt"/>
              <a:buAutoNum type="arabicParenR"/>
            </a:pPr>
            <a:r>
              <a:rPr lang="en-US" sz="2400" dirty="0" smtClean="0"/>
              <a:t>Discuss the practical dangers of the six types of false teachers present in </a:t>
            </a:r>
            <a:r>
              <a:rPr lang="en-US" sz="2400" dirty="0" smtClean="0">
                <a:hlinkClick r:id="rId5"/>
              </a:rPr>
              <a:t>vv12–13</a:t>
            </a:r>
            <a:r>
              <a:rPr lang="en-US" sz="2400" dirty="0" smtClean="0"/>
              <a:t> (Q#9)</a:t>
            </a:r>
          </a:p>
          <a:p>
            <a:pPr marL="465138" indent="-465138">
              <a:spcBef>
                <a:spcPts val="0"/>
              </a:spcBef>
              <a:spcAft>
                <a:spcPts val="1800"/>
              </a:spcAft>
              <a:buFont typeface="+mj-lt"/>
              <a:buAutoNum type="arabicParenR"/>
            </a:pPr>
            <a:r>
              <a:rPr lang="en-US" sz="2400" dirty="0" smtClean="0"/>
              <a:t>In what ways is Jude a “call to arms” in your life? (Q#11)</a:t>
            </a:r>
          </a:p>
          <a:p>
            <a:pPr marL="465138" indent="-465138">
              <a:spcBef>
                <a:spcPts val="0"/>
              </a:spcBef>
              <a:spcAft>
                <a:spcPts val="1800"/>
              </a:spcAft>
              <a:buFont typeface="+mj-lt"/>
              <a:buAutoNum type="arabicParenR"/>
            </a:pPr>
            <a:r>
              <a:rPr lang="en-US" sz="2400" dirty="0" smtClean="0"/>
              <a:t>Discuss the complementary nature of </a:t>
            </a:r>
            <a:r>
              <a:rPr lang="en-US" sz="2400" dirty="0" smtClean="0">
                <a:hlinkClick r:id="rId6"/>
              </a:rPr>
              <a:t>2 Peter 2</a:t>
            </a:r>
            <a:r>
              <a:rPr lang="en-US" sz="2400" dirty="0" smtClean="0"/>
              <a:t> and </a:t>
            </a:r>
            <a:r>
              <a:rPr lang="en-US" sz="2400" dirty="0" smtClean="0">
                <a:hlinkClick r:id="rId7"/>
              </a:rPr>
              <a:t>Jude</a:t>
            </a:r>
            <a:r>
              <a:rPr lang="en-US" sz="2400" dirty="0" smtClean="0"/>
              <a:t>.</a:t>
            </a:r>
            <a:endParaRPr lang="en-US" sz="2400" dirty="0"/>
          </a:p>
        </p:txBody>
      </p:sp>
      <p:sp>
        <p:nvSpPr>
          <p:cNvPr id="15" name="Slide Number Placeholder 14"/>
          <p:cNvSpPr>
            <a:spLocks noGrp="1"/>
          </p:cNvSpPr>
          <p:nvPr>
            <p:ph type="sldNum" sz="quarter" idx="12"/>
          </p:nvPr>
        </p:nvSpPr>
        <p:spPr>
          <a:xfrm>
            <a:off x="8305800" y="6518275"/>
            <a:ext cx="685800" cy="365125"/>
          </a:xfrm>
        </p:spPr>
        <p:txBody>
          <a:bodyPr/>
          <a:lstStyle/>
          <a:p>
            <a:fld id="{5762F52A-C960-462B-8236-8A9481EACB9C}" type="slidenum">
              <a:rPr lang="en-US" smtClean="0"/>
              <a:pPr/>
              <a:t>21</a:t>
            </a:fld>
            <a:endParaRPr lang="en-US" dirty="0"/>
          </a:p>
        </p:txBody>
      </p:sp>
      <p:sp>
        <p:nvSpPr>
          <p:cNvPr id="16" name="Date Placeholder 1"/>
          <p:cNvSpPr>
            <a:spLocks noGrp="1"/>
          </p:cNvSpPr>
          <p:nvPr>
            <p:ph type="dt" sz="half" idx="10"/>
          </p:nvPr>
        </p:nvSpPr>
        <p:spPr>
          <a:xfrm>
            <a:off x="152400" y="6519727"/>
            <a:ext cx="1447800" cy="365125"/>
          </a:xfrm>
        </p:spPr>
        <p:txBody>
          <a:bodyPr/>
          <a:lstStyle/>
          <a:p>
            <a:r>
              <a:rPr lang="en-US" dirty="0" smtClean="0"/>
              <a:t>February 2, 2016</a:t>
            </a:r>
            <a:endParaRPr lang="en-US" dirty="0"/>
          </a:p>
        </p:txBody>
      </p:sp>
      <p:sp>
        <p:nvSpPr>
          <p:cNvPr id="17" name="Footer Placeholder 2"/>
          <p:cNvSpPr>
            <a:spLocks noGrp="1"/>
          </p:cNvSpPr>
          <p:nvPr>
            <p:ph type="ftr" sz="quarter" idx="11"/>
          </p:nvPr>
        </p:nvSpPr>
        <p:spPr>
          <a:xfrm>
            <a:off x="2087880" y="6515373"/>
            <a:ext cx="4953000" cy="365125"/>
          </a:xfrm>
        </p:spPr>
        <p:txBody>
          <a:bodyPr/>
          <a:lstStyle/>
          <a:p>
            <a:r>
              <a:rPr lang="fr-FR" dirty="0"/>
              <a:t>Lesson 7 - Jude 1-16</a:t>
            </a:r>
            <a:endParaRPr lang="en-US" dirty="0"/>
          </a:p>
        </p:txBody>
      </p:sp>
    </p:spTree>
    <p:extLst>
      <p:ext uri="{BB962C8B-B14F-4D97-AF65-F5344CB8AC3E}">
        <p14:creationId xmlns:p14="http://schemas.microsoft.com/office/powerpoint/2010/main" val="275090630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1911906" y="309611"/>
            <a:ext cx="5022294" cy="769441"/>
          </a:xfrm>
          <a:prstGeom prst="rect">
            <a:avLst/>
          </a:prstGeom>
        </p:spPr>
        <p:txBody>
          <a:bodyPr wrap="square" anchor="ctr">
            <a:spAutoFit/>
          </a:bodyPr>
          <a:lstStyle/>
          <a:p>
            <a:pPr algn="ctr"/>
            <a:r>
              <a:rPr lang="en-US" sz="4400" b="1" dirty="0" smtClean="0"/>
              <a:t>Closing</a:t>
            </a:r>
            <a:endParaRPr lang="en-US" sz="3200" b="1" dirty="0" smtClean="0"/>
          </a:p>
        </p:txBody>
      </p:sp>
      <p:sp>
        <p:nvSpPr>
          <p:cNvPr id="13" name="Rectangle 12"/>
          <p:cNvSpPr/>
          <p:nvPr/>
        </p:nvSpPr>
        <p:spPr>
          <a:xfrm>
            <a:off x="2756646" y="1613647"/>
            <a:ext cx="3644154" cy="3796553"/>
          </a:xfrm>
          <a:prstGeom prst="rect">
            <a:avLst/>
          </a:prstGeom>
        </p:spPr>
        <p:txBody>
          <a:bodyPr wrap="square">
            <a:spAutoFit/>
          </a:bodyPr>
          <a:lstStyle/>
          <a:p>
            <a:pPr marL="514350" lvl="0" indent="-514350">
              <a:lnSpc>
                <a:spcPct val="200000"/>
              </a:lnSpc>
              <a:buFont typeface="Arial" panose="020B0604020202020204" pitchFamily="34" charset="0"/>
              <a:buChar char="•"/>
            </a:pPr>
            <a:r>
              <a:rPr lang="en-US" sz="4000" dirty="0" smtClean="0"/>
              <a:t>Questions? </a:t>
            </a:r>
          </a:p>
          <a:p>
            <a:pPr marL="514350" lvl="0" indent="-514350">
              <a:lnSpc>
                <a:spcPct val="200000"/>
              </a:lnSpc>
              <a:buFont typeface="Arial" panose="020B0604020202020204" pitchFamily="34" charset="0"/>
              <a:buChar char="•"/>
            </a:pPr>
            <a:r>
              <a:rPr lang="en-US" sz="4000" dirty="0" smtClean="0"/>
              <a:t>Comments? </a:t>
            </a:r>
          </a:p>
          <a:p>
            <a:pPr marL="514350" lvl="0" indent="-514350">
              <a:lnSpc>
                <a:spcPct val="200000"/>
              </a:lnSpc>
              <a:buFont typeface="Arial" panose="020B0604020202020204" pitchFamily="34" charset="0"/>
              <a:buChar char="•"/>
            </a:pPr>
            <a:r>
              <a:rPr lang="en-US" sz="4000" dirty="0" smtClean="0"/>
              <a:t>Closing Prayer </a:t>
            </a:r>
            <a:endParaRPr lang="en-US" sz="4000" dirty="0"/>
          </a:p>
        </p:txBody>
      </p:sp>
      <p:sp>
        <p:nvSpPr>
          <p:cNvPr id="15" name="Slide Number Placeholder 14"/>
          <p:cNvSpPr>
            <a:spLocks noGrp="1"/>
          </p:cNvSpPr>
          <p:nvPr>
            <p:ph type="sldNum" sz="quarter" idx="12"/>
          </p:nvPr>
        </p:nvSpPr>
        <p:spPr>
          <a:xfrm>
            <a:off x="8305800" y="6518275"/>
            <a:ext cx="685800" cy="365125"/>
          </a:xfrm>
        </p:spPr>
        <p:txBody>
          <a:bodyPr/>
          <a:lstStyle/>
          <a:p>
            <a:fld id="{5762F52A-C960-462B-8236-8A9481EACB9C}" type="slidenum">
              <a:rPr lang="en-US" smtClean="0"/>
              <a:pPr/>
              <a:t>22</a:t>
            </a:fld>
            <a:endParaRPr lang="en-US" dirty="0"/>
          </a:p>
        </p:txBody>
      </p:sp>
      <p:sp>
        <p:nvSpPr>
          <p:cNvPr id="16" name="Date Placeholder 1"/>
          <p:cNvSpPr>
            <a:spLocks noGrp="1"/>
          </p:cNvSpPr>
          <p:nvPr>
            <p:ph type="dt" sz="half" idx="10"/>
          </p:nvPr>
        </p:nvSpPr>
        <p:spPr>
          <a:xfrm>
            <a:off x="152400" y="6519727"/>
            <a:ext cx="1447800" cy="365125"/>
          </a:xfrm>
        </p:spPr>
        <p:txBody>
          <a:bodyPr/>
          <a:lstStyle/>
          <a:p>
            <a:r>
              <a:rPr lang="en-US" dirty="0" smtClean="0"/>
              <a:t>February 2, 2016</a:t>
            </a:r>
            <a:endParaRPr lang="en-US" dirty="0"/>
          </a:p>
        </p:txBody>
      </p:sp>
      <p:sp>
        <p:nvSpPr>
          <p:cNvPr id="17" name="Footer Placeholder 2"/>
          <p:cNvSpPr>
            <a:spLocks noGrp="1"/>
          </p:cNvSpPr>
          <p:nvPr>
            <p:ph type="ftr" sz="quarter" idx="11"/>
          </p:nvPr>
        </p:nvSpPr>
        <p:spPr>
          <a:xfrm>
            <a:off x="2087880" y="6515373"/>
            <a:ext cx="4953000" cy="365125"/>
          </a:xfrm>
        </p:spPr>
        <p:txBody>
          <a:bodyPr/>
          <a:lstStyle/>
          <a:p>
            <a:r>
              <a:rPr lang="fr-FR" dirty="0"/>
              <a:t>Lesson 7 - Jude 1-16</a:t>
            </a:r>
            <a:endParaRPr lang="en-US" dirty="0"/>
          </a:p>
        </p:txBody>
      </p:sp>
    </p:spTree>
    <p:extLst>
      <p:ext uri="{BB962C8B-B14F-4D97-AF65-F5344CB8AC3E}">
        <p14:creationId xmlns:p14="http://schemas.microsoft.com/office/powerpoint/2010/main" val="63981851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105228"/>
            <a:ext cx="8229600" cy="1143000"/>
          </a:xfrm>
        </p:spPr>
        <p:txBody>
          <a:bodyPr>
            <a:normAutofit/>
          </a:bodyPr>
          <a:lstStyle/>
          <a:p>
            <a:r>
              <a:rPr lang="en-US" sz="4000" b="1" dirty="0" smtClean="0"/>
              <a:t>Characteristics</a:t>
            </a:r>
            <a:endParaRPr lang="en-US" sz="4000" b="1" dirty="0"/>
          </a:p>
        </p:txBody>
      </p:sp>
      <p:sp>
        <p:nvSpPr>
          <p:cNvPr id="6" name="Content Placeholder 5"/>
          <p:cNvSpPr>
            <a:spLocks noGrp="1"/>
          </p:cNvSpPr>
          <p:nvPr>
            <p:ph idx="1"/>
          </p:nvPr>
        </p:nvSpPr>
        <p:spPr/>
        <p:txBody>
          <a:bodyPr>
            <a:noAutofit/>
          </a:bodyPr>
          <a:lstStyle/>
          <a:p>
            <a:pPr marL="0" indent="0">
              <a:buNone/>
            </a:pPr>
            <a:r>
              <a:rPr lang="en-US" sz="2000" b="1" dirty="0"/>
              <a:t>Characteristics of the Ungodly Infiltrators</a:t>
            </a:r>
            <a:endParaRPr lang="en-US" sz="2000" dirty="0"/>
          </a:p>
          <a:p>
            <a:pPr lvl="0"/>
            <a:r>
              <a:rPr lang="en-US" sz="2000" b="1" dirty="0" smtClean="0"/>
              <a:t>v4</a:t>
            </a:r>
            <a:r>
              <a:rPr lang="en-US" sz="2000" dirty="0"/>
              <a:t>:   They turn the grace of God into licentiousness</a:t>
            </a:r>
          </a:p>
          <a:p>
            <a:pPr lvl="0"/>
            <a:r>
              <a:rPr lang="en-US" sz="2000" b="1" dirty="0" smtClean="0"/>
              <a:t>v4</a:t>
            </a:r>
            <a:r>
              <a:rPr lang="en-US" sz="2000" dirty="0"/>
              <a:t>:   They deny our only Lord and Master, Jesus Christ</a:t>
            </a:r>
          </a:p>
          <a:p>
            <a:pPr lvl="0"/>
            <a:r>
              <a:rPr lang="en-US" sz="2000" b="1" dirty="0" smtClean="0"/>
              <a:t>v8</a:t>
            </a:r>
            <a:r>
              <a:rPr lang="en-US" sz="2000" dirty="0"/>
              <a:t>:   They defile the flesh.</a:t>
            </a:r>
          </a:p>
          <a:p>
            <a:pPr lvl="0"/>
            <a:r>
              <a:rPr lang="en-US" sz="2000" b="1" dirty="0" smtClean="0"/>
              <a:t>v8</a:t>
            </a:r>
            <a:r>
              <a:rPr lang="en-US" sz="2000" dirty="0"/>
              <a:t>:   They reject authority.</a:t>
            </a:r>
          </a:p>
          <a:p>
            <a:pPr lvl="0"/>
            <a:r>
              <a:rPr lang="en-US" sz="2000" b="1" dirty="0" smtClean="0"/>
              <a:t>v8</a:t>
            </a:r>
            <a:r>
              <a:rPr lang="en-US" sz="2000" dirty="0"/>
              <a:t>:   They revile angelic majesties.</a:t>
            </a:r>
          </a:p>
          <a:p>
            <a:pPr lvl="0"/>
            <a:r>
              <a:rPr lang="en-US" sz="2000" b="1" dirty="0" smtClean="0"/>
              <a:t>v10</a:t>
            </a:r>
            <a:r>
              <a:rPr lang="en-US" sz="2000" dirty="0"/>
              <a:t>: They revile things they do not understand.</a:t>
            </a:r>
          </a:p>
          <a:p>
            <a:pPr lvl="0"/>
            <a:r>
              <a:rPr lang="en-US" sz="2000" b="1" dirty="0" smtClean="0"/>
              <a:t>v10</a:t>
            </a:r>
            <a:r>
              <a:rPr lang="en-US" sz="2000" dirty="0"/>
              <a:t>: They run on instinct like an unreasoning animal. </a:t>
            </a:r>
            <a:endParaRPr lang="en-US" sz="2000" dirty="0" smtClean="0"/>
          </a:p>
          <a:p>
            <a:pPr lvl="0"/>
            <a:r>
              <a:rPr lang="en-US" sz="2000" b="1" dirty="0" smtClean="0"/>
              <a:t>v12</a:t>
            </a:r>
            <a:r>
              <a:rPr lang="en-US" sz="2000" dirty="0"/>
              <a:t>: They are without fear in the presence of true believers.</a:t>
            </a:r>
          </a:p>
          <a:p>
            <a:pPr lvl="0"/>
            <a:r>
              <a:rPr lang="en-US" sz="2000" b="1" dirty="0" smtClean="0"/>
              <a:t>v12</a:t>
            </a:r>
            <a:r>
              <a:rPr lang="en-US" sz="2000" dirty="0"/>
              <a:t>: They care for themselves. </a:t>
            </a:r>
            <a:endParaRPr lang="en-US" sz="2000" dirty="0" smtClean="0"/>
          </a:p>
          <a:p>
            <a:pPr lvl="0"/>
            <a:r>
              <a:rPr lang="en-US" sz="2000" b="1" dirty="0" smtClean="0"/>
              <a:t>v12</a:t>
            </a:r>
            <a:r>
              <a:rPr lang="en-US" sz="2000" dirty="0"/>
              <a:t>: They are twice dead</a:t>
            </a:r>
            <a:r>
              <a:rPr lang="en-US" sz="2000" dirty="0" smtClean="0"/>
              <a:t>.</a:t>
            </a:r>
          </a:p>
          <a:p>
            <a:pPr lvl="0"/>
            <a:r>
              <a:rPr lang="en-US" sz="2000" b="1" dirty="0" smtClean="0"/>
              <a:t>v15</a:t>
            </a:r>
            <a:r>
              <a:rPr lang="en-US" sz="2000" dirty="0"/>
              <a:t>: They do ungodly deeds in an ungodly way.</a:t>
            </a:r>
          </a:p>
          <a:p>
            <a:r>
              <a:rPr lang="en-US" sz="2000" b="1" dirty="0" smtClean="0"/>
              <a:t>v15</a:t>
            </a:r>
            <a:r>
              <a:rPr lang="en-US" sz="2000" dirty="0"/>
              <a:t>: They speak harsh things against God and Jesus Christ. </a:t>
            </a:r>
          </a:p>
          <a:p>
            <a:endParaRPr lang="en-US" sz="2000" dirty="0"/>
          </a:p>
        </p:txBody>
      </p:sp>
      <p:sp>
        <p:nvSpPr>
          <p:cNvPr id="15" name="Slide Number Placeholder 14"/>
          <p:cNvSpPr>
            <a:spLocks noGrp="1"/>
          </p:cNvSpPr>
          <p:nvPr>
            <p:ph type="sldNum" sz="quarter" idx="12"/>
          </p:nvPr>
        </p:nvSpPr>
        <p:spPr>
          <a:xfrm>
            <a:off x="8305800" y="6519382"/>
            <a:ext cx="685800" cy="365125"/>
          </a:xfrm>
        </p:spPr>
        <p:txBody>
          <a:bodyPr/>
          <a:lstStyle/>
          <a:p>
            <a:fld id="{5762F52A-C960-462B-8236-8A9481EACB9C}" type="slidenum">
              <a:rPr lang="en-US" smtClean="0"/>
              <a:pPr/>
              <a:t>23</a:t>
            </a:fld>
            <a:endParaRPr lang="en-US" dirty="0"/>
          </a:p>
        </p:txBody>
      </p:sp>
      <p:sp>
        <p:nvSpPr>
          <p:cNvPr id="16" name="Date Placeholder 1"/>
          <p:cNvSpPr>
            <a:spLocks noGrp="1"/>
          </p:cNvSpPr>
          <p:nvPr>
            <p:ph type="dt" sz="half" idx="10"/>
          </p:nvPr>
        </p:nvSpPr>
        <p:spPr>
          <a:xfrm>
            <a:off x="152400" y="6519727"/>
            <a:ext cx="1447800" cy="365125"/>
          </a:xfrm>
        </p:spPr>
        <p:txBody>
          <a:bodyPr/>
          <a:lstStyle/>
          <a:p>
            <a:r>
              <a:rPr lang="en-US" dirty="0" smtClean="0"/>
              <a:t>February 2, 2016</a:t>
            </a:r>
            <a:endParaRPr lang="en-US" dirty="0"/>
          </a:p>
        </p:txBody>
      </p:sp>
      <p:sp>
        <p:nvSpPr>
          <p:cNvPr id="17" name="Footer Placeholder 2"/>
          <p:cNvSpPr>
            <a:spLocks noGrp="1"/>
          </p:cNvSpPr>
          <p:nvPr>
            <p:ph type="ftr" sz="quarter" idx="11"/>
          </p:nvPr>
        </p:nvSpPr>
        <p:spPr>
          <a:xfrm>
            <a:off x="2087880" y="6515373"/>
            <a:ext cx="4953000" cy="365125"/>
          </a:xfrm>
        </p:spPr>
        <p:txBody>
          <a:bodyPr/>
          <a:lstStyle/>
          <a:p>
            <a:r>
              <a:rPr lang="fr-FR" dirty="0"/>
              <a:t>Lesson 7 - Jude 1-16</a:t>
            </a:r>
            <a:endParaRPr lang="en-US" dirty="0"/>
          </a:p>
        </p:txBody>
      </p:sp>
    </p:spTree>
    <p:extLst>
      <p:ext uri="{BB962C8B-B14F-4D97-AF65-F5344CB8AC3E}">
        <p14:creationId xmlns:p14="http://schemas.microsoft.com/office/powerpoint/2010/main" val="4804523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927846" y="1613647"/>
            <a:ext cx="7301754" cy="4198585"/>
          </a:xfrm>
          <a:prstGeom prst="rect">
            <a:avLst/>
          </a:prstGeom>
        </p:spPr>
        <p:txBody>
          <a:bodyPr wrap="square">
            <a:spAutoFit/>
          </a:bodyPr>
          <a:lstStyle/>
          <a:p>
            <a:pPr>
              <a:spcAft>
                <a:spcPts val="600"/>
              </a:spcAft>
            </a:pPr>
            <a:r>
              <a:rPr lang="en-US" sz="3600" b="1" dirty="0" smtClean="0"/>
              <a:t>Jude 3 </a:t>
            </a:r>
            <a:r>
              <a:rPr lang="en-US" sz="3200" b="1" dirty="0" smtClean="0"/>
              <a:t>(ESV)</a:t>
            </a:r>
            <a:endParaRPr lang="en-US" sz="3600" b="1" dirty="0">
              <a:solidFill>
                <a:srgbClr val="000000"/>
              </a:solidFill>
            </a:endParaRPr>
          </a:p>
          <a:p>
            <a:pPr>
              <a:lnSpc>
                <a:spcPts val="4500"/>
              </a:lnSpc>
              <a:spcAft>
                <a:spcPts val="600"/>
              </a:spcAft>
            </a:pPr>
            <a:r>
              <a:rPr lang="en-US" sz="3200" dirty="0"/>
              <a:t>Beloved, although I was very eager to write to you about our common salvation, I found it necessary to write appealing to you to contend for the faith that was once for all delivered to the saints</a:t>
            </a:r>
            <a:r>
              <a:rPr lang="en-US" sz="3200" dirty="0" smtClean="0"/>
              <a:t>. </a:t>
            </a:r>
            <a:endParaRPr lang="en-US" sz="3200" dirty="0"/>
          </a:p>
          <a:p>
            <a:pPr algn="r">
              <a:lnSpc>
                <a:spcPts val="4000"/>
              </a:lnSpc>
              <a:spcAft>
                <a:spcPts val="600"/>
              </a:spcAft>
            </a:pPr>
            <a:r>
              <a:rPr lang="en-US" sz="3600" b="1" dirty="0" smtClean="0"/>
              <a:t>Jude 3 </a:t>
            </a:r>
            <a:r>
              <a:rPr lang="en-US" sz="3200" b="1" dirty="0" smtClean="0"/>
              <a:t>(ESV)</a:t>
            </a:r>
            <a:endParaRPr lang="en-US" sz="3600" dirty="0">
              <a:solidFill>
                <a:srgbClr val="000000"/>
              </a:solidFill>
            </a:endParaRPr>
          </a:p>
        </p:txBody>
      </p:sp>
      <p:sp>
        <p:nvSpPr>
          <p:cNvPr id="12" name="Rectangle 11"/>
          <p:cNvSpPr/>
          <p:nvPr/>
        </p:nvSpPr>
        <p:spPr>
          <a:xfrm>
            <a:off x="2263878" y="340387"/>
            <a:ext cx="4641294" cy="707886"/>
          </a:xfrm>
          <a:prstGeom prst="rect">
            <a:avLst/>
          </a:prstGeom>
        </p:spPr>
        <p:txBody>
          <a:bodyPr wrap="square" anchor="ctr">
            <a:spAutoFit/>
          </a:bodyPr>
          <a:lstStyle/>
          <a:p>
            <a:pPr algn="ctr"/>
            <a:r>
              <a:rPr lang="en-US" sz="4000" b="1" dirty="0" smtClean="0"/>
              <a:t>Memory Verse</a:t>
            </a:r>
            <a:endParaRPr lang="en-US" sz="3200" b="1" dirty="0" smtClean="0"/>
          </a:p>
        </p:txBody>
      </p:sp>
      <p:sp>
        <p:nvSpPr>
          <p:cNvPr id="15" name="Slide Number Placeholder 14"/>
          <p:cNvSpPr>
            <a:spLocks noGrp="1"/>
          </p:cNvSpPr>
          <p:nvPr>
            <p:ph type="sldNum" sz="quarter" idx="12"/>
          </p:nvPr>
        </p:nvSpPr>
        <p:spPr/>
        <p:txBody>
          <a:bodyPr/>
          <a:lstStyle/>
          <a:p>
            <a:fld id="{5762F52A-C960-462B-8236-8A9481EACB9C}" type="slidenum">
              <a:rPr lang="en-US" smtClean="0"/>
              <a:pPr/>
              <a:t>3</a:t>
            </a:fld>
            <a:endParaRPr lang="en-US" dirty="0"/>
          </a:p>
        </p:txBody>
      </p:sp>
      <p:sp>
        <p:nvSpPr>
          <p:cNvPr id="16" name="Date Placeholder 1"/>
          <p:cNvSpPr>
            <a:spLocks noGrp="1"/>
          </p:cNvSpPr>
          <p:nvPr>
            <p:ph type="dt" sz="half" idx="10"/>
          </p:nvPr>
        </p:nvSpPr>
        <p:spPr>
          <a:xfrm>
            <a:off x="152400" y="6519727"/>
            <a:ext cx="1447800" cy="365125"/>
          </a:xfrm>
        </p:spPr>
        <p:txBody>
          <a:bodyPr/>
          <a:lstStyle/>
          <a:p>
            <a:r>
              <a:rPr lang="en-US" dirty="0" smtClean="0"/>
              <a:t>February 2, 2016</a:t>
            </a:r>
            <a:endParaRPr lang="en-US" dirty="0"/>
          </a:p>
        </p:txBody>
      </p:sp>
      <p:sp>
        <p:nvSpPr>
          <p:cNvPr id="17" name="Footer Placeholder 2"/>
          <p:cNvSpPr>
            <a:spLocks noGrp="1"/>
          </p:cNvSpPr>
          <p:nvPr>
            <p:ph type="ftr" sz="quarter" idx="11"/>
          </p:nvPr>
        </p:nvSpPr>
        <p:spPr>
          <a:xfrm>
            <a:off x="2087880" y="6515373"/>
            <a:ext cx="4953000" cy="365125"/>
          </a:xfrm>
        </p:spPr>
        <p:txBody>
          <a:bodyPr/>
          <a:lstStyle/>
          <a:p>
            <a:r>
              <a:rPr lang="fr-FR" dirty="0"/>
              <a:t>Lesson 7 - Jude 1-16</a:t>
            </a:r>
            <a:endParaRPr lang="en-US" dirty="0"/>
          </a:p>
        </p:txBody>
      </p:sp>
    </p:spTree>
    <p:extLst>
      <p:ext uri="{BB962C8B-B14F-4D97-AF65-F5344CB8AC3E}">
        <p14:creationId xmlns:p14="http://schemas.microsoft.com/office/powerpoint/2010/main" val="419980247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927846" y="1613647"/>
            <a:ext cx="7758954" cy="3539430"/>
          </a:xfrm>
          <a:prstGeom prst="rect">
            <a:avLst/>
          </a:prstGeom>
        </p:spPr>
        <p:txBody>
          <a:bodyPr wrap="square">
            <a:spAutoFit/>
          </a:bodyPr>
          <a:lstStyle/>
          <a:p>
            <a:pPr>
              <a:tabLst>
                <a:tab pos="7199313" algn="r"/>
              </a:tabLst>
            </a:pPr>
            <a:endParaRPr lang="en-US" sz="3200" dirty="0" smtClean="0"/>
          </a:p>
          <a:p>
            <a:pPr>
              <a:tabLst>
                <a:tab pos="7199313" algn="r"/>
              </a:tabLst>
            </a:pPr>
            <a:r>
              <a:rPr lang="en-US" sz="3200" b="1" dirty="0" smtClean="0"/>
              <a:t>Greeting</a:t>
            </a:r>
            <a:r>
              <a:rPr lang="en-US" sz="3200" dirty="0"/>
              <a:t>	</a:t>
            </a:r>
            <a:r>
              <a:rPr lang="en-US" sz="3200" dirty="0" smtClean="0">
                <a:hlinkClick r:id="rId3"/>
              </a:rPr>
              <a:t>3 John 1-4</a:t>
            </a:r>
            <a:endParaRPr lang="en-US" sz="3200" dirty="0" smtClean="0"/>
          </a:p>
          <a:p>
            <a:pPr>
              <a:tabLst>
                <a:tab pos="7199313" algn="r"/>
              </a:tabLst>
            </a:pPr>
            <a:endParaRPr lang="en-US" sz="3200" dirty="0"/>
          </a:p>
          <a:p>
            <a:pPr>
              <a:tabLst>
                <a:tab pos="7199313" algn="r"/>
              </a:tabLst>
            </a:pPr>
            <a:r>
              <a:rPr lang="en-US" sz="3200" b="1" dirty="0" smtClean="0"/>
              <a:t>Support and Opposition	</a:t>
            </a:r>
            <a:r>
              <a:rPr lang="en-US" sz="3200" dirty="0"/>
              <a:t> </a:t>
            </a:r>
            <a:r>
              <a:rPr lang="en-US" sz="3200" dirty="0" smtClean="0">
                <a:hlinkClick r:id="rId4"/>
              </a:rPr>
              <a:t>3 </a:t>
            </a:r>
            <a:r>
              <a:rPr lang="en-US" sz="3200" dirty="0">
                <a:hlinkClick r:id="rId4"/>
              </a:rPr>
              <a:t>John </a:t>
            </a:r>
            <a:r>
              <a:rPr lang="en-US" sz="3200" dirty="0" smtClean="0">
                <a:hlinkClick r:id="rId4"/>
              </a:rPr>
              <a:t>5-12</a:t>
            </a:r>
            <a:endParaRPr lang="en-US" sz="3200" dirty="0" smtClean="0"/>
          </a:p>
          <a:p>
            <a:pPr>
              <a:tabLst>
                <a:tab pos="7199313" algn="r"/>
              </a:tabLst>
            </a:pPr>
            <a:endParaRPr lang="en-US" sz="3200" dirty="0"/>
          </a:p>
          <a:p>
            <a:pPr>
              <a:tabLst>
                <a:tab pos="7199313" algn="r"/>
              </a:tabLst>
            </a:pPr>
            <a:r>
              <a:rPr lang="en-US" sz="3200" b="1" dirty="0" smtClean="0"/>
              <a:t>Final Greetings</a:t>
            </a:r>
            <a:r>
              <a:rPr lang="en-US" sz="3200" dirty="0"/>
              <a:t>	</a:t>
            </a:r>
            <a:r>
              <a:rPr lang="en-US" sz="3200" dirty="0">
                <a:hlinkClick r:id="rId5"/>
              </a:rPr>
              <a:t>3</a:t>
            </a:r>
            <a:r>
              <a:rPr lang="en-US" sz="3200" dirty="0" smtClean="0">
                <a:hlinkClick r:id="rId5"/>
              </a:rPr>
              <a:t> John 13-15</a:t>
            </a:r>
            <a:endParaRPr lang="en-US" sz="3200" dirty="0"/>
          </a:p>
          <a:p>
            <a:pPr>
              <a:tabLst>
                <a:tab pos="7199313" algn="r"/>
              </a:tabLst>
            </a:pPr>
            <a:endParaRPr lang="en-US" sz="3200" dirty="0" smtClean="0"/>
          </a:p>
        </p:txBody>
      </p:sp>
      <p:sp>
        <p:nvSpPr>
          <p:cNvPr id="12" name="Rectangle 11"/>
          <p:cNvSpPr/>
          <p:nvPr/>
        </p:nvSpPr>
        <p:spPr>
          <a:xfrm>
            <a:off x="2263878" y="340387"/>
            <a:ext cx="4641294" cy="707886"/>
          </a:xfrm>
          <a:prstGeom prst="rect">
            <a:avLst/>
          </a:prstGeom>
        </p:spPr>
        <p:txBody>
          <a:bodyPr wrap="square" anchor="ctr">
            <a:spAutoFit/>
          </a:bodyPr>
          <a:lstStyle/>
          <a:p>
            <a:pPr algn="ctr"/>
            <a:r>
              <a:rPr lang="en-US" sz="4000" b="1" dirty="0" smtClean="0"/>
              <a:t>Last Week</a:t>
            </a:r>
            <a:endParaRPr lang="en-US" sz="3200" b="1" dirty="0" smtClean="0"/>
          </a:p>
        </p:txBody>
      </p:sp>
      <p:sp>
        <p:nvSpPr>
          <p:cNvPr id="15" name="Slide Number Placeholder 14"/>
          <p:cNvSpPr>
            <a:spLocks noGrp="1"/>
          </p:cNvSpPr>
          <p:nvPr>
            <p:ph type="sldNum" sz="quarter" idx="12"/>
          </p:nvPr>
        </p:nvSpPr>
        <p:spPr/>
        <p:txBody>
          <a:bodyPr/>
          <a:lstStyle/>
          <a:p>
            <a:fld id="{5762F52A-C960-462B-8236-8A9481EACB9C}" type="slidenum">
              <a:rPr lang="en-US" smtClean="0"/>
              <a:pPr/>
              <a:t>4</a:t>
            </a:fld>
            <a:endParaRPr lang="en-US" dirty="0"/>
          </a:p>
        </p:txBody>
      </p:sp>
      <p:sp>
        <p:nvSpPr>
          <p:cNvPr id="16" name="Date Placeholder 1"/>
          <p:cNvSpPr>
            <a:spLocks noGrp="1"/>
          </p:cNvSpPr>
          <p:nvPr>
            <p:ph type="dt" sz="half" idx="10"/>
          </p:nvPr>
        </p:nvSpPr>
        <p:spPr>
          <a:xfrm>
            <a:off x="152400" y="6519727"/>
            <a:ext cx="1447800" cy="365125"/>
          </a:xfrm>
        </p:spPr>
        <p:txBody>
          <a:bodyPr/>
          <a:lstStyle/>
          <a:p>
            <a:r>
              <a:rPr lang="en-US" dirty="0" smtClean="0"/>
              <a:t>February 2, 2016</a:t>
            </a:r>
            <a:endParaRPr lang="en-US" dirty="0"/>
          </a:p>
        </p:txBody>
      </p:sp>
      <p:sp>
        <p:nvSpPr>
          <p:cNvPr id="17" name="Footer Placeholder 2"/>
          <p:cNvSpPr>
            <a:spLocks noGrp="1"/>
          </p:cNvSpPr>
          <p:nvPr>
            <p:ph type="ftr" sz="quarter" idx="11"/>
          </p:nvPr>
        </p:nvSpPr>
        <p:spPr>
          <a:xfrm>
            <a:off x="2087880" y="6515373"/>
            <a:ext cx="4953000" cy="365125"/>
          </a:xfrm>
        </p:spPr>
        <p:txBody>
          <a:bodyPr/>
          <a:lstStyle/>
          <a:p>
            <a:r>
              <a:rPr lang="fr-FR" dirty="0"/>
              <a:t>Lesson 7 - Jude 1-16</a:t>
            </a:r>
            <a:endParaRPr lang="en-US" dirty="0"/>
          </a:p>
        </p:txBody>
      </p:sp>
    </p:spTree>
    <p:extLst>
      <p:ext uri="{BB962C8B-B14F-4D97-AF65-F5344CB8AC3E}">
        <p14:creationId xmlns:p14="http://schemas.microsoft.com/office/powerpoint/2010/main" val="173947388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927846" y="1613647"/>
            <a:ext cx="7758954" cy="4031873"/>
          </a:xfrm>
          <a:prstGeom prst="rect">
            <a:avLst/>
          </a:prstGeom>
        </p:spPr>
        <p:txBody>
          <a:bodyPr wrap="square">
            <a:spAutoFit/>
          </a:bodyPr>
          <a:lstStyle/>
          <a:p>
            <a:pPr>
              <a:tabLst>
                <a:tab pos="7199313" algn="r"/>
              </a:tabLst>
            </a:pPr>
            <a:endParaRPr lang="en-US" sz="3200" dirty="0" smtClean="0"/>
          </a:p>
          <a:p>
            <a:pPr>
              <a:tabLst>
                <a:tab pos="7199313" algn="r"/>
              </a:tabLst>
            </a:pPr>
            <a:r>
              <a:rPr lang="en-US" sz="3200" b="1" dirty="0" smtClean="0"/>
              <a:t>A Call to Arms!</a:t>
            </a:r>
            <a:r>
              <a:rPr lang="en-US" sz="3200" dirty="0"/>
              <a:t>	</a:t>
            </a:r>
            <a:r>
              <a:rPr lang="en-US" sz="3200" dirty="0" smtClean="0">
                <a:hlinkClick r:id="rId3"/>
              </a:rPr>
              <a:t>Jude 1 - 7</a:t>
            </a:r>
            <a:endParaRPr lang="en-US" sz="3200" dirty="0" smtClean="0"/>
          </a:p>
          <a:p>
            <a:pPr>
              <a:tabLst>
                <a:tab pos="7199313" algn="r"/>
              </a:tabLst>
            </a:pPr>
            <a:endParaRPr lang="en-US" sz="3200" dirty="0"/>
          </a:p>
          <a:p>
            <a:pPr>
              <a:tabLst>
                <a:tab pos="7199313" algn="r"/>
              </a:tabLst>
            </a:pPr>
            <a:r>
              <a:rPr lang="en-US" sz="3200" b="1" dirty="0" smtClean="0"/>
              <a:t>Meet the Apostates                       </a:t>
            </a:r>
            <a:r>
              <a:rPr lang="en-US" sz="3200" dirty="0" smtClean="0">
                <a:hlinkClick r:id="rId4"/>
              </a:rPr>
              <a:t>Jude 8 – 16</a:t>
            </a:r>
            <a:endParaRPr lang="en-US" sz="3200" dirty="0" smtClean="0"/>
          </a:p>
          <a:p>
            <a:pPr>
              <a:tabLst>
                <a:tab pos="7199313" algn="r"/>
              </a:tabLst>
            </a:pPr>
            <a:endParaRPr lang="en-US" sz="3200" dirty="0"/>
          </a:p>
          <a:p>
            <a:pPr>
              <a:tabLst>
                <a:tab pos="7315200" algn="r"/>
              </a:tabLst>
            </a:pPr>
            <a:endParaRPr lang="en-US" sz="3200" dirty="0"/>
          </a:p>
          <a:p>
            <a:pPr>
              <a:tabLst>
                <a:tab pos="7199313" algn="r"/>
              </a:tabLst>
            </a:pPr>
            <a:endParaRPr lang="en-US" sz="3200" dirty="0"/>
          </a:p>
          <a:p>
            <a:pPr>
              <a:tabLst>
                <a:tab pos="7199313" algn="r"/>
              </a:tabLst>
            </a:pPr>
            <a:endParaRPr lang="en-US" sz="3200" dirty="0" smtClean="0"/>
          </a:p>
        </p:txBody>
      </p:sp>
      <p:sp>
        <p:nvSpPr>
          <p:cNvPr id="12" name="Rectangle 11"/>
          <p:cNvSpPr/>
          <p:nvPr/>
        </p:nvSpPr>
        <p:spPr>
          <a:xfrm>
            <a:off x="2263878" y="340387"/>
            <a:ext cx="4641294" cy="707886"/>
          </a:xfrm>
          <a:prstGeom prst="rect">
            <a:avLst/>
          </a:prstGeom>
        </p:spPr>
        <p:txBody>
          <a:bodyPr wrap="square" anchor="ctr">
            <a:spAutoFit/>
          </a:bodyPr>
          <a:lstStyle/>
          <a:p>
            <a:pPr algn="ctr"/>
            <a:r>
              <a:rPr lang="en-US" sz="4000" b="1" dirty="0" smtClean="0"/>
              <a:t>This Week</a:t>
            </a:r>
            <a:endParaRPr lang="en-US" sz="3200" b="1" dirty="0" smtClean="0"/>
          </a:p>
        </p:txBody>
      </p:sp>
      <p:sp>
        <p:nvSpPr>
          <p:cNvPr id="3" name="TextBox 2"/>
          <p:cNvSpPr txBox="1"/>
          <p:nvPr/>
        </p:nvSpPr>
        <p:spPr>
          <a:xfrm>
            <a:off x="1752600" y="4768726"/>
            <a:ext cx="5663089" cy="954107"/>
          </a:xfrm>
          <a:prstGeom prst="rect">
            <a:avLst/>
          </a:prstGeom>
          <a:noFill/>
        </p:spPr>
        <p:txBody>
          <a:bodyPr wrap="none" rtlCol="0">
            <a:spAutoFit/>
          </a:bodyPr>
          <a:lstStyle/>
          <a:p>
            <a:r>
              <a:rPr lang="en-US" sz="2800" i="1" dirty="0" smtClean="0"/>
              <a:t>Jude presents a great warning shout </a:t>
            </a:r>
          </a:p>
          <a:p>
            <a:r>
              <a:rPr lang="en-US" sz="2800" i="1" dirty="0" smtClean="0"/>
              <a:t>from the Lord’s brother to stand firm!</a:t>
            </a:r>
            <a:endParaRPr lang="en-US" sz="2800" i="1" dirty="0"/>
          </a:p>
        </p:txBody>
      </p:sp>
      <p:sp>
        <p:nvSpPr>
          <p:cNvPr id="4" name="TextBox 3"/>
          <p:cNvSpPr txBox="1"/>
          <p:nvPr/>
        </p:nvSpPr>
        <p:spPr>
          <a:xfrm>
            <a:off x="5867400" y="5683126"/>
            <a:ext cx="1890261" cy="369332"/>
          </a:xfrm>
          <a:prstGeom prst="rect">
            <a:avLst/>
          </a:prstGeom>
          <a:noFill/>
        </p:spPr>
        <p:txBody>
          <a:bodyPr wrap="none" rtlCol="0">
            <a:spAutoFit/>
          </a:bodyPr>
          <a:lstStyle/>
          <a:p>
            <a:r>
              <a:rPr lang="en-US" dirty="0" smtClean="0"/>
              <a:t>-- John MacArthur</a:t>
            </a:r>
            <a:endParaRPr lang="en-US" dirty="0"/>
          </a:p>
        </p:txBody>
      </p:sp>
      <p:sp>
        <p:nvSpPr>
          <p:cNvPr id="18" name="Slide Number Placeholder 17"/>
          <p:cNvSpPr>
            <a:spLocks noGrp="1"/>
          </p:cNvSpPr>
          <p:nvPr>
            <p:ph type="sldNum" sz="quarter" idx="12"/>
          </p:nvPr>
        </p:nvSpPr>
        <p:spPr/>
        <p:txBody>
          <a:bodyPr/>
          <a:lstStyle/>
          <a:p>
            <a:fld id="{5762F52A-C960-462B-8236-8A9481EACB9C}" type="slidenum">
              <a:rPr lang="en-US" smtClean="0"/>
              <a:pPr/>
              <a:t>5</a:t>
            </a:fld>
            <a:endParaRPr lang="en-US" dirty="0"/>
          </a:p>
        </p:txBody>
      </p:sp>
      <p:sp>
        <p:nvSpPr>
          <p:cNvPr id="19" name="Date Placeholder 1"/>
          <p:cNvSpPr>
            <a:spLocks noGrp="1"/>
          </p:cNvSpPr>
          <p:nvPr>
            <p:ph type="dt" sz="half" idx="10"/>
          </p:nvPr>
        </p:nvSpPr>
        <p:spPr>
          <a:xfrm>
            <a:off x="152400" y="6519727"/>
            <a:ext cx="1447800" cy="365125"/>
          </a:xfrm>
        </p:spPr>
        <p:txBody>
          <a:bodyPr/>
          <a:lstStyle/>
          <a:p>
            <a:r>
              <a:rPr lang="en-US" dirty="0" smtClean="0"/>
              <a:t>February 2, 2016</a:t>
            </a:r>
            <a:endParaRPr lang="en-US" dirty="0"/>
          </a:p>
        </p:txBody>
      </p:sp>
      <p:sp>
        <p:nvSpPr>
          <p:cNvPr id="20" name="Footer Placeholder 2"/>
          <p:cNvSpPr>
            <a:spLocks noGrp="1"/>
          </p:cNvSpPr>
          <p:nvPr>
            <p:ph type="ftr" sz="quarter" idx="11"/>
          </p:nvPr>
        </p:nvSpPr>
        <p:spPr>
          <a:xfrm>
            <a:off x="2087880" y="6515373"/>
            <a:ext cx="4953000" cy="365125"/>
          </a:xfrm>
        </p:spPr>
        <p:txBody>
          <a:bodyPr/>
          <a:lstStyle/>
          <a:p>
            <a:r>
              <a:rPr lang="fr-FR" dirty="0"/>
              <a:t>Lesson 7 - Jude 1-16</a:t>
            </a:r>
            <a:endParaRPr lang="en-US" dirty="0"/>
          </a:p>
        </p:txBody>
      </p:sp>
    </p:spTree>
    <p:extLst>
      <p:ext uri="{BB962C8B-B14F-4D97-AF65-F5344CB8AC3E}">
        <p14:creationId xmlns:p14="http://schemas.microsoft.com/office/powerpoint/2010/main" val="260924546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457200" y="108858"/>
            <a:ext cx="8229600" cy="1143000"/>
          </a:xfrm>
        </p:spPr>
        <p:txBody>
          <a:bodyPr/>
          <a:lstStyle/>
          <a:p>
            <a:r>
              <a:rPr lang="en-US" b="1" dirty="0" smtClean="0"/>
              <a:t>Jude</a:t>
            </a:r>
            <a:endParaRPr lang="en-US" b="1" dirty="0"/>
          </a:p>
        </p:txBody>
      </p:sp>
      <p:sp>
        <p:nvSpPr>
          <p:cNvPr id="9" name="Content Placeholder 8"/>
          <p:cNvSpPr>
            <a:spLocks noGrp="1"/>
          </p:cNvSpPr>
          <p:nvPr>
            <p:ph idx="1"/>
          </p:nvPr>
        </p:nvSpPr>
        <p:spPr>
          <a:xfrm>
            <a:off x="936168" y="1614715"/>
            <a:ext cx="7620000" cy="4525963"/>
          </a:xfrm>
        </p:spPr>
        <p:txBody>
          <a:bodyPr>
            <a:normAutofit fontScale="92500" lnSpcReduction="10000"/>
          </a:bodyPr>
          <a:lstStyle/>
          <a:p>
            <a:r>
              <a:rPr lang="en-US" dirty="0" smtClean="0"/>
              <a:t>Judas:  Half-brother of Jesus</a:t>
            </a:r>
          </a:p>
          <a:p>
            <a:pPr lvl="1"/>
            <a:r>
              <a:rPr lang="en-US" dirty="0" smtClean="0"/>
              <a:t>Earlier rejected Jesus as Messiah</a:t>
            </a:r>
          </a:p>
          <a:p>
            <a:pPr lvl="1"/>
            <a:r>
              <a:rPr lang="en-US" dirty="0" smtClean="0"/>
              <a:t>Later converted and second brother to author</a:t>
            </a:r>
          </a:p>
          <a:p>
            <a:pPr lvl="1"/>
            <a:r>
              <a:rPr lang="en-US" dirty="0" smtClean="0"/>
              <a:t>No claim to Apostolic position</a:t>
            </a:r>
          </a:p>
          <a:p>
            <a:r>
              <a:rPr lang="en-US" dirty="0" smtClean="0"/>
              <a:t>Written about A.D. 68 to 70</a:t>
            </a:r>
          </a:p>
          <a:p>
            <a:pPr lvl="1"/>
            <a:r>
              <a:rPr lang="en-US" dirty="0" smtClean="0"/>
              <a:t>Authenticity attested to by </a:t>
            </a:r>
            <a:r>
              <a:rPr lang="en-US" dirty="0" smtClean="0">
                <a:hlinkClick r:id="rId2"/>
              </a:rPr>
              <a:t>Clement of Rome</a:t>
            </a:r>
            <a:r>
              <a:rPr lang="en-US" dirty="0" smtClean="0"/>
              <a:t> and </a:t>
            </a:r>
            <a:r>
              <a:rPr lang="en-US" dirty="0" smtClean="0">
                <a:hlinkClick r:id="rId3"/>
              </a:rPr>
              <a:t>Clement of Alexandria</a:t>
            </a:r>
            <a:r>
              <a:rPr lang="en-US" dirty="0" smtClean="0"/>
              <a:t> </a:t>
            </a:r>
          </a:p>
          <a:p>
            <a:pPr lvl="1"/>
            <a:r>
              <a:rPr lang="en-US" dirty="0" smtClean="0"/>
              <a:t>Note similarity in Jude’s and James’s salutations </a:t>
            </a:r>
          </a:p>
          <a:p>
            <a:r>
              <a:rPr lang="en-US" dirty="0" smtClean="0"/>
              <a:t>Emphasis on Apostasy – Defection from true, biblical faith </a:t>
            </a:r>
          </a:p>
          <a:p>
            <a:endParaRPr lang="en-US" dirty="0"/>
          </a:p>
        </p:txBody>
      </p:sp>
      <p:sp>
        <p:nvSpPr>
          <p:cNvPr id="10" name="TextBox 9"/>
          <p:cNvSpPr txBox="1"/>
          <p:nvPr/>
        </p:nvSpPr>
        <p:spPr>
          <a:xfrm>
            <a:off x="4375683" y="6041765"/>
            <a:ext cx="4311117" cy="307777"/>
          </a:xfrm>
          <a:prstGeom prst="rect">
            <a:avLst/>
          </a:prstGeom>
          <a:noFill/>
        </p:spPr>
        <p:txBody>
          <a:bodyPr wrap="none" rtlCol="0">
            <a:spAutoFit/>
          </a:bodyPr>
          <a:lstStyle/>
          <a:p>
            <a:pPr algn="r"/>
            <a:r>
              <a:rPr lang="en-US" sz="1400" b="1" dirty="0" smtClean="0"/>
              <a:t>Source:</a:t>
            </a:r>
            <a:r>
              <a:rPr lang="en-US" sz="1400" dirty="0" smtClean="0"/>
              <a:t>  MacArthur’s Quick Reference Guide to the Bible</a:t>
            </a:r>
            <a:endParaRPr lang="en-US" sz="1400" dirty="0"/>
          </a:p>
        </p:txBody>
      </p:sp>
      <p:sp>
        <p:nvSpPr>
          <p:cNvPr id="16" name="Slide Number Placeholder 15"/>
          <p:cNvSpPr>
            <a:spLocks noGrp="1"/>
          </p:cNvSpPr>
          <p:nvPr>
            <p:ph type="sldNum" sz="quarter" idx="12"/>
          </p:nvPr>
        </p:nvSpPr>
        <p:spPr>
          <a:xfrm>
            <a:off x="8305800" y="6519382"/>
            <a:ext cx="685800" cy="365125"/>
          </a:xfrm>
        </p:spPr>
        <p:txBody>
          <a:bodyPr/>
          <a:lstStyle/>
          <a:p>
            <a:fld id="{5762F52A-C960-462B-8236-8A9481EACB9C}" type="slidenum">
              <a:rPr lang="en-US" smtClean="0"/>
              <a:pPr/>
              <a:t>6</a:t>
            </a:fld>
            <a:endParaRPr lang="en-US" dirty="0"/>
          </a:p>
        </p:txBody>
      </p:sp>
      <p:sp>
        <p:nvSpPr>
          <p:cNvPr id="17" name="Date Placeholder 1"/>
          <p:cNvSpPr>
            <a:spLocks noGrp="1"/>
          </p:cNvSpPr>
          <p:nvPr>
            <p:ph type="dt" sz="half" idx="10"/>
          </p:nvPr>
        </p:nvSpPr>
        <p:spPr>
          <a:xfrm>
            <a:off x="152400" y="6519727"/>
            <a:ext cx="1447800" cy="365125"/>
          </a:xfrm>
        </p:spPr>
        <p:txBody>
          <a:bodyPr/>
          <a:lstStyle/>
          <a:p>
            <a:r>
              <a:rPr lang="en-US" dirty="0" smtClean="0"/>
              <a:t>February 2, 2016</a:t>
            </a:r>
            <a:endParaRPr lang="en-US" dirty="0"/>
          </a:p>
        </p:txBody>
      </p:sp>
      <p:sp>
        <p:nvSpPr>
          <p:cNvPr id="18" name="Footer Placeholder 2"/>
          <p:cNvSpPr>
            <a:spLocks noGrp="1"/>
          </p:cNvSpPr>
          <p:nvPr>
            <p:ph type="ftr" sz="quarter" idx="11"/>
          </p:nvPr>
        </p:nvSpPr>
        <p:spPr>
          <a:xfrm>
            <a:off x="2087880" y="6515373"/>
            <a:ext cx="4953000" cy="365125"/>
          </a:xfrm>
        </p:spPr>
        <p:txBody>
          <a:bodyPr/>
          <a:lstStyle/>
          <a:p>
            <a:r>
              <a:rPr lang="fr-FR" dirty="0"/>
              <a:t>Lesson 7 - Jude 1-16</a:t>
            </a:r>
            <a:endParaRPr lang="en-US" dirty="0"/>
          </a:p>
        </p:txBody>
      </p:sp>
    </p:spTree>
    <p:extLst>
      <p:ext uri="{BB962C8B-B14F-4D97-AF65-F5344CB8AC3E}">
        <p14:creationId xmlns:p14="http://schemas.microsoft.com/office/powerpoint/2010/main" val="170454688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Table 10"/>
          <p:cNvGraphicFramePr>
            <a:graphicFrameLocks noGrp="1"/>
          </p:cNvGraphicFramePr>
          <p:nvPr>
            <p:extLst>
              <p:ext uri="{D42A27DB-BD31-4B8C-83A1-F6EECF244321}">
                <p14:modId xmlns:p14="http://schemas.microsoft.com/office/powerpoint/2010/main" val="461988631"/>
              </p:ext>
            </p:extLst>
          </p:nvPr>
        </p:nvGraphicFramePr>
        <p:xfrm>
          <a:off x="228600" y="1600200"/>
          <a:ext cx="8650943" cy="4800600"/>
        </p:xfrm>
        <a:graphic>
          <a:graphicData uri="http://schemas.openxmlformats.org/drawingml/2006/table">
            <a:tbl>
              <a:tblPr firstRow="1" bandRow="1">
                <a:tableStyleId>{5940675A-B579-460E-94D1-54222C63F5DA}</a:tableStyleId>
              </a:tblPr>
              <a:tblGrid>
                <a:gridCol w="1183344"/>
                <a:gridCol w="1102656"/>
                <a:gridCol w="1143000"/>
                <a:gridCol w="990600"/>
                <a:gridCol w="1143000"/>
                <a:gridCol w="1828800"/>
                <a:gridCol w="1259543"/>
              </a:tblGrid>
              <a:tr h="914400">
                <a:tc>
                  <a:txBody>
                    <a:bodyPr/>
                    <a:lstStyle/>
                    <a:p>
                      <a:pPr algn="ctr"/>
                      <a:r>
                        <a:rPr lang="en-US" sz="2400" b="1" dirty="0" smtClean="0"/>
                        <a:t>Focus</a:t>
                      </a:r>
                      <a:endParaRPr lang="en-US" sz="2000" b="1" dirty="0"/>
                    </a:p>
                  </a:txBody>
                  <a:tcPr anchor="ctr"/>
                </a:tc>
                <a:tc>
                  <a:txBody>
                    <a:bodyPr/>
                    <a:lstStyle/>
                    <a:p>
                      <a:pPr algn="ctr"/>
                      <a:r>
                        <a:rPr lang="en-US" sz="2000" b="1" u="none" dirty="0" smtClean="0"/>
                        <a:t>Purpose</a:t>
                      </a:r>
                      <a:endParaRPr lang="en-US" sz="2000" b="0" dirty="0"/>
                    </a:p>
                  </a:txBody>
                  <a:tcPr anchor="ctr"/>
                </a:tc>
                <a:tc gridSpan="3">
                  <a:txBody>
                    <a:bodyPr/>
                    <a:lstStyle/>
                    <a:p>
                      <a:pPr algn="ctr"/>
                      <a:r>
                        <a:rPr lang="en-US" sz="2000" b="1" dirty="0" smtClean="0"/>
                        <a:t>Description of </a:t>
                      </a:r>
                    </a:p>
                    <a:p>
                      <a:pPr algn="ctr"/>
                      <a:r>
                        <a:rPr lang="en-US" sz="2000" b="1" dirty="0" smtClean="0"/>
                        <a:t>False Teachers</a:t>
                      </a:r>
                      <a:endParaRPr lang="en-US" sz="2000" b="1" dirty="0"/>
                    </a:p>
                  </a:txBody>
                  <a:tcPr anchor="ctr"/>
                </a:tc>
                <a:tc hMerge="1">
                  <a:txBody>
                    <a:bodyPr/>
                    <a:lstStyle/>
                    <a:p>
                      <a:pPr algn="ctr"/>
                      <a:endParaRPr lang="en-US" sz="2000" b="0" dirty="0"/>
                    </a:p>
                  </a:txBody>
                  <a:tcPr anchor="ctr"/>
                </a:tc>
                <a:tc hMerge="1">
                  <a:txBody>
                    <a:bodyPr/>
                    <a:lstStyle/>
                    <a:p>
                      <a:pPr algn="ctr"/>
                      <a:endParaRPr lang="en-US" sz="2000" b="0" dirty="0"/>
                    </a:p>
                  </a:txBody>
                  <a:tcPr anchor="ctr"/>
                </a:tc>
                <a:tc>
                  <a:txBody>
                    <a:bodyPr/>
                    <a:lstStyle/>
                    <a:p>
                      <a:pPr marL="0" marR="0" indent="0" algn="ctr" defTabSz="914293" rtl="0" eaLnBrk="1" fontAlgn="auto" latinLnBrk="0" hangingPunct="1">
                        <a:lnSpc>
                          <a:spcPct val="100000"/>
                        </a:lnSpc>
                        <a:spcBef>
                          <a:spcPts val="0"/>
                        </a:spcBef>
                        <a:spcAft>
                          <a:spcPts val="0"/>
                        </a:spcAft>
                        <a:buClrTx/>
                        <a:buSzTx/>
                        <a:buFontTx/>
                        <a:buNone/>
                        <a:tabLst/>
                        <a:defRPr/>
                      </a:pPr>
                      <a:r>
                        <a:rPr lang="en-US" sz="2000" b="1" u="none" dirty="0" smtClean="0"/>
                        <a:t>Defense Against </a:t>
                      </a:r>
                    </a:p>
                    <a:p>
                      <a:pPr marL="0" marR="0" indent="0" algn="ctr" defTabSz="914293" rtl="0" eaLnBrk="1" fontAlgn="auto" latinLnBrk="0" hangingPunct="1">
                        <a:lnSpc>
                          <a:spcPct val="100000"/>
                        </a:lnSpc>
                        <a:spcBef>
                          <a:spcPts val="0"/>
                        </a:spcBef>
                        <a:spcAft>
                          <a:spcPts val="0"/>
                        </a:spcAft>
                        <a:buClrTx/>
                        <a:buSzTx/>
                        <a:buFontTx/>
                        <a:buNone/>
                        <a:tabLst/>
                        <a:defRPr/>
                      </a:pPr>
                      <a:r>
                        <a:rPr lang="en-US" sz="2000" b="1" u="none" dirty="0" smtClean="0"/>
                        <a:t>False Teachers</a:t>
                      </a:r>
                      <a:endParaRPr lang="en-US" sz="2000" b="1" u="none" dirty="0"/>
                    </a:p>
                  </a:txBody>
                  <a:tcPr anchor="ctr"/>
                </a:tc>
                <a:tc>
                  <a:txBody>
                    <a:bodyPr/>
                    <a:lstStyle/>
                    <a:p>
                      <a:pPr marL="0" marR="0" indent="0" algn="ctr" defTabSz="914293" rtl="0" eaLnBrk="1" fontAlgn="auto" latinLnBrk="0" hangingPunct="1">
                        <a:lnSpc>
                          <a:spcPct val="100000"/>
                        </a:lnSpc>
                        <a:spcBef>
                          <a:spcPts val="0"/>
                        </a:spcBef>
                        <a:spcAft>
                          <a:spcPts val="0"/>
                        </a:spcAft>
                        <a:buClrTx/>
                        <a:buSzTx/>
                        <a:buFontTx/>
                        <a:buNone/>
                        <a:tabLst/>
                        <a:defRPr/>
                      </a:pPr>
                      <a:r>
                        <a:rPr lang="en-US" sz="2000" b="1" u="none" dirty="0" smtClean="0"/>
                        <a:t>Doxology</a:t>
                      </a:r>
                      <a:endParaRPr lang="en-US" sz="2000" b="1" u="none" dirty="0"/>
                    </a:p>
                  </a:txBody>
                  <a:tcPr anchor="ctr"/>
                </a:tc>
              </a:tr>
              <a:tr h="914400">
                <a:tc>
                  <a:txBody>
                    <a:bodyPr/>
                    <a:lstStyle/>
                    <a:p>
                      <a:pPr algn="ctr"/>
                      <a:r>
                        <a:rPr lang="en-US" sz="1800" b="1" dirty="0" smtClean="0"/>
                        <a:t>Reference</a:t>
                      </a:r>
                      <a:endParaRPr lang="en-US" sz="1600" b="1" dirty="0" smtClean="0"/>
                    </a:p>
                  </a:txBody>
                  <a:tcPr anchor="ctr"/>
                </a:tc>
                <a:tc>
                  <a:txBody>
                    <a:bodyPr/>
                    <a:lstStyle/>
                    <a:p>
                      <a:pPr algn="ctr"/>
                      <a:r>
                        <a:rPr lang="en-US" sz="2000" dirty="0" smtClean="0"/>
                        <a:t>1 – 4</a:t>
                      </a:r>
                      <a:endParaRPr lang="en-US" sz="2000" dirty="0"/>
                    </a:p>
                  </a:txBody>
                  <a:tcPr anchor="ctr"/>
                </a:tc>
                <a:tc>
                  <a:txBody>
                    <a:bodyPr/>
                    <a:lstStyle/>
                    <a:p>
                      <a:pPr algn="ctr"/>
                      <a:r>
                        <a:rPr lang="en-US" sz="2000" dirty="0" smtClean="0"/>
                        <a:t>5 – 7</a:t>
                      </a:r>
                      <a:endParaRPr lang="en-US" sz="2000" dirty="0"/>
                    </a:p>
                  </a:txBody>
                  <a:tcPr anchor="ctr"/>
                </a:tc>
                <a:tc>
                  <a:txBody>
                    <a:bodyPr/>
                    <a:lstStyle/>
                    <a:p>
                      <a:pPr algn="ctr"/>
                      <a:r>
                        <a:rPr lang="en-US" sz="2000" dirty="0" smtClean="0"/>
                        <a:t>8 – 13</a:t>
                      </a:r>
                      <a:endParaRPr lang="en-US" sz="2000" dirty="0"/>
                    </a:p>
                  </a:txBody>
                  <a:tcPr anchor="ctr"/>
                </a:tc>
                <a:tc>
                  <a:txBody>
                    <a:bodyPr/>
                    <a:lstStyle/>
                    <a:p>
                      <a:pPr algn="ctr"/>
                      <a:r>
                        <a:rPr lang="en-US" sz="2000" dirty="0" smtClean="0"/>
                        <a:t>14 – 16</a:t>
                      </a:r>
                      <a:endParaRPr lang="en-US" sz="2000" dirty="0"/>
                    </a:p>
                  </a:txBody>
                  <a:tcPr anchor="ctr"/>
                </a:tc>
                <a:tc>
                  <a:txBody>
                    <a:bodyPr/>
                    <a:lstStyle/>
                    <a:p>
                      <a:pPr algn="ctr"/>
                      <a:r>
                        <a:rPr lang="en-US" sz="2000" dirty="0" smtClean="0"/>
                        <a:t>17 – 23</a:t>
                      </a:r>
                      <a:endParaRPr lang="en-US" sz="2000" dirty="0"/>
                    </a:p>
                  </a:txBody>
                  <a:tcPr anchor="ctr"/>
                </a:tc>
                <a:tc>
                  <a:txBody>
                    <a:bodyPr/>
                    <a:lstStyle/>
                    <a:p>
                      <a:pPr marL="0" marR="0" indent="0" algn="ctr" defTabSz="914293" rtl="0" eaLnBrk="1" fontAlgn="auto" latinLnBrk="0" hangingPunct="1">
                        <a:lnSpc>
                          <a:spcPct val="100000"/>
                        </a:lnSpc>
                        <a:spcBef>
                          <a:spcPts val="0"/>
                        </a:spcBef>
                        <a:spcAft>
                          <a:spcPts val="0"/>
                        </a:spcAft>
                        <a:buClrTx/>
                        <a:buSzTx/>
                        <a:buFontTx/>
                        <a:buNone/>
                        <a:tabLst/>
                        <a:defRPr/>
                      </a:pPr>
                      <a:r>
                        <a:rPr lang="en-US" sz="2000" dirty="0" smtClean="0"/>
                        <a:t>24 - 25</a:t>
                      </a:r>
                    </a:p>
                  </a:txBody>
                  <a:tcPr anchor="ctr"/>
                </a:tc>
              </a:tr>
              <a:tr h="914400">
                <a:tc>
                  <a:txBody>
                    <a:bodyPr/>
                    <a:lstStyle/>
                    <a:p>
                      <a:pPr algn="ctr"/>
                      <a:r>
                        <a:rPr lang="en-US" sz="2000" b="1" dirty="0" smtClean="0"/>
                        <a:t>Division</a:t>
                      </a:r>
                      <a:endParaRPr lang="en-US" sz="1600" b="1" dirty="0" smtClean="0"/>
                    </a:p>
                  </a:txBody>
                  <a:tcPr anchor="ctr"/>
                </a:tc>
                <a:tc>
                  <a:txBody>
                    <a:bodyPr/>
                    <a:lstStyle/>
                    <a:p>
                      <a:pPr algn="ctr"/>
                      <a:r>
                        <a:rPr lang="en-US" sz="1600" dirty="0" smtClean="0"/>
                        <a:t>Intro-duction</a:t>
                      </a:r>
                      <a:endParaRPr lang="en-US" sz="1600" dirty="0"/>
                    </a:p>
                  </a:txBody>
                  <a:tcPr anchor="ctr"/>
                </a:tc>
                <a:tc>
                  <a:txBody>
                    <a:bodyPr/>
                    <a:lstStyle/>
                    <a:p>
                      <a:pPr marL="0" marR="0" indent="0" algn="ctr" defTabSz="914293" rtl="0" eaLnBrk="1" fontAlgn="auto" latinLnBrk="0" hangingPunct="1">
                        <a:lnSpc>
                          <a:spcPct val="100000"/>
                        </a:lnSpc>
                        <a:spcBef>
                          <a:spcPts val="0"/>
                        </a:spcBef>
                        <a:spcAft>
                          <a:spcPts val="0"/>
                        </a:spcAft>
                        <a:buClrTx/>
                        <a:buSzTx/>
                        <a:buFontTx/>
                        <a:buNone/>
                        <a:tabLst/>
                        <a:defRPr/>
                      </a:pPr>
                      <a:r>
                        <a:rPr lang="en-US" sz="1600" dirty="0" smtClean="0"/>
                        <a:t>Past Judgement</a:t>
                      </a:r>
                    </a:p>
                  </a:txBody>
                  <a:tcPr anchor="ctr"/>
                </a:tc>
                <a:tc>
                  <a:txBody>
                    <a:bodyPr/>
                    <a:lstStyle/>
                    <a:p>
                      <a:pPr marL="0" marR="0" indent="0" algn="ctr" defTabSz="914293" rtl="0" eaLnBrk="1" fontAlgn="auto" latinLnBrk="0" hangingPunct="1">
                        <a:lnSpc>
                          <a:spcPct val="100000"/>
                        </a:lnSpc>
                        <a:spcBef>
                          <a:spcPts val="0"/>
                        </a:spcBef>
                        <a:spcAft>
                          <a:spcPts val="0"/>
                        </a:spcAft>
                        <a:buClrTx/>
                        <a:buSzTx/>
                        <a:buFontTx/>
                        <a:buNone/>
                        <a:tabLst/>
                        <a:defRPr/>
                      </a:pPr>
                      <a:r>
                        <a:rPr lang="en-US" sz="1600" dirty="0" smtClean="0"/>
                        <a:t>Present Charac-teristics</a:t>
                      </a:r>
                    </a:p>
                  </a:txBody>
                  <a:tcPr anchor="ctr"/>
                </a:tc>
                <a:tc>
                  <a:txBody>
                    <a:bodyPr/>
                    <a:lstStyle/>
                    <a:p>
                      <a:pPr marL="0" marR="0" indent="0" algn="ctr" defTabSz="914293" rtl="0" eaLnBrk="1" fontAlgn="auto" latinLnBrk="0" hangingPunct="1">
                        <a:lnSpc>
                          <a:spcPct val="100000"/>
                        </a:lnSpc>
                        <a:spcBef>
                          <a:spcPts val="0"/>
                        </a:spcBef>
                        <a:spcAft>
                          <a:spcPts val="0"/>
                        </a:spcAft>
                        <a:buClrTx/>
                        <a:buSzTx/>
                        <a:buFontTx/>
                        <a:buNone/>
                        <a:tabLst/>
                        <a:defRPr/>
                      </a:pPr>
                      <a:r>
                        <a:rPr lang="en-US" sz="1600" dirty="0" smtClean="0"/>
                        <a:t>Future Judgement</a:t>
                      </a:r>
                    </a:p>
                  </a:txBody>
                  <a:tcPr anchor="ctr"/>
                </a:tc>
                <a:tc>
                  <a:txBody>
                    <a:bodyPr/>
                    <a:lstStyle/>
                    <a:p>
                      <a:pPr marL="0" marR="0" indent="0" algn="ctr" defTabSz="914293" rtl="0" eaLnBrk="1" fontAlgn="auto" latinLnBrk="0" hangingPunct="1">
                        <a:lnSpc>
                          <a:spcPct val="100000"/>
                        </a:lnSpc>
                        <a:spcBef>
                          <a:spcPts val="0"/>
                        </a:spcBef>
                        <a:spcAft>
                          <a:spcPts val="0"/>
                        </a:spcAft>
                        <a:buClrTx/>
                        <a:buSzTx/>
                        <a:buFontTx/>
                        <a:buNone/>
                        <a:tabLst/>
                        <a:defRPr/>
                      </a:pPr>
                      <a:r>
                        <a:rPr lang="en-US" sz="1600" dirty="0" smtClean="0"/>
                        <a:t>Duty of Believers</a:t>
                      </a:r>
                    </a:p>
                  </a:txBody>
                  <a:tcPr anchor="ctr"/>
                </a:tc>
                <a:tc>
                  <a:txBody>
                    <a:bodyPr/>
                    <a:lstStyle/>
                    <a:p>
                      <a:pPr marL="0" marR="0" indent="0" algn="ctr" defTabSz="914293" rtl="0" eaLnBrk="1" fontAlgn="auto" latinLnBrk="0" hangingPunct="1">
                        <a:lnSpc>
                          <a:spcPct val="100000"/>
                        </a:lnSpc>
                        <a:spcBef>
                          <a:spcPts val="0"/>
                        </a:spcBef>
                        <a:spcAft>
                          <a:spcPts val="0"/>
                        </a:spcAft>
                        <a:buClrTx/>
                        <a:buSzTx/>
                        <a:buFontTx/>
                        <a:buNone/>
                        <a:tabLst/>
                        <a:defRPr/>
                      </a:pPr>
                      <a:r>
                        <a:rPr lang="en-US" sz="1600" dirty="0" smtClean="0"/>
                        <a:t>Conclusion</a:t>
                      </a:r>
                    </a:p>
                  </a:txBody>
                  <a:tcPr anchor="ctr"/>
                </a:tc>
              </a:tr>
              <a:tr h="685800">
                <a:tc rowSpan="2">
                  <a:txBody>
                    <a:bodyPr/>
                    <a:lstStyle/>
                    <a:p>
                      <a:pPr algn="ctr"/>
                      <a:r>
                        <a:rPr lang="en-US" sz="2400" b="1" dirty="0" smtClean="0"/>
                        <a:t>Topic</a:t>
                      </a:r>
                      <a:endParaRPr lang="en-US" sz="1600" b="1" dirty="0"/>
                    </a:p>
                  </a:txBody>
                  <a:tcPr anchor="ctr"/>
                </a:tc>
                <a:tc gridSpan="4">
                  <a:txBody>
                    <a:bodyPr/>
                    <a:lstStyle/>
                    <a:p>
                      <a:pPr algn="ctr"/>
                      <a:r>
                        <a:rPr lang="en-US" sz="2000" b="1" dirty="0" smtClean="0"/>
                        <a:t>Reason</a:t>
                      </a:r>
                      <a:r>
                        <a:rPr lang="en-US" sz="2000" b="1" baseline="0" dirty="0" smtClean="0"/>
                        <a:t> to Contend</a:t>
                      </a:r>
                      <a:endParaRPr lang="en-US" sz="2000" dirty="0"/>
                    </a:p>
                  </a:txBody>
                  <a:tcPr anchor="ctr"/>
                </a:tc>
                <a:tc hMerge="1">
                  <a:txBody>
                    <a:bodyPr/>
                    <a:lstStyle/>
                    <a:p>
                      <a:pPr algn="ctr"/>
                      <a:endParaRPr lang="en-US" sz="2000" dirty="0"/>
                    </a:p>
                  </a:txBody>
                  <a:tcPr anchor="ctr"/>
                </a:tc>
                <a:tc hMerge="1">
                  <a:txBody>
                    <a:bodyPr/>
                    <a:lstStyle/>
                    <a:p>
                      <a:endParaRPr lang="en-US"/>
                    </a:p>
                  </a:txBody>
                  <a:tcPr/>
                </a:tc>
                <a:tc hMerge="1">
                  <a:txBody>
                    <a:bodyPr/>
                    <a:lstStyle/>
                    <a:p>
                      <a:endParaRPr lang="en-US"/>
                    </a:p>
                  </a:txBody>
                  <a:tcPr/>
                </a:tc>
                <a:tc gridSpan="2">
                  <a:txBody>
                    <a:bodyPr/>
                    <a:lstStyle/>
                    <a:p>
                      <a:pPr algn="ctr"/>
                      <a:r>
                        <a:rPr lang="en-US" sz="2000" b="1" dirty="0" smtClean="0"/>
                        <a:t>How to Contend</a:t>
                      </a:r>
                      <a:endParaRPr lang="en-US" b="1" dirty="0"/>
                    </a:p>
                  </a:txBody>
                  <a:tcPr anchor="ctr"/>
                </a:tc>
                <a:tc hMerge="1">
                  <a:txBody>
                    <a:bodyPr/>
                    <a:lstStyle/>
                    <a:p>
                      <a:endParaRPr lang="en-US"/>
                    </a:p>
                  </a:txBody>
                  <a:tcPr/>
                </a:tc>
              </a:tr>
              <a:tr h="685800">
                <a:tc vMerge="1">
                  <a:txBody>
                    <a:bodyPr/>
                    <a:lstStyle/>
                    <a:p>
                      <a:pPr algn="ctr"/>
                      <a:endParaRPr lang="en-US" sz="1600" b="1" dirty="0"/>
                    </a:p>
                  </a:txBody>
                  <a:tcPr anchor="ctr"/>
                </a:tc>
                <a:tc gridSpan="4">
                  <a:txBody>
                    <a:bodyPr/>
                    <a:lstStyle/>
                    <a:p>
                      <a:pPr algn="ctr"/>
                      <a:r>
                        <a:rPr lang="en-US" sz="2000" b="1" u="none" dirty="0" smtClean="0"/>
                        <a:t>Anatomy</a:t>
                      </a:r>
                      <a:r>
                        <a:rPr lang="en-US" sz="2000" b="1" u="none" baseline="0" dirty="0" smtClean="0"/>
                        <a:t> of Apostasy</a:t>
                      </a:r>
                      <a:endParaRPr lang="en-US" sz="2000" b="1" u="none" dirty="0"/>
                    </a:p>
                  </a:txBody>
                  <a:tcPr anchor="ctr"/>
                </a:tc>
                <a:tc hMerge="1">
                  <a:txBody>
                    <a:bodyPr/>
                    <a:lstStyle/>
                    <a:p>
                      <a:pPr algn="ctr"/>
                      <a:endParaRPr lang="en-US" sz="2000" b="1" dirty="0"/>
                    </a:p>
                  </a:txBody>
                  <a:tcPr anchor="ctr"/>
                </a:tc>
                <a:tc hMerge="1">
                  <a:txBody>
                    <a:bodyPr/>
                    <a:lstStyle/>
                    <a:p>
                      <a:endParaRPr lang="en-US"/>
                    </a:p>
                  </a:txBody>
                  <a:tcPr/>
                </a:tc>
                <a:tc hMerge="1">
                  <a:txBody>
                    <a:bodyPr/>
                    <a:lstStyle/>
                    <a:p>
                      <a:endParaRPr lang="en-US"/>
                    </a:p>
                  </a:txBody>
                  <a:tcPr/>
                </a:tc>
                <a:tc gridSpan="2">
                  <a:txBody>
                    <a:bodyPr/>
                    <a:lstStyle/>
                    <a:p>
                      <a:pPr marL="0" marR="0" indent="0" algn="ctr" defTabSz="914293" rtl="0" eaLnBrk="1" fontAlgn="auto" latinLnBrk="0" hangingPunct="1">
                        <a:lnSpc>
                          <a:spcPct val="100000"/>
                        </a:lnSpc>
                        <a:spcBef>
                          <a:spcPts val="0"/>
                        </a:spcBef>
                        <a:spcAft>
                          <a:spcPts val="0"/>
                        </a:spcAft>
                        <a:buClrTx/>
                        <a:buSzTx/>
                        <a:buFontTx/>
                        <a:buNone/>
                        <a:tabLst/>
                        <a:defRPr/>
                      </a:pPr>
                      <a:r>
                        <a:rPr lang="en-US" sz="2000" b="1" u="none" dirty="0" smtClean="0"/>
                        <a:t>Antidote for Apostasy</a:t>
                      </a:r>
                      <a:endParaRPr lang="en-US" sz="1800" b="1" u="none" dirty="0" smtClean="0"/>
                    </a:p>
                  </a:txBody>
                  <a:tcPr anchor="ctr"/>
                </a:tc>
                <a:tc hMerge="1">
                  <a:txBody>
                    <a:bodyPr/>
                    <a:lstStyle/>
                    <a:p>
                      <a:endParaRPr lang="en-US"/>
                    </a:p>
                  </a:txBody>
                  <a:tcPr/>
                </a:tc>
              </a:tr>
              <a:tr h="594360">
                <a:tc>
                  <a:txBody>
                    <a:bodyPr/>
                    <a:lstStyle/>
                    <a:p>
                      <a:pPr algn="ctr"/>
                      <a:r>
                        <a:rPr lang="en-US" sz="2000" b="1" dirty="0" smtClean="0"/>
                        <a:t>Time</a:t>
                      </a:r>
                      <a:endParaRPr lang="en-US" sz="1600" b="1" dirty="0" smtClean="0"/>
                    </a:p>
                  </a:txBody>
                  <a:tcPr anchor="ctr"/>
                </a:tc>
                <a:tc gridSpan="6">
                  <a:txBody>
                    <a:bodyPr/>
                    <a:lstStyle/>
                    <a:p>
                      <a:pPr algn="ctr"/>
                      <a:r>
                        <a:rPr lang="en-US" sz="1800" dirty="0" smtClean="0"/>
                        <a:t>Written in </a:t>
                      </a:r>
                      <a:r>
                        <a:rPr lang="en-US" sz="1800" b="1" dirty="0" smtClean="0"/>
                        <a:t>(unknown)</a:t>
                      </a:r>
                      <a:r>
                        <a:rPr lang="en-US" sz="1800" b="0" dirty="0" smtClean="0"/>
                        <a:t>,</a:t>
                      </a:r>
                      <a:r>
                        <a:rPr lang="en-US" sz="1800" b="1" dirty="0" smtClean="0"/>
                        <a:t> </a:t>
                      </a:r>
                      <a:r>
                        <a:rPr lang="en-US" sz="1800" b="1" baseline="0" dirty="0" smtClean="0"/>
                        <a:t>66 - 80 AD</a:t>
                      </a:r>
                      <a:endParaRPr lang="en-US" sz="1800" b="1" dirty="0"/>
                    </a:p>
                  </a:txBody>
                  <a:tcPr anchor="ctr"/>
                </a:tc>
                <a:tc hMerge="1">
                  <a:txBody>
                    <a:bodyPr/>
                    <a:lstStyle/>
                    <a:p>
                      <a:pPr algn="ctr"/>
                      <a:endParaRPr lang="en-US" sz="1600" dirty="0"/>
                    </a:p>
                  </a:txBody>
                  <a:tcPr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
        <p:nvSpPr>
          <p:cNvPr id="10" name="Rectangle 9"/>
          <p:cNvSpPr/>
          <p:nvPr/>
        </p:nvSpPr>
        <p:spPr>
          <a:xfrm>
            <a:off x="3762867" y="91309"/>
            <a:ext cx="1614545" cy="1200329"/>
          </a:xfrm>
          <a:prstGeom prst="rect">
            <a:avLst/>
          </a:prstGeom>
        </p:spPr>
        <p:txBody>
          <a:bodyPr wrap="none" anchor="ctr">
            <a:spAutoFit/>
          </a:bodyPr>
          <a:lstStyle/>
          <a:p>
            <a:pPr algn="ctr"/>
            <a:r>
              <a:rPr lang="en-US" sz="3600" b="1" dirty="0" smtClean="0"/>
              <a:t>Jude</a:t>
            </a:r>
          </a:p>
          <a:p>
            <a:pPr algn="ctr"/>
            <a:r>
              <a:rPr lang="en-US" sz="3600" b="1" dirty="0" smtClean="0"/>
              <a:t>Outline</a:t>
            </a:r>
            <a:endParaRPr lang="en-US" sz="3600" dirty="0" smtClean="0"/>
          </a:p>
        </p:txBody>
      </p:sp>
      <p:sp>
        <p:nvSpPr>
          <p:cNvPr id="7" name="Right Arrow 6"/>
          <p:cNvSpPr/>
          <p:nvPr/>
        </p:nvSpPr>
        <p:spPr>
          <a:xfrm rot="18846959">
            <a:off x="1194881" y="3247122"/>
            <a:ext cx="613304" cy="404127"/>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Slide Number Placeholder 15"/>
          <p:cNvSpPr>
            <a:spLocks noGrp="1"/>
          </p:cNvSpPr>
          <p:nvPr>
            <p:ph type="sldNum" sz="quarter" idx="12"/>
          </p:nvPr>
        </p:nvSpPr>
        <p:spPr/>
        <p:txBody>
          <a:bodyPr/>
          <a:lstStyle/>
          <a:p>
            <a:fld id="{5762F52A-C960-462B-8236-8A9481EACB9C}" type="slidenum">
              <a:rPr lang="en-US" smtClean="0"/>
              <a:pPr/>
              <a:t>7</a:t>
            </a:fld>
            <a:endParaRPr lang="en-US" dirty="0"/>
          </a:p>
        </p:txBody>
      </p:sp>
      <p:sp>
        <p:nvSpPr>
          <p:cNvPr id="17" name="Date Placeholder 1"/>
          <p:cNvSpPr>
            <a:spLocks noGrp="1"/>
          </p:cNvSpPr>
          <p:nvPr>
            <p:ph type="dt" sz="half" idx="10"/>
          </p:nvPr>
        </p:nvSpPr>
        <p:spPr>
          <a:xfrm>
            <a:off x="152400" y="6519727"/>
            <a:ext cx="1447800" cy="365125"/>
          </a:xfrm>
        </p:spPr>
        <p:txBody>
          <a:bodyPr/>
          <a:lstStyle/>
          <a:p>
            <a:r>
              <a:rPr lang="en-US" dirty="0" smtClean="0"/>
              <a:t>February 2, 2016</a:t>
            </a:r>
            <a:endParaRPr lang="en-US" dirty="0"/>
          </a:p>
        </p:txBody>
      </p:sp>
      <p:sp>
        <p:nvSpPr>
          <p:cNvPr id="18" name="Footer Placeholder 2"/>
          <p:cNvSpPr>
            <a:spLocks noGrp="1"/>
          </p:cNvSpPr>
          <p:nvPr>
            <p:ph type="ftr" sz="quarter" idx="11"/>
          </p:nvPr>
        </p:nvSpPr>
        <p:spPr>
          <a:xfrm>
            <a:off x="2087880" y="6515373"/>
            <a:ext cx="4953000" cy="365125"/>
          </a:xfrm>
        </p:spPr>
        <p:txBody>
          <a:bodyPr/>
          <a:lstStyle/>
          <a:p>
            <a:r>
              <a:rPr lang="fr-FR" dirty="0"/>
              <a:t>Lesson 7 - Jude 1-16</a:t>
            </a:r>
            <a:endParaRPr lang="en-US" dirty="0"/>
          </a:p>
        </p:txBody>
      </p:sp>
    </p:spTree>
    <p:extLst>
      <p:ext uri="{BB962C8B-B14F-4D97-AF65-F5344CB8AC3E}">
        <p14:creationId xmlns:p14="http://schemas.microsoft.com/office/powerpoint/2010/main" val="281436926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932544" y="1617302"/>
            <a:ext cx="7525656" cy="2251065"/>
          </a:xfrm>
          <a:prstGeom prst="rect">
            <a:avLst/>
          </a:prstGeom>
        </p:spPr>
        <p:txBody>
          <a:bodyPr wrap="square">
            <a:spAutoFit/>
          </a:bodyPr>
          <a:lstStyle/>
          <a:p>
            <a:pPr>
              <a:lnSpc>
                <a:spcPct val="150000"/>
              </a:lnSpc>
            </a:pPr>
            <a:r>
              <a:rPr lang="en-US" sz="2400" baseline="30000" dirty="0"/>
              <a:t>1 </a:t>
            </a:r>
            <a:r>
              <a:rPr lang="en-US" sz="2400" dirty="0"/>
              <a:t>Jude, a </a:t>
            </a:r>
            <a:r>
              <a:rPr lang="en-US" sz="2400" dirty="0" smtClean="0"/>
              <a:t>servant</a:t>
            </a:r>
            <a:r>
              <a:rPr lang="en-US" sz="2400" baseline="30000" dirty="0"/>
              <a:t> </a:t>
            </a:r>
            <a:r>
              <a:rPr lang="en-US" sz="2400" dirty="0" smtClean="0"/>
              <a:t>of </a:t>
            </a:r>
            <a:r>
              <a:rPr lang="en-US" sz="2400" dirty="0"/>
              <a:t>Jesus Christ and brother of James,</a:t>
            </a:r>
          </a:p>
          <a:p>
            <a:pPr>
              <a:lnSpc>
                <a:spcPct val="150000"/>
              </a:lnSpc>
            </a:pPr>
            <a:r>
              <a:rPr lang="en-US" sz="2400" dirty="0"/>
              <a:t>To those who are called, beloved in God the Father and kept </a:t>
            </a:r>
            <a:r>
              <a:rPr lang="en-US" sz="2400" dirty="0" smtClean="0"/>
              <a:t>for </a:t>
            </a:r>
            <a:r>
              <a:rPr lang="en-US" sz="2400" dirty="0"/>
              <a:t>Jesus Christ:</a:t>
            </a:r>
          </a:p>
          <a:p>
            <a:pPr>
              <a:lnSpc>
                <a:spcPct val="150000"/>
              </a:lnSpc>
            </a:pPr>
            <a:r>
              <a:rPr lang="en-US" sz="2400" baseline="30000" dirty="0"/>
              <a:t>2 </a:t>
            </a:r>
            <a:r>
              <a:rPr lang="en-US" sz="2400" dirty="0"/>
              <a:t>May mercy, peace, and love be multiplied to </a:t>
            </a:r>
            <a:r>
              <a:rPr lang="en-US" sz="2400" dirty="0" smtClean="0"/>
              <a:t>you.</a:t>
            </a:r>
            <a:endParaRPr lang="en-US" sz="2400" dirty="0"/>
          </a:p>
        </p:txBody>
      </p:sp>
      <p:sp>
        <p:nvSpPr>
          <p:cNvPr id="8" name="Rectangle 7"/>
          <p:cNvSpPr/>
          <p:nvPr/>
        </p:nvSpPr>
        <p:spPr>
          <a:xfrm>
            <a:off x="1904999" y="124943"/>
            <a:ext cx="5334001" cy="1138773"/>
          </a:xfrm>
          <a:prstGeom prst="rect">
            <a:avLst/>
          </a:prstGeom>
        </p:spPr>
        <p:txBody>
          <a:bodyPr wrap="square" anchor="ctr">
            <a:spAutoFit/>
          </a:bodyPr>
          <a:lstStyle/>
          <a:p>
            <a:pPr algn="ctr"/>
            <a:r>
              <a:rPr lang="en-US" sz="3600" dirty="0" smtClean="0"/>
              <a:t>Jude 1-2 </a:t>
            </a:r>
            <a:r>
              <a:rPr lang="en-US" sz="3200" dirty="0" smtClean="0"/>
              <a:t>(ESV)</a:t>
            </a:r>
          </a:p>
          <a:p>
            <a:pPr algn="ctr"/>
            <a:r>
              <a:rPr lang="en-US" sz="3200" b="1" dirty="0" smtClean="0"/>
              <a:t>Greeting</a:t>
            </a:r>
          </a:p>
        </p:txBody>
      </p:sp>
      <p:sp>
        <p:nvSpPr>
          <p:cNvPr id="15" name="Slide Number Placeholder 14"/>
          <p:cNvSpPr>
            <a:spLocks noGrp="1"/>
          </p:cNvSpPr>
          <p:nvPr>
            <p:ph type="sldNum" sz="quarter" idx="12"/>
          </p:nvPr>
        </p:nvSpPr>
        <p:spPr/>
        <p:txBody>
          <a:bodyPr/>
          <a:lstStyle/>
          <a:p>
            <a:fld id="{5762F52A-C960-462B-8236-8A9481EACB9C}" type="slidenum">
              <a:rPr lang="en-US" smtClean="0"/>
              <a:pPr/>
              <a:t>8</a:t>
            </a:fld>
            <a:endParaRPr lang="en-US" dirty="0"/>
          </a:p>
        </p:txBody>
      </p:sp>
      <p:sp>
        <p:nvSpPr>
          <p:cNvPr id="16" name="Date Placeholder 1"/>
          <p:cNvSpPr>
            <a:spLocks noGrp="1"/>
          </p:cNvSpPr>
          <p:nvPr>
            <p:ph type="dt" sz="half" idx="10"/>
          </p:nvPr>
        </p:nvSpPr>
        <p:spPr>
          <a:xfrm>
            <a:off x="152400" y="6519727"/>
            <a:ext cx="1447800" cy="365125"/>
          </a:xfrm>
        </p:spPr>
        <p:txBody>
          <a:bodyPr/>
          <a:lstStyle/>
          <a:p>
            <a:r>
              <a:rPr lang="en-US" dirty="0" smtClean="0"/>
              <a:t>February 2, 2016</a:t>
            </a:r>
            <a:endParaRPr lang="en-US" dirty="0"/>
          </a:p>
        </p:txBody>
      </p:sp>
      <p:sp>
        <p:nvSpPr>
          <p:cNvPr id="17" name="Footer Placeholder 2"/>
          <p:cNvSpPr>
            <a:spLocks noGrp="1"/>
          </p:cNvSpPr>
          <p:nvPr>
            <p:ph type="ftr" sz="quarter" idx="11"/>
          </p:nvPr>
        </p:nvSpPr>
        <p:spPr>
          <a:xfrm>
            <a:off x="2087880" y="6515373"/>
            <a:ext cx="4953000" cy="365125"/>
          </a:xfrm>
        </p:spPr>
        <p:txBody>
          <a:bodyPr/>
          <a:lstStyle/>
          <a:p>
            <a:r>
              <a:rPr lang="fr-FR" dirty="0"/>
              <a:t>Lesson 7 - Jude 1-16</a:t>
            </a:r>
            <a:endParaRPr lang="en-US" dirty="0"/>
          </a:p>
        </p:txBody>
      </p:sp>
    </p:spTree>
    <p:extLst>
      <p:ext uri="{BB962C8B-B14F-4D97-AF65-F5344CB8AC3E}">
        <p14:creationId xmlns:p14="http://schemas.microsoft.com/office/powerpoint/2010/main" val="172599014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932544" y="1617302"/>
            <a:ext cx="7525656" cy="4708981"/>
          </a:xfrm>
          <a:prstGeom prst="rect">
            <a:avLst/>
          </a:prstGeom>
        </p:spPr>
        <p:txBody>
          <a:bodyPr wrap="square">
            <a:spAutoFit/>
          </a:bodyPr>
          <a:lstStyle/>
          <a:p>
            <a:r>
              <a:rPr lang="en-US" sz="2000" baseline="30000" dirty="0"/>
              <a:t>3 </a:t>
            </a:r>
            <a:r>
              <a:rPr lang="en-US" sz="2000" dirty="0"/>
              <a:t>Beloved, although I was very eager to write to you about our common salvation, I found it necessary to write appealing to you to contend for the faith that was once for all delivered to the saints. </a:t>
            </a:r>
            <a:r>
              <a:rPr lang="en-US" sz="2000" baseline="30000" dirty="0"/>
              <a:t>4 </a:t>
            </a:r>
            <a:r>
              <a:rPr lang="en-US" sz="2000" dirty="0"/>
              <a:t>For certain people have crept in unnoticed who long ago were designated for this condemnation, ungodly people, who pervert the grace of our God into sensuality and deny our only Master and Lord, Jesus Christ.</a:t>
            </a:r>
          </a:p>
          <a:p>
            <a:r>
              <a:rPr lang="en-US" sz="2000" baseline="30000" dirty="0"/>
              <a:t>5 </a:t>
            </a:r>
            <a:r>
              <a:rPr lang="en-US" sz="2000" dirty="0"/>
              <a:t>Now I want to remind you, although you once fully knew it, that Jesus, who </a:t>
            </a:r>
            <a:r>
              <a:rPr lang="en-US" sz="2000" dirty="0" smtClean="0"/>
              <a:t>saved </a:t>
            </a:r>
            <a:r>
              <a:rPr lang="en-US" sz="2000" dirty="0"/>
              <a:t>a people out of the land of Egypt, afterward destroyed those who did not believe. </a:t>
            </a:r>
            <a:r>
              <a:rPr lang="en-US" sz="2000" baseline="30000" dirty="0"/>
              <a:t>6 </a:t>
            </a:r>
            <a:r>
              <a:rPr lang="en-US" sz="2000" dirty="0"/>
              <a:t>And the angels who did not stay within their own position of authority, but left their proper dwelling, he has kept in eternal chains under gloomy darkness until the judgment of the great </a:t>
            </a:r>
            <a:r>
              <a:rPr lang="en-US" sz="2000" dirty="0" smtClean="0"/>
              <a:t>day - </a:t>
            </a:r>
            <a:r>
              <a:rPr lang="en-US" sz="2000" baseline="30000" dirty="0" smtClean="0"/>
              <a:t>7</a:t>
            </a:r>
            <a:r>
              <a:rPr lang="en-US" sz="2000" baseline="30000" dirty="0"/>
              <a:t> </a:t>
            </a:r>
            <a:r>
              <a:rPr lang="en-US" sz="2000" dirty="0"/>
              <a:t>just as Sodom and Gomorrah and the surrounding cities, which likewise indulged in sexual immorality and pursued unnatural </a:t>
            </a:r>
            <a:r>
              <a:rPr lang="en-US" sz="2000" dirty="0" smtClean="0"/>
              <a:t>desire, </a:t>
            </a:r>
            <a:r>
              <a:rPr lang="en-US" sz="2000" dirty="0"/>
              <a:t>serve as an example by undergoing a punishment of eternal fire</a:t>
            </a:r>
            <a:r>
              <a:rPr lang="en-US" sz="2000" dirty="0" smtClean="0"/>
              <a:t>. </a:t>
            </a:r>
            <a:endParaRPr lang="en-US" sz="2000" dirty="0"/>
          </a:p>
        </p:txBody>
      </p:sp>
      <p:sp>
        <p:nvSpPr>
          <p:cNvPr id="8" name="Rectangle 7"/>
          <p:cNvSpPr/>
          <p:nvPr/>
        </p:nvSpPr>
        <p:spPr>
          <a:xfrm>
            <a:off x="1904999" y="155720"/>
            <a:ext cx="5334001" cy="1077218"/>
          </a:xfrm>
          <a:prstGeom prst="rect">
            <a:avLst/>
          </a:prstGeom>
        </p:spPr>
        <p:txBody>
          <a:bodyPr wrap="square" anchor="ctr">
            <a:spAutoFit/>
          </a:bodyPr>
          <a:lstStyle/>
          <a:p>
            <a:pPr algn="ctr"/>
            <a:r>
              <a:rPr lang="en-US" sz="3600" dirty="0" smtClean="0"/>
              <a:t>Jude 3-16 </a:t>
            </a:r>
            <a:r>
              <a:rPr lang="en-US" sz="3200" dirty="0" smtClean="0"/>
              <a:t>(ESV)</a:t>
            </a:r>
          </a:p>
          <a:p>
            <a:pPr algn="ctr"/>
            <a:r>
              <a:rPr lang="en-US" sz="2800" b="1" dirty="0"/>
              <a:t>Judgment on False Teachers</a:t>
            </a:r>
            <a:endParaRPr lang="en-US" sz="3200" b="1" dirty="0" smtClean="0"/>
          </a:p>
        </p:txBody>
      </p:sp>
      <p:sp>
        <p:nvSpPr>
          <p:cNvPr id="15" name="Slide Number Placeholder 14"/>
          <p:cNvSpPr>
            <a:spLocks noGrp="1"/>
          </p:cNvSpPr>
          <p:nvPr>
            <p:ph type="sldNum" sz="quarter" idx="12"/>
          </p:nvPr>
        </p:nvSpPr>
        <p:spPr/>
        <p:txBody>
          <a:bodyPr/>
          <a:lstStyle/>
          <a:p>
            <a:fld id="{5762F52A-C960-462B-8236-8A9481EACB9C}" type="slidenum">
              <a:rPr lang="en-US" smtClean="0"/>
              <a:pPr/>
              <a:t>9</a:t>
            </a:fld>
            <a:endParaRPr lang="en-US" dirty="0"/>
          </a:p>
        </p:txBody>
      </p:sp>
      <p:sp>
        <p:nvSpPr>
          <p:cNvPr id="16" name="Date Placeholder 1"/>
          <p:cNvSpPr>
            <a:spLocks noGrp="1"/>
          </p:cNvSpPr>
          <p:nvPr>
            <p:ph type="dt" sz="half" idx="10"/>
          </p:nvPr>
        </p:nvSpPr>
        <p:spPr>
          <a:xfrm>
            <a:off x="152400" y="6519727"/>
            <a:ext cx="1447800" cy="365125"/>
          </a:xfrm>
        </p:spPr>
        <p:txBody>
          <a:bodyPr/>
          <a:lstStyle/>
          <a:p>
            <a:r>
              <a:rPr lang="en-US" dirty="0" smtClean="0"/>
              <a:t>February 2, 2016</a:t>
            </a:r>
            <a:endParaRPr lang="en-US" dirty="0"/>
          </a:p>
        </p:txBody>
      </p:sp>
      <p:sp>
        <p:nvSpPr>
          <p:cNvPr id="17" name="Footer Placeholder 2"/>
          <p:cNvSpPr>
            <a:spLocks noGrp="1"/>
          </p:cNvSpPr>
          <p:nvPr>
            <p:ph type="ftr" sz="quarter" idx="11"/>
          </p:nvPr>
        </p:nvSpPr>
        <p:spPr>
          <a:xfrm>
            <a:off x="2087880" y="6515373"/>
            <a:ext cx="4953000" cy="365125"/>
          </a:xfrm>
        </p:spPr>
        <p:txBody>
          <a:bodyPr/>
          <a:lstStyle/>
          <a:p>
            <a:r>
              <a:rPr lang="fr-FR" dirty="0"/>
              <a:t>Lesson 7 - Jude 1-16</a:t>
            </a:r>
            <a:endParaRPr lang="en-US" dirty="0"/>
          </a:p>
        </p:txBody>
      </p:sp>
    </p:spTree>
    <p:extLst>
      <p:ext uri="{BB962C8B-B14F-4D97-AF65-F5344CB8AC3E}">
        <p14:creationId xmlns:p14="http://schemas.microsoft.com/office/powerpoint/2010/main" val="97461739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13063</TotalTime>
  <Words>1514</Words>
  <Application>Microsoft Office PowerPoint</Application>
  <PresentationFormat>Letter Paper (8.5x11 in)</PresentationFormat>
  <Paragraphs>287</Paragraphs>
  <Slides>23</Slides>
  <Notes>11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23</vt:i4>
      </vt:variant>
    </vt:vector>
  </HeadingPairs>
  <TitlesOfParts>
    <vt:vector size="26" baseType="lpstr">
      <vt:lpstr>Arial</vt:lpstr>
      <vt:lpstr>Calibri</vt:lpstr>
      <vt:lpstr>Office Theme</vt:lpstr>
      <vt:lpstr>PowerPoint Presentation</vt:lpstr>
      <vt:lpstr>PowerPoint Presentation</vt:lpstr>
      <vt:lpstr>PowerPoint Presentation</vt:lpstr>
      <vt:lpstr>PowerPoint Presentation</vt:lpstr>
      <vt:lpstr>PowerPoint Presentation</vt:lpstr>
      <vt:lpstr>Jude</vt:lpstr>
      <vt:lpstr>PowerPoint Presentation</vt:lpstr>
      <vt:lpstr>PowerPoint Presentation</vt:lpstr>
      <vt:lpstr>PowerPoint Presentation</vt:lpstr>
      <vt:lpstr>PowerPoint Presentation</vt:lpstr>
      <vt:lpstr>PowerPoint Presentation</vt:lpstr>
      <vt:lpstr>PowerPoint Presentation</vt:lpstr>
      <vt:lpstr>The Enemy (vv3-4)</vt:lpstr>
      <vt:lpstr>Our Response?</vt:lpstr>
      <vt:lpstr>The Victory</vt:lpstr>
      <vt:lpstr>They Reject Divine  Authority</vt:lpstr>
      <vt:lpstr>They Resort to  Deliberate Hypocrisy</vt:lpstr>
      <vt:lpstr>Two Quotations</vt:lpstr>
      <vt:lpstr>They Receive their  Due Penalty</vt:lpstr>
      <vt:lpstr>A Comparison</vt:lpstr>
      <vt:lpstr>PowerPoint Presentation</vt:lpstr>
      <vt:lpstr>PowerPoint Presentation</vt:lpstr>
      <vt:lpstr>Characteristics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Paul R. Logan</dc:creator>
  <cp:lastModifiedBy>Logan, Paul</cp:lastModifiedBy>
  <cp:revision>507</cp:revision>
  <cp:lastPrinted>2015-11-05T13:06:44Z</cp:lastPrinted>
  <dcterms:created xsi:type="dcterms:W3CDTF">2012-01-22T12:15:41Z</dcterms:created>
  <dcterms:modified xsi:type="dcterms:W3CDTF">2016-01-26T02:56:05Z</dcterms:modified>
</cp:coreProperties>
</file>