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72" r:id="rId2"/>
    <p:sldId id="653" r:id="rId3"/>
    <p:sldId id="637" r:id="rId4"/>
    <p:sldId id="652" r:id="rId5"/>
    <p:sldId id="677" r:id="rId6"/>
    <p:sldId id="678" r:id="rId7"/>
    <p:sldId id="679" r:id="rId8"/>
    <p:sldId id="680" r:id="rId9"/>
    <p:sldId id="681" r:id="rId10"/>
    <p:sldId id="682" r:id="rId11"/>
    <p:sldId id="683" r:id="rId12"/>
    <p:sldId id="684" r:id="rId13"/>
    <p:sldId id="685" r:id="rId14"/>
    <p:sldId id="686" r:id="rId15"/>
    <p:sldId id="687" r:id="rId16"/>
    <p:sldId id="688" r:id="rId17"/>
    <p:sldId id="689" r:id="rId18"/>
    <p:sldId id="690" r:id="rId19"/>
    <p:sldId id="691" r:id="rId20"/>
    <p:sldId id="692" r:id="rId21"/>
    <p:sldId id="693" r:id="rId22"/>
    <p:sldId id="694" r:id="rId23"/>
    <p:sldId id="695" r:id="rId24"/>
    <p:sldId id="696" r:id="rId25"/>
    <p:sldId id="697" r:id="rId26"/>
    <p:sldId id="698" r:id="rId27"/>
  </p:sldIdLst>
  <p:sldSz cx="9144000" cy="6858000" type="letter"/>
  <p:notesSz cx="6985000" cy="92837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5" autoAdjust="0"/>
    <p:restoredTop sz="99140" autoAdjust="0"/>
  </p:normalViewPr>
  <p:slideViewPr>
    <p:cSldViewPr>
      <p:cViewPr varScale="1">
        <p:scale>
          <a:sx n="71" d="100"/>
          <a:sy n="71" d="100"/>
        </p:scale>
        <p:origin x="1176"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534"/>
    </p:cViewPr>
  </p:sorterViewPr>
  <p:notesViewPr>
    <p:cSldViewPr>
      <p:cViewPr varScale="1">
        <p:scale>
          <a:sx n="62" d="100"/>
          <a:sy n="62" d="100"/>
        </p:scale>
        <p:origin x="-2602" y="-91"/>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264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63806ED6-219B-43DC-810C-C25DBE02FC02}" type="datetimeFigureOut">
              <a:rPr lang="en-US" smtClean="0"/>
              <a:pPr/>
              <a:t>17-Apr-16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F02CA1EB-B427-4E05-97C7-BF0A56AD723F}" type="slidenum">
              <a:rPr lang="en-US" smtClean="0"/>
              <a:pPr/>
              <a:t>‹#›</a:t>
            </a:fld>
            <a:endParaRPr lang="en-US" dirty="0"/>
          </a:p>
        </p:txBody>
      </p:sp>
    </p:spTree>
    <p:extLst>
      <p:ext uri="{BB962C8B-B14F-4D97-AF65-F5344CB8AC3E}">
        <p14:creationId xmlns:p14="http://schemas.microsoft.com/office/powerpoint/2010/main" val="63955002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a:solidFill>
                  <a:schemeClr val="tx1"/>
                </a:solidFill>
                <a:latin typeface="Calibri" panose="020F0502020204030204" pitchFamily="34" charset="0"/>
              </a:defRPr>
            </a:lvl1pPr>
            <a:lvl2pPr marL="735013" indent="-282575" defTabSz="901700">
              <a:defRPr>
                <a:solidFill>
                  <a:schemeClr val="tx1"/>
                </a:solidFill>
                <a:latin typeface="Calibri" panose="020F0502020204030204" pitchFamily="34" charset="0"/>
              </a:defRPr>
            </a:lvl2pPr>
            <a:lvl3pPr marL="1130300" indent="-225425" defTabSz="901700">
              <a:defRPr>
                <a:solidFill>
                  <a:schemeClr val="tx1"/>
                </a:solidFill>
                <a:latin typeface="Calibri" panose="020F0502020204030204" pitchFamily="34" charset="0"/>
              </a:defRPr>
            </a:lvl3pPr>
            <a:lvl4pPr marL="1582738" indent="-225425" defTabSz="901700">
              <a:defRPr>
                <a:solidFill>
                  <a:schemeClr val="tx1"/>
                </a:solidFill>
                <a:latin typeface="Calibri" panose="020F0502020204030204" pitchFamily="34" charset="0"/>
              </a:defRPr>
            </a:lvl4pPr>
            <a:lvl5pPr marL="2035175" indent="-225425" defTabSz="901700">
              <a:defRPr>
                <a:solidFill>
                  <a:schemeClr val="tx1"/>
                </a:solidFill>
                <a:latin typeface="Calibri" panose="020F0502020204030204" pitchFamily="34" charset="0"/>
              </a:defRPr>
            </a:lvl5pPr>
            <a:lvl6pPr marL="2492375" indent="-225425" defTabSz="901700" eaLnBrk="0" fontAlgn="base" hangingPunct="0">
              <a:spcBef>
                <a:spcPct val="0"/>
              </a:spcBef>
              <a:spcAft>
                <a:spcPct val="0"/>
              </a:spcAft>
              <a:defRPr>
                <a:solidFill>
                  <a:schemeClr val="tx1"/>
                </a:solidFill>
                <a:latin typeface="Calibri" panose="020F0502020204030204" pitchFamily="34" charset="0"/>
              </a:defRPr>
            </a:lvl6pPr>
            <a:lvl7pPr marL="2949575" indent="-225425" defTabSz="901700" eaLnBrk="0" fontAlgn="base" hangingPunct="0">
              <a:spcBef>
                <a:spcPct val="0"/>
              </a:spcBef>
              <a:spcAft>
                <a:spcPct val="0"/>
              </a:spcAft>
              <a:defRPr>
                <a:solidFill>
                  <a:schemeClr val="tx1"/>
                </a:solidFill>
                <a:latin typeface="Calibri" panose="020F0502020204030204" pitchFamily="34" charset="0"/>
              </a:defRPr>
            </a:lvl7pPr>
            <a:lvl8pPr marL="3406775" indent="-225425" defTabSz="901700" eaLnBrk="0" fontAlgn="base" hangingPunct="0">
              <a:spcBef>
                <a:spcPct val="0"/>
              </a:spcBef>
              <a:spcAft>
                <a:spcPct val="0"/>
              </a:spcAft>
              <a:defRPr>
                <a:solidFill>
                  <a:schemeClr val="tx1"/>
                </a:solidFill>
                <a:latin typeface="Calibri" panose="020F0502020204030204" pitchFamily="34" charset="0"/>
              </a:defRPr>
            </a:lvl8pPr>
            <a:lvl9pPr marL="3863975" indent="-225425" defTabSz="901700" eaLnBrk="0" fontAlgn="base" hangingPunct="0">
              <a:spcBef>
                <a:spcPct val="0"/>
              </a:spcBef>
              <a:spcAft>
                <a:spcPct val="0"/>
              </a:spcAft>
              <a:defRPr>
                <a:solidFill>
                  <a:schemeClr val="tx1"/>
                </a:solidFill>
                <a:latin typeface="Calibri" panose="020F0502020204030204" pitchFamily="34" charset="0"/>
              </a:defRPr>
            </a:lvl9pPr>
          </a:lstStyle>
          <a:p>
            <a:fld id="{6F70396E-442A-4649-9786-15094A8CB91A}" type="slidenum">
              <a:rPr lang="en-US" altLang="en-US" smtClean="0"/>
              <a:pPr/>
              <a:t>1</a:t>
            </a:fld>
            <a:endParaRPr lang="en-US" altLang="en-US" dirty="0" smtClean="0"/>
          </a:p>
        </p:txBody>
      </p:sp>
    </p:spTree>
    <p:extLst>
      <p:ext uri="{BB962C8B-B14F-4D97-AF65-F5344CB8AC3E}">
        <p14:creationId xmlns:p14="http://schemas.microsoft.com/office/powerpoint/2010/main" val="90953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12</a:t>
            </a:fld>
            <a:endParaRPr lang="en-US" dirty="0"/>
          </a:p>
        </p:txBody>
      </p:sp>
    </p:spTree>
    <p:extLst>
      <p:ext uri="{BB962C8B-B14F-4D97-AF65-F5344CB8AC3E}">
        <p14:creationId xmlns:p14="http://schemas.microsoft.com/office/powerpoint/2010/main" val="78604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13</a:t>
            </a:fld>
            <a:endParaRPr lang="en-US" dirty="0"/>
          </a:p>
        </p:txBody>
      </p:sp>
    </p:spTree>
    <p:extLst>
      <p:ext uri="{BB962C8B-B14F-4D97-AF65-F5344CB8AC3E}">
        <p14:creationId xmlns:p14="http://schemas.microsoft.com/office/powerpoint/2010/main" val="415169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14</a:t>
            </a:fld>
            <a:endParaRPr lang="en-US" dirty="0"/>
          </a:p>
        </p:txBody>
      </p:sp>
    </p:spTree>
    <p:extLst>
      <p:ext uri="{BB962C8B-B14F-4D97-AF65-F5344CB8AC3E}">
        <p14:creationId xmlns:p14="http://schemas.microsoft.com/office/powerpoint/2010/main" val="113359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16</a:t>
            </a:fld>
            <a:endParaRPr lang="en-US" dirty="0"/>
          </a:p>
        </p:txBody>
      </p:sp>
    </p:spTree>
    <p:extLst>
      <p:ext uri="{BB962C8B-B14F-4D97-AF65-F5344CB8AC3E}">
        <p14:creationId xmlns:p14="http://schemas.microsoft.com/office/powerpoint/2010/main" val="53336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17</a:t>
            </a:fld>
            <a:endParaRPr lang="en-US" dirty="0"/>
          </a:p>
        </p:txBody>
      </p:sp>
    </p:spTree>
    <p:extLst>
      <p:ext uri="{BB962C8B-B14F-4D97-AF65-F5344CB8AC3E}">
        <p14:creationId xmlns:p14="http://schemas.microsoft.com/office/powerpoint/2010/main" val="346571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18</a:t>
            </a:fld>
            <a:endParaRPr lang="en-US" dirty="0"/>
          </a:p>
        </p:txBody>
      </p:sp>
    </p:spTree>
    <p:extLst>
      <p:ext uri="{BB962C8B-B14F-4D97-AF65-F5344CB8AC3E}">
        <p14:creationId xmlns:p14="http://schemas.microsoft.com/office/powerpoint/2010/main" val="401199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19</a:t>
            </a:fld>
            <a:endParaRPr lang="en-US" dirty="0"/>
          </a:p>
        </p:txBody>
      </p:sp>
    </p:spTree>
    <p:extLst>
      <p:ext uri="{BB962C8B-B14F-4D97-AF65-F5344CB8AC3E}">
        <p14:creationId xmlns:p14="http://schemas.microsoft.com/office/powerpoint/2010/main" val="224795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24</a:t>
            </a:fld>
            <a:endParaRPr lang="en-US" dirty="0"/>
          </a:p>
        </p:txBody>
      </p:sp>
    </p:spTree>
    <p:extLst>
      <p:ext uri="{BB962C8B-B14F-4D97-AF65-F5344CB8AC3E}">
        <p14:creationId xmlns:p14="http://schemas.microsoft.com/office/powerpoint/2010/main" val="428679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25</a:t>
            </a:fld>
            <a:endParaRPr lang="en-US" dirty="0"/>
          </a:p>
        </p:txBody>
      </p:sp>
    </p:spTree>
    <p:extLst>
      <p:ext uri="{BB962C8B-B14F-4D97-AF65-F5344CB8AC3E}">
        <p14:creationId xmlns:p14="http://schemas.microsoft.com/office/powerpoint/2010/main" val="88626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a:t>
            </a:fld>
            <a:endParaRPr lang="en-US" dirty="0"/>
          </a:p>
        </p:txBody>
      </p:sp>
    </p:spTree>
    <p:extLst>
      <p:ext uri="{BB962C8B-B14F-4D97-AF65-F5344CB8AC3E}">
        <p14:creationId xmlns:p14="http://schemas.microsoft.com/office/powerpoint/2010/main" val="336795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a:t>
            </a:fld>
            <a:endParaRPr lang="en-US" dirty="0"/>
          </a:p>
        </p:txBody>
      </p:sp>
    </p:spTree>
    <p:extLst>
      <p:ext uri="{BB962C8B-B14F-4D97-AF65-F5344CB8AC3E}">
        <p14:creationId xmlns:p14="http://schemas.microsoft.com/office/powerpoint/2010/main" val="71132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4</a:t>
            </a:fld>
            <a:endParaRPr lang="en-US" dirty="0"/>
          </a:p>
        </p:txBody>
      </p:sp>
    </p:spTree>
    <p:extLst>
      <p:ext uri="{BB962C8B-B14F-4D97-AF65-F5344CB8AC3E}">
        <p14:creationId xmlns:p14="http://schemas.microsoft.com/office/powerpoint/2010/main" val="170566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5</a:t>
            </a:fld>
            <a:endParaRPr lang="en-US" dirty="0"/>
          </a:p>
        </p:txBody>
      </p:sp>
    </p:spTree>
    <p:extLst>
      <p:ext uri="{BB962C8B-B14F-4D97-AF65-F5344CB8AC3E}">
        <p14:creationId xmlns:p14="http://schemas.microsoft.com/office/powerpoint/2010/main" val="276268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Nabonidus</a:t>
            </a:r>
            <a:endParaRPr lang="en-US" dirty="0"/>
          </a:p>
        </p:txBody>
      </p:sp>
      <p:sp>
        <p:nvSpPr>
          <p:cNvPr id="4" name="Slide Number Placeholder 3"/>
          <p:cNvSpPr>
            <a:spLocks noGrp="1"/>
          </p:cNvSpPr>
          <p:nvPr>
            <p:ph type="sldNum" sz="quarter" idx="10"/>
          </p:nvPr>
        </p:nvSpPr>
        <p:spPr/>
        <p:txBody>
          <a:bodyPr/>
          <a:lstStyle/>
          <a:p>
            <a:fld id="{62D534E4-BFFE-426E-8587-8368FE60FEFD}" type="slidenum">
              <a:rPr lang="en-US" smtClean="0"/>
              <a:t>7</a:t>
            </a:fld>
            <a:endParaRPr lang="en-US" dirty="0"/>
          </a:p>
        </p:txBody>
      </p:sp>
    </p:spTree>
    <p:extLst>
      <p:ext uri="{BB962C8B-B14F-4D97-AF65-F5344CB8AC3E}">
        <p14:creationId xmlns:p14="http://schemas.microsoft.com/office/powerpoint/2010/main" val="196217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9</a:t>
            </a:fld>
            <a:endParaRPr lang="en-US" dirty="0"/>
          </a:p>
        </p:txBody>
      </p:sp>
    </p:spTree>
    <p:extLst>
      <p:ext uri="{BB962C8B-B14F-4D97-AF65-F5344CB8AC3E}">
        <p14:creationId xmlns:p14="http://schemas.microsoft.com/office/powerpoint/2010/main" val="286405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10</a:t>
            </a:fld>
            <a:endParaRPr lang="en-US" dirty="0"/>
          </a:p>
        </p:txBody>
      </p:sp>
    </p:spTree>
    <p:extLst>
      <p:ext uri="{BB962C8B-B14F-4D97-AF65-F5344CB8AC3E}">
        <p14:creationId xmlns:p14="http://schemas.microsoft.com/office/powerpoint/2010/main" val="165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11</a:t>
            </a:fld>
            <a:endParaRPr lang="en-US" dirty="0"/>
          </a:p>
        </p:txBody>
      </p:sp>
    </p:spTree>
    <p:extLst>
      <p:ext uri="{BB962C8B-B14F-4D97-AF65-F5344CB8AC3E}">
        <p14:creationId xmlns:p14="http://schemas.microsoft.com/office/powerpoint/2010/main" val="273677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April 19, 2016</a:t>
            </a:r>
            <a:endParaRPr lang="en-US" dirty="0"/>
          </a:p>
        </p:txBody>
      </p:sp>
      <p:sp>
        <p:nvSpPr>
          <p:cNvPr id="5" name="Footer Placeholder 4"/>
          <p:cNvSpPr>
            <a:spLocks noGrp="1"/>
          </p:cNvSpPr>
          <p:nvPr>
            <p:ph type="ftr" sz="quarter" idx="11"/>
          </p:nvPr>
        </p:nvSpPr>
        <p:spPr/>
        <p:txBody>
          <a:bodyPr/>
          <a:lstStyle/>
          <a:p>
            <a:r>
              <a:rPr lang="fr-FR" dirty="0" smtClean="0"/>
              <a:t>Lesson 8 - Daniel 8</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19, 2016</a:t>
            </a:r>
            <a:endParaRPr lang="en-US" dirty="0"/>
          </a:p>
        </p:txBody>
      </p:sp>
      <p:sp>
        <p:nvSpPr>
          <p:cNvPr id="5" name="Footer Placeholder 4"/>
          <p:cNvSpPr>
            <a:spLocks noGrp="1"/>
          </p:cNvSpPr>
          <p:nvPr>
            <p:ph type="ftr" sz="quarter" idx="11"/>
          </p:nvPr>
        </p:nvSpPr>
        <p:spPr/>
        <p:txBody>
          <a:bodyPr/>
          <a:lstStyle/>
          <a:p>
            <a:r>
              <a:rPr lang="fr-FR" dirty="0" smtClean="0"/>
              <a:t>Lesson 8 - Daniel 8</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19, 2016</a:t>
            </a:r>
            <a:endParaRPr lang="en-US" dirty="0"/>
          </a:p>
        </p:txBody>
      </p:sp>
      <p:sp>
        <p:nvSpPr>
          <p:cNvPr id="5" name="Footer Placeholder 4"/>
          <p:cNvSpPr>
            <a:spLocks noGrp="1"/>
          </p:cNvSpPr>
          <p:nvPr>
            <p:ph type="ftr" sz="quarter" idx="11"/>
          </p:nvPr>
        </p:nvSpPr>
        <p:spPr/>
        <p:txBody>
          <a:bodyPr/>
          <a:lstStyle/>
          <a:p>
            <a:r>
              <a:rPr lang="fr-FR" dirty="0" smtClean="0"/>
              <a:t>Lesson 8 - Daniel 8</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19, 2016</a:t>
            </a:r>
            <a:endParaRPr lang="en-US" dirty="0"/>
          </a:p>
        </p:txBody>
      </p:sp>
      <p:sp>
        <p:nvSpPr>
          <p:cNvPr id="5" name="Footer Placeholder 4"/>
          <p:cNvSpPr>
            <a:spLocks noGrp="1"/>
          </p:cNvSpPr>
          <p:nvPr>
            <p:ph type="ftr" sz="quarter" idx="11"/>
          </p:nvPr>
        </p:nvSpPr>
        <p:spPr/>
        <p:txBody>
          <a:bodyPr/>
          <a:lstStyle/>
          <a:p>
            <a:r>
              <a:rPr lang="fr-FR" dirty="0" smtClean="0"/>
              <a:t>Lesson 8 - Daniel 8</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April 19, 2016</a:t>
            </a:r>
            <a:endParaRPr lang="en-US" dirty="0"/>
          </a:p>
        </p:txBody>
      </p:sp>
      <p:sp>
        <p:nvSpPr>
          <p:cNvPr id="5" name="Footer Placeholder 4"/>
          <p:cNvSpPr>
            <a:spLocks noGrp="1"/>
          </p:cNvSpPr>
          <p:nvPr>
            <p:ph type="ftr" sz="quarter" idx="11"/>
          </p:nvPr>
        </p:nvSpPr>
        <p:spPr/>
        <p:txBody>
          <a:bodyPr/>
          <a:lstStyle/>
          <a:p>
            <a:r>
              <a:rPr lang="fr-FR" dirty="0" smtClean="0"/>
              <a:t>Lesson 8 - Daniel 8</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April 19, 2016</a:t>
            </a:r>
            <a:endParaRPr lang="en-US" dirty="0"/>
          </a:p>
        </p:txBody>
      </p:sp>
      <p:sp>
        <p:nvSpPr>
          <p:cNvPr id="6" name="Footer Placeholder 5"/>
          <p:cNvSpPr>
            <a:spLocks noGrp="1"/>
          </p:cNvSpPr>
          <p:nvPr>
            <p:ph type="ftr" sz="quarter" idx="11"/>
          </p:nvPr>
        </p:nvSpPr>
        <p:spPr/>
        <p:txBody>
          <a:bodyPr/>
          <a:lstStyle/>
          <a:p>
            <a:r>
              <a:rPr lang="fr-FR" dirty="0" smtClean="0"/>
              <a:t>Lesson 8 - Daniel 8</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April 19, 2016</a:t>
            </a:r>
            <a:endParaRPr lang="en-US" dirty="0"/>
          </a:p>
        </p:txBody>
      </p:sp>
      <p:sp>
        <p:nvSpPr>
          <p:cNvPr id="8" name="Footer Placeholder 7"/>
          <p:cNvSpPr>
            <a:spLocks noGrp="1"/>
          </p:cNvSpPr>
          <p:nvPr>
            <p:ph type="ftr" sz="quarter" idx="11"/>
          </p:nvPr>
        </p:nvSpPr>
        <p:spPr/>
        <p:txBody>
          <a:bodyPr/>
          <a:lstStyle/>
          <a:p>
            <a:r>
              <a:rPr lang="fr-FR" dirty="0" smtClean="0"/>
              <a:t>Lesson 8 - Daniel 8</a:t>
            </a:r>
            <a:endParaRPr lang="en-US" dirty="0"/>
          </a:p>
        </p:txBody>
      </p:sp>
      <p:sp>
        <p:nvSpPr>
          <p:cNvPr id="9" name="Slide Number Placeholder 8"/>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April 19, 2016</a:t>
            </a:r>
            <a:endParaRPr lang="en-US" dirty="0"/>
          </a:p>
        </p:txBody>
      </p:sp>
      <p:sp>
        <p:nvSpPr>
          <p:cNvPr id="4" name="Footer Placeholder 3"/>
          <p:cNvSpPr>
            <a:spLocks noGrp="1"/>
          </p:cNvSpPr>
          <p:nvPr>
            <p:ph type="ftr" sz="quarter" idx="11"/>
          </p:nvPr>
        </p:nvSpPr>
        <p:spPr/>
        <p:txBody>
          <a:bodyPr/>
          <a:lstStyle/>
          <a:p>
            <a:r>
              <a:rPr lang="fr-FR" dirty="0" smtClean="0"/>
              <a:t>Lesson 8 - Daniel 8</a:t>
            </a:r>
            <a:endParaRPr lang="en-US" dirty="0"/>
          </a:p>
        </p:txBody>
      </p:sp>
      <p:sp>
        <p:nvSpPr>
          <p:cNvPr id="5" name="Slide Number Placeholder 4"/>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3" name="Date Placeholder 3"/>
          <p:cNvSpPr>
            <a:spLocks noGrp="1"/>
          </p:cNvSpPr>
          <p:nvPr>
            <p:ph type="dt" sz="half" idx="2"/>
          </p:nvPr>
        </p:nvSpPr>
        <p:spPr>
          <a:xfrm>
            <a:off x="184836" y="6496050"/>
            <a:ext cx="1567764" cy="365125"/>
          </a:xfrm>
          <a:prstGeom prst="rect">
            <a:avLst/>
          </a:prstGeom>
        </p:spPr>
        <p:txBody>
          <a:bodyPr vert="horz" lIns="91429" tIns="45714" rIns="91429" bIns="45714" rtlCol="0" anchor="ctr"/>
          <a:lstStyle>
            <a:lvl1pPr algn="l">
              <a:defRPr sz="1200">
                <a:solidFill>
                  <a:schemeClr val="tx1"/>
                </a:solidFill>
              </a:defRPr>
            </a:lvl1pPr>
          </a:lstStyle>
          <a:p>
            <a:r>
              <a:rPr lang="en-US" dirty="0" smtClean="0"/>
              <a:t>April 19, 2016</a:t>
            </a:r>
            <a:endParaRPr lang="en-US" dirty="0"/>
          </a:p>
        </p:txBody>
      </p:sp>
      <p:sp>
        <p:nvSpPr>
          <p:cNvPr id="24" name="Footer Placeholder 4"/>
          <p:cNvSpPr>
            <a:spLocks noGrp="1"/>
          </p:cNvSpPr>
          <p:nvPr>
            <p:ph type="ftr" sz="quarter" idx="3"/>
          </p:nvPr>
        </p:nvSpPr>
        <p:spPr>
          <a:xfrm>
            <a:off x="1407812" y="6495578"/>
            <a:ext cx="6324600" cy="365125"/>
          </a:xfrm>
          <a:prstGeom prst="rect">
            <a:avLst/>
          </a:prstGeom>
        </p:spPr>
        <p:txBody>
          <a:bodyPr vert="horz" lIns="91429" tIns="45714" rIns="91429" bIns="45714" rtlCol="0" anchor="ctr"/>
          <a:lstStyle>
            <a:lvl1pPr algn="ctr">
              <a:defRPr sz="1200">
                <a:solidFill>
                  <a:schemeClr val="tx1"/>
                </a:solidFill>
              </a:defRPr>
            </a:lvl1pPr>
          </a:lstStyle>
          <a:p>
            <a:r>
              <a:rPr lang="fr-FR" dirty="0" smtClean="0"/>
              <a:t>Lesson 8 - Daniel 8</a:t>
            </a:r>
            <a:endParaRPr lang="en-US" dirty="0"/>
          </a:p>
        </p:txBody>
      </p:sp>
      <p:sp>
        <p:nvSpPr>
          <p:cNvPr id="25" name="Slide Number Placeholder 5"/>
          <p:cNvSpPr>
            <a:spLocks noGrp="1"/>
          </p:cNvSpPr>
          <p:nvPr>
            <p:ph type="sldNum" sz="quarter" idx="4"/>
          </p:nvPr>
        </p:nvSpPr>
        <p:spPr>
          <a:xfrm>
            <a:off x="8305800" y="6500332"/>
            <a:ext cx="685800" cy="365125"/>
          </a:xfrm>
          <a:prstGeom prst="rect">
            <a:avLst/>
          </a:prstGeom>
        </p:spPr>
        <p:txBody>
          <a:bodyPr vert="horz" lIns="91429" tIns="45714" rIns="91429" bIns="45714" rtlCol="0" anchor="ctr"/>
          <a:lstStyle>
            <a:lvl1pPr algn="r">
              <a:defRPr sz="1200">
                <a:solidFill>
                  <a:schemeClr val="tx1"/>
                </a:solidFill>
              </a:defRPr>
            </a:lvl1pPr>
          </a:lstStyle>
          <a:p>
            <a:fld id="{5762F52A-C960-462B-8236-8A9481EACB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19, 2016</a:t>
            </a:r>
            <a:endParaRPr lang="en-US" dirty="0"/>
          </a:p>
        </p:txBody>
      </p:sp>
      <p:sp>
        <p:nvSpPr>
          <p:cNvPr id="6" name="Footer Placeholder 5"/>
          <p:cNvSpPr>
            <a:spLocks noGrp="1"/>
          </p:cNvSpPr>
          <p:nvPr>
            <p:ph type="ftr" sz="quarter" idx="11"/>
          </p:nvPr>
        </p:nvSpPr>
        <p:spPr/>
        <p:txBody>
          <a:bodyPr/>
          <a:lstStyle/>
          <a:p>
            <a:r>
              <a:rPr lang="fr-FR" dirty="0" smtClean="0"/>
              <a:t>Lesson 8 - Daniel 8</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19, 2016</a:t>
            </a:r>
            <a:endParaRPr lang="en-US" dirty="0"/>
          </a:p>
        </p:txBody>
      </p:sp>
      <p:sp>
        <p:nvSpPr>
          <p:cNvPr id="6" name="Footer Placeholder 5"/>
          <p:cNvSpPr>
            <a:spLocks noGrp="1"/>
          </p:cNvSpPr>
          <p:nvPr>
            <p:ph type="ftr" sz="quarter" idx="11"/>
          </p:nvPr>
        </p:nvSpPr>
        <p:spPr/>
        <p:txBody>
          <a:bodyPr/>
          <a:lstStyle/>
          <a:p>
            <a:r>
              <a:rPr lang="fr-FR" dirty="0" smtClean="0"/>
              <a:t>Lesson 8 - Daniel 8</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84836" y="6496050"/>
            <a:ext cx="1567764" cy="365125"/>
          </a:xfrm>
          <a:prstGeom prst="rect">
            <a:avLst/>
          </a:prstGeom>
        </p:spPr>
        <p:txBody>
          <a:bodyPr vert="horz" lIns="91429" tIns="45714" rIns="91429" bIns="45714" rtlCol="0" anchor="ctr"/>
          <a:lstStyle>
            <a:lvl1pPr algn="l">
              <a:defRPr sz="1200">
                <a:solidFill>
                  <a:schemeClr val="tx1"/>
                </a:solidFill>
              </a:defRPr>
            </a:lvl1pPr>
          </a:lstStyle>
          <a:p>
            <a:r>
              <a:rPr lang="en-US" dirty="0" smtClean="0"/>
              <a:t>April 19, 2016</a:t>
            </a:r>
            <a:endParaRPr lang="en-US" dirty="0"/>
          </a:p>
        </p:txBody>
      </p:sp>
      <p:sp>
        <p:nvSpPr>
          <p:cNvPr id="5" name="Footer Placeholder 4"/>
          <p:cNvSpPr>
            <a:spLocks noGrp="1"/>
          </p:cNvSpPr>
          <p:nvPr>
            <p:ph type="ftr" sz="quarter" idx="3"/>
          </p:nvPr>
        </p:nvSpPr>
        <p:spPr>
          <a:xfrm>
            <a:off x="1407812" y="6495578"/>
            <a:ext cx="6324600" cy="365125"/>
          </a:xfrm>
          <a:prstGeom prst="rect">
            <a:avLst/>
          </a:prstGeom>
        </p:spPr>
        <p:txBody>
          <a:bodyPr vert="horz" lIns="91429" tIns="45714" rIns="91429" bIns="45714" rtlCol="0" anchor="ctr"/>
          <a:lstStyle>
            <a:lvl1pPr algn="ctr">
              <a:defRPr sz="1200">
                <a:solidFill>
                  <a:schemeClr val="tx1"/>
                </a:solidFill>
              </a:defRPr>
            </a:lvl1pPr>
          </a:lstStyle>
          <a:p>
            <a:r>
              <a:rPr lang="fr-FR" dirty="0" smtClean="0"/>
              <a:t>Lesson 8 - Daniel 8</a:t>
            </a:r>
            <a:endParaRPr lang="en-US" dirty="0"/>
          </a:p>
        </p:txBody>
      </p:sp>
      <p:sp>
        <p:nvSpPr>
          <p:cNvPr id="6" name="Slide Number Placeholder 5"/>
          <p:cNvSpPr>
            <a:spLocks noGrp="1"/>
          </p:cNvSpPr>
          <p:nvPr>
            <p:ph type="sldNum" sz="quarter" idx="4"/>
          </p:nvPr>
        </p:nvSpPr>
        <p:spPr>
          <a:xfrm>
            <a:off x="8305800" y="6500332"/>
            <a:ext cx="685800" cy="365125"/>
          </a:xfrm>
          <a:prstGeom prst="rect">
            <a:avLst/>
          </a:prstGeom>
        </p:spPr>
        <p:txBody>
          <a:bodyPr vert="horz" lIns="91429" tIns="45714" rIns="91429" bIns="45714" rtlCol="0" anchor="ctr"/>
          <a:lstStyle>
            <a:lvl1pPr algn="r">
              <a:defRPr sz="1200">
                <a:solidFill>
                  <a:schemeClr val="tx1"/>
                </a:solidFill>
              </a:defRPr>
            </a:lvl1pPr>
          </a:lstStyle>
          <a:p>
            <a:fld id="{5762F52A-C960-462B-8236-8A9481EACB9C}" type="slidenum">
              <a:rPr lang="en-US" smtClean="0"/>
              <a:pPr/>
              <a:t>‹#›</a:t>
            </a:fld>
            <a:endParaRPr lang="en-US" dirty="0"/>
          </a:p>
        </p:txBody>
      </p:sp>
      <p:pic>
        <p:nvPicPr>
          <p:cNvPr id="7" name="Picture 6"/>
          <p:cNvPicPr>
            <a:picLocks noChangeAspect="1" noChangeArrowheads="1"/>
          </p:cNvPicPr>
          <p:nvPr userDrawn="1"/>
        </p:nvPicPr>
        <p:blipFill>
          <a:blip r:embed="rId13" cstate="print"/>
          <a:srcRect/>
          <a:stretch>
            <a:fillRect/>
          </a:stretch>
        </p:blipFill>
        <p:spPr bwMode="auto">
          <a:xfrm>
            <a:off x="178250" y="76199"/>
            <a:ext cx="1726750" cy="1304097"/>
          </a:xfrm>
          <a:prstGeom prst="rect">
            <a:avLst/>
          </a:prstGeom>
          <a:noFill/>
          <a:ln w="9525">
            <a:noFill/>
            <a:miter lim="800000"/>
            <a:headEnd/>
            <a:tailEnd/>
          </a:ln>
        </p:spPr>
      </p:pic>
      <p:pic>
        <p:nvPicPr>
          <p:cNvPr id="8" name="Picture 3" descr="MOB logo"/>
          <p:cNvPicPr>
            <a:picLocks noChangeAspect="1" noChangeArrowheads="1"/>
          </p:cNvPicPr>
          <p:nvPr userDrawn="1"/>
        </p:nvPicPr>
        <p:blipFill>
          <a:blip r:embed="rId14" cstate="print"/>
          <a:srcRect/>
          <a:stretch>
            <a:fillRect/>
          </a:stretch>
        </p:blipFill>
        <p:spPr bwMode="auto">
          <a:xfrm>
            <a:off x="6934200" y="113557"/>
            <a:ext cx="2018956" cy="127614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patheatre.com/production/the-most-reluctant-conver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ibcmob.net/" TargetMode="External"/><Relationship Id="rId4" Type="http://schemas.openxmlformats.org/officeDocument/2006/relationships/hyperlink" Target="https://immanuelbible.net/discover/membership"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Daniel+8:15-27&amp;version=ES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Daniel+8:15-27&amp;version=ES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Daniel+8:15-27&amp;version=ES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Alexander_the_Great" TargetMode="External"/><Relationship Id="rId3" Type="http://schemas.openxmlformats.org/officeDocument/2006/relationships/hyperlink" Target="https://en.wikipedia.org/wiki/Nebuchadnezzar_II" TargetMode="External"/><Relationship Id="rId7" Type="http://schemas.openxmlformats.org/officeDocument/2006/relationships/hyperlink" Target="https://en.wikipedia.org/wiki/Macedonia_(ancient_kingdom)#Empire" TargetMode="External"/><Relationship Id="rId2" Type="http://schemas.openxmlformats.org/officeDocument/2006/relationships/hyperlink" Target="https://en.wikipedia.org/wiki/Neo-Babylonian_Empire" TargetMode="External"/><Relationship Id="rId1" Type="http://schemas.openxmlformats.org/officeDocument/2006/relationships/slideLayout" Target="../slideLayouts/slideLayout2.xml"/><Relationship Id="rId6" Type="http://schemas.openxmlformats.org/officeDocument/2006/relationships/hyperlink" Target="https://en.wikipedia.org/wiki/Cambyses_II" TargetMode="External"/><Relationship Id="rId11" Type="http://schemas.openxmlformats.org/officeDocument/2006/relationships/hyperlink" Target="https://en.wikipedia.org/wiki/Roman_Empire" TargetMode="External"/><Relationship Id="rId5" Type="http://schemas.openxmlformats.org/officeDocument/2006/relationships/hyperlink" Target="https://en.wikipedia.org/wiki/Cyrus_the_Great" TargetMode="External"/><Relationship Id="rId10" Type="http://schemas.openxmlformats.org/officeDocument/2006/relationships/hyperlink" Target="https://en.wikipedia.org/wiki/Seleucid_Empire" TargetMode="External"/><Relationship Id="rId4" Type="http://schemas.openxmlformats.org/officeDocument/2006/relationships/hyperlink" Target="https://en.wikipedia.org/wiki/Achaemenid_Empire" TargetMode="External"/><Relationship Id="rId9" Type="http://schemas.openxmlformats.org/officeDocument/2006/relationships/hyperlink" Target="https://en.wikipedia.org/wiki/Antiochus_IV_Epiphan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Alexander_the_Great" TargetMode="External"/><Relationship Id="rId13" Type="http://schemas.openxmlformats.org/officeDocument/2006/relationships/hyperlink" Target="https://www.biblegateway.com/passage/?search=Daniel+8&amp;version=ESV" TargetMode="External"/><Relationship Id="rId3" Type="http://schemas.openxmlformats.org/officeDocument/2006/relationships/hyperlink" Target="https://www.biblegateway.com/passage/?search=Daniel+8:1-2,+15-19,+26-27&amp;version=ESV" TargetMode="External"/><Relationship Id="rId7" Type="http://schemas.openxmlformats.org/officeDocument/2006/relationships/hyperlink" Target="https://www.biblegateway.com/passage/?search=Isaiah+45:1&amp;version=ESV" TargetMode="External"/><Relationship Id="rId12" Type="http://schemas.openxmlformats.org/officeDocument/2006/relationships/hyperlink" Target="https://www.biblegateway.com/passage/?search=Daniel+8:23-27&amp;version=ES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biblegateway.com/passage/?search=Isaiah+44:28&amp;version=ESV" TargetMode="External"/><Relationship Id="rId11" Type="http://schemas.openxmlformats.org/officeDocument/2006/relationships/hyperlink" Target="https://www.biblegateway.com/passage/?search=Daniel+8:9-14&amp;version=ESV" TargetMode="External"/><Relationship Id="rId5" Type="http://schemas.openxmlformats.org/officeDocument/2006/relationships/hyperlink" Target="https://www.biblegateway.com/passage/?search=Daniel+8:3-4,+20&amp;version=ESV" TargetMode="External"/><Relationship Id="rId10" Type="http://schemas.openxmlformats.org/officeDocument/2006/relationships/hyperlink" Target="https://en.wikipedia.org/wiki/Antiochus_IV_Epiphanes" TargetMode="External"/><Relationship Id="rId4" Type="http://schemas.openxmlformats.org/officeDocument/2006/relationships/hyperlink" Target="https://en.wikipedia.org/wiki/Cyrus_the_Great" TargetMode="External"/><Relationship Id="rId9" Type="http://schemas.openxmlformats.org/officeDocument/2006/relationships/hyperlink" Target="https://www.biblegateway.com/passage/?search=Daniel+8:5-8,+21-22&amp;version=ES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en.wikipedia.org/wiki/Cyrus_the_Grea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en.wikipedia.org/wiki/Alexander_the_Grea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en.wikipedia.org/wiki/Antiochus_IV_Epiphan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Judas_Maccabeus" TargetMode="External"/><Relationship Id="rId2" Type="http://schemas.openxmlformats.org/officeDocument/2006/relationships/hyperlink" Target="https://en.wikipedia.org/wiki/Antiochus_IV_Epiphanes" TargetMode="External"/><Relationship Id="rId1" Type="http://schemas.openxmlformats.org/officeDocument/2006/relationships/slideLayout" Target="../slideLayouts/slideLayout2.xml"/><Relationship Id="rId5" Type="http://schemas.openxmlformats.org/officeDocument/2006/relationships/hyperlink" Target="https://en.wikipedia.org/wiki/Hanukkah" TargetMode="External"/><Relationship Id="rId4" Type="http://schemas.openxmlformats.org/officeDocument/2006/relationships/hyperlink" Target="https://en.wikipedia.org/wiki/Seleucid_Empir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Gen+15:16&amp;version=ESV" TargetMode="External"/><Relationship Id="rId2" Type="http://schemas.openxmlformats.org/officeDocument/2006/relationships/hyperlink" Target="https://www.biblegateway.com/passage/?search=daniel+8:19&amp;version=ESV"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daniel+8:11&amp;version=ESV" TargetMode="External"/><Relationship Id="rId5" Type="http://schemas.openxmlformats.org/officeDocument/2006/relationships/hyperlink" Target="https://www.biblegateway.com/passage/?search=1+Thess+2:16&amp;version=ESV" TargetMode="External"/><Relationship Id="rId4" Type="http://schemas.openxmlformats.org/officeDocument/2006/relationships/hyperlink" Target="https://www.biblegateway.com/passage/?search=Matt+23:32&amp;version=ESV"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Judas_Maccabe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www.biblegateway.com/passage/?search=Daniel+7&amp;version=ESV" TargetMode="External"/><Relationship Id="rId3" Type="http://schemas.openxmlformats.org/officeDocument/2006/relationships/hyperlink" Target="https://www.biblegateway.com/passage/?search=daniel+8:19+%E2%80%93+25&amp;version=ESV" TargetMode="External"/><Relationship Id="rId7" Type="http://schemas.openxmlformats.org/officeDocument/2006/relationships/hyperlink" Target="https://www.biblegateway.com/passage/?search=Daniel+8&amp;version=ES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en.wikipedia.org/wiki/Antiochus_IV_Epiphanes" TargetMode="External"/><Relationship Id="rId5" Type="http://schemas.openxmlformats.org/officeDocument/2006/relationships/hyperlink" Target="https://www.biblegateway.com/passage/?search=daniel+8:9+%E2%80%93+14&amp;version=ESV" TargetMode="External"/><Relationship Id="rId4" Type="http://schemas.openxmlformats.org/officeDocument/2006/relationships/hyperlink" Target="https://www.biblegateway.com/passage/?search=daniel+8:23+%E2%80%93+27&amp;version=ES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Daniel+7:1-8&amp;version=ES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iblegateway.com/passage/?search=Daniel+7:15-28&amp;version=ESV" TargetMode="External"/><Relationship Id="rId5" Type="http://schemas.openxmlformats.org/officeDocument/2006/relationships/hyperlink" Target="https://www.biblegateway.com/passage/?search=Daniel+7:13-14&amp;version=ESV" TargetMode="External"/><Relationship Id="rId4" Type="http://schemas.openxmlformats.org/officeDocument/2006/relationships/hyperlink" Target="https://www.biblegateway.com/passage/?search=Daniel+7:9-12&amp;version=ES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biblegateway.com/passage/?search=Daniel+8:15-27&amp;version=ES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Daniel+8:1-14&amp;version=ES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28688" y="1614488"/>
            <a:ext cx="7758112"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800"/>
              </a:spcAft>
              <a:buFont typeface="Arial" panose="020B0604020202020204" pitchFamily="34" charset="0"/>
              <a:buChar char="•"/>
            </a:pPr>
            <a:r>
              <a:rPr lang="en-US" altLang="en-US" sz="2800" dirty="0"/>
              <a:t>Welcome to MOB! </a:t>
            </a:r>
          </a:p>
          <a:p>
            <a:pPr>
              <a:spcAft>
                <a:spcPts val="1800"/>
              </a:spcAft>
              <a:buFont typeface="Arial" panose="020B0604020202020204" pitchFamily="34" charset="0"/>
              <a:buChar char="•"/>
            </a:pPr>
            <a:r>
              <a:rPr lang="en-US" altLang="en-US" sz="2800" dirty="0" smtClean="0">
                <a:hlinkClick r:id="rId3"/>
              </a:rPr>
              <a:t>Max McLean, Fellowship for Performing Arts, "C.S</a:t>
            </a:r>
            <a:r>
              <a:rPr lang="en-US" altLang="en-US" sz="2800" dirty="0">
                <a:hlinkClick r:id="rId3"/>
              </a:rPr>
              <a:t>. Lewis Onstage: The Most Reluctant </a:t>
            </a:r>
            <a:r>
              <a:rPr lang="en-US" altLang="en-US" sz="2800" dirty="0" smtClean="0">
                <a:hlinkClick r:id="rId3"/>
              </a:rPr>
              <a:t>Convert,"  Apr 20 – May 8, 2016, Lansburgh Theatre, 450 7th Street NW, Washington, DC </a:t>
            </a:r>
            <a:endParaRPr lang="en-US" altLang="en-US" sz="2800" dirty="0" smtClean="0"/>
          </a:p>
          <a:p>
            <a:pPr>
              <a:spcAft>
                <a:spcPts val="1800"/>
              </a:spcAft>
              <a:buFont typeface="Arial" panose="020B0604020202020204" pitchFamily="34" charset="0"/>
              <a:buChar char="•"/>
            </a:pPr>
            <a:r>
              <a:rPr lang="en-US" altLang="en-US" sz="2800" dirty="0" smtClean="0">
                <a:hlinkClick r:id="rId4"/>
              </a:rPr>
              <a:t>Discovering Immanuel Class, May 8, 8:00 Rm 206</a:t>
            </a:r>
            <a:endParaRPr lang="en-US" altLang="en-US" sz="2800" dirty="0" smtClean="0"/>
          </a:p>
          <a:p>
            <a:pPr>
              <a:spcAft>
                <a:spcPts val="1800"/>
              </a:spcAft>
              <a:buFont typeface="Arial" panose="020B0604020202020204" pitchFamily="34" charset="0"/>
              <a:buChar char="•"/>
            </a:pPr>
            <a:r>
              <a:rPr lang="en-US" altLang="en-US" sz="2800" dirty="0" smtClean="0"/>
              <a:t>Pray </a:t>
            </a:r>
            <a:r>
              <a:rPr lang="en-US" altLang="en-US" sz="2800" dirty="0"/>
              <a:t>for MOB Fall 2016 – Spring 2017 planning </a:t>
            </a:r>
          </a:p>
          <a:p>
            <a:pPr eaLnBrk="1" hangingPunct="1">
              <a:spcAft>
                <a:spcPts val="1800"/>
              </a:spcAft>
              <a:buFont typeface="Arial" panose="020B0604020202020204" pitchFamily="34" charset="0"/>
              <a:buChar char="•"/>
            </a:pPr>
            <a:r>
              <a:rPr lang="en-US" altLang="en-US" sz="2800" dirty="0" smtClean="0"/>
              <a:t>Website</a:t>
            </a:r>
            <a:r>
              <a:rPr lang="en-US" altLang="en-US" sz="2800" dirty="0"/>
              <a:t>:  </a:t>
            </a:r>
            <a:r>
              <a:rPr lang="en-US" altLang="en-US" sz="2800" dirty="0">
                <a:hlinkClick r:id="rId5"/>
              </a:rPr>
              <a:t>www.ibcmob.net</a:t>
            </a:r>
            <a:r>
              <a:rPr lang="en-US" altLang="en-US" sz="2800" dirty="0"/>
              <a:t> </a:t>
            </a:r>
          </a:p>
        </p:txBody>
      </p:sp>
      <p:sp>
        <p:nvSpPr>
          <p:cNvPr id="4099" name="Rectangle 3"/>
          <p:cNvSpPr>
            <a:spLocks noChangeArrowheads="1"/>
          </p:cNvSpPr>
          <p:nvPr/>
        </p:nvSpPr>
        <p:spPr bwMode="auto">
          <a:xfrm>
            <a:off x="2905125" y="355600"/>
            <a:ext cx="333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dirty="0"/>
              <a:t>Announcements</a:t>
            </a:r>
            <a:endParaRPr lang="en-US" altLang="en-US" sz="3600" dirty="0"/>
          </a:p>
        </p:txBody>
      </p:sp>
      <p:sp>
        <p:nvSpPr>
          <p:cNvPr id="9" name="Slide Number Placeholder 8"/>
          <p:cNvSpPr>
            <a:spLocks noGrp="1"/>
          </p:cNvSpPr>
          <p:nvPr>
            <p:ph type="sldNum" sz="quarter" idx="4"/>
          </p:nvPr>
        </p:nvSpPr>
        <p:spPr/>
        <p:txBody>
          <a:bodyPr/>
          <a:lstStyle/>
          <a:p>
            <a:fld id="{5762F52A-C960-462B-8236-8A9481EACB9C}" type="slidenum">
              <a:rPr lang="en-US" smtClean="0"/>
              <a:pPr/>
              <a:t>1</a:t>
            </a:fld>
            <a:endParaRPr lang="en-US" dirty="0"/>
          </a:p>
        </p:txBody>
      </p:sp>
      <p:sp>
        <p:nvSpPr>
          <p:cNvPr id="7" name="Date Placeholder 9"/>
          <p:cNvSpPr>
            <a:spLocks noGrp="1"/>
          </p:cNvSpPr>
          <p:nvPr>
            <p:ph type="dt" sz="half" idx="2"/>
          </p:nvPr>
        </p:nvSpPr>
        <p:spPr>
          <a:xfrm>
            <a:off x="184836" y="6496050"/>
            <a:ext cx="1567764" cy="365125"/>
          </a:xfrm>
        </p:spPr>
        <p:txBody>
          <a:bodyPr/>
          <a:lstStyle/>
          <a:p>
            <a:r>
              <a:rPr lang="en-US" dirty="0" smtClean="0"/>
              <a:t>April 19, 2016</a:t>
            </a:r>
            <a:endParaRPr lang="en-US" dirty="0"/>
          </a:p>
        </p:txBody>
      </p:sp>
      <p:sp>
        <p:nvSpPr>
          <p:cNvPr id="8" name="Footer Placeholder 12"/>
          <p:cNvSpPr>
            <a:spLocks noGrp="1"/>
          </p:cNvSpPr>
          <p:nvPr>
            <p:ph type="ftr" sz="quarter" idx="3"/>
          </p:nvPr>
        </p:nvSpPr>
        <p:spPr>
          <a:xfrm>
            <a:off x="1407812" y="6495578"/>
            <a:ext cx="6324600" cy="365125"/>
          </a:xfrm>
        </p:spPr>
        <p:txBody>
          <a:bodyPr/>
          <a:lstStyle/>
          <a:p>
            <a:r>
              <a:rPr lang="fr-FR" dirty="0" smtClean="0"/>
              <a:t>Lesson 8 - Daniel 8</a:t>
            </a:r>
            <a:endParaRPr lang="en-US" dirty="0"/>
          </a:p>
        </p:txBody>
      </p:sp>
    </p:spTree>
    <p:extLst>
      <p:ext uri="{BB962C8B-B14F-4D97-AF65-F5344CB8AC3E}">
        <p14:creationId xmlns:p14="http://schemas.microsoft.com/office/powerpoint/2010/main" val="194050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525656" cy="4493538"/>
          </a:xfrm>
          <a:prstGeom prst="rect">
            <a:avLst/>
          </a:prstGeom>
        </p:spPr>
        <p:txBody>
          <a:bodyPr wrap="square">
            <a:spAutoFit/>
          </a:bodyPr>
          <a:lstStyle/>
          <a:p>
            <a:r>
              <a:rPr lang="en-US" sz="2200" baseline="30000" dirty="0" smtClean="0"/>
              <a:t>5</a:t>
            </a:r>
            <a:r>
              <a:rPr lang="en-US" sz="2200" baseline="30000" dirty="0"/>
              <a:t> </a:t>
            </a:r>
            <a:r>
              <a:rPr lang="en-US" sz="2200" dirty="0"/>
              <a:t>As I was considering, behold, a male goat came from the west across the face of the whole earth, without touching the ground. And the goat had a conspicuous horn between his eyes. </a:t>
            </a:r>
            <a:r>
              <a:rPr lang="en-US" sz="2200" baseline="30000" dirty="0"/>
              <a:t>6 </a:t>
            </a:r>
            <a:r>
              <a:rPr lang="en-US" sz="2200" dirty="0"/>
              <a:t>He came to the ram with the two horns, which I had seen standing on the bank of the canal, and he ran at him in his powerful wrath. </a:t>
            </a:r>
            <a:r>
              <a:rPr lang="en-US" sz="2200" baseline="30000" dirty="0"/>
              <a:t>7 </a:t>
            </a:r>
            <a:r>
              <a:rPr lang="en-US" sz="2200" dirty="0"/>
              <a:t>I saw him come close to the ram, and he was enraged against him and struck the ram and broke his two horns. And the ram had no power to stand before him, but he cast him down to the ground and trampled on him. And there was no one who could rescue the ram from his power. </a:t>
            </a:r>
            <a:r>
              <a:rPr lang="en-US" sz="2200" baseline="30000" dirty="0"/>
              <a:t>8 </a:t>
            </a:r>
            <a:r>
              <a:rPr lang="en-US" sz="2200" dirty="0"/>
              <a:t>Then the goat became exceedingly great, but when he was strong, the great horn was broken, and instead of it there came up four conspicuous horns toward the four winds of heaven</a:t>
            </a:r>
            <a:r>
              <a:rPr lang="en-US" sz="2200" dirty="0" smtClean="0"/>
              <a:t>. </a:t>
            </a:r>
            <a:endParaRPr lang="en-US" sz="22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8:1-14</a:t>
            </a:r>
            <a:r>
              <a:rPr lang="en-US" sz="3600" dirty="0" smtClean="0"/>
              <a:t> </a:t>
            </a:r>
            <a:r>
              <a:rPr lang="en-US" sz="3200" dirty="0" smtClean="0"/>
              <a:t>(ESV)</a:t>
            </a:r>
          </a:p>
          <a:p>
            <a:pPr algn="ctr"/>
            <a:r>
              <a:rPr lang="en-US" sz="3200" b="1" dirty="0" smtClean="0"/>
              <a:t>Vision of Ram </a:t>
            </a:r>
            <a:r>
              <a:rPr lang="en-US" sz="3200" b="1" dirty="0"/>
              <a:t>and </a:t>
            </a:r>
            <a:r>
              <a:rPr lang="en-US" sz="3200" b="1" dirty="0" smtClean="0"/>
              <a:t>Goat</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10</a:t>
            </a:fld>
            <a:endParaRPr lang="en-US" dirty="0"/>
          </a:p>
        </p:txBody>
      </p:sp>
    </p:spTree>
    <p:extLst>
      <p:ext uri="{BB962C8B-B14F-4D97-AF65-F5344CB8AC3E}">
        <p14:creationId xmlns:p14="http://schemas.microsoft.com/office/powerpoint/2010/main" val="365904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601856" cy="4939814"/>
          </a:xfrm>
          <a:prstGeom prst="rect">
            <a:avLst/>
          </a:prstGeom>
        </p:spPr>
        <p:txBody>
          <a:bodyPr wrap="square">
            <a:spAutoFit/>
          </a:bodyPr>
          <a:lstStyle/>
          <a:p>
            <a:r>
              <a:rPr lang="en-US" sz="2100" baseline="30000" dirty="0" smtClean="0"/>
              <a:t>9</a:t>
            </a:r>
            <a:r>
              <a:rPr lang="en-US" sz="2100" baseline="30000" dirty="0"/>
              <a:t> </a:t>
            </a:r>
            <a:r>
              <a:rPr lang="en-US" sz="2100" dirty="0"/>
              <a:t>Out of one of them came a little horn, which grew exceedingly great toward the south, toward the east, and toward the glorious land. </a:t>
            </a:r>
            <a:r>
              <a:rPr lang="en-US" sz="2100" baseline="30000" dirty="0"/>
              <a:t>10 </a:t>
            </a:r>
            <a:r>
              <a:rPr lang="en-US" sz="2100" dirty="0"/>
              <a:t>It grew great, even to the host of heaven. And some of the host and </a:t>
            </a:r>
            <a:r>
              <a:rPr lang="en-US" sz="2100" dirty="0" smtClean="0"/>
              <a:t>some </a:t>
            </a:r>
            <a:r>
              <a:rPr lang="en-US" sz="2100" dirty="0"/>
              <a:t>of the stars it threw down to the ground and trampled on them. </a:t>
            </a:r>
            <a:r>
              <a:rPr lang="en-US" sz="2100" baseline="30000" dirty="0"/>
              <a:t>11 </a:t>
            </a:r>
            <a:r>
              <a:rPr lang="en-US" sz="2100" dirty="0"/>
              <a:t>It became great, even as great as the Prince of the host. And the regular burnt offering was taken away from him, and the place of his sanctuary was overthrown. </a:t>
            </a:r>
            <a:r>
              <a:rPr lang="en-US" sz="2100" baseline="30000" dirty="0"/>
              <a:t>12 </a:t>
            </a:r>
            <a:r>
              <a:rPr lang="en-US" sz="2100" dirty="0"/>
              <a:t>And a host will be given over to it together with the regular burnt offering because of </a:t>
            </a:r>
            <a:r>
              <a:rPr lang="en-US" sz="2100" dirty="0" smtClean="0"/>
              <a:t>transgression, </a:t>
            </a:r>
            <a:r>
              <a:rPr lang="en-US" sz="2100" dirty="0"/>
              <a:t>and it will throw truth to the ground, and it will act and prosper. </a:t>
            </a:r>
            <a:r>
              <a:rPr lang="en-US" sz="2100" baseline="30000" dirty="0"/>
              <a:t>13 </a:t>
            </a:r>
            <a:r>
              <a:rPr lang="en-US" sz="2100" dirty="0"/>
              <a:t>Then I heard a holy one speaking, and another holy one said to the one who spoke, “For how long is the vision concerning the regular burnt offering, the transgression that makes desolate, and the giving over of the sanctuary and host to be trampled underfoot?” </a:t>
            </a:r>
            <a:r>
              <a:rPr lang="en-US" sz="2100" baseline="30000" dirty="0"/>
              <a:t>14 </a:t>
            </a:r>
            <a:r>
              <a:rPr lang="en-US" sz="2100" dirty="0"/>
              <a:t>And he said to </a:t>
            </a:r>
            <a:r>
              <a:rPr lang="en-US" sz="2100" dirty="0" smtClean="0"/>
              <a:t>me, </a:t>
            </a:r>
            <a:r>
              <a:rPr lang="en-US" sz="2100" dirty="0"/>
              <a:t>“For 2,300 evenings and mornings. Then the sanctuary shall be restored to its rightful state</a:t>
            </a:r>
            <a:r>
              <a:rPr lang="en-US" sz="2100" dirty="0" smtClean="0"/>
              <a:t>.”</a:t>
            </a:r>
            <a:r>
              <a:rPr lang="en-US" sz="2100" dirty="0"/>
              <a:t> </a:t>
            </a:r>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8:1-14</a:t>
            </a:r>
            <a:r>
              <a:rPr lang="en-US" sz="3600" dirty="0" smtClean="0"/>
              <a:t> </a:t>
            </a:r>
            <a:r>
              <a:rPr lang="en-US" sz="3200" dirty="0" smtClean="0"/>
              <a:t>(ESV)</a:t>
            </a:r>
          </a:p>
          <a:p>
            <a:pPr algn="ctr"/>
            <a:r>
              <a:rPr lang="en-US" sz="3200" b="1" dirty="0" smtClean="0"/>
              <a:t>Vision of Ram </a:t>
            </a:r>
            <a:r>
              <a:rPr lang="en-US" sz="3200" b="1" dirty="0"/>
              <a:t>and </a:t>
            </a:r>
            <a:r>
              <a:rPr lang="en-US" sz="3200" b="1" dirty="0" smtClean="0"/>
              <a:t>Goat</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11</a:t>
            </a:fld>
            <a:endParaRPr lang="en-US" dirty="0"/>
          </a:p>
        </p:txBody>
      </p:sp>
    </p:spTree>
    <p:extLst>
      <p:ext uri="{BB962C8B-B14F-4D97-AF65-F5344CB8AC3E}">
        <p14:creationId xmlns:p14="http://schemas.microsoft.com/office/powerpoint/2010/main" val="364384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373256" cy="3416320"/>
          </a:xfrm>
          <a:prstGeom prst="rect">
            <a:avLst/>
          </a:prstGeom>
        </p:spPr>
        <p:txBody>
          <a:bodyPr wrap="square">
            <a:spAutoFit/>
          </a:bodyPr>
          <a:lstStyle/>
          <a:p>
            <a:r>
              <a:rPr lang="en-US" sz="2400" baseline="30000" dirty="0"/>
              <a:t>15 </a:t>
            </a:r>
            <a:r>
              <a:rPr lang="en-US" sz="2400" dirty="0"/>
              <a:t>When I, Daniel, had seen the vision, I sought to understand it. And behold, there stood before me one having the appearance of a man. </a:t>
            </a:r>
            <a:r>
              <a:rPr lang="en-US" sz="2400" baseline="30000" dirty="0"/>
              <a:t>16 </a:t>
            </a:r>
            <a:r>
              <a:rPr lang="en-US" sz="2400" dirty="0"/>
              <a:t>And I heard a man's voice between the banks of the Ulai, and it called, “Gabriel, make this man understand the vision.” </a:t>
            </a:r>
            <a:endParaRPr lang="en-US" sz="2400" dirty="0" smtClean="0"/>
          </a:p>
          <a:p>
            <a:r>
              <a:rPr lang="en-US" sz="2400" baseline="30000" dirty="0" smtClean="0"/>
              <a:t>17</a:t>
            </a:r>
            <a:r>
              <a:rPr lang="en-US" sz="2400" baseline="30000" dirty="0"/>
              <a:t> </a:t>
            </a:r>
            <a:r>
              <a:rPr lang="en-US" sz="2400" dirty="0"/>
              <a:t>So he came near where I stood. And when he came, I was frightened and fell on my face. But he said to me, “Understand, O son of man, that the vision is for the time of the end</a:t>
            </a:r>
            <a:r>
              <a:rPr lang="en-US" sz="2400" dirty="0" smtClean="0"/>
              <a:t>.”</a:t>
            </a:r>
            <a:endParaRPr lang="en-US" sz="24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8:15-27</a:t>
            </a:r>
            <a:r>
              <a:rPr lang="en-US" sz="3600" dirty="0" smtClean="0"/>
              <a:t> </a:t>
            </a:r>
            <a:r>
              <a:rPr lang="en-US" sz="3200" dirty="0" smtClean="0"/>
              <a:t>(ESV)</a:t>
            </a:r>
          </a:p>
          <a:p>
            <a:pPr algn="ctr"/>
            <a:r>
              <a:rPr lang="en-US" sz="3200" b="1" dirty="0"/>
              <a:t>Interpretation of the </a:t>
            </a:r>
            <a:r>
              <a:rPr lang="en-US" sz="3200" b="1" dirty="0" smtClean="0"/>
              <a:t>Vision</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12</a:t>
            </a:fld>
            <a:endParaRPr lang="en-US" dirty="0"/>
          </a:p>
        </p:txBody>
      </p:sp>
    </p:spTree>
    <p:extLst>
      <p:ext uri="{BB962C8B-B14F-4D97-AF65-F5344CB8AC3E}">
        <p14:creationId xmlns:p14="http://schemas.microsoft.com/office/powerpoint/2010/main" val="526576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525656" cy="4893647"/>
          </a:xfrm>
          <a:prstGeom prst="rect">
            <a:avLst/>
          </a:prstGeom>
        </p:spPr>
        <p:txBody>
          <a:bodyPr wrap="square">
            <a:spAutoFit/>
          </a:bodyPr>
          <a:lstStyle/>
          <a:p>
            <a:r>
              <a:rPr lang="en-US" sz="2400" baseline="30000" dirty="0" smtClean="0"/>
              <a:t>18</a:t>
            </a:r>
            <a:r>
              <a:rPr lang="en-US" sz="2400" baseline="30000" dirty="0"/>
              <a:t> </a:t>
            </a:r>
            <a:r>
              <a:rPr lang="en-US" sz="2400" dirty="0"/>
              <a:t>And when he had spoken to me, I fell into a deep sleep with my face to the ground. But he touched me and made me stand up. </a:t>
            </a:r>
            <a:r>
              <a:rPr lang="en-US" sz="2400" baseline="30000" dirty="0"/>
              <a:t>19 </a:t>
            </a:r>
            <a:r>
              <a:rPr lang="en-US" sz="2400" dirty="0"/>
              <a:t>He said, “Behold, I will make known to you what shall be at the latter end of the indignation, for it refers to the appointed time of the end. </a:t>
            </a:r>
            <a:r>
              <a:rPr lang="en-US" sz="2400" baseline="30000" dirty="0"/>
              <a:t>20 </a:t>
            </a:r>
            <a:r>
              <a:rPr lang="en-US" sz="2400" dirty="0"/>
              <a:t>As for the ram that you saw with the two horns, these are the kings of Media and Persia. </a:t>
            </a:r>
            <a:r>
              <a:rPr lang="en-US" sz="2400" baseline="30000" dirty="0"/>
              <a:t>21 </a:t>
            </a:r>
            <a:r>
              <a:rPr lang="en-US" sz="2400" dirty="0"/>
              <a:t>And the </a:t>
            </a:r>
            <a:r>
              <a:rPr lang="en-US" sz="2400" dirty="0" smtClean="0"/>
              <a:t>goat </a:t>
            </a:r>
            <a:r>
              <a:rPr lang="en-US" sz="2400" dirty="0"/>
              <a:t>is the king of Greece. And the great horn between his eyes is the first king. </a:t>
            </a:r>
            <a:r>
              <a:rPr lang="en-US" sz="2400" baseline="30000" dirty="0"/>
              <a:t>22 </a:t>
            </a:r>
            <a:r>
              <a:rPr lang="en-US" sz="2400" dirty="0"/>
              <a:t>As for the horn that was broken, in place of which four others arose, four kingdoms shall arise from </a:t>
            </a:r>
            <a:r>
              <a:rPr lang="en-US" sz="2400" dirty="0" smtClean="0"/>
              <a:t>his </a:t>
            </a:r>
            <a:r>
              <a:rPr lang="en-US" sz="2400" dirty="0"/>
              <a:t>nation, but not with his power. </a:t>
            </a:r>
            <a:r>
              <a:rPr lang="en-US" sz="2400" baseline="30000" dirty="0"/>
              <a:t>23 </a:t>
            </a:r>
            <a:r>
              <a:rPr lang="en-US" sz="2400" dirty="0"/>
              <a:t>And at the latter end of their kingdom, when the transgressors have reached their limit, a king of bold face, one who understands riddles, shall arise. </a:t>
            </a:r>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8:15-27</a:t>
            </a:r>
            <a:r>
              <a:rPr lang="en-US" sz="3600" dirty="0" smtClean="0"/>
              <a:t> </a:t>
            </a:r>
            <a:r>
              <a:rPr lang="en-US" sz="3200" dirty="0" smtClean="0"/>
              <a:t>(ESV)</a:t>
            </a:r>
          </a:p>
          <a:p>
            <a:pPr algn="ctr"/>
            <a:r>
              <a:rPr lang="en-US" sz="3200" b="1" dirty="0"/>
              <a:t>Interpretation of the </a:t>
            </a:r>
            <a:r>
              <a:rPr lang="en-US" sz="3200" b="1" dirty="0" smtClean="0"/>
              <a:t>Vision</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13</a:t>
            </a:fld>
            <a:endParaRPr lang="en-US" dirty="0"/>
          </a:p>
        </p:txBody>
      </p:sp>
    </p:spTree>
    <p:extLst>
      <p:ext uri="{BB962C8B-B14F-4D97-AF65-F5344CB8AC3E}">
        <p14:creationId xmlns:p14="http://schemas.microsoft.com/office/powerpoint/2010/main" val="4120355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373256" cy="4493538"/>
          </a:xfrm>
          <a:prstGeom prst="rect">
            <a:avLst/>
          </a:prstGeom>
        </p:spPr>
        <p:txBody>
          <a:bodyPr wrap="square">
            <a:spAutoFit/>
          </a:bodyPr>
          <a:lstStyle/>
          <a:p>
            <a:r>
              <a:rPr lang="en-US" sz="2200" baseline="30000" dirty="0" smtClean="0"/>
              <a:t>24</a:t>
            </a:r>
            <a:r>
              <a:rPr lang="en-US" sz="2200" baseline="30000" dirty="0"/>
              <a:t> </a:t>
            </a:r>
            <a:r>
              <a:rPr lang="en-US" sz="2200" dirty="0"/>
              <a:t>His power shall be </a:t>
            </a:r>
            <a:r>
              <a:rPr lang="en-US" sz="2200" dirty="0" smtClean="0"/>
              <a:t>great - but </a:t>
            </a:r>
            <a:r>
              <a:rPr lang="en-US" sz="2200" dirty="0"/>
              <a:t>not by his own power; and he shall cause fearful destruction and shall succeed in what he does, and destroy mighty men and the people who are the saints. </a:t>
            </a:r>
            <a:r>
              <a:rPr lang="en-US" sz="2200" baseline="30000" dirty="0"/>
              <a:t>25 </a:t>
            </a:r>
            <a:r>
              <a:rPr lang="en-US" sz="2200" dirty="0"/>
              <a:t>By his cunning he shall make deceit prosper under his hand, and in his own mind he shall become great. Without warning he shall destroy many. And he shall even rise up against the Prince of princes, and he shall be </a:t>
            </a:r>
            <a:r>
              <a:rPr lang="en-US" sz="2200" dirty="0" smtClean="0"/>
              <a:t>broken - but </a:t>
            </a:r>
            <a:r>
              <a:rPr lang="en-US" sz="2200" dirty="0"/>
              <a:t>by no human hand. </a:t>
            </a:r>
            <a:r>
              <a:rPr lang="en-US" sz="2200" baseline="30000" dirty="0"/>
              <a:t>26 </a:t>
            </a:r>
            <a:r>
              <a:rPr lang="en-US" sz="2200" dirty="0"/>
              <a:t>The vision of the evenings and the mornings that has been told is true, but seal up the vision, for it refers to many days from now.”</a:t>
            </a:r>
          </a:p>
          <a:p>
            <a:r>
              <a:rPr lang="en-US" sz="2200" baseline="30000" dirty="0"/>
              <a:t>27 </a:t>
            </a:r>
            <a:r>
              <a:rPr lang="en-US" sz="2200" dirty="0"/>
              <a:t>And I, Daniel, was overcome and lay sick for some days. Then I rose and went about the king's business, but I was appalled by the vision and did not understand it</a:t>
            </a:r>
            <a:r>
              <a:rPr lang="en-US" sz="2200" dirty="0" smtClean="0"/>
              <a:t>. </a:t>
            </a:r>
            <a:endParaRPr lang="en-US" sz="22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8:15-27</a:t>
            </a:r>
            <a:r>
              <a:rPr lang="en-US" sz="3600" dirty="0" smtClean="0"/>
              <a:t> </a:t>
            </a:r>
            <a:r>
              <a:rPr lang="en-US" sz="3200" dirty="0" smtClean="0"/>
              <a:t>(ESV)</a:t>
            </a:r>
          </a:p>
          <a:p>
            <a:pPr algn="ctr"/>
            <a:r>
              <a:rPr lang="en-US" sz="3200" b="1" dirty="0"/>
              <a:t>Interpretation of the </a:t>
            </a:r>
            <a:r>
              <a:rPr lang="en-US" sz="3200" b="1" dirty="0" smtClean="0"/>
              <a:t>Vision</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14</a:t>
            </a:fld>
            <a:endParaRPr lang="en-US" dirty="0"/>
          </a:p>
        </p:txBody>
      </p:sp>
    </p:spTree>
    <p:extLst>
      <p:ext uri="{BB962C8B-B14F-4D97-AF65-F5344CB8AC3E}">
        <p14:creationId xmlns:p14="http://schemas.microsoft.com/office/powerpoint/2010/main" val="128746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23372"/>
            <a:ext cx="8229600" cy="1143000"/>
          </a:xfrm>
        </p:spPr>
        <p:txBody>
          <a:bodyPr>
            <a:normAutofit/>
          </a:bodyPr>
          <a:lstStyle/>
          <a:p>
            <a:r>
              <a:rPr lang="en-US" sz="3200" b="1" dirty="0" smtClean="0"/>
              <a:t>Mapping Chapters 2, 7 and 8</a:t>
            </a:r>
            <a:endParaRPr lang="en-US" sz="3200" b="1" dirty="0"/>
          </a:p>
        </p:txBody>
      </p:sp>
      <p:graphicFrame>
        <p:nvGraphicFramePr>
          <p:cNvPr id="7" name="Content Placeholder 6"/>
          <p:cNvGraphicFramePr>
            <a:graphicFrameLocks noGrp="1"/>
          </p:cNvGraphicFramePr>
          <p:nvPr>
            <p:ph idx="1"/>
            <p:extLst/>
          </p:nvPr>
        </p:nvGraphicFramePr>
        <p:xfrm>
          <a:off x="595086" y="1600200"/>
          <a:ext cx="7924800" cy="4216400"/>
        </p:xfrm>
        <a:graphic>
          <a:graphicData uri="http://schemas.openxmlformats.org/drawingml/2006/table">
            <a:tbl>
              <a:tblPr firstRow="1" bandRow="1">
                <a:tableStyleId>{5C22544A-7EE6-4342-B048-85BDC9FD1C3A}</a:tableStyleId>
              </a:tblPr>
              <a:tblGrid>
                <a:gridCol w="2000435"/>
                <a:gridCol w="1615736"/>
                <a:gridCol w="1615736"/>
                <a:gridCol w="2692893"/>
              </a:tblGrid>
              <a:tr h="370840">
                <a:tc>
                  <a:txBody>
                    <a:bodyPr/>
                    <a:lstStyle/>
                    <a:p>
                      <a:pPr algn="ctr"/>
                      <a:r>
                        <a:rPr lang="en-US" dirty="0" smtClean="0"/>
                        <a:t>Empire / Ruler</a:t>
                      </a:r>
                      <a:endParaRPr lang="en-US" dirty="0"/>
                    </a:p>
                  </a:txBody>
                  <a:tcPr/>
                </a:tc>
                <a:tc>
                  <a:txBody>
                    <a:bodyPr/>
                    <a:lstStyle/>
                    <a:p>
                      <a:pPr algn="ctr"/>
                      <a:r>
                        <a:rPr lang="en-US" dirty="0" smtClean="0"/>
                        <a:t>Chapter 2</a:t>
                      </a:r>
                      <a:endParaRPr lang="en-US" dirty="0"/>
                    </a:p>
                  </a:txBody>
                  <a:tcPr/>
                </a:tc>
                <a:tc>
                  <a:txBody>
                    <a:bodyPr/>
                    <a:lstStyle/>
                    <a:p>
                      <a:pPr algn="ctr"/>
                      <a:r>
                        <a:rPr lang="en-US" dirty="0" smtClean="0"/>
                        <a:t>Chapter 7</a:t>
                      </a:r>
                      <a:endParaRPr lang="en-US" dirty="0"/>
                    </a:p>
                  </a:txBody>
                  <a:tcPr/>
                </a:tc>
                <a:tc>
                  <a:txBody>
                    <a:bodyPr/>
                    <a:lstStyle/>
                    <a:p>
                      <a:pPr algn="ctr"/>
                      <a:r>
                        <a:rPr lang="en-US" dirty="0" smtClean="0"/>
                        <a:t>Chapter 8</a:t>
                      </a:r>
                      <a:endParaRPr lang="en-US" dirty="0"/>
                    </a:p>
                  </a:txBody>
                  <a:tcPr/>
                </a:tc>
              </a:tr>
              <a:tr h="370840">
                <a:tc>
                  <a:txBody>
                    <a:bodyPr/>
                    <a:lstStyle/>
                    <a:p>
                      <a:r>
                        <a:rPr lang="en-US" sz="1600" b="1" dirty="0" smtClean="0">
                          <a:hlinkClick r:id="rId2"/>
                        </a:rPr>
                        <a:t>Neo-Babylonian</a:t>
                      </a:r>
                      <a:r>
                        <a:rPr lang="en-US" sz="1600" dirty="0" smtClean="0"/>
                        <a:t> / </a:t>
                      </a:r>
                    </a:p>
                    <a:p>
                      <a:r>
                        <a:rPr lang="en-US" sz="1600" baseline="0" dirty="0" smtClean="0"/>
                        <a:t>   </a:t>
                      </a:r>
                      <a:r>
                        <a:rPr lang="en-US" sz="1600" dirty="0" smtClean="0">
                          <a:hlinkClick r:id="rId3"/>
                        </a:rPr>
                        <a:t>Nebuchadnezzar II</a:t>
                      </a:r>
                      <a:endParaRPr lang="en-US" sz="1600" dirty="0"/>
                    </a:p>
                  </a:txBody>
                  <a:tcPr anchor="ctr"/>
                </a:tc>
                <a:tc>
                  <a:txBody>
                    <a:bodyPr/>
                    <a:lstStyle/>
                    <a:p>
                      <a:r>
                        <a:rPr lang="en-US" sz="1600" dirty="0" smtClean="0"/>
                        <a:t>Head</a:t>
                      </a:r>
                      <a:r>
                        <a:rPr lang="en-US" sz="1600" baseline="0" dirty="0" smtClean="0"/>
                        <a:t> of Gold</a:t>
                      </a:r>
                      <a:endParaRPr lang="en-US" sz="1600" dirty="0"/>
                    </a:p>
                  </a:txBody>
                  <a:tcPr anchor="ctr"/>
                </a:tc>
                <a:tc>
                  <a:txBody>
                    <a:bodyPr/>
                    <a:lstStyle/>
                    <a:p>
                      <a:pPr marL="0" algn="l" defTabSz="914293" rtl="0" eaLnBrk="1" latinLnBrk="0" hangingPunct="1"/>
                      <a:r>
                        <a:rPr lang="en-US" sz="1600" dirty="0" smtClean="0"/>
                        <a:t>Lion with</a:t>
                      </a:r>
                      <a:r>
                        <a:rPr lang="en-US" sz="1600" baseline="0" dirty="0" smtClean="0"/>
                        <a:t> </a:t>
                      </a:r>
                      <a:r>
                        <a:rPr lang="en-US" sz="1600" dirty="0" smtClean="0"/>
                        <a:t>eagles</a:t>
                      </a:r>
                      <a:r>
                        <a:rPr lang="en-US" sz="1600" baseline="0" dirty="0" smtClean="0"/>
                        <a:t> wings</a:t>
                      </a:r>
                      <a:endParaRPr lang="en-US" sz="1100" kern="1200" baseline="0" dirty="0">
                        <a:solidFill>
                          <a:schemeClr val="dk1"/>
                        </a:solidFill>
                        <a:latin typeface="+mn-lt"/>
                        <a:ea typeface="+mn-ea"/>
                        <a:cs typeface="+mn-cs"/>
                      </a:endParaRPr>
                    </a:p>
                  </a:txBody>
                  <a:tcPr anchor="ctr"/>
                </a:tc>
                <a:tc>
                  <a:txBody>
                    <a:bodyPr/>
                    <a:lstStyle/>
                    <a:p>
                      <a:endParaRPr lang="en-US" sz="1600" dirty="0"/>
                    </a:p>
                  </a:txBody>
                  <a:tcPr anchor="ctr"/>
                </a:tc>
              </a:tr>
              <a:tr h="370840">
                <a:tc>
                  <a:txBody>
                    <a:bodyPr/>
                    <a:lstStyle/>
                    <a:p>
                      <a:r>
                        <a:rPr lang="en-US" sz="1600" b="1" dirty="0" smtClean="0">
                          <a:hlinkClick r:id="rId4"/>
                        </a:rPr>
                        <a:t>Medo-Persian</a:t>
                      </a:r>
                      <a:r>
                        <a:rPr lang="en-US" sz="1600" dirty="0" smtClean="0"/>
                        <a:t> /</a:t>
                      </a:r>
                      <a:r>
                        <a:rPr lang="en-US" sz="1600" baseline="0" dirty="0" smtClean="0"/>
                        <a:t> </a:t>
                      </a:r>
                    </a:p>
                    <a:p>
                      <a:r>
                        <a:rPr lang="en-US" sz="1600" baseline="0" dirty="0" smtClean="0">
                          <a:hlinkClick r:id="rId5"/>
                        </a:rPr>
                        <a:t>Cyrus II</a:t>
                      </a:r>
                      <a:r>
                        <a:rPr lang="en-US" sz="1600" baseline="0" dirty="0" smtClean="0"/>
                        <a:t> &amp; </a:t>
                      </a:r>
                      <a:r>
                        <a:rPr lang="en-US" sz="1600" baseline="0" dirty="0" smtClean="0">
                          <a:hlinkClick r:id="rId6"/>
                        </a:rPr>
                        <a:t>Cambyses II</a:t>
                      </a:r>
                      <a:endParaRPr lang="en-US" sz="1600" dirty="0"/>
                    </a:p>
                  </a:txBody>
                  <a:tcPr anchor="ctr"/>
                </a:tc>
                <a:tc>
                  <a:txBody>
                    <a:bodyPr/>
                    <a:lstStyle/>
                    <a:p>
                      <a:r>
                        <a:rPr lang="en-US" sz="1600" dirty="0" smtClean="0"/>
                        <a:t>Chest and Arms of</a:t>
                      </a:r>
                      <a:r>
                        <a:rPr lang="en-US" sz="1600" baseline="0" dirty="0" smtClean="0"/>
                        <a:t> Silver</a:t>
                      </a:r>
                      <a:endParaRPr lang="en-US" sz="1600" dirty="0"/>
                    </a:p>
                  </a:txBody>
                  <a:tcPr anchor="ctr"/>
                </a:tc>
                <a:tc>
                  <a:txBody>
                    <a:bodyPr/>
                    <a:lstStyle/>
                    <a:p>
                      <a:r>
                        <a:rPr lang="en-US" sz="1600" dirty="0" smtClean="0"/>
                        <a:t>Bear with 3 ribs in its mouth</a:t>
                      </a:r>
                      <a:endParaRPr lang="en-US" sz="1600" dirty="0"/>
                    </a:p>
                  </a:txBody>
                  <a:tcPr anchor="ctr"/>
                </a:tc>
                <a:tc>
                  <a:txBody>
                    <a:bodyPr/>
                    <a:lstStyle/>
                    <a:p>
                      <a:r>
                        <a:rPr lang="en-US" sz="1600" dirty="0" smtClean="0"/>
                        <a:t>Ram with 2 horns </a:t>
                      </a:r>
                      <a:r>
                        <a:rPr lang="en-US" sz="1100" dirty="0" smtClean="0"/>
                        <a:t>v3</a:t>
                      </a:r>
                    </a:p>
                    <a:p>
                      <a:r>
                        <a:rPr lang="en-US" sz="1600" dirty="0" smtClean="0"/>
                        <a:t>Shattered </a:t>
                      </a:r>
                      <a:r>
                        <a:rPr lang="en-US" sz="1100" dirty="0" smtClean="0"/>
                        <a:t>v7</a:t>
                      </a:r>
                      <a:endParaRPr lang="en-US" sz="1100" dirty="0"/>
                    </a:p>
                  </a:txBody>
                  <a:tcPr anchor="ctr"/>
                </a:tc>
              </a:tr>
              <a:tr h="370840">
                <a:tc>
                  <a:txBody>
                    <a:bodyPr/>
                    <a:lstStyle/>
                    <a:p>
                      <a:r>
                        <a:rPr lang="en-US" sz="1600" b="1" dirty="0" smtClean="0">
                          <a:hlinkClick r:id="rId7"/>
                        </a:rPr>
                        <a:t>Greek</a:t>
                      </a:r>
                      <a:r>
                        <a:rPr lang="en-US" sz="1600" dirty="0" smtClean="0"/>
                        <a:t> / </a:t>
                      </a:r>
                      <a:endParaRPr lang="en-US" sz="1600" dirty="0"/>
                    </a:p>
                  </a:txBody>
                  <a:tcPr anchor="ctr"/>
                </a:tc>
                <a:tc>
                  <a:txBody>
                    <a:bodyPr/>
                    <a:lstStyle/>
                    <a:p>
                      <a:r>
                        <a:rPr lang="en-US" sz="1600" dirty="0" smtClean="0"/>
                        <a:t>Belly and Thighs of Brass</a:t>
                      </a:r>
                      <a:endParaRPr lang="en-US" sz="1600" dirty="0"/>
                    </a:p>
                  </a:txBody>
                  <a:tcPr anchor="ctr"/>
                </a:tc>
                <a:tc>
                  <a:txBody>
                    <a:bodyPr/>
                    <a:lstStyle/>
                    <a:p>
                      <a:r>
                        <a:rPr lang="en-US" sz="1600" dirty="0" smtClean="0"/>
                        <a:t>Swift Leopard with 4 heads</a:t>
                      </a:r>
                      <a:endParaRPr lang="en-US" sz="1600" dirty="0"/>
                    </a:p>
                  </a:txBody>
                  <a:tcPr anchor="ctr"/>
                </a:tc>
                <a:tc>
                  <a:txBody>
                    <a:bodyPr/>
                    <a:lstStyle/>
                    <a:p>
                      <a:r>
                        <a:rPr lang="en-US" sz="1600" dirty="0" smtClean="0"/>
                        <a:t>Angry Goat from the west </a:t>
                      </a:r>
                      <a:r>
                        <a:rPr lang="en-US" sz="1100" dirty="0" smtClean="0"/>
                        <a:t>v5</a:t>
                      </a:r>
                      <a:r>
                        <a:rPr lang="en-US" sz="1600" dirty="0" smtClean="0"/>
                        <a:t> magnified</a:t>
                      </a:r>
                      <a:r>
                        <a:rPr lang="en-US" sz="1600" baseline="0" dirty="0" smtClean="0"/>
                        <a:t> exceedingly </a:t>
                      </a:r>
                      <a:r>
                        <a:rPr lang="en-US" sz="1100" baseline="0" dirty="0" smtClean="0"/>
                        <a:t>v8</a:t>
                      </a:r>
                      <a:endParaRPr lang="en-US" sz="1100" dirty="0"/>
                    </a:p>
                  </a:txBody>
                  <a:tcPr anchor="ctr"/>
                </a:tc>
              </a:tr>
              <a:tr h="370840">
                <a:tc>
                  <a:txBody>
                    <a:bodyPr/>
                    <a:lstStyle/>
                    <a:p>
                      <a:pPr algn="ctr"/>
                      <a:r>
                        <a:rPr lang="en-US" sz="1600" dirty="0" smtClean="0"/>
                        <a:t>1</a:t>
                      </a:r>
                      <a:r>
                        <a:rPr lang="en-US" sz="1600" baseline="30000" dirty="0" smtClean="0"/>
                        <a:t>st</a:t>
                      </a:r>
                      <a:r>
                        <a:rPr lang="en-US" sz="1600" dirty="0" smtClean="0"/>
                        <a:t> King of Greece </a:t>
                      </a:r>
                      <a:r>
                        <a:rPr lang="en-US" sz="1600" dirty="0" smtClean="0">
                          <a:hlinkClick r:id="rId8"/>
                        </a:rPr>
                        <a:t>Alexander the Great</a:t>
                      </a:r>
                      <a:endParaRPr lang="en-US" sz="1600" dirty="0"/>
                    </a:p>
                  </a:txBody>
                  <a:tcPr anchor="ctr"/>
                </a:tc>
                <a:tc>
                  <a:txBody>
                    <a:bodyPr/>
                    <a:lstStyle/>
                    <a:p>
                      <a:endParaRPr lang="en-US" sz="1600" dirty="0"/>
                    </a:p>
                  </a:txBody>
                  <a:tcPr anchor="ctr"/>
                </a:tc>
                <a:tc>
                  <a:txBody>
                    <a:bodyPr/>
                    <a:lstStyle/>
                    <a:p>
                      <a:endParaRPr lang="en-US" sz="1600" dirty="0"/>
                    </a:p>
                  </a:txBody>
                  <a:tcPr anchor="ctr"/>
                </a:tc>
                <a:tc>
                  <a:txBody>
                    <a:bodyPr/>
                    <a:lstStyle/>
                    <a:p>
                      <a:r>
                        <a:rPr lang="en-US" sz="1600" dirty="0" smtClean="0"/>
                        <a:t>Larger horn</a:t>
                      </a:r>
                      <a:r>
                        <a:rPr lang="en-US" sz="1600" baseline="0" dirty="0" smtClean="0"/>
                        <a:t> that was broken into 4 horns </a:t>
                      </a:r>
                      <a:r>
                        <a:rPr lang="en-US" sz="1100" baseline="0" dirty="0" smtClean="0"/>
                        <a:t>v8</a:t>
                      </a:r>
                      <a:endParaRPr lang="en-US" sz="1100" dirty="0"/>
                    </a:p>
                  </a:txBody>
                  <a:tcPr anchor="ctr"/>
                </a:tc>
              </a:tr>
              <a:tr h="370840">
                <a:tc>
                  <a:txBody>
                    <a:bodyPr/>
                    <a:lstStyle/>
                    <a:p>
                      <a:pPr algn="ctr"/>
                      <a:r>
                        <a:rPr lang="en-US" sz="1600" dirty="0" smtClean="0">
                          <a:hlinkClick r:id="rId9"/>
                        </a:rPr>
                        <a:t>Antiochus IV</a:t>
                      </a:r>
                      <a:r>
                        <a:rPr lang="en-US" sz="1600" baseline="0" dirty="0" smtClean="0">
                          <a:hlinkClick r:id="rId9"/>
                        </a:rPr>
                        <a:t> Epiphanes</a:t>
                      </a:r>
                      <a:endParaRPr lang="en-US" sz="1600" dirty="0"/>
                    </a:p>
                  </a:txBody>
                  <a:tcPr anchor="ctr"/>
                </a:tc>
                <a:tc>
                  <a:txBody>
                    <a:bodyPr/>
                    <a:lstStyle/>
                    <a:p>
                      <a:endParaRPr lang="en-US" sz="1600" dirty="0"/>
                    </a:p>
                  </a:txBody>
                  <a:tcPr anchor="ctr"/>
                </a:tc>
                <a:tc>
                  <a:txBody>
                    <a:bodyPr/>
                    <a:lstStyle/>
                    <a:p>
                      <a:r>
                        <a:rPr lang="en-US" sz="1600" dirty="0" smtClean="0"/>
                        <a:t>1 of</a:t>
                      </a:r>
                      <a:r>
                        <a:rPr lang="en-US" sz="1600" baseline="0" dirty="0" smtClean="0"/>
                        <a:t> the 4 heads:</a:t>
                      </a:r>
                      <a:r>
                        <a:rPr lang="en-US" sz="1600" baseline="0" dirty="0" smtClean="0">
                          <a:hlinkClick r:id="rId10"/>
                        </a:rPr>
                        <a:t> </a:t>
                      </a:r>
                      <a:r>
                        <a:rPr lang="en-US" sz="1600" dirty="0" smtClean="0">
                          <a:hlinkClick r:id="rId10"/>
                        </a:rPr>
                        <a:t>Seleucid Empire</a:t>
                      </a:r>
                      <a:endParaRPr lang="en-US" sz="1600" dirty="0"/>
                    </a:p>
                  </a:txBody>
                  <a:tcPr anchor="ctr"/>
                </a:tc>
                <a:tc>
                  <a:txBody>
                    <a:bodyPr/>
                    <a:lstStyle/>
                    <a:p>
                      <a:r>
                        <a:rPr lang="en-US" sz="1600" dirty="0" smtClean="0"/>
                        <a:t>Small horn from the south </a:t>
                      </a:r>
                      <a:r>
                        <a:rPr lang="en-US" sz="1100" dirty="0" smtClean="0"/>
                        <a:t>v9</a:t>
                      </a:r>
                      <a:endParaRPr lang="en-US" sz="1600" dirty="0"/>
                    </a:p>
                  </a:txBody>
                  <a:tcPr anchor="ctr"/>
                </a:tc>
              </a:tr>
              <a:tr h="370840">
                <a:tc>
                  <a:txBody>
                    <a:bodyPr/>
                    <a:lstStyle/>
                    <a:p>
                      <a:r>
                        <a:rPr lang="en-US" sz="1600" b="1" dirty="0" smtClean="0">
                          <a:hlinkClick r:id="rId11"/>
                        </a:rPr>
                        <a:t>Roman </a:t>
                      </a:r>
                      <a:endParaRPr lang="en-US" sz="1600" b="1" dirty="0"/>
                    </a:p>
                  </a:txBody>
                  <a:tcPr anchor="ctr"/>
                </a:tc>
                <a:tc>
                  <a:txBody>
                    <a:bodyPr/>
                    <a:lstStyle/>
                    <a:p>
                      <a:r>
                        <a:rPr lang="en-US" sz="1600" dirty="0" smtClean="0"/>
                        <a:t>Legs of Iron</a:t>
                      </a:r>
                      <a:endParaRPr lang="en-US" sz="1600" dirty="0"/>
                    </a:p>
                  </a:txBody>
                  <a:tcPr anchor="ctr"/>
                </a:tc>
                <a:tc>
                  <a:txBody>
                    <a:bodyPr/>
                    <a:lstStyle/>
                    <a:p>
                      <a:r>
                        <a:rPr lang="en-US" sz="1600" dirty="0" smtClean="0"/>
                        <a:t>Dreadful Beast</a:t>
                      </a:r>
                      <a:endParaRPr lang="en-US" sz="1600" dirty="0"/>
                    </a:p>
                  </a:txBody>
                  <a:tcPr anchor="ctr"/>
                </a:tc>
                <a:tc>
                  <a:txBody>
                    <a:bodyPr/>
                    <a:lstStyle/>
                    <a:p>
                      <a:endParaRPr lang="en-US" dirty="0"/>
                    </a:p>
                  </a:txBody>
                  <a:tcPr anchor="ctr"/>
                </a:tc>
              </a:tr>
              <a:tr h="370840">
                <a:tc>
                  <a:txBody>
                    <a:bodyPr/>
                    <a:lstStyle/>
                    <a:p>
                      <a:r>
                        <a:rPr lang="en-US" sz="1600" b="1" dirty="0" smtClean="0"/>
                        <a:t>Antichrist</a:t>
                      </a:r>
                      <a:endParaRPr lang="en-US" sz="1600" b="1" dirty="0"/>
                    </a:p>
                  </a:txBody>
                  <a:tcPr anchor="ctr"/>
                </a:tc>
                <a:tc>
                  <a:txBody>
                    <a:bodyPr/>
                    <a:lstStyle/>
                    <a:p>
                      <a:endParaRPr lang="en-US" sz="1600" dirty="0"/>
                    </a:p>
                  </a:txBody>
                  <a:tcPr anchor="ctr"/>
                </a:tc>
                <a:tc>
                  <a:txBody>
                    <a:bodyPr/>
                    <a:lstStyle/>
                    <a:p>
                      <a:endParaRPr lang="en-US" sz="1600" dirty="0"/>
                    </a:p>
                  </a:txBody>
                  <a:tcPr anchor="ctr"/>
                </a:tc>
                <a:tc>
                  <a:txBody>
                    <a:bodyPr/>
                    <a:lstStyle/>
                    <a:p>
                      <a:pPr marL="0" algn="l" defTabSz="914293" rtl="0" eaLnBrk="1" latinLnBrk="0" hangingPunct="1"/>
                      <a:r>
                        <a:rPr lang="en-US" sz="1600" dirty="0" smtClean="0"/>
                        <a:t>King - insolent</a:t>
                      </a:r>
                      <a:r>
                        <a:rPr lang="en-US" sz="1600" baseline="0" dirty="0" smtClean="0"/>
                        <a:t> and skilled in intrigue </a:t>
                      </a:r>
                      <a:r>
                        <a:rPr lang="en-US" sz="1100" kern="1200" baseline="0" dirty="0" smtClean="0">
                          <a:solidFill>
                            <a:schemeClr val="dk1"/>
                          </a:solidFill>
                          <a:latin typeface="+mn-lt"/>
                          <a:ea typeface="+mn-ea"/>
                          <a:cs typeface="+mn-cs"/>
                        </a:rPr>
                        <a:t>v23</a:t>
                      </a:r>
                      <a:endParaRPr lang="en-US" sz="1100" kern="1200" baseline="0" dirty="0">
                        <a:solidFill>
                          <a:schemeClr val="dk1"/>
                        </a:solidFill>
                        <a:latin typeface="+mn-lt"/>
                        <a:ea typeface="+mn-ea"/>
                        <a:cs typeface="+mn-cs"/>
                      </a:endParaRPr>
                    </a:p>
                  </a:txBody>
                  <a:tcPr anchor="ctr"/>
                </a:tc>
              </a:tr>
            </a:tbl>
          </a:graphicData>
        </a:graphic>
      </p:graphicFrame>
      <p:sp>
        <p:nvSpPr>
          <p:cNvPr id="2" name="Date Placeholder 1"/>
          <p:cNvSpPr>
            <a:spLocks noGrp="1"/>
          </p:cNvSpPr>
          <p:nvPr>
            <p:ph type="dt" sz="half" idx="10"/>
          </p:nvPr>
        </p:nvSpPr>
        <p:spPr/>
        <p:txBody>
          <a:bodyPr/>
          <a:lstStyle/>
          <a:p>
            <a:r>
              <a:rPr lang="en-US" dirty="0" smtClean="0"/>
              <a:t>April 19, 2016</a:t>
            </a:r>
            <a:endParaRPr lang="en-US" dirty="0"/>
          </a:p>
        </p:txBody>
      </p:sp>
      <p:sp>
        <p:nvSpPr>
          <p:cNvPr id="3" name="Footer Placeholder 2"/>
          <p:cNvSpPr>
            <a:spLocks noGrp="1"/>
          </p:cNvSpPr>
          <p:nvPr>
            <p:ph type="ftr" sz="quarter" idx="11"/>
          </p:nvPr>
        </p:nvSpPr>
        <p:spPr/>
        <p:txBody>
          <a:bodyPr/>
          <a:lstStyle/>
          <a:p>
            <a:r>
              <a:rPr lang="fr-FR" dirty="0" smtClean="0"/>
              <a:t>Lesson 8 - Daniel 8</a:t>
            </a:r>
            <a:endParaRPr lang="en-US" dirty="0"/>
          </a:p>
        </p:txBody>
      </p:sp>
      <p:sp>
        <p:nvSpPr>
          <p:cNvPr id="4" name="Slide Number Placeholder 3"/>
          <p:cNvSpPr>
            <a:spLocks noGrp="1"/>
          </p:cNvSpPr>
          <p:nvPr>
            <p:ph type="sldNum" sz="quarter" idx="12"/>
          </p:nvPr>
        </p:nvSpPr>
        <p:spPr/>
        <p:txBody>
          <a:bodyPr/>
          <a:lstStyle/>
          <a:p>
            <a:fld id="{5762F52A-C960-462B-8236-8A9481EACB9C}" type="slidenum">
              <a:rPr lang="en-US" smtClean="0"/>
              <a:pPr/>
              <a:t>15</a:t>
            </a:fld>
            <a:endParaRPr lang="en-US" dirty="0"/>
          </a:p>
        </p:txBody>
      </p:sp>
    </p:spTree>
    <p:extLst>
      <p:ext uri="{BB962C8B-B14F-4D97-AF65-F5344CB8AC3E}">
        <p14:creationId xmlns:p14="http://schemas.microsoft.com/office/powerpoint/2010/main" val="3746959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7302"/>
            <a:ext cx="8059056" cy="4503797"/>
          </a:xfrm>
          <a:prstGeom prst="rect">
            <a:avLst/>
          </a:prstGeom>
        </p:spPr>
        <p:txBody>
          <a:bodyPr wrap="square">
            <a:spAutoFit/>
          </a:bodyPr>
          <a:lstStyle/>
          <a:p>
            <a:pPr marL="457200" indent="-457200">
              <a:lnSpc>
                <a:spcPts val="4000"/>
              </a:lnSpc>
              <a:buFont typeface="Arial" panose="020B0604020202020204" pitchFamily="34" charset="0"/>
              <a:buChar char="•"/>
            </a:pPr>
            <a:r>
              <a:rPr lang="en-US" sz="2800" dirty="0" smtClean="0"/>
              <a:t>Daniel the Prophet  (</a:t>
            </a:r>
            <a:r>
              <a:rPr lang="en-US" sz="2800" dirty="0" smtClean="0">
                <a:hlinkClick r:id="rId3"/>
              </a:rPr>
              <a:t>Daniel 8:1-2, 15-19, 26-27</a:t>
            </a:r>
            <a:r>
              <a:rPr lang="en-US" sz="2800" dirty="0" smtClean="0"/>
              <a:t>)</a:t>
            </a:r>
          </a:p>
          <a:p>
            <a:pPr marL="914346" lvl="1" indent="-457200">
              <a:lnSpc>
                <a:spcPts val="2400"/>
              </a:lnSpc>
              <a:buFont typeface="Wingdings" panose="05000000000000000000" pitchFamily="2" charset="2"/>
              <a:buChar char="§"/>
            </a:pPr>
            <a:r>
              <a:rPr lang="en-US" sz="2000" dirty="0" smtClean="0"/>
              <a:t>Receiving the vision</a:t>
            </a:r>
          </a:p>
          <a:p>
            <a:pPr marL="914346" lvl="1" indent="-457200">
              <a:lnSpc>
                <a:spcPts val="2400"/>
              </a:lnSpc>
              <a:buFont typeface="Wingdings" panose="05000000000000000000" pitchFamily="2" charset="2"/>
              <a:buChar char="§"/>
            </a:pPr>
            <a:r>
              <a:rPr lang="en-US" sz="2000" dirty="0" smtClean="0"/>
              <a:t>Requesting the meaning of the vision</a:t>
            </a:r>
            <a:endParaRPr lang="en-US" sz="2000" dirty="0"/>
          </a:p>
          <a:p>
            <a:pPr marL="457200" indent="-457200">
              <a:lnSpc>
                <a:spcPts val="4000"/>
              </a:lnSpc>
              <a:buFont typeface="Arial" panose="020B0604020202020204" pitchFamily="34" charset="0"/>
              <a:buChar char="•"/>
            </a:pPr>
            <a:r>
              <a:rPr lang="en-US" sz="2800" dirty="0" smtClean="0">
                <a:hlinkClick r:id="rId4"/>
              </a:rPr>
              <a:t>Cyrus II, The Great, King of Persia</a:t>
            </a:r>
            <a:r>
              <a:rPr lang="en-US" sz="2800" dirty="0" smtClean="0"/>
              <a:t>  (</a:t>
            </a:r>
            <a:r>
              <a:rPr lang="en-US" sz="2800" dirty="0" smtClean="0">
                <a:hlinkClick r:id="rId5"/>
              </a:rPr>
              <a:t>Daniel 8:3-4, 20</a:t>
            </a:r>
            <a:r>
              <a:rPr lang="en-US" sz="2800" dirty="0" smtClean="0"/>
              <a:t>)</a:t>
            </a:r>
          </a:p>
          <a:p>
            <a:pPr marL="914346" lvl="1" indent="-457200">
              <a:lnSpc>
                <a:spcPts val="2400"/>
              </a:lnSpc>
              <a:buFont typeface="Wingdings" panose="05000000000000000000" pitchFamily="2" charset="2"/>
              <a:buChar char="§"/>
            </a:pPr>
            <a:r>
              <a:rPr lang="en-US" sz="2000" dirty="0"/>
              <a:t>Righteous </a:t>
            </a:r>
            <a:r>
              <a:rPr lang="en-US" sz="2000" dirty="0" smtClean="0"/>
              <a:t>Man  (</a:t>
            </a:r>
            <a:r>
              <a:rPr lang="en-US" sz="2000" dirty="0" smtClean="0">
                <a:hlinkClick r:id="rId6"/>
              </a:rPr>
              <a:t>Isaiah 44:28</a:t>
            </a:r>
            <a:r>
              <a:rPr lang="en-US" sz="2000" dirty="0" smtClean="0"/>
              <a:t>)</a:t>
            </a:r>
            <a:endParaRPr lang="en-US" sz="2000" dirty="0"/>
          </a:p>
          <a:p>
            <a:pPr marL="914346" lvl="1" indent="-457200">
              <a:lnSpc>
                <a:spcPts val="2400"/>
              </a:lnSpc>
              <a:buFont typeface="Wingdings" panose="05000000000000000000" pitchFamily="2" charset="2"/>
              <a:buChar char="§"/>
            </a:pPr>
            <a:r>
              <a:rPr lang="en-US" sz="2000" dirty="0"/>
              <a:t>The Lord’s </a:t>
            </a:r>
            <a:r>
              <a:rPr lang="en-US" sz="2000" dirty="0" smtClean="0"/>
              <a:t>anointed  </a:t>
            </a:r>
            <a:r>
              <a:rPr lang="en-US" sz="2000" dirty="0"/>
              <a:t>(</a:t>
            </a:r>
            <a:r>
              <a:rPr lang="en-US" sz="2000" dirty="0">
                <a:hlinkClick r:id="rId7"/>
              </a:rPr>
              <a:t>Isaiah 45:1</a:t>
            </a:r>
            <a:r>
              <a:rPr lang="en-US" sz="2000" dirty="0"/>
              <a:t>)</a:t>
            </a:r>
          </a:p>
          <a:p>
            <a:pPr marL="457200" indent="-457200">
              <a:lnSpc>
                <a:spcPts val="4000"/>
              </a:lnSpc>
              <a:buFont typeface="Arial" panose="020B0604020202020204" pitchFamily="34" charset="0"/>
              <a:buChar char="•"/>
            </a:pPr>
            <a:r>
              <a:rPr lang="en-US" sz="2800" dirty="0" smtClean="0">
                <a:hlinkClick r:id="rId8"/>
              </a:rPr>
              <a:t>Alexander III of Macedon, The Great</a:t>
            </a:r>
            <a:r>
              <a:rPr lang="en-US" sz="2800" dirty="0" smtClean="0"/>
              <a:t>  (</a:t>
            </a:r>
            <a:r>
              <a:rPr lang="en-US" sz="2800" dirty="0" smtClean="0">
                <a:hlinkClick r:id="rId9"/>
              </a:rPr>
              <a:t>8:5-8, 21-22</a:t>
            </a:r>
            <a:r>
              <a:rPr lang="en-US" sz="2800" dirty="0" smtClean="0"/>
              <a:t>)</a:t>
            </a:r>
          </a:p>
          <a:p>
            <a:pPr marL="914346" lvl="1" indent="-457200">
              <a:lnSpc>
                <a:spcPts val="2400"/>
              </a:lnSpc>
              <a:buFont typeface="Wingdings" panose="05000000000000000000" pitchFamily="2" charset="2"/>
              <a:buChar char="§"/>
            </a:pPr>
            <a:r>
              <a:rPr lang="en-US" sz="2000" dirty="0" smtClean="0"/>
              <a:t>He-goat </a:t>
            </a:r>
            <a:r>
              <a:rPr lang="en-US" sz="2000" dirty="0"/>
              <a:t>from the </a:t>
            </a:r>
            <a:r>
              <a:rPr lang="en-US" sz="2000" dirty="0" smtClean="0"/>
              <a:t>west over the surface of the whole earth</a:t>
            </a:r>
          </a:p>
          <a:p>
            <a:pPr marL="457200" indent="-457200">
              <a:lnSpc>
                <a:spcPts val="4000"/>
              </a:lnSpc>
              <a:buFont typeface="Arial" panose="020B0604020202020204" pitchFamily="34" charset="0"/>
              <a:buChar char="•"/>
            </a:pPr>
            <a:r>
              <a:rPr lang="en-US" sz="2800" dirty="0" smtClean="0">
                <a:hlinkClick r:id="rId10"/>
              </a:rPr>
              <a:t>Antiochus IV Epiphanes</a:t>
            </a:r>
            <a:r>
              <a:rPr lang="en-US" sz="2800" dirty="0" smtClean="0"/>
              <a:t>  (</a:t>
            </a:r>
            <a:r>
              <a:rPr lang="en-US" sz="2800" dirty="0" smtClean="0">
                <a:hlinkClick r:id="rId11"/>
              </a:rPr>
              <a:t>Daniel 8:9-14</a:t>
            </a:r>
            <a:r>
              <a:rPr lang="en-US" sz="2800" dirty="0" smtClean="0"/>
              <a:t>)</a:t>
            </a:r>
          </a:p>
          <a:p>
            <a:pPr marL="914346" lvl="1" indent="-457200">
              <a:lnSpc>
                <a:spcPts val="2400"/>
              </a:lnSpc>
              <a:buFont typeface="Wingdings" panose="05000000000000000000" pitchFamily="2" charset="2"/>
              <a:buChar char="§"/>
            </a:pPr>
            <a:r>
              <a:rPr lang="en-US" sz="2000" dirty="0" smtClean="0"/>
              <a:t>A king emerges of unusual significance</a:t>
            </a:r>
          </a:p>
          <a:p>
            <a:pPr marL="457200" indent="-457200">
              <a:lnSpc>
                <a:spcPts val="4000"/>
              </a:lnSpc>
              <a:buFont typeface="Arial" panose="020B0604020202020204" pitchFamily="34" charset="0"/>
              <a:buChar char="•"/>
            </a:pPr>
            <a:r>
              <a:rPr lang="en-US" sz="2800" dirty="0" smtClean="0"/>
              <a:t>The Antichrist  (</a:t>
            </a:r>
            <a:r>
              <a:rPr lang="en-US" sz="2800" dirty="0" smtClean="0">
                <a:hlinkClick r:id="rId12"/>
              </a:rPr>
              <a:t>Daniel 8:23-27</a:t>
            </a:r>
            <a:r>
              <a:rPr lang="en-US" sz="2800" dirty="0" smtClean="0"/>
              <a:t>)</a:t>
            </a:r>
            <a:endParaRPr lang="en-US" sz="2800" dirty="0"/>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13"/>
              </a:rPr>
              <a:t>Daniel </a:t>
            </a:r>
            <a:r>
              <a:rPr lang="en-US" sz="3600" dirty="0">
                <a:hlinkClick r:id="rId13"/>
              </a:rPr>
              <a:t>8</a:t>
            </a:r>
            <a:endParaRPr lang="en-US" sz="3200" dirty="0" smtClean="0"/>
          </a:p>
          <a:p>
            <a:pPr algn="ctr"/>
            <a:r>
              <a:rPr lang="en-US" sz="3200" b="1" dirty="0" smtClean="0"/>
              <a:t>Observation</a:t>
            </a:r>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16</a:t>
            </a:fld>
            <a:endParaRPr lang="en-US" dirty="0"/>
          </a:p>
        </p:txBody>
      </p:sp>
    </p:spTree>
    <p:extLst>
      <p:ext uri="{BB962C8B-B14F-4D97-AF65-F5344CB8AC3E}">
        <p14:creationId xmlns:p14="http://schemas.microsoft.com/office/powerpoint/2010/main" val="423431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525656" cy="4524315"/>
          </a:xfrm>
          <a:prstGeom prst="rect">
            <a:avLst/>
          </a:prstGeom>
        </p:spPr>
        <p:txBody>
          <a:bodyPr wrap="square">
            <a:spAutoFit/>
          </a:bodyPr>
          <a:lstStyle/>
          <a:p>
            <a:r>
              <a:rPr lang="en-US" sz="2400" baseline="30000" dirty="0" smtClean="0"/>
              <a:t>1</a:t>
            </a:r>
            <a:r>
              <a:rPr lang="en-US" sz="2400" baseline="30000" dirty="0"/>
              <a:t> </a:t>
            </a:r>
            <a:r>
              <a:rPr lang="en-US" sz="2400" dirty="0"/>
              <a:t>In the third year of the reign of King Belshazzar a vision appeared to me, Daniel, after that which appeared to me at the first. </a:t>
            </a:r>
            <a:r>
              <a:rPr lang="en-US" sz="2400" baseline="30000" dirty="0"/>
              <a:t>2 </a:t>
            </a:r>
            <a:r>
              <a:rPr lang="en-US" sz="2400" dirty="0"/>
              <a:t>And I saw in the vision; and when I saw, I was in Susa the citadel, which is in the province of Elam. And I saw in the vision, and I was at the Ulai canal. </a:t>
            </a:r>
            <a:r>
              <a:rPr lang="en-US" sz="2400" baseline="30000" dirty="0"/>
              <a:t>3 </a:t>
            </a:r>
            <a:r>
              <a:rPr lang="en-US" sz="2400" dirty="0"/>
              <a:t>I raised my eyes and saw, and behold, a ram standing on the bank of the canal. It had two horns, and both horns were high, but one was higher than the other, and the higher one came up last. </a:t>
            </a:r>
            <a:r>
              <a:rPr lang="en-US" sz="2400" baseline="30000" dirty="0"/>
              <a:t>4 </a:t>
            </a:r>
            <a:r>
              <a:rPr lang="en-US" sz="2400" dirty="0"/>
              <a:t>I saw the ram charging westward and northward and southward. No beast could stand before him, and there was no one who could rescue from his power. He did as he pleased and became great</a:t>
            </a:r>
            <a:r>
              <a:rPr lang="en-US" sz="2400" dirty="0" smtClean="0"/>
              <a:t>. </a:t>
            </a:r>
            <a:endParaRPr lang="en-US" sz="24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8:1-14</a:t>
            </a:r>
            <a:r>
              <a:rPr lang="en-US" sz="3600" dirty="0" smtClean="0"/>
              <a:t> </a:t>
            </a:r>
            <a:r>
              <a:rPr lang="en-US" sz="3200" dirty="0" smtClean="0"/>
              <a:t>(ESV)</a:t>
            </a:r>
          </a:p>
          <a:p>
            <a:pPr algn="ctr"/>
            <a:r>
              <a:rPr lang="en-US" sz="3200" b="1" dirty="0" smtClean="0"/>
              <a:t>Vision of Ram </a:t>
            </a:r>
            <a:r>
              <a:rPr lang="en-US" sz="3200" b="1" dirty="0"/>
              <a:t>and </a:t>
            </a:r>
            <a:r>
              <a:rPr lang="en-US" sz="3200" b="1" dirty="0" smtClean="0"/>
              <a:t>Goat</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17</a:t>
            </a:fld>
            <a:endParaRPr lang="en-US" dirty="0"/>
          </a:p>
        </p:txBody>
      </p:sp>
      <p:sp>
        <p:nvSpPr>
          <p:cNvPr id="2" name="Rectangle 1"/>
          <p:cNvSpPr/>
          <p:nvPr/>
        </p:nvSpPr>
        <p:spPr>
          <a:xfrm>
            <a:off x="838200" y="3483124"/>
            <a:ext cx="7620000" cy="26022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553200" y="3116122"/>
            <a:ext cx="1905000" cy="36367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flipH="1">
            <a:off x="6553200" y="3479800"/>
            <a:ext cx="1905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rot="16200000">
            <a:off x="-1384178" y="4051299"/>
            <a:ext cx="3800435" cy="369332"/>
          </a:xfrm>
          <a:prstGeom prst="rect">
            <a:avLst/>
          </a:prstGeom>
        </p:spPr>
        <p:txBody>
          <a:bodyPr wrap="square">
            <a:spAutoFit/>
          </a:bodyPr>
          <a:lstStyle/>
          <a:p>
            <a:r>
              <a:rPr lang="en-US" dirty="0">
                <a:hlinkClick r:id="rId4"/>
              </a:rPr>
              <a:t>Cyrus II, The Great, King of Persia</a:t>
            </a:r>
            <a:r>
              <a:rPr lang="en-US" dirty="0"/>
              <a:t> </a:t>
            </a:r>
          </a:p>
        </p:txBody>
      </p:sp>
    </p:spTree>
    <p:extLst>
      <p:ext uri="{BB962C8B-B14F-4D97-AF65-F5344CB8AC3E}">
        <p14:creationId xmlns:p14="http://schemas.microsoft.com/office/powerpoint/2010/main" val="3035760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525656" cy="4493538"/>
          </a:xfrm>
          <a:prstGeom prst="rect">
            <a:avLst/>
          </a:prstGeom>
        </p:spPr>
        <p:txBody>
          <a:bodyPr wrap="square">
            <a:spAutoFit/>
          </a:bodyPr>
          <a:lstStyle/>
          <a:p>
            <a:r>
              <a:rPr lang="en-US" sz="2200" baseline="30000" dirty="0" smtClean="0"/>
              <a:t>5</a:t>
            </a:r>
            <a:r>
              <a:rPr lang="en-US" sz="2200" baseline="30000" dirty="0"/>
              <a:t> </a:t>
            </a:r>
            <a:r>
              <a:rPr lang="en-US" sz="2200" dirty="0"/>
              <a:t>As I was considering, behold, a male goat came from the west across the face of the whole earth, without touching the ground. And the goat had a conspicuous horn between his eyes. </a:t>
            </a:r>
            <a:r>
              <a:rPr lang="en-US" sz="2200" baseline="30000" dirty="0"/>
              <a:t>6 </a:t>
            </a:r>
            <a:r>
              <a:rPr lang="en-US" sz="2200" dirty="0"/>
              <a:t>He came to the ram with the two horns, which I had seen standing on the bank of the canal, and he ran at him in his powerful wrath. </a:t>
            </a:r>
            <a:r>
              <a:rPr lang="en-US" sz="2200" baseline="30000" dirty="0"/>
              <a:t>7 </a:t>
            </a:r>
            <a:r>
              <a:rPr lang="en-US" sz="2200" dirty="0"/>
              <a:t>I saw him come close to the ram, and he was enraged against him and struck the ram and broke his two horns. And the ram had no power to stand before him, but he cast him down to the ground and trampled on him. And there was no one who could rescue the ram from his power. </a:t>
            </a:r>
            <a:r>
              <a:rPr lang="en-US" sz="2200" baseline="30000" dirty="0"/>
              <a:t>8 </a:t>
            </a:r>
            <a:r>
              <a:rPr lang="en-US" sz="2200" dirty="0"/>
              <a:t>Then the goat became exceedingly great, but when he was strong, the great horn was broken, and instead of it there came up four conspicuous horns toward the four winds of heaven</a:t>
            </a:r>
            <a:r>
              <a:rPr lang="en-US" sz="2200" dirty="0" smtClean="0"/>
              <a:t>. </a:t>
            </a:r>
            <a:endParaRPr lang="en-US" sz="22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8:1-14</a:t>
            </a:r>
            <a:r>
              <a:rPr lang="en-US" sz="3600" dirty="0" smtClean="0"/>
              <a:t> </a:t>
            </a:r>
            <a:r>
              <a:rPr lang="en-US" sz="3200" dirty="0" smtClean="0"/>
              <a:t>(ESV)</a:t>
            </a:r>
          </a:p>
          <a:p>
            <a:pPr algn="ctr"/>
            <a:r>
              <a:rPr lang="en-US" sz="3200" b="1" dirty="0" smtClean="0"/>
              <a:t>Vision of Ram </a:t>
            </a:r>
            <a:r>
              <a:rPr lang="en-US" sz="3200" b="1" dirty="0"/>
              <a:t>and </a:t>
            </a:r>
            <a:r>
              <a:rPr lang="en-US" sz="3200" b="1" dirty="0" smtClean="0"/>
              <a:t>Goat</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18</a:t>
            </a:fld>
            <a:endParaRPr lang="en-US" dirty="0"/>
          </a:p>
        </p:txBody>
      </p:sp>
      <p:sp>
        <p:nvSpPr>
          <p:cNvPr id="9" name="Rectangle 8"/>
          <p:cNvSpPr/>
          <p:nvPr/>
        </p:nvSpPr>
        <p:spPr>
          <a:xfrm>
            <a:off x="838200" y="1611396"/>
            <a:ext cx="7620000" cy="447398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16200000">
            <a:off x="-1207629" y="3610524"/>
            <a:ext cx="3627981" cy="369332"/>
          </a:xfrm>
          <a:prstGeom prst="rect">
            <a:avLst/>
          </a:prstGeom>
        </p:spPr>
        <p:txBody>
          <a:bodyPr wrap="none">
            <a:spAutoFit/>
          </a:bodyPr>
          <a:lstStyle/>
          <a:p>
            <a:r>
              <a:rPr lang="en-US" dirty="0">
                <a:hlinkClick r:id="rId4"/>
              </a:rPr>
              <a:t>Alexander III of Macedon, The Great</a:t>
            </a:r>
            <a:r>
              <a:rPr lang="en-US" dirty="0"/>
              <a:t> </a:t>
            </a:r>
          </a:p>
        </p:txBody>
      </p:sp>
    </p:spTree>
    <p:extLst>
      <p:ext uri="{BB962C8B-B14F-4D97-AF65-F5344CB8AC3E}">
        <p14:creationId xmlns:p14="http://schemas.microsoft.com/office/powerpoint/2010/main" val="247042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601856" cy="4939814"/>
          </a:xfrm>
          <a:prstGeom prst="rect">
            <a:avLst/>
          </a:prstGeom>
        </p:spPr>
        <p:txBody>
          <a:bodyPr wrap="square">
            <a:spAutoFit/>
          </a:bodyPr>
          <a:lstStyle/>
          <a:p>
            <a:r>
              <a:rPr lang="en-US" sz="2100" baseline="30000" dirty="0" smtClean="0"/>
              <a:t>9</a:t>
            </a:r>
            <a:r>
              <a:rPr lang="en-US" sz="2100" baseline="30000" dirty="0"/>
              <a:t> </a:t>
            </a:r>
            <a:r>
              <a:rPr lang="en-US" sz="2100" dirty="0"/>
              <a:t>Out of one of them came a little horn, which grew exceedingly great toward the south, toward the east, and toward the glorious land. </a:t>
            </a:r>
            <a:r>
              <a:rPr lang="en-US" sz="2100" baseline="30000" dirty="0"/>
              <a:t>10 </a:t>
            </a:r>
            <a:r>
              <a:rPr lang="en-US" sz="2100" dirty="0"/>
              <a:t>It grew great, even to the host of heaven. And some of the host and </a:t>
            </a:r>
            <a:r>
              <a:rPr lang="en-US" sz="2100" dirty="0" smtClean="0"/>
              <a:t>some </a:t>
            </a:r>
            <a:r>
              <a:rPr lang="en-US" sz="2100" dirty="0"/>
              <a:t>of the stars it threw down to the ground and trampled on them. </a:t>
            </a:r>
            <a:r>
              <a:rPr lang="en-US" sz="2100" baseline="30000" dirty="0"/>
              <a:t>11 </a:t>
            </a:r>
            <a:r>
              <a:rPr lang="en-US" sz="2100" dirty="0"/>
              <a:t>It became great, even as great as the Prince of the host. And the regular burnt offering was taken away from him, and the place of his sanctuary was overthrown. </a:t>
            </a:r>
            <a:r>
              <a:rPr lang="en-US" sz="2100" baseline="30000" dirty="0"/>
              <a:t>12 </a:t>
            </a:r>
            <a:r>
              <a:rPr lang="en-US" sz="2100" dirty="0"/>
              <a:t>And a host will be given over to it together with the regular burnt offering because of </a:t>
            </a:r>
            <a:r>
              <a:rPr lang="en-US" sz="2100" dirty="0" smtClean="0"/>
              <a:t>transgression, </a:t>
            </a:r>
            <a:r>
              <a:rPr lang="en-US" sz="2100" dirty="0"/>
              <a:t>and it will throw truth to the ground, and it will act and prosper. </a:t>
            </a:r>
            <a:r>
              <a:rPr lang="en-US" sz="2100" baseline="30000" dirty="0"/>
              <a:t>13 </a:t>
            </a:r>
            <a:r>
              <a:rPr lang="en-US" sz="2100" dirty="0"/>
              <a:t>Then I heard a holy one speaking, and another holy one said to the one who spoke, “For how long is the vision concerning the regular burnt offering, the transgression that makes desolate, and the giving over of the sanctuary and host to be trampled underfoot?” </a:t>
            </a:r>
            <a:r>
              <a:rPr lang="en-US" sz="2100" baseline="30000" dirty="0"/>
              <a:t>14 </a:t>
            </a:r>
            <a:r>
              <a:rPr lang="en-US" sz="2100" dirty="0"/>
              <a:t>And he said to </a:t>
            </a:r>
            <a:r>
              <a:rPr lang="en-US" sz="2100" dirty="0" smtClean="0"/>
              <a:t>me, </a:t>
            </a:r>
            <a:r>
              <a:rPr lang="en-US" sz="2100" dirty="0"/>
              <a:t>“For 2,300 evenings and mornings. Then the sanctuary shall be restored to its rightful state</a:t>
            </a:r>
            <a:r>
              <a:rPr lang="en-US" sz="2100" dirty="0" smtClean="0"/>
              <a:t>.”</a:t>
            </a:r>
            <a:r>
              <a:rPr lang="en-US" sz="2100" dirty="0"/>
              <a:t> </a:t>
            </a:r>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8:1-14</a:t>
            </a:r>
            <a:r>
              <a:rPr lang="en-US" sz="3600" dirty="0" smtClean="0"/>
              <a:t> </a:t>
            </a:r>
            <a:r>
              <a:rPr lang="en-US" sz="3200" dirty="0" smtClean="0"/>
              <a:t>(ESV)</a:t>
            </a:r>
          </a:p>
          <a:p>
            <a:pPr algn="ctr"/>
            <a:r>
              <a:rPr lang="en-US" sz="3200" b="1" dirty="0" smtClean="0"/>
              <a:t>Vision of Ram </a:t>
            </a:r>
            <a:r>
              <a:rPr lang="en-US" sz="3200" b="1" dirty="0"/>
              <a:t>and </a:t>
            </a:r>
            <a:r>
              <a:rPr lang="en-US" sz="3200" b="1" dirty="0" smtClean="0"/>
              <a:t>Goat</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19</a:t>
            </a:fld>
            <a:endParaRPr lang="en-US" dirty="0"/>
          </a:p>
        </p:txBody>
      </p:sp>
      <p:sp>
        <p:nvSpPr>
          <p:cNvPr id="10" name="Rectangle 9"/>
          <p:cNvSpPr/>
          <p:nvPr/>
        </p:nvSpPr>
        <p:spPr>
          <a:xfrm>
            <a:off x="838200" y="1611396"/>
            <a:ext cx="7620000" cy="488371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16200000">
            <a:off x="-611825" y="3700520"/>
            <a:ext cx="2436373" cy="369332"/>
          </a:xfrm>
          <a:prstGeom prst="rect">
            <a:avLst/>
          </a:prstGeom>
        </p:spPr>
        <p:txBody>
          <a:bodyPr wrap="none">
            <a:spAutoFit/>
          </a:bodyPr>
          <a:lstStyle/>
          <a:p>
            <a:r>
              <a:rPr lang="en-US" dirty="0">
                <a:hlinkClick r:id="rId4"/>
              </a:rPr>
              <a:t>Antiochus IV Epiphanes</a:t>
            </a:r>
            <a:r>
              <a:rPr lang="en-US" dirty="0"/>
              <a:t> </a:t>
            </a:r>
          </a:p>
        </p:txBody>
      </p:sp>
    </p:spTree>
    <p:extLst>
      <p:ext uri="{BB962C8B-B14F-4D97-AF65-F5344CB8AC3E}">
        <p14:creationId xmlns:p14="http://schemas.microsoft.com/office/powerpoint/2010/main" val="3614973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377954" cy="3877985"/>
          </a:xfrm>
          <a:prstGeom prst="rect">
            <a:avLst/>
          </a:prstGeom>
        </p:spPr>
        <p:txBody>
          <a:bodyPr wrap="square">
            <a:spAutoFit/>
          </a:bodyPr>
          <a:lstStyle/>
          <a:p>
            <a:pPr>
              <a:spcAft>
                <a:spcPts val="600"/>
              </a:spcAft>
            </a:pPr>
            <a:r>
              <a:rPr lang="en-US" sz="3200" b="1" dirty="0" smtClean="0"/>
              <a:t>Daniel 8:27 </a:t>
            </a:r>
            <a:r>
              <a:rPr lang="en-US" sz="2800" b="1" dirty="0" smtClean="0"/>
              <a:t>(ESV)</a:t>
            </a:r>
            <a:endParaRPr lang="en-US" sz="3600" b="1" dirty="0">
              <a:solidFill>
                <a:srgbClr val="000000"/>
              </a:solidFill>
            </a:endParaRPr>
          </a:p>
          <a:p>
            <a:pPr>
              <a:spcAft>
                <a:spcPts val="600"/>
              </a:spcAft>
            </a:pPr>
            <a:r>
              <a:rPr lang="en-US" sz="2800" dirty="0"/>
              <a:t>Then I, Daniel, was exhausted and sick for days. Then I got up again and carried on the king’s business; but I was astounded at the vision, </a:t>
            </a:r>
            <a:r>
              <a:rPr lang="en-US" sz="2800" dirty="0" smtClean="0"/>
              <a:t>    and </a:t>
            </a:r>
            <a:r>
              <a:rPr lang="en-US" sz="2800" dirty="0"/>
              <a:t>there was none to explain it. </a:t>
            </a:r>
            <a:r>
              <a:rPr lang="en-US" sz="2800" dirty="0" smtClean="0"/>
              <a:t> </a:t>
            </a:r>
          </a:p>
          <a:p>
            <a:pPr algn="r">
              <a:spcAft>
                <a:spcPts val="1200"/>
              </a:spcAft>
            </a:pPr>
            <a:r>
              <a:rPr lang="en-US" sz="3200" b="1" dirty="0" smtClean="0"/>
              <a:t>Daniel 8:27 </a:t>
            </a:r>
            <a:r>
              <a:rPr lang="en-US" sz="2800" b="1" dirty="0" smtClean="0"/>
              <a:t>(ESV)</a:t>
            </a:r>
          </a:p>
          <a:p>
            <a:pPr algn="ctr">
              <a:spcAft>
                <a:spcPts val="1200"/>
              </a:spcAft>
            </a:pPr>
            <a:endParaRPr lang="en-US" sz="2000" dirty="0" smtClean="0"/>
          </a:p>
          <a:p>
            <a:pPr algn="ctr">
              <a:spcAft>
                <a:spcPts val="1200"/>
              </a:spcAft>
            </a:pPr>
            <a:r>
              <a:rPr lang="en-US" sz="2000" dirty="0" smtClean="0"/>
              <a:t>( Daniel’s </a:t>
            </a:r>
            <a:r>
              <a:rPr lang="en-US" sz="2000" dirty="0"/>
              <a:t>response to the dream about the ram and the male </a:t>
            </a:r>
            <a:r>
              <a:rPr lang="en-US" sz="2000" dirty="0" smtClean="0"/>
              <a:t>goat )</a:t>
            </a:r>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Memory Verse</a:t>
            </a:r>
            <a:endParaRPr lang="en-US" sz="3200" b="1" dirty="0" smtClean="0"/>
          </a:p>
        </p:txBody>
      </p:sp>
      <p:sp>
        <p:nvSpPr>
          <p:cNvPr id="10" name="Date Placeholder 9"/>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a:t>
            </a:fld>
            <a:endParaRPr lang="en-US" dirty="0"/>
          </a:p>
        </p:txBody>
      </p:sp>
    </p:spTree>
    <p:extLst>
      <p:ext uri="{BB962C8B-B14F-4D97-AF65-F5344CB8AC3E}">
        <p14:creationId xmlns:p14="http://schemas.microsoft.com/office/powerpoint/2010/main" val="2557286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3570" y="105228"/>
            <a:ext cx="8229600" cy="1143000"/>
          </a:xfrm>
        </p:spPr>
        <p:txBody>
          <a:bodyPr>
            <a:normAutofit/>
          </a:bodyPr>
          <a:lstStyle/>
          <a:p>
            <a:r>
              <a:rPr lang="en-US" sz="4000" dirty="0">
                <a:hlinkClick r:id="rId2"/>
              </a:rPr>
              <a:t>Antiochus </a:t>
            </a:r>
            <a:r>
              <a:rPr lang="en-US" sz="4000" dirty="0" smtClean="0">
                <a:hlinkClick r:id="rId2"/>
              </a:rPr>
              <a:t>Epiphanes</a:t>
            </a:r>
            <a:endParaRPr lang="en-US" sz="4000" dirty="0"/>
          </a:p>
        </p:txBody>
      </p:sp>
      <p:sp>
        <p:nvSpPr>
          <p:cNvPr id="11" name="Content Placeholder 10"/>
          <p:cNvSpPr>
            <a:spLocks noGrp="1"/>
          </p:cNvSpPr>
          <p:nvPr>
            <p:ph idx="1"/>
          </p:nvPr>
        </p:nvSpPr>
        <p:spPr>
          <a:xfrm>
            <a:off x="791028" y="1614715"/>
            <a:ext cx="7848600" cy="4525963"/>
          </a:xfrm>
        </p:spPr>
        <p:txBody>
          <a:bodyPr>
            <a:normAutofit lnSpcReduction="10000"/>
          </a:bodyPr>
          <a:lstStyle/>
          <a:p>
            <a:r>
              <a:rPr lang="en-US" sz="2400" dirty="0" smtClean="0"/>
              <a:t>Known as one of the cruelest tyrants in history</a:t>
            </a:r>
          </a:p>
          <a:p>
            <a:r>
              <a:rPr lang="en-US" sz="2400" dirty="0" smtClean="0"/>
              <a:t>Gave himself the name Epiphanes; Illustrious, manifest god </a:t>
            </a:r>
          </a:p>
          <a:p>
            <a:r>
              <a:rPr lang="en-US" sz="2400" dirty="0" smtClean="0"/>
              <a:t>Dec 14, 168 BC – Alter used to sacrifice a pig </a:t>
            </a:r>
          </a:p>
          <a:p>
            <a:pPr lvl="1"/>
            <a:r>
              <a:rPr lang="en-US" sz="2000" dirty="0" smtClean="0"/>
              <a:t>The abomination that makes desolate </a:t>
            </a:r>
          </a:p>
          <a:p>
            <a:r>
              <a:rPr lang="en-US" sz="2400" dirty="0" smtClean="0"/>
              <a:t>Dec 14, 165 BC – Temple purified, burnt offering restored</a:t>
            </a:r>
          </a:p>
          <a:p>
            <a:pPr lvl="1"/>
            <a:r>
              <a:rPr lang="en-US" sz="2000" dirty="0" smtClean="0">
                <a:hlinkClick r:id="rId3"/>
              </a:rPr>
              <a:t>Judas Maccabeus</a:t>
            </a:r>
            <a:r>
              <a:rPr lang="en-US" sz="2000" dirty="0" smtClean="0"/>
              <a:t> defeated the </a:t>
            </a:r>
            <a:r>
              <a:rPr lang="en-US" sz="2000" dirty="0" smtClean="0">
                <a:hlinkClick r:id="rId4"/>
              </a:rPr>
              <a:t>Seleucids</a:t>
            </a:r>
            <a:endParaRPr lang="en-US" sz="2000" dirty="0" smtClean="0"/>
          </a:p>
          <a:p>
            <a:pPr lvl="1"/>
            <a:r>
              <a:rPr lang="en-US" sz="2000" dirty="0" smtClean="0"/>
              <a:t>Festival of Lights and Feast of Dedication: </a:t>
            </a:r>
            <a:r>
              <a:rPr lang="en-US" sz="2000" dirty="0" smtClean="0">
                <a:hlinkClick r:id="rId5"/>
              </a:rPr>
              <a:t>Hanukkah</a:t>
            </a:r>
            <a:endParaRPr lang="en-US" sz="2000" dirty="0" smtClean="0"/>
          </a:p>
          <a:p>
            <a:r>
              <a:rPr lang="en-US" sz="2400" dirty="0" smtClean="0"/>
              <a:t>Timing:</a:t>
            </a:r>
          </a:p>
          <a:p>
            <a:pPr lvl="1"/>
            <a:r>
              <a:rPr lang="en-US" sz="2000" dirty="0" smtClean="0"/>
              <a:t>2300 “evenings and mornings” </a:t>
            </a:r>
          </a:p>
          <a:p>
            <a:pPr lvl="1"/>
            <a:r>
              <a:rPr lang="en-US" sz="2000" dirty="0" smtClean="0"/>
              <a:t>6 year advocates:  High Priest Deposed -&gt; Temple re-consecrated</a:t>
            </a:r>
          </a:p>
          <a:p>
            <a:pPr lvl="1"/>
            <a:r>
              <a:rPr lang="en-US" sz="2000" dirty="0" smtClean="0"/>
              <a:t>3 year advocates:  Pagan alter -&gt; Temple re-consecrated </a:t>
            </a:r>
          </a:p>
          <a:p>
            <a:r>
              <a:rPr lang="en-US" sz="2400" dirty="0" smtClean="0"/>
              <a:t>What did </a:t>
            </a:r>
            <a:r>
              <a:rPr lang="en-US" sz="2400" dirty="0" smtClean="0">
                <a:hlinkClick r:id="rId2"/>
              </a:rPr>
              <a:t>Antiochus IV</a:t>
            </a:r>
            <a:r>
              <a:rPr lang="en-US" sz="2400" dirty="0" smtClean="0"/>
              <a:t> foreshadow?  </a:t>
            </a:r>
          </a:p>
          <a:p>
            <a:pPr lvl="1"/>
            <a:endParaRPr lang="en-US" sz="2000" dirty="0"/>
          </a:p>
        </p:txBody>
      </p:sp>
      <p:sp>
        <p:nvSpPr>
          <p:cNvPr id="7" name="Date Placeholder 6"/>
          <p:cNvSpPr>
            <a:spLocks noGrp="1"/>
          </p:cNvSpPr>
          <p:nvPr>
            <p:ph type="dt" sz="half" idx="10"/>
          </p:nvPr>
        </p:nvSpPr>
        <p:spPr/>
        <p:txBody>
          <a:bodyPr/>
          <a:lstStyle/>
          <a:p>
            <a:r>
              <a:rPr lang="en-US" dirty="0" smtClean="0"/>
              <a:t>April 19, 2016</a:t>
            </a:r>
            <a:endParaRPr lang="en-US" dirty="0"/>
          </a:p>
        </p:txBody>
      </p:sp>
      <p:sp>
        <p:nvSpPr>
          <p:cNvPr id="8" name="Footer Placeholder 7"/>
          <p:cNvSpPr>
            <a:spLocks noGrp="1"/>
          </p:cNvSpPr>
          <p:nvPr>
            <p:ph type="ftr" sz="quarter" idx="11"/>
          </p:nvPr>
        </p:nvSpPr>
        <p:spPr/>
        <p:txBody>
          <a:bodyPr/>
          <a:lstStyle/>
          <a:p>
            <a:r>
              <a:rPr lang="fr-FR" dirty="0" smtClean="0"/>
              <a:t>Lesson 8 - Daniel 8</a:t>
            </a:r>
            <a:endParaRPr lang="en-US" dirty="0"/>
          </a:p>
        </p:txBody>
      </p:sp>
      <p:sp>
        <p:nvSpPr>
          <p:cNvPr id="9" name="Slide Number Placeholder 8"/>
          <p:cNvSpPr>
            <a:spLocks noGrp="1"/>
          </p:cNvSpPr>
          <p:nvPr>
            <p:ph type="sldNum" sz="quarter" idx="12"/>
          </p:nvPr>
        </p:nvSpPr>
        <p:spPr/>
        <p:txBody>
          <a:bodyPr/>
          <a:lstStyle/>
          <a:p>
            <a:fld id="{5762F52A-C960-462B-8236-8A9481EACB9C}" type="slidenum">
              <a:rPr lang="en-US" smtClean="0"/>
              <a:pPr/>
              <a:t>20</a:t>
            </a:fld>
            <a:endParaRPr lang="en-US" dirty="0"/>
          </a:p>
        </p:txBody>
      </p:sp>
    </p:spTree>
    <p:extLst>
      <p:ext uri="{BB962C8B-B14F-4D97-AF65-F5344CB8AC3E}">
        <p14:creationId xmlns:p14="http://schemas.microsoft.com/office/powerpoint/2010/main" val="254795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72"/>
            <a:ext cx="8229600" cy="1143000"/>
          </a:xfrm>
        </p:spPr>
        <p:txBody>
          <a:bodyPr>
            <a:normAutofit fontScale="90000"/>
          </a:bodyPr>
          <a:lstStyle/>
          <a:p>
            <a:r>
              <a:rPr lang="en-US" dirty="0" smtClean="0"/>
              <a:t>The Antichrist</a:t>
            </a:r>
            <a:br>
              <a:rPr lang="en-US" dirty="0" smtClean="0"/>
            </a:br>
            <a:r>
              <a:rPr lang="en-US" sz="3100" dirty="0" smtClean="0"/>
              <a:t>The King of Fierce Countenance </a:t>
            </a:r>
            <a:endParaRPr lang="en-US" dirty="0"/>
          </a:p>
        </p:txBody>
      </p:sp>
      <p:sp>
        <p:nvSpPr>
          <p:cNvPr id="3" name="Content Placeholder 2"/>
          <p:cNvSpPr>
            <a:spLocks noGrp="1"/>
          </p:cNvSpPr>
          <p:nvPr>
            <p:ph idx="1"/>
          </p:nvPr>
        </p:nvSpPr>
        <p:spPr>
          <a:xfrm>
            <a:off x="653142" y="1614715"/>
            <a:ext cx="8109858" cy="4525963"/>
          </a:xfrm>
        </p:spPr>
        <p:txBody>
          <a:bodyPr>
            <a:normAutofit fontScale="92500" lnSpcReduction="10000"/>
          </a:bodyPr>
          <a:lstStyle/>
          <a:p>
            <a:pPr marL="0" indent="0">
              <a:buNone/>
            </a:pPr>
            <a:r>
              <a:rPr lang="en-US" sz="2000" dirty="0" smtClean="0"/>
              <a:t>An angel awakened Daniel from his deep sleep and told him there was yet more prophetic truth for him to hear, and it related </a:t>
            </a:r>
            <a:r>
              <a:rPr lang="en-US" sz="2000" dirty="0"/>
              <a:t>to latter </a:t>
            </a:r>
            <a:r>
              <a:rPr lang="en-US" sz="2000" dirty="0" smtClean="0"/>
              <a:t>“the final period of </a:t>
            </a:r>
            <a:r>
              <a:rPr lang="en-US" sz="2000" dirty="0"/>
              <a:t>the </a:t>
            </a:r>
            <a:r>
              <a:rPr lang="en-US" sz="2000" dirty="0" smtClean="0"/>
              <a:t>indignation for it pertains to the appointed time of the end” </a:t>
            </a:r>
            <a:r>
              <a:rPr lang="en-US" sz="2000" dirty="0"/>
              <a:t>(</a:t>
            </a:r>
            <a:r>
              <a:rPr lang="en-US" sz="2000" dirty="0" smtClean="0">
                <a:hlinkClick r:id="rId2"/>
              </a:rPr>
              <a:t>v19</a:t>
            </a:r>
            <a:r>
              <a:rPr lang="en-US" sz="2000" dirty="0" smtClean="0"/>
              <a:t>) - </a:t>
            </a:r>
            <a:r>
              <a:rPr lang="en-US" sz="1400" dirty="0" smtClean="0"/>
              <a:t>NASB</a:t>
            </a:r>
            <a:endParaRPr lang="en-US" sz="2000" dirty="0" smtClean="0"/>
          </a:p>
          <a:p>
            <a:pPr marL="0" indent="0">
              <a:buNone/>
            </a:pPr>
            <a:endParaRPr lang="en-US" sz="2000" dirty="0" smtClean="0"/>
          </a:p>
          <a:p>
            <a:pPr marL="0" indent="0">
              <a:buNone/>
            </a:pPr>
            <a:r>
              <a:rPr lang="en-US" sz="2000" dirty="0" smtClean="0"/>
              <a:t>“In the latter period of their rule, When the transgressors have run </a:t>
            </a:r>
            <a:r>
              <a:rPr lang="en-US" sz="2000" i="1" dirty="0" smtClean="0"/>
              <a:t>their course</a:t>
            </a:r>
            <a:r>
              <a:rPr lang="en-US" sz="2000" dirty="0" smtClean="0"/>
              <a:t>, A king will arise, insolent and skilled in intrigue”</a:t>
            </a:r>
          </a:p>
          <a:p>
            <a:pPr marL="0" indent="0">
              <a:buNone/>
            </a:pPr>
            <a:r>
              <a:rPr lang="en-US" sz="2000" dirty="0" smtClean="0"/>
              <a:t>  - </a:t>
            </a:r>
            <a:r>
              <a:rPr lang="en-US" sz="1800" dirty="0" smtClean="0"/>
              <a:t>When sinful actions have reached a boiling point (</a:t>
            </a:r>
            <a:r>
              <a:rPr lang="en-US" sz="1800" dirty="0" smtClean="0">
                <a:hlinkClick r:id="rId3"/>
              </a:rPr>
              <a:t>Gen 15:16</a:t>
            </a:r>
            <a:r>
              <a:rPr lang="en-US" sz="1800" dirty="0" smtClean="0"/>
              <a:t>; </a:t>
            </a:r>
            <a:r>
              <a:rPr lang="en-US" sz="1800" dirty="0" smtClean="0">
                <a:hlinkClick r:id="rId4"/>
              </a:rPr>
              <a:t>Matt 23:32</a:t>
            </a:r>
            <a:r>
              <a:rPr lang="en-US" sz="1800" dirty="0" smtClean="0"/>
              <a:t>; </a:t>
            </a:r>
            <a:r>
              <a:rPr lang="en-US" sz="1800" dirty="0" smtClean="0">
                <a:hlinkClick r:id="rId5"/>
              </a:rPr>
              <a:t>1 Thess 2:16</a:t>
            </a:r>
            <a:r>
              <a:rPr lang="en-US" sz="1800" dirty="0" smtClean="0"/>
              <a:t>)</a:t>
            </a:r>
            <a:endParaRPr lang="en-US" sz="2000" dirty="0" smtClean="0"/>
          </a:p>
          <a:p>
            <a:pPr marL="0" indent="0">
              <a:buNone/>
            </a:pPr>
            <a:endParaRPr lang="en-US" sz="2000" dirty="0" smtClean="0"/>
          </a:p>
          <a:p>
            <a:pPr marL="0" indent="0">
              <a:buNone/>
            </a:pPr>
            <a:r>
              <a:rPr lang="en-US" sz="2000" dirty="0" smtClean="0"/>
              <a:t>“His power will be mighty, but not by his </a:t>
            </a:r>
            <a:r>
              <a:rPr lang="en-US" sz="2000" i="1" dirty="0" smtClean="0"/>
              <a:t>own </a:t>
            </a:r>
            <a:r>
              <a:rPr lang="en-US" sz="2000" dirty="0" smtClean="0"/>
              <a:t>power, and he will destroy to an extraordinary degree” </a:t>
            </a:r>
          </a:p>
          <a:p>
            <a:pPr marL="0" indent="0">
              <a:buNone/>
            </a:pPr>
            <a:r>
              <a:rPr lang="en-US" sz="1900" dirty="0"/>
              <a:t> - </a:t>
            </a:r>
            <a:r>
              <a:rPr lang="en-US" sz="1900" dirty="0" smtClean="0"/>
              <a:t>Literally:  </a:t>
            </a:r>
            <a:r>
              <a:rPr lang="en-US" sz="1900" i="1" dirty="0" smtClean="0"/>
              <a:t>he will destroy wonderfully </a:t>
            </a:r>
          </a:p>
          <a:p>
            <a:pPr marL="0" indent="0">
              <a:buNone/>
            </a:pPr>
            <a:endParaRPr lang="en-US" sz="2000" dirty="0"/>
          </a:p>
          <a:p>
            <a:pPr marL="0" indent="0">
              <a:buNone/>
            </a:pPr>
            <a:r>
              <a:rPr lang="en-US" sz="2000" dirty="0" smtClean="0"/>
              <a:t>“He will even oppose the Prince of princes, but he will be broken without human agency” </a:t>
            </a:r>
          </a:p>
          <a:p>
            <a:pPr marL="0" indent="0">
              <a:buNone/>
            </a:pPr>
            <a:r>
              <a:rPr lang="en-US" sz="1800" dirty="0" smtClean="0"/>
              <a:t>  - Antiochus = Prince of Hosts (</a:t>
            </a:r>
            <a:r>
              <a:rPr lang="en-US" sz="1800" dirty="0" smtClean="0">
                <a:hlinkClick r:id="rId6"/>
              </a:rPr>
              <a:t>v11, ESV</a:t>
            </a:r>
            <a:r>
              <a:rPr lang="en-US" sz="1800" dirty="0" smtClean="0"/>
              <a:t>); this more like King of Kings, Lord of Lords</a:t>
            </a:r>
          </a:p>
          <a:p>
            <a:pPr marL="0" indent="0">
              <a:buNone/>
            </a:pPr>
            <a:endParaRPr lang="en-US" sz="2000" dirty="0"/>
          </a:p>
        </p:txBody>
      </p:sp>
      <p:sp>
        <p:nvSpPr>
          <p:cNvPr id="4" name="Date Placeholder 3"/>
          <p:cNvSpPr>
            <a:spLocks noGrp="1"/>
          </p:cNvSpPr>
          <p:nvPr>
            <p:ph type="dt" sz="half" idx="10"/>
          </p:nvPr>
        </p:nvSpPr>
        <p:spPr/>
        <p:txBody>
          <a:bodyPr/>
          <a:lstStyle/>
          <a:p>
            <a:r>
              <a:rPr lang="en-US" dirty="0" smtClean="0"/>
              <a:t>April 19, 2016</a:t>
            </a:r>
            <a:endParaRPr lang="en-US" dirty="0"/>
          </a:p>
        </p:txBody>
      </p:sp>
      <p:sp>
        <p:nvSpPr>
          <p:cNvPr id="5" name="Footer Placeholder 4"/>
          <p:cNvSpPr>
            <a:spLocks noGrp="1"/>
          </p:cNvSpPr>
          <p:nvPr>
            <p:ph type="ftr" sz="quarter" idx="11"/>
          </p:nvPr>
        </p:nvSpPr>
        <p:spPr/>
        <p:txBody>
          <a:bodyPr/>
          <a:lstStyle/>
          <a:p>
            <a:r>
              <a:rPr lang="fr-FR" dirty="0" smtClean="0"/>
              <a:t>Lesson 8 - Daniel 8</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21</a:t>
            </a:fld>
            <a:endParaRPr lang="en-US" dirty="0"/>
          </a:p>
        </p:txBody>
      </p:sp>
    </p:spTree>
    <p:extLst>
      <p:ext uri="{BB962C8B-B14F-4D97-AF65-F5344CB8AC3E}">
        <p14:creationId xmlns:p14="http://schemas.microsoft.com/office/powerpoint/2010/main" val="303070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28800" y="108858"/>
            <a:ext cx="5715000" cy="1143000"/>
          </a:xfrm>
        </p:spPr>
        <p:txBody>
          <a:bodyPr>
            <a:normAutofit fontScale="90000"/>
          </a:bodyPr>
          <a:lstStyle/>
          <a:p>
            <a:r>
              <a:rPr lang="en-US" sz="4000" dirty="0" smtClean="0"/>
              <a:t>Similarities of </a:t>
            </a:r>
            <a:r>
              <a:rPr lang="en-US" sz="3600" dirty="0" smtClean="0"/>
              <a:t/>
            </a:r>
            <a:br>
              <a:rPr lang="en-US" sz="3600" dirty="0" smtClean="0"/>
            </a:br>
            <a:r>
              <a:rPr lang="en-US" sz="3600" dirty="0" smtClean="0"/>
              <a:t>Little Horn and Antichrist</a:t>
            </a:r>
            <a:endParaRPr lang="en-US" sz="3600" dirty="0"/>
          </a:p>
        </p:txBody>
      </p:sp>
      <p:sp>
        <p:nvSpPr>
          <p:cNvPr id="11" name="Content Placeholder 10"/>
          <p:cNvSpPr>
            <a:spLocks noGrp="1"/>
          </p:cNvSpPr>
          <p:nvPr>
            <p:ph idx="1"/>
          </p:nvPr>
        </p:nvSpPr>
        <p:spPr>
          <a:xfrm>
            <a:off x="776514" y="1614715"/>
            <a:ext cx="7848600" cy="4800599"/>
          </a:xfrm>
        </p:spPr>
        <p:txBody>
          <a:bodyPr>
            <a:noAutofit/>
          </a:bodyPr>
          <a:lstStyle/>
          <a:p>
            <a:r>
              <a:rPr lang="en-US" sz="2400" dirty="0"/>
              <a:t>Both begin </a:t>
            </a:r>
            <a:r>
              <a:rPr lang="en-US" sz="2400" dirty="0" smtClean="0"/>
              <a:t>modestly, </a:t>
            </a:r>
            <a:r>
              <a:rPr lang="en-US" sz="2400" dirty="0"/>
              <a:t>but increase </a:t>
            </a:r>
            <a:r>
              <a:rPr lang="en-US" sz="2400" dirty="0" smtClean="0"/>
              <a:t>in power </a:t>
            </a:r>
            <a:r>
              <a:rPr lang="en-US" sz="2400" dirty="0"/>
              <a:t>and influence</a:t>
            </a:r>
            <a:r>
              <a:rPr lang="en-US" sz="2400" dirty="0" smtClean="0"/>
              <a:t>. </a:t>
            </a:r>
            <a:endParaRPr lang="en-US" sz="2400" dirty="0"/>
          </a:p>
          <a:p>
            <a:r>
              <a:rPr lang="en-US" sz="2400" dirty="0" smtClean="0"/>
              <a:t>Both </a:t>
            </a:r>
            <a:r>
              <a:rPr lang="en-US" sz="2400" dirty="0"/>
              <a:t>blaspheme God with </a:t>
            </a:r>
            <a:r>
              <a:rPr lang="en-US" sz="2400" dirty="0" smtClean="0"/>
              <a:t>mouths that </a:t>
            </a:r>
            <a:r>
              <a:rPr lang="en-US" sz="2400" dirty="0"/>
              <a:t>speak great things</a:t>
            </a:r>
            <a:r>
              <a:rPr lang="en-US" sz="2400" dirty="0" smtClean="0"/>
              <a:t>. </a:t>
            </a:r>
            <a:endParaRPr lang="en-US" sz="2400" dirty="0"/>
          </a:p>
          <a:p>
            <a:r>
              <a:rPr lang="en-US" sz="2400" dirty="0" smtClean="0"/>
              <a:t>Both </a:t>
            </a:r>
            <a:r>
              <a:rPr lang="en-US" sz="2400" dirty="0"/>
              <a:t>persecute the Jewish people</a:t>
            </a:r>
            <a:r>
              <a:rPr lang="en-US" sz="2400" dirty="0" smtClean="0"/>
              <a:t>. </a:t>
            </a:r>
            <a:endParaRPr lang="en-US" sz="2400" dirty="0"/>
          </a:p>
          <a:p>
            <a:r>
              <a:rPr lang="en-US" sz="2400" dirty="0" smtClean="0"/>
              <a:t>Both </a:t>
            </a:r>
            <a:r>
              <a:rPr lang="en-US" sz="2400" dirty="0"/>
              <a:t>claim to be </a:t>
            </a:r>
            <a:r>
              <a:rPr lang="en-US" sz="2400" dirty="0" smtClean="0"/>
              <a:t>god </a:t>
            </a:r>
            <a:r>
              <a:rPr lang="en-US" sz="2400" dirty="0"/>
              <a:t>and put </a:t>
            </a:r>
            <a:r>
              <a:rPr lang="en-US" sz="2400" dirty="0" smtClean="0"/>
              <a:t>image in </a:t>
            </a:r>
            <a:r>
              <a:rPr lang="en-US" sz="2400" dirty="0"/>
              <a:t>the temple.</a:t>
            </a:r>
          </a:p>
          <a:p>
            <a:r>
              <a:rPr lang="en-US" sz="2400" dirty="0" smtClean="0"/>
              <a:t>Both </a:t>
            </a:r>
            <a:r>
              <a:rPr lang="en-US" sz="2400" dirty="0"/>
              <a:t>impose </a:t>
            </a:r>
            <a:r>
              <a:rPr lang="en-US" sz="2400" dirty="0" smtClean="0"/>
              <a:t>their own </a:t>
            </a:r>
            <a:r>
              <a:rPr lang="en-US" sz="2400" dirty="0"/>
              <a:t>religion on </a:t>
            </a:r>
            <a:r>
              <a:rPr lang="en-US" sz="2400" dirty="0" smtClean="0"/>
              <a:t>the people. </a:t>
            </a:r>
          </a:p>
          <a:p>
            <a:r>
              <a:rPr lang="en-US" sz="2400" dirty="0" smtClean="0"/>
              <a:t>Both </a:t>
            </a:r>
            <a:r>
              <a:rPr lang="en-US" sz="2400" dirty="0"/>
              <a:t>are opposed by a </a:t>
            </a:r>
            <a:r>
              <a:rPr lang="en-US" sz="2400" dirty="0" smtClean="0"/>
              <a:t>believing remnant </a:t>
            </a:r>
            <a:r>
              <a:rPr lang="en-US" sz="2400" dirty="0"/>
              <a:t>that knows God</a:t>
            </a:r>
            <a:r>
              <a:rPr lang="en-US" sz="2400" dirty="0" smtClean="0"/>
              <a:t>. </a:t>
            </a:r>
            <a:endParaRPr lang="en-US" sz="2400" dirty="0"/>
          </a:p>
          <a:p>
            <a:r>
              <a:rPr lang="en-US" sz="2400" dirty="0" smtClean="0"/>
              <a:t>Both </a:t>
            </a:r>
            <a:r>
              <a:rPr lang="en-US" sz="2400" dirty="0"/>
              <a:t>are energized by the devil and </a:t>
            </a:r>
            <a:r>
              <a:rPr lang="en-US" sz="2400" dirty="0" smtClean="0"/>
              <a:t>are great </a:t>
            </a:r>
            <a:r>
              <a:rPr lang="en-US" sz="2400" dirty="0"/>
              <a:t>deceivers</a:t>
            </a:r>
            <a:r>
              <a:rPr lang="en-US" sz="2400" dirty="0" smtClean="0"/>
              <a:t>. </a:t>
            </a:r>
            <a:endParaRPr lang="en-US" sz="2400" dirty="0"/>
          </a:p>
          <a:p>
            <a:r>
              <a:rPr lang="en-US" sz="2400" dirty="0" smtClean="0"/>
              <a:t>Both </a:t>
            </a:r>
            <a:r>
              <a:rPr lang="en-US" sz="2400" dirty="0"/>
              <a:t>appear to succeed </a:t>
            </a:r>
            <a:r>
              <a:rPr lang="en-US" sz="2400" dirty="0" smtClean="0"/>
              <a:t>marvelously and </a:t>
            </a:r>
            <a:r>
              <a:rPr lang="en-US" sz="2400" dirty="0"/>
              <a:t>seem to be invincible</a:t>
            </a:r>
            <a:r>
              <a:rPr lang="en-US" sz="2400" dirty="0" smtClean="0"/>
              <a:t>. </a:t>
            </a:r>
            <a:endParaRPr lang="en-US" sz="2400" dirty="0"/>
          </a:p>
          <a:p>
            <a:r>
              <a:rPr lang="en-US" sz="2400" dirty="0" smtClean="0"/>
              <a:t>Both </a:t>
            </a:r>
            <a:r>
              <a:rPr lang="en-US" sz="2400" dirty="0"/>
              <a:t>are finally defeated by </a:t>
            </a:r>
            <a:r>
              <a:rPr lang="en-US" sz="2400" dirty="0" smtClean="0"/>
              <a:t>the coming </a:t>
            </a:r>
            <a:r>
              <a:rPr lang="en-US" sz="2400" dirty="0"/>
              <a:t>of a redeemer (</a:t>
            </a:r>
            <a:r>
              <a:rPr lang="en-US" sz="2400" dirty="0" smtClean="0">
                <a:hlinkClick r:id="rId2"/>
              </a:rPr>
              <a:t>Judas Maccabeus</a:t>
            </a:r>
            <a:r>
              <a:rPr lang="en-US" sz="2400" dirty="0" smtClean="0"/>
              <a:t> </a:t>
            </a:r>
            <a:r>
              <a:rPr lang="en-US" sz="2400" dirty="0"/>
              <a:t>and Jesus Christ</a:t>
            </a:r>
            <a:r>
              <a:rPr lang="en-US" sz="2400" dirty="0" smtClean="0"/>
              <a:t>). </a:t>
            </a:r>
            <a:endParaRPr lang="en-US" sz="2400" dirty="0"/>
          </a:p>
        </p:txBody>
      </p:sp>
      <p:sp>
        <p:nvSpPr>
          <p:cNvPr id="7" name="Date Placeholder 6"/>
          <p:cNvSpPr>
            <a:spLocks noGrp="1"/>
          </p:cNvSpPr>
          <p:nvPr>
            <p:ph type="dt" sz="half" idx="10"/>
          </p:nvPr>
        </p:nvSpPr>
        <p:spPr/>
        <p:txBody>
          <a:bodyPr/>
          <a:lstStyle/>
          <a:p>
            <a:r>
              <a:rPr lang="en-US" dirty="0" smtClean="0"/>
              <a:t>April 19, 2016</a:t>
            </a:r>
            <a:endParaRPr lang="en-US" dirty="0"/>
          </a:p>
        </p:txBody>
      </p:sp>
      <p:sp>
        <p:nvSpPr>
          <p:cNvPr id="8" name="Footer Placeholder 7"/>
          <p:cNvSpPr>
            <a:spLocks noGrp="1"/>
          </p:cNvSpPr>
          <p:nvPr>
            <p:ph type="ftr" sz="quarter" idx="11"/>
          </p:nvPr>
        </p:nvSpPr>
        <p:spPr/>
        <p:txBody>
          <a:bodyPr/>
          <a:lstStyle/>
          <a:p>
            <a:r>
              <a:rPr lang="fr-FR" dirty="0" smtClean="0"/>
              <a:t>Lesson 8 - Daniel 8</a:t>
            </a:r>
            <a:endParaRPr lang="en-US" dirty="0"/>
          </a:p>
        </p:txBody>
      </p:sp>
      <p:sp>
        <p:nvSpPr>
          <p:cNvPr id="9" name="Slide Number Placeholder 8"/>
          <p:cNvSpPr>
            <a:spLocks noGrp="1"/>
          </p:cNvSpPr>
          <p:nvPr>
            <p:ph type="sldNum" sz="quarter" idx="12"/>
          </p:nvPr>
        </p:nvSpPr>
        <p:spPr/>
        <p:txBody>
          <a:bodyPr/>
          <a:lstStyle/>
          <a:p>
            <a:fld id="{5762F52A-C960-462B-8236-8A9481EACB9C}" type="slidenum">
              <a:rPr lang="en-US" smtClean="0"/>
              <a:pPr/>
              <a:t>22</a:t>
            </a:fld>
            <a:endParaRPr lang="en-US" dirty="0"/>
          </a:p>
        </p:txBody>
      </p:sp>
    </p:spTree>
    <p:extLst>
      <p:ext uri="{BB962C8B-B14F-4D97-AF65-F5344CB8AC3E}">
        <p14:creationId xmlns:p14="http://schemas.microsoft.com/office/powerpoint/2010/main" val="1828466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a:off x="6223500" y="6309034"/>
            <a:ext cx="1" cy="296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itle 68"/>
          <p:cNvSpPr>
            <a:spLocks noGrp="1"/>
          </p:cNvSpPr>
          <p:nvPr>
            <p:ph type="title"/>
          </p:nvPr>
        </p:nvSpPr>
        <p:spPr>
          <a:xfrm>
            <a:off x="457200" y="123372"/>
            <a:ext cx="8229600" cy="1143000"/>
          </a:xfrm>
        </p:spPr>
        <p:txBody>
          <a:bodyPr/>
          <a:lstStyle/>
          <a:p>
            <a:r>
              <a:rPr lang="en-US" dirty="0" smtClean="0"/>
              <a:t>How They Fit In</a:t>
            </a:r>
            <a:endParaRPr lang="en-US" dirty="0"/>
          </a:p>
        </p:txBody>
      </p:sp>
      <p:sp>
        <p:nvSpPr>
          <p:cNvPr id="2" name="Date Placeholder 1"/>
          <p:cNvSpPr>
            <a:spLocks noGrp="1"/>
          </p:cNvSpPr>
          <p:nvPr>
            <p:ph type="dt" sz="half" idx="10"/>
          </p:nvPr>
        </p:nvSpPr>
        <p:spPr/>
        <p:txBody>
          <a:bodyPr/>
          <a:lstStyle/>
          <a:p>
            <a:r>
              <a:rPr lang="en-US" dirty="0" smtClean="0"/>
              <a:t>April 19, 2016</a:t>
            </a:r>
            <a:endParaRPr lang="en-US" dirty="0"/>
          </a:p>
        </p:txBody>
      </p:sp>
      <p:sp>
        <p:nvSpPr>
          <p:cNvPr id="4" name="Slide Number Placeholder 3"/>
          <p:cNvSpPr>
            <a:spLocks noGrp="1"/>
          </p:cNvSpPr>
          <p:nvPr>
            <p:ph type="sldNum" sz="quarter" idx="12"/>
          </p:nvPr>
        </p:nvSpPr>
        <p:spPr/>
        <p:txBody>
          <a:bodyPr/>
          <a:lstStyle/>
          <a:p>
            <a:fld id="{5762F52A-C960-462B-8236-8A9481EACB9C}" type="slidenum">
              <a:rPr lang="en-US" smtClean="0"/>
              <a:pPr/>
              <a:t>23</a:t>
            </a:fld>
            <a:endParaRPr lang="en-US" dirty="0"/>
          </a:p>
        </p:txBody>
      </p:sp>
      <p:sp>
        <p:nvSpPr>
          <p:cNvPr id="5" name="TextBox 4"/>
          <p:cNvSpPr txBox="1"/>
          <p:nvPr/>
        </p:nvSpPr>
        <p:spPr>
          <a:xfrm>
            <a:off x="3615268" y="2057400"/>
            <a:ext cx="2071465" cy="369332"/>
          </a:xfrm>
          <a:prstGeom prst="rect">
            <a:avLst/>
          </a:prstGeom>
          <a:noFill/>
        </p:spPr>
        <p:txBody>
          <a:bodyPr wrap="none" rtlCol="0">
            <a:spAutoFit/>
          </a:bodyPr>
          <a:lstStyle/>
          <a:p>
            <a:r>
              <a:rPr lang="en-US" dirty="0" smtClean="0"/>
              <a:t>Alexander the Great</a:t>
            </a:r>
            <a:endParaRPr lang="en-US" dirty="0"/>
          </a:p>
        </p:txBody>
      </p:sp>
      <p:sp>
        <p:nvSpPr>
          <p:cNvPr id="6" name="TextBox 5"/>
          <p:cNvSpPr txBox="1"/>
          <p:nvPr/>
        </p:nvSpPr>
        <p:spPr>
          <a:xfrm>
            <a:off x="4147497" y="2757716"/>
            <a:ext cx="1007007" cy="369332"/>
          </a:xfrm>
          <a:prstGeom prst="rect">
            <a:avLst/>
          </a:prstGeom>
          <a:noFill/>
        </p:spPr>
        <p:txBody>
          <a:bodyPr wrap="none" rtlCol="0">
            <a:spAutoFit/>
          </a:bodyPr>
          <a:lstStyle/>
          <a:p>
            <a:r>
              <a:rPr lang="en-US" dirty="0" smtClean="0"/>
              <a:t>Diadochi</a:t>
            </a:r>
            <a:endParaRPr lang="en-US" dirty="0"/>
          </a:p>
        </p:txBody>
      </p:sp>
      <p:sp>
        <p:nvSpPr>
          <p:cNvPr id="7" name="TextBox 6"/>
          <p:cNvSpPr txBox="1"/>
          <p:nvPr/>
        </p:nvSpPr>
        <p:spPr>
          <a:xfrm>
            <a:off x="4170933" y="3458032"/>
            <a:ext cx="960135" cy="369332"/>
          </a:xfrm>
          <a:prstGeom prst="rect">
            <a:avLst/>
          </a:prstGeom>
          <a:noFill/>
        </p:spPr>
        <p:txBody>
          <a:bodyPr wrap="none" rtlCol="0">
            <a:spAutoFit/>
          </a:bodyPr>
          <a:lstStyle/>
          <a:p>
            <a:r>
              <a:rPr lang="en-US" dirty="0" smtClean="0"/>
              <a:t>Ptolemy</a:t>
            </a:r>
            <a:endParaRPr lang="en-US" dirty="0"/>
          </a:p>
        </p:txBody>
      </p:sp>
      <p:sp>
        <p:nvSpPr>
          <p:cNvPr id="8" name="TextBox 7"/>
          <p:cNvSpPr txBox="1"/>
          <p:nvPr/>
        </p:nvSpPr>
        <p:spPr>
          <a:xfrm>
            <a:off x="4166733" y="4158348"/>
            <a:ext cx="968535" cy="369332"/>
          </a:xfrm>
          <a:prstGeom prst="rect">
            <a:avLst/>
          </a:prstGeom>
          <a:noFill/>
        </p:spPr>
        <p:txBody>
          <a:bodyPr wrap="none" rtlCol="0">
            <a:spAutoFit/>
          </a:bodyPr>
          <a:lstStyle/>
          <a:p>
            <a:r>
              <a:rPr lang="en-US" dirty="0" smtClean="0"/>
              <a:t>Seleucid</a:t>
            </a:r>
            <a:endParaRPr lang="en-US" dirty="0"/>
          </a:p>
        </p:txBody>
      </p:sp>
      <p:sp>
        <p:nvSpPr>
          <p:cNvPr id="9" name="TextBox 8"/>
          <p:cNvSpPr txBox="1"/>
          <p:nvPr/>
        </p:nvSpPr>
        <p:spPr>
          <a:xfrm>
            <a:off x="3984792" y="4858664"/>
            <a:ext cx="1332416" cy="553998"/>
          </a:xfrm>
          <a:prstGeom prst="rect">
            <a:avLst/>
          </a:prstGeom>
          <a:noFill/>
        </p:spPr>
        <p:txBody>
          <a:bodyPr wrap="none" rtlCol="0">
            <a:spAutoFit/>
          </a:bodyPr>
          <a:lstStyle/>
          <a:p>
            <a:r>
              <a:rPr lang="en-US" dirty="0" smtClean="0"/>
              <a:t>Hasmonians</a:t>
            </a:r>
          </a:p>
          <a:p>
            <a:pPr algn="ctr"/>
            <a:r>
              <a:rPr lang="en-US" sz="1200" dirty="0" smtClean="0"/>
              <a:t>(Maccabees)</a:t>
            </a:r>
            <a:endParaRPr lang="en-US" sz="1200" dirty="0"/>
          </a:p>
        </p:txBody>
      </p:sp>
      <p:sp>
        <p:nvSpPr>
          <p:cNvPr id="10" name="TextBox 9"/>
          <p:cNvSpPr txBox="1"/>
          <p:nvPr/>
        </p:nvSpPr>
        <p:spPr>
          <a:xfrm>
            <a:off x="4184334" y="5791200"/>
            <a:ext cx="933332" cy="369332"/>
          </a:xfrm>
          <a:prstGeom prst="rect">
            <a:avLst/>
          </a:prstGeom>
          <a:noFill/>
        </p:spPr>
        <p:txBody>
          <a:bodyPr wrap="none" rtlCol="0">
            <a:spAutoFit/>
          </a:bodyPr>
          <a:lstStyle/>
          <a:p>
            <a:r>
              <a:rPr lang="en-US" dirty="0" smtClean="0"/>
              <a:t>Romans</a:t>
            </a:r>
            <a:endParaRPr lang="en-US" dirty="0"/>
          </a:p>
        </p:txBody>
      </p:sp>
      <p:sp>
        <p:nvSpPr>
          <p:cNvPr id="11" name="TextBox 10"/>
          <p:cNvSpPr txBox="1"/>
          <p:nvPr/>
        </p:nvSpPr>
        <p:spPr>
          <a:xfrm>
            <a:off x="6814163" y="5706175"/>
            <a:ext cx="689612" cy="438582"/>
          </a:xfrm>
          <a:prstGeom prst="rect">
            <a:avLst/>
          </a:prstGeom>
          <a:noFill/>
        </p:spPr>
        <p:txBody>
          <a:bodyPr wrap="none" rtlCol="0">
            <a:spAutoFit/>
          </a:bodyPr>
          <a:lstStyle/>
          <a:p>
            <a:pPr algn="ctr"/>
            <a:r>
              <a:rPr lang="en-US" sz="1200" dirty="0" smtClean="0"/>
              <a:t>Hasidim</a:t>
            </a:r>
          </a:p>
          <a:p>
            <a:pPr algn="ctr"/>
            <a:r>
              <a:rPr lang="en-US" sz="1000" dirty="0" smtClean="0"/>
              <a:t>(pious)</a:t>
            </a:r>
            <a:endParaRPr lang="en-US" sz="1000" dirty="0"/>
          </a:p>
        </p:txBody>
      </p:sp>
      <p:sp>
        <p:nvSpPr>
          <p:cNvPr id="12" name="TextBox 11"/>
          <p:cNvSpPr txBox="1"/>
          <p:nvPr/>
        </p:nvSpPr>
        <p:spPr>
          <a:xfrm>
            <a:off x="5708344" y="5651710"/>
            <a:ext cx="898003" cy="307777"/>
          </a:xfrm>
          <a:prstGeom prst="rect">
            <a:avLst/>
          </a:prstGeom>
          <a:noFill/>
        </p:spPr>
        <p:txBody>
          <a:bodyPr wrap="none" rtlCol="0">
            <a:spAutoFit/>
          </a:bodyPr>
          <a:lstStyle/>
          <a:p>
            <a:r>
              <a:rPr lang="en-US" sz="1400" b="1" dirty="0" smtClean="0"/>
              <a:t>Pharisees</a:t>
            </a:r>
            <a:endParaRPr lang="en-US" sz="1400" b="1" dirty="0"/>
          </a:p>
        </p:txBody>
      </p:sp>
      <p:sp>
        <p:nvSpPr>
          <p:cNvPr id="13" name="TextBox 12"/>
          <p:cNvSpPr txBox="1"/>
          <p:nvPr/>
        </p:nvSpPr>
        <p:spPr>
          <a:xfrm>
            <a:off x="7620000" y="5694231"/>
            <a:ext cx="1016624" cy="477054"/>
          </a:xfrm>
          <a:prstGeom prst="rect">
            <a:avLst/>
          </a:prstGeom>
          <a:noFill/>
        </p:spPr>
        <p:txBody>
          <a:bodyPr wrap="none" rtlCol="0">
            <a:spAutoFit/>
          </a:bodyPr>
          <a:lstStyle/>
          <a:p>
            <a:pPr algn="ctr"/>
            <a:r>
              <a:rPr lang="en-US" sz="1400" b="1" dirty="0" smtClean="0"/>
              <a:t>Essenes</a:t>
            </a:r>
          </a:p>
          <a:p>
            <a:pPr algn="ctr"/>
            <a:r>
              <a:rPr lang="en-US" sz="1050" b="1" dirty="0" smtClean="0"/>
              <a:t>(Sons of Light)</a:t>
            </a:r>
            <a:endParaRPr lang="en-US" sz="1050" b="1" dirty="0"/>
          </a:p>
        </p:txBody>
      </p:sp>
      <p:sp>
        <p:nvSpPr>
          <p:cNvPr id="14" name="TextBox 13"/>
          <p:cNvSpPr txBox="1"/>
          <p:nvPr/>
        </p:nvSpPr>
        <p:spPr>
          <a:xfrm>
            <a:off x="6773859" y="4980013"/>
            <a:ext cx="973343" cy="307777"/>
          </a:xfrm>
          <a:prstGeom prst="rect">
            <a:avLst/>
          </a:prstGeom>
          <a:noFill/>
        </p:spPr>
        <p:txBody>
          <a:bodyPr wrap="none" rtlCol="0">
            <a:spAutoFit/>
          </a:bodyPr>
          <a:lstStyle/>
          <a:p>
            <a:r>
              <a:rPr lang="en-US" sz="1400" b="1" dirty="0" smtClean="0"/>
              <a:t>Sadducees</a:t>
            </a:r>
            <a:endParaRPr lang="en-US" sz="1400" b="1" dirty="0"/>
          </a:p>
        </p:txBody>
      </p:sp>
      <p:cxnSp>
        <p:nvCxnSpPr>
          <p:cNvPr id="16" name="Straight Arrow Connector 15"/>
          <p:cNvCxnSpPr>
            <a:stCxn id="9" idx="3"/>
            <a:endCxn id="14" idx="1"/>
          </p:cNvCxnSpPr>
          <p:nvPr/>
        </p:nvCxnSpPr>
        <p:spPr>
          <a:xfrm flipV="1">
            <a:off x="5317208" y="5133902"/>
            <a:ext cx="1456651" cy="1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6" idx="0"/>
          </p:cNvCxnSpPr>
          <p:nvPr/>
        </p:nvCxnSpPr>
        <p:spPr>
          <a:xfrm>
            <a:off x="4651001" y="2426732"/>
            <a:ext cx="0" cy="33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7" idx="0"/>
          </p:cNvCxnSpPr>
          <p:nvPr/>
        </p:nvCxnSpPr>
        <p:spPr>
          <a:xfrm>
            <a:off x="4651001" y="3127048"/>
            <a:ext cx="0" cy="33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8" idx="0"/>
          </p:cNvCxnSpPr>
          <p:nvPr/>
        </p:nvCxnSpPr>
        <p:spPr>
          <a:xfrm>
            <a:off x="4651001" y="3827364"/>
            <a:ext cx="0" cy="33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9" idx="0"/>
          </p:cNvCxnSpPr>
          <p:nvPr/>
        </p:nvCxnSpPr>
        <p:spPr>
          <a:xfrm flipH="1">
            <a:off x="4651000" y="4527680"/>
            <a:ext cx="1" cy="33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a:off x="4651000" y="5412662"/>
            <a:ext cx="0" cy="378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26797" y="2549967"/>
            <a:ext cx="1058303" cy="253916"/>
          </a:xfrm>
          <a:prstGeom prst="rect">
            <a:avLst/>
          </a:prstGeom>
          <a:noFill/>
        </p:spPr>
        <p:txBody>
          <a:bodyPr wrap="none" rtlCol="0">
            <a:spAutoFit/>
          </a:bodyPr>
          <a:lstStyle/>
          <a:p>
            <a:r>
              <a:rPr lang="en-US" sz="1050" dirty="0" smtClean="0"/>
              <a:t>4 Rival Generals</a:t>
            </a:r>
            <a:endParaRPr lang="en-US" sz="1050" dirty="0"/>
          </a:p>
        </p:txBody>
      </p:sp>
      <p:sp>
        <p:nvSpPr>
          <p:cNvPr id="28" name="TextBox 27"/>
          <p:cNvSpPr txBox="1"/>
          <p:nvPr/>
        </p:nvSpPr>
        <p:spPr>
          <a:xfrm>
            <a:off x="4926797" y="3293103"/>
            <a:ext cx="490840" cy="253916"/>
          </a:xfrm>
          <a:prstGeom prst="rect">
            <a:avLst/>
          </a:prstGeom>
          <a:noFill/>
        </p:spPr>
        <p:txBody>
          <a:bodyPr wrap="none" rtlCol="0">
            <a:spAutoFit/>
          </a:bodyPr>
          <a:lstStyle/>
          <a:p>
            <a:r>
              <a:rPr lang="en-US" sz="1050" dirty="0" smtClean="0"/>
              <a:t>Egypt</a:t>
            </a:r>
            <a:endParaRPr lang="en-US" sz="1050" dirty="0"/>
          </a:p>
        </p:txBody>
      </p:sp>
      <p:sp>
        <p:nvSpPr>
          <p:cNvPr id="29" name="TextBox 28"/>
          <p:cNvSpPr txBox="1"/>
          <p:nvPr/>
        </p:nvSpPr>
        <p:spPr>
          <a:xfrm>
            <a:off x="4926797" y="4005743"/>
            <a:ext cx="449162" cy="253916"/>
          </a:xfrm>
          <a:prstGeom prst="rect">
            <a:avLst/>
          </a:prstGeom>
          <a:noFill/>
        </p:spPr>
        <p:txBody>
          <a:bodyPr wrap="none" rtlCol="0">
            <a:spAutoFit/>
          </a:bodyPr>
          <a:lstStyle/>
          <a:p>
            <a:r>
              <a:rPr lang="en-US" sz="1050" dirty="0" smtClean="0"/>
              <a:t>Syria</a:t>
            </a:r>
            <a:endParaRPr lang="en-US" sz="1050" dirty="0"/>
          </a:p>
        </p:txBody>
      </p:sp>
      <p:sp>
        <p:nvSpPr>
          <p:cNvPr id="32" name="TextBox 31"/>
          <p:cNvSpPr txBox="1"/>
          <p:nvPr/>
        </p:nvSpPr>
        <p:spPr>
          <a:xfrm>
            <a:off x="5792410" y="4191000"/>
            <a:ext cx="1709058" cy="307777"/>
          </a:xfrm>
          <a:prstGeom prst="rect">
            <a:avLst/>
          </a:prstGeom>
          <a:noFill/>
        </p:spPr>
        <p:txBody>
          <a:bodyPr wrap="none" rtlCol="0">
            <a:spAutoFit/>
          </a:bodyPr>
          <a:lstStyle/>
          <a:p>
            <a:r>
              <a:rPr lang="en-US" sz="1400" dirty="0" smtClean="0"/>
              <a:t>Antiochus Epiphanes</a:t>
            </a:r>
            <a:endParaRPr lang="en-US" sz="1400" dirty="0"/>
          </a:p>
        </p:txBody>
      </p:sp>
      <p:sp>
        <p:nvSpPr>
          <p:cNvPr id="41" name="TextBox 40"/>
          <p:cNvSpPr txBox="1"/>
          <p:nvPr/>
        </p:nvSpPr>
        <p:spPr>
          <a:xfrm>
            <a:off x="6858000" y="1397913"/>
            <a:ext cx="986788" cy="430887"/>
          </a:xfrm>
          <a:prstGeom prst="rect">
            <a:avLst/>
          </a:prstGeom>
          <a:noFill/>
        </p:spPr>
        <p:txBody>
          <a:bodyPr wrap="square" rtlCol="0">
            <a:spAutoFit/>
          </a:bodyPr>
          <a:lstStyle/>
          <a:p>
            <a:r>
              <a:rPr lang="en-US" sz="1100" dirty="0" smtClean="0"/>
              <a:t>Zadok Priesthood</a:t>
            </a:r>
            <a:endParaRPr lang="en-US" sz="1100" dirty="0"/>
          </a:p>
        </p:txBody>
      </p:sp>
      <p:sp>
        <p:nvSpPr>
          <p:cNvPr id="44" name="TextBox 43"/>
          <p:cNvSpPr txBox="1"/>
          <p:nvPr/>
        </p:nvSpPr>
        <p:spPr>
          <a:xfrm>
            <a:off x="6628786" y="5233049"/>
            <a:ext cx="1167307" cy="261610"/>
          </a:xfrm>
          <a:prstGeom prst="rect">
            <a:avLst/>
          </a:prstGeom>
          <a:noFill/>
        </p:spPr>
        <p:txBody>
          <a:bodyPr wrap="none" rtlCol="0">
            <a:spAutoFit/>
          </a:bodyPr>
          <a:lstStyle/>
          <a:p>
            <a:pPr marL="171450" indent="-112713">
              <a:buFont typeface="Arial" panose="020B0604020202020204" pitchFamily="34" charset="0"/>
              <a:buChar char="•"/>
            </a:pPr>
            <a:r>
              <a:rPr lang="en-US" sz="1100" dirty="0" smtClean="0"/>
              <a:t>Written Torah</a:t>
            </a:r>
            <a:endParaRPr lang="en-US" sz="1100" dirty="0"/>
          </a:p>
        </p:txBody>
      </p:sp>
      <p:sp>
        <p:nvSpPr>
          <p:cNvPr id="45" name="TextBox 44"/>
          <p:cNvSpPr txBox="1"/>
          <p:nvPr/>
        </p:nvSpPr>
        <p:spPr>
          <a:xfrm>
            <a:off x="5562600" y="5945603"/>
            <a:ext cx="1577676" cy="430887"/>
          </a:xfrm>
          <a:prstGeom prst="rect">
            <a:avLst/>
          </a:prstGeom>
          <a:noFill/>
        </p:spPr>
        <p:txBody>
          <a:bodyPr wrap="none" rtlCol="0">
            <a:spAutoFit/>
          </a:bodyPr>
          <a:lstStyle/>
          <a:p>
            <a:pPr marL="171450" indent="-112713">
              <a:buFont typeface="Arial" panose="020B0604020202020204" pitchFamily="34" charset="0"/>
              <a:buChar char="•"/>
            </a:pPr>
            <a:r>
              <a:rPr lang="en-US" sz="1100" dirty="0" smtClean="0"/>
              <a:t>Written Torah</a:t>
            </a:r>
          </a:p>
          <a:p>
            <a:pPr marL="171450" indent="-112713">
              <a:buFont typeface="Arial" panose="020B0604020202020204" pitchFamily="34" charset="0"/>
              <a:buChar char="•"/>
            </a:pPr>
            <a:r>
              <a:rPr lang="en-US" sz="1100" dirty="0" smtClean="0"/>
              <a:t>Oral Commandments</a:t>
            </a:r>
            <a:endParaRPr lang="en-US" sz="1100" dirty="0"/>
          </a:p>
        </p:txBody>
      </p:sp>
      <p:grpSp>
        <p:nvGrpSpPr>
          <p:cNvPr id="30" name="Group 29"/>
          <p:cNvGrpSpPr/>
          <p:nvPr/>
        </p:nvGrpSpPr>
        <p:grpSpPr>
          <a:xfrm>
            <a:off x="7626415" y="5077138"/>
            <a:ext cx="484428" cy="289178"/>
            <a:chOff x="7651022" y="4790821"/>
            <a:chExt cx="484428" cy="289178"/>
          </a:xfrm>
        </p:grpSpPr>
        <p:sp>
          <p:nvSpPr>
            <p:cNvPr id="51" name="TextBox 50"/>
            <p:cNvSpPr txBox="1"/>
            <p:nvPr/>
          </p:nvSpPr>
          <p:spPr>
            <a:xfrm>
              <a:off x="7651022" y="4819078"/>
              <a:ext cx="484428" cy="253916"/>
            </a:xfrm>
            <a:prstGeom prst="rect">
              <a:avLst/>
            </a:prstGeom>
            <a:noFill/>
          </p:spPr>
          <p:txBody>
            <a:bodyPr wrap="none" rtlCol="0">
              <a:spAutoFit/>
            </a:bodyPr>
            <a:lstStyle/>
            <a:p>
              <a:r>
                <a:rPr lang="en-US" sz="1050" dirty="0" smtClean="0"/>
                <a:t>AD70</a:t>
              </a:r>
              <a:endParaRPr lang="en-US" sz="1050" dirty="0"/>
            </a:p>
          </p:txBody>
        </p:sp>
        <p:cxnSp>
          <p:nvCxnSpPr>
            <p:cNvPr id="54" name="Straight Connector 53"/>
            <p:cNvCxnSpPr/>
            <p:nvPr/>
          </p:nvCxnSpPr>
          <p:spPr>
            <a:xfrm flipH="1">
              <a:off x="7720563" y="4799944"/>
              <a:ext cx="320444" cy="28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7730068" y="4790821"/>
              <a:ext cx="320444" cy="28005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462432" y="5809647"/>
            <a:ext cx="484428" cy="289178"/>
            <a:chOff x="8593775" y="5494659"/>
            <a:chExt cx="484428" cy="289178"/>
          </a:xfrm>
        </p:grpSpPr>
        <p:sp>
          <p:nvSpPr>
            <p:cNvPr id="59" name="TextBox 58"/>
            <p:cNvSpPr txBox="1"/>
            <p:nvPr/>
          </p:nvSpPr>
          <p:spPr>
            <a:xfrm>
              <a:off x="8593775" y="5522916"/>
              <a:ext cx="484428" cy="253916"/>
            </a:xfrm>
            <a:prstGeom prst="rect">
              <a:avLst/>
            </a:prstGeom>
            <a:noFill/>
          </p:spPr>
          <p:txBody>
            <a:bodyPr wrap="none" rtlCol="0">
              <a:spAutoFit/>
            </a:bodyPr>
            <a:lstStyle/>
            <a:p>
              <a:r>
                <a:rPr lang="en-US" sz="1050" dirty="0" smtClean="0"/>
                <a:t>AD70</a:t>
              </a:r>
              <a:endParaRPr lang="en-US" sz="1050" dirty="0"/>
            </a:p>
          </p:txBody>
        </p:sp>
        <p:cxnSp>
          <p:nvCxnSpPr>
            <p:cNvPr id="60" name="Straight Connector 59"/>
            <p:cNvCxnSpPr/>
            <p:nvPr/>
          </p:nvCxnSpPr>
          <p:spPr>
            <a:xfrm flipH="1">
              <a:off x="8663316" y="5503782"/>
              <a:ext cx="320444" cy="28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672821" y="5494659"/>
              <a:ext cx="320444" cy="2800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4072468" y="4694098"/>
            <a:ext cx="506870" cy="230832"/>
          </a:xfrm>
          <a:prstGeom prst="rect">
            <a:avLst/>
          </a:prstGeom>
          <a:noFill/>
        </p:spPr>
        <p:txBody>
          <a:bodyPr wrap="none" rtlCol="0">
            <a:spAutoFit/>
          </a:bodyPr>
          <a:lstStyle/>
          <a:p>
            <a:r>
              <a:rPr lang="en-US" sz="900" dirty="0" smtClean="0"/>
              <a:t>164 BC</a:t>
            </a:r>
            <a:endParaRPr lang="en-US" sz="900" dirty="0"/>
          </a:p>
        </p:txBody>
      </p:sp>
      <p:sp>
        <p:nvSpPr>
          <p:cNvPr id="64" name="TextBox 63"/>
          <p:cNvSpPr txBox="1"/>
          <p:nvPr/>
        </p:nvSpPr>
        <p:spPr>
          <a:xfrm>
            <a:off x="4089891" y="5650689"/>
            <a:ext cx="449162" cy="230832"/>
          </a:xfrm>
          <a:prstGeom prst="rect">
            <a:avLst/>
          </a:prstGeom>
          <a:noFill/>
        </p:spPr>
        <p:txBody>
          <a:bodyPr wrap="none" rtlCol="0">
            <a:spAutoFit/>
          </a:bodyPr>
          <a:lstStyle/>
          <a:p>
            <a:r>
              <a:rPr lang="en-US" sz="900" dirty="0" smtClean="0"/>
              <a:t>63 BC</a:t>
            </a:r>
            <a:endParaRPr lang="en-US" sz="900" dirty="0"/>
          </a:p>
        </p:txBody>
      </p:sp>
      <p:sp>
        <p:nvSpPr>
          <p:cNvPr id="66" name="TextBox 65"/>
          <p:cNvSpPr txBox="1"/>
          <p:nvPr/>
        </p:nvSpPr>
        <p:spPr>
          <a:xfrm>
            <a:off x="5594963" y="6555600"/>
            <a:ext cx="1257075" cy="276999"/>
          </a:xfrm>
          <a:prstGeom prst="rect">
            <a:avLst/>
          </a:prstGeom>
          <a:noFill/>
        </p:spPr>
        <p:txBody>
          <a:bodyPr wrap="none" rtlCol="0">
            <a:spAutoFit/>
          </a:bodyPr>
          <a:lstStyle/>
          <a:p>
            <a:r>
              <a:rPr lang="en-US" sz="1200" dirty="0" smtClean="0"/>
              <a:t>Rabbinic Judaism</a:t>
            </a:r>
            <a:endParaRPr lang="en-US" sz="1200" dirty="0"/>
          </a:p>
        </p:txBody>
      </p:sp>
      <p:sp>
        <p:nvSpPr>
          <p:cNvPr id="70" name="TextBox 69"/>
          <p:cNvSpPr txBox="1"/>
          <p:nvPr/>
        </p:nvSpPr>
        <p:spPr>
          <a:xfrm>
            <a:off x="7772400" y="2449939"/>
            <a:ext cx="1140249" cy="307777"/>
          </a:xfrm>
          <a:prstGeom prst="rect">
            <a:avLst/>
          </a:prstGeom>
          <a:noFill/>
        </p:spPr>
        <p:txBody>
          <a:bodyPr wrap="none" rtlCol="0">
            <a:spAutoFit/>
          </a:bodyPr>
          <a:lstStyle/>
          <a:p>
            <a:r>
              <a:rPr lang="en-US" sz="1400" dirty="0" smtClean="0"/>
              <a:t>Hellenization</a:t>
            </a:r>
            <a:endParaRPr lang="en-US" sz="1400" dirty="0"/>
          </a:p>
        </p:txBody>
      </p:sp>
      <p:cxnSp>
        <p:nvCxnSpPr>
          <p:cNvPr id="72" name="Straight Arrow Connector 71"/>
          <p:cNvCxnSpPr/>
          <p:nvPr/>
        </p:nvCxnSpPr>
        <p:spPr>
          <a:xfrm>
            <a:off x="8005607" y="2692401"/>
            <a:ext cx="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158007" y="2692401"/>
            <a:ext cx="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8303049" y="2692401"/>
            <a:ext cx="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55449" y="2692401"/>
            <a:ext cx="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607849" y="2692401"/>
            <a:ext cx="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5882" t="3518" r="4093"/>
          <a:stretch/>
        </p:blipFill>
        <p:spPr>
          <a:xfrm>
            <a:off x="245947" y="1361821"/>
            <a:ext cx="2878253" cy="4709869"/>
          </a:xfrm>
          <a:prstGeom prst="rect">
            <a:avLst/>
          </a:prstGeom>
        </p:spPr>
      </p:pic>
      <p:cxnSp>
        <p:nvCxnSpPr>
          <p:cNvPr id="19" name="Straight Arrow Connector 18"/>
          <p:cNvCxnSpPr/>
          <p:nvPr/>
        </p:nvCxnSpPr>
        <p:spPr>
          <a:xfrm flipV="1">
            <a:off x="2423583" y="2441449"/>
            <a:ext cx="1129040" cy="8567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425700" y="4753456"/>
            <a:ext cx="1129040" cy="8567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38400" y="3274934"/>
            <a:ext cx="0" cy="150709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7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7302"/>
            <a:ext cx="7754256" cy="4939814"/>
          </a:xfrm>
          <a:prstGeom prst="rect">
            <a:avLst/>
          </a:prstGeom>
        </p:spPr>
        <p:txBody>
          <a:bodyPr wrap="square">
            <a:spAutoFit/>
          </a:bodyPr>
          <a:lstStyle/>
          <a:p>
            <a:pPr marL="457200" indent="-457200">
              <a:buFont typeface="+mj-lt"/>
              <a:buAutoNum type="arabicPeriod"/>
            </a:pPr>
            <a:r>
              <a:rPr lang="en-US" sz="2100" dirty="0"/>
              <a:t>Daniel seems more troubled by the visions of </a:t>
            </a:r>
            <a:r>
              <a:rPr lang="en-US" sz="2100" dirty="0">
                <a:hlinkClick r:id="rId3"/>
              </a:rPr>
              <a:t>19 – 25</a:t>
            </a:r>
            <a:r>
              <a:rPr lang="en-US" sz="2100" dirty="0"/>
              <a:t>.  </a:t>
            </a:r>
            <a:r>
              <a:rPr lang="en-US" sz="2100" dirty="0" smtClean="0"/>
              <a:t>            Why </a:t>
            </a:r>
            <a:r>
              <a:rPr lang="en-US" sz="2100" dirty="0"/>
              <a:t>would he be troubled more by these? </a:t>
            </a:r>
            <a:r>
              <a:rPr lang="en-US" sz="2100" dirty="0" smtClean="0"/>
              <a:t> (Wiersbe #9</a:t>
            </a:r>
            <a:r>
              <a:rPr lang="en-US" sz="2100" dirty="0"/>
              <a:t>)</a:t>
            </a:r>
          </a:p>
          <a:p>
            <a:pPr marL="457200" indent="-457200">
              <a:buFont typeface="+mj-lt"/>
              <a:buAutoNum type="arabicPeriod"/>
            </a:pPr>
            <a:r>
              <a:rPr lang="en-US" sz="2100" dirty="0"/>
              <a:t>Compare verses </a:t>
            </a:r>
            <a:r>
              <a:rPr lang="en-US" sz="2100" dirty="0">
                <a:hlinkClick r:id="rId4"/>
              </a:rPr>
              <a:t>23 – 27</a:t>
            </a:r>
            <a:r>
              <a:rPr lang="en-US" sz="2100" dirty="0"/>
              <a:t> with </a:t>
            </a:r>
            <a:r>
              <a:rPr lang="en-US" sz="2100" dirty="0">
                <a:hlinkClick r:id="rId5"/>
              </a:rPr>
              <a:t>9 – 14</a:t>
            </a:r>
            <a:r>
              <a:rPr lang="en-US" sz="2100" dirty="0"/>
              <a:t>.  In what ways do the characteristics of </a:t>
            </a:r>
            <a:r>
              <a:rPr lang="en-US" sz="2100" dirty="0">
                <a:hlinkClick r:id="rId6"/>
              </a:rPr>
              <a:t>Antiochus </a:t>
            </a:r>
            <a:r>
              <a:rPr lang="en-US" sz="2100" dirty="0" smtClean="0">
                <a:hlinkClick r:id="rId6"/>
              </a:rPr>
              <a:t>IV</a:t>
            </a:r>
            <a:r>
              <a:rPr lang="en-US" sz="2100" dirty="0" smtClean="0"/>
              <a:t> parallel </a:t>
            </a:r>
            <a:r>
              <a:rPr lang="en-US" sz="2100" dirty="0"/>
              <a:t>those of the Antichrist?  </a:t>
            </a:r>
          </a:p>
          <a:p>
            <a:pPr marL="457200" indent="-457200">
              <a:buFont typeface="+mj-lt"/>
              <a:buAutoNum type="arabicPeriod"/>
            </a:pPr>
            <a:r>
              <a:rPr lang="en-US" sz="2100" dirty="0"/>
              <a:t>In what ways are Daniel’s actions as a prophet a good model for us as students of Scripture?  What can we learn from his methods that can help us mature as believers and be better prepared to answer questions posed by non-believers? </a:t>
            </a:r>
            <a:r>
              <a:rPr lang="en-US" sz="2100" dirty="0" smtClean="0"/>
              <a:t> (</a:t>
            </a:r>
            <a:r>
              <a:rPr lang="en-US" sz="2100" dirty="0"/>
              <a:t>Wiersbe #10)</a:t>
            </a:r>
          </a:p>
          <a:p>
            <a:pPr marL="457200" indent="-457200">
              <a:buFont typeface="+mj-lt"/>
              <a:buAutoNum type="arabicPeriod"/>
            </a:pPr>
            <a:r>
              <a:rPr lang="en-US" sz="2100" dirty="0"/>
              <a:t>What questions or fears do you have about the end times? </a:t>
            </a:r>
            <a:r>
              <a:rPr lang="en-US" sz="2100" dirty="0" smtClean="0"/>
              <a:t>         In </a:t>
            </a:r>
            <a:r>
              <a:rPr lang="en-US" sz="2100" dirty="0"/>
              <a:t>what ways are Daniel’s visions encouraging to you?  Confusing? Inspiring? </a:t>
            </a:r>
            <a:r>
              <a:rPr lang="en-US" sz="2100" dirty="0" smtClean="0"/>
              <a:t> How </a:t>
            </a:r>
            <a:r>
              <a:rPr lang="en-US" sz="2100" dirty="0"/>
              <a:t>do you think we are meant to live in light of them?   (Wiersbe #11)</a:t>
            </a:r>
          </a:p>
          <a:p>
            <a:pPr marL="457200" indent="-457200">
              <a:buFont typeface="+mj-lt"/>
              <a:buAutoNum type="arabicPeriod"/>
            </a:pPr>
            <a:r>
              <a:rPr lang="en-US" sz="2100" dirty="0"/>
              <a:t>What are some of the ways God chooses to speak to you?  </a:t>
            </a:r>
            <a:r>
              <a:rPr lang="en-US" sz="2100" dirty="0" smtClean="0"/>
              <a:t>   What </a:t>
            </a:r>
            <a:r>
              <a:rPr lang="en-US" sz="2100" dirty="0"/>
              <a:t>sort of burden do we carry for all both believers and non-believers today?  (Wiersbe #12)</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a:hlinkClick r:id="rId7"/>
              </a:rPr>
              <a:t>Daniel </a:t>
            </a:r>
            <a:r>
              <a:rPr lang="en-US" sz="3600" dirty="0" smtClean="0">
                <a:hlinkClick r:id="rId7"/>
              </a:rPr>
              <a:t>8</a:t>
            </a:r>
            <a:r>
              <a:rPr lang="en-US" sz="3600" dirty="0" smtClean="0">
                <a:hlinkClick r:id="rId8"/>
              </a:rPr>
              <a:t> </a:t>
            </a:r>
            <a:endParaRPr lang="en-US" sz="3600" dirty="0" smtClean="0"/>
          </a:p>
          <a:p>
            <a:pPr algn="ctr"/>
            <a:r>
              <a:rPr lang="en-US" sz="3200" b="1" dirty="0" smtClean="0"/>
              <a:t>Application</a:t>
            </a:r>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24</a:t>
            </a:fld>
            <a:endParaRPr lang="en-US" dirty="0"/>
          </a:p>
        </p:txBody>
      </p:sp>
    </p:spTree>
    <p:extLst>
      <p:ext uri="{BB962C8B-B14F-4D97-AF65-F5344CB8AC3E}">
        <p14:creationId xmlns:p14="http://schemas.microsoft.com/office/powerpoint/2010/main" val="407613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11906" y="309611"/>
            <a:ext cx="5022294" cy="769441"/>
          </a:xfrm>
          <a:prstGeom prst="rect">
            <a:avLst/>
          </a:prstGeom>
        </p:spPr>
        <p:txBody>
          <a:bodyPr wrap="square" anchor="ctr">
            <a:spAutoFit/>
          </a:bodyPr>
          <a:lstStyle/>
          <a:p>
            <a:pPr algn="ctr"/>
            <a:r>
              <a:rPr lang="en-US" sz="4400" b="1" dirty="0" smtClean="0"/>
              <a:t>Closing</a:t>
            </a:r>
            <a:endParaRPr lang="en-US" sz="3200" b="1" dirty="0" smtClean="0"/>
          </a:p>
        </p:txBody>
      </p:sp>
      <p:sp>
        <p:nvSpPr>
          <p:cNvPr id="13" name="Rectangle 12"/>
          <p:cNvSpPr/>
          <p:nvPr/>
        </p:nvSpPr>
        <p:spPr>
          <a:xfrm>
            <a:off x="2756646" y="1613647"/>
            <a:ext cx="3644154" cy="3796553"/>
          </a:xfrm>
          <a:prstGeom prst="rect">
            <a:avLst/>
          </a:prstGeom>
        </p:spPr>
        <p:txBody>
          <a:bodyPr wrap="square">
            <a:spAutoFit/>
          </a:bodyPr>
          <a:lstStyle/>
          <a:p>
            <a:pPr marL="514350" lvl="0" indent="-514350">
              <a:lnSpc>
                <a:spcPct val="200000"/>
              </a:lnSpc>
              <a:buFont typeface="Arial" panose="020B0604020202020204" pitchFamily="34" charset="0"/>
              <a:buChar char="•"/>
            </a:pPr>
            <a:r>
              <a:rPr lang="en-US" sz="4000" dirty="0" smtClean="0"/>
              <a:t>Questions? </a:t>
            </a:r>
          </a:p>
          <a:p>
            <a:pPr marL="514350" lvl="0" indent="-514350">
              <a:lnSpc>
                <a:spcPct val="200000"/>
              </a:lnSpc>
              <a:buFont typeface="Arial" panose="020B0604020202020204" pitchFamily="34" charset="0"/>
              <a:buChar char="•"/>
            </a:pPr>
            <a:r>
              <a:rPr lang="en-US" sz="4000" dirty="0" smtClean="0"/>
              <a:t>Comments? </a:t>
            </a:r>
          </a:p>
          <a:p>
            <a:pPr marL="514350" lvl="0" indent="-514350">
              <a:lnSpc>
                <a:spcPct val="200000"/>
              </a:lnSpc>
              <a:buFont typeface="Arial" panose="020B0604020202020204" pitchFamily="34" charset="0"/>
              <a:buChar char="•"/>
            </a:pPr>
            <a:r>
              <a:rPr lang="en-US" sz="4000" dirty="0" smtClean="0"/>
              <a:t>Closing Prayer </a:t>
            </a:r>
            <a:endParaRPr lang="en-US" sz="4000" dirty="0"/>
          </a:p>
        </p:txBody>
      </p:sp>
      <p:sp>
        <p:nvSpPr>
          <p:cNvPr id="10" name="Date Placeholder 9"/>
          <p:cNvSpPr>
            <a:spLocks noGrp="1"/>
          </p:cNvSpPr>
          <p:nvPr>
            <p:ph type="dt" sz="half" idx="2"/>
          </p:nvPr>
        </p:nvSpPr>
        <p:spPr/>
        <p:txBody>
          <a:bodyPr/>
          <a:lstStyle/>
          <a:p>
            <a:r>
              <a:rPr lang="en-US" dirty="0" smtClean="0"/>
              <a:t>April 19, 2016</a:t>
            </a:r>
            <a:endParaRPr lang="en-US" dirty="0"/>
          </a:p>
        </p:txBody>
      </p:sp>
      <p:sp>
        <p:nvSpPr>
          <p:cNvPr id="12" name="Footer Placeholder 11"/>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25</a:t>
            </a:fld>
            <a:endParaRPr lang="en-US" dirty="0"/>
          </a:p>
        </p:txBody>
      </p:sp>
    </p:spTree>
    <p:extLst>
      <p:ext uri="{BB962C8B-B14F-4D97-AF65-F5344CB8AC3E}">
        <p14:creationId xmlns:p14="http://schemas.microsoft.com/office/powerpoint/2010/main" val="2239316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19, 2016</a:t>
            </a:r>
            <a:endParaRPr lang="en-US" dirty="0"/>
          </a:p>
        </p:txBody>
      </p:sp>
      <p:sp>
        <p:nvSpPr>
          <p:cNvPr id="3" name="Footer Placeholder 2"/>
          <p:cNvSpPr>
            <a:spLocks noGrp="1"/>
          </p:cNvSpPr>
          <p:nvPr>
            <p:ph type="ftr" sz="quarter" idx="3"/>
          </p:nvPr>
        </p:nvSpPr>
        <p:spPr/>
        <p:txBody>
          <a:bodyPr/>
          <a:lstStyle/>
          <a:p>
            <a:r>
              <a:rPr lang="fr-FR" dirty="0" smtClean="0"/>
              <a:t>Lesson 8 - Daniel 8</a:t>
            </a:r>
            <a:endParaRPr lang="en-US" dirty="0"/>
          </a:p>
        </p:txBody>
      </p:sp>
      <p:sp>
        <p:nvSpPr>
          <p:cNvPr id="4" name="Slide Number Placeholder 3"/>
          <p:cNvSpPr>
            <a:spLocks noGrp="1"/>
          </p:cNvSpPr>
          <p:nvPr>
            <p:ph type="sldNum" sz="quarter" idx="4"/>
          </p:nvPr>
        </p:nvSpPr>
        <p:spPr/>
        <p:txBody>
          <a:bodyPr/>
          <a:lstStyle/>
          <a:p>
            <a:fld id="{5762F52A-C960-462B-8236-8A9481EACB9C}" type="slidenum">
              <a:rPr lang="en-US" smtClean="0"/>
              <a:pP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911354" cy="3970318"/>
          </a:xfrm>
          <a:prstGeom prst="rect">
            <a:avLst/>
          </a:prstGeom>
        </p:spPr>
        <p:txBody>
          <a:bodyPr wrap="square">
            <a:spAutoFit/>
          </a:bodyPr>
          <a:lstStyle/>
          <a:p>
            <a:pPr>
              <a:tabLst>
                <a:tab pos="7315200" algn="r"/>
              </a:tabLst>
            </a:pPr>
            <a:endParaRPr lang="en-US" sz="2800" dirty="0" smtClean="0"/>
          </a:p>
          <a:p>
            <a:pPr>
              <a:tabLst>
                <a:tab pos="7315200" algn="r"/>
              </a:tabLst>
            </a:pPr>
            <a:r>
              <a:rPr lang="en-US" sz="2800" b="1" dirty="0"/>
              <a:t>Daniel's Vision of the Four </a:t>
            </a:r>
            <a:r>
              <a:rPr lang="en-US" sz="2800" b="1" dirty="0" smtClean="0"/>
              <a:t>Beasts</a:t>
            </a:r>
            <a:r>
              <a:rPr lang="en-US" sz="2800" dirty="0"/>
              <a:t>	 </a:t>
            </a:r>
            <a:r>
              <a:rPr lang="en-US" sz="2800" dirty="0">
                <a:hlinkClick r:id="rId3"/>
              </a:rPr>
              <a:t>Daniel </a:t>
            </a:r>
            <a:r>
              <a:rPr lang="en-US" sz="2800" dirty="0" smtClean="0">
                <a:hlinkClick r:id="rId3"/>
              </a:rPr>
              <a:t>7:1-8</a:t>
            </a:r>
            <a:endParaRPr lang="en-US" sz="2800" dirty="0" smtClean="0"/>
          </a:p>
          <a:p>
            <a:pPr>
              <a:tabLst>
                <a:tab pos="7315200" algn="r"/>
              </a:tabLst>
            </a:pPr>
            <a:endParaRPr lang="en-US" sz="2800" dirty="0" smtClean="0"/>
          </a:p>
          <a:p>
            <a:pPr>
              <a:tabLst>
                <a:tab pos="7315200" algn="r"/>
              </a:tabLst>
            </a:pPr>
            <a:r>
              <a:rPr lang="en-US" sz="2800" b="1" dirty="0"/>
              <a:t>The Ancient of Days </a:t>
            </a:r>
            <a:r>
              <a:rPr lang="en-US" sz="2800" b="1" dirty="0" smtClean="0"/>
              <a:t>Reigns	</a:t>
            </a:r>
            <a:r>
              <a:rPr lang="en-US" sz="2800" dirty="0" smtClean="0">
                <a:hlinkClick r:id="rId4"/>
              </a:rPr>
              <a:t>Daniel 7:9-12</a:t>
            </a:r>
            <a:endParaRPr lang="en-US" sz="2800" dirty="0" smtClean="0"/>
          </a:p>
          <a:p>
            <a:pPr>
              <a:tabLst>
                <a:tab pos="7315200" algn="r"/>
              </a:tabLst>
            </a:pPr>
            <a:endParaRPr lang="en-US" sz="2800" dirty="0"/>
          </a:p>
          <a:p>
            <a:pPr>
              <a:tabLst>
                <a:tab pos="7315200" algn="r"/>
              </a:tabLst>
            </a:pPr>
            <a:r>
              <a:rPr lang="en-US" sz="2800" b="1" dirty="0" smtClean="0"/>
              <a:t>Son </a:t>
            </a:r>
            <a:r>
              <a:rPr lang="en-US" sz="2800" b="1" dirty="0"/>
              <a:t>of Man </a:t>
            </a:r>
            <a:r>
              <a:rPr lang="en-US" sz="2800" b="1" dirty="0" smtClean="0"/>
              <a:t>Given Dominion</a:t>
            </a:r>
            <a:r>
              <a:rPr lang="en-US" sz="2800" dirty="0"/>
              <a:t> </a:t>
            </a:r>
            <a:r>
              <a:rPr lang="en-US" sz="2800" dirty="0" smtClean="0"/>
              <a:t>	</a:t>
            </a:r>
            <a:r>
              <a:rPr lang="en-US" sz="2800" dirty="0" smtClean="0">
                <a:hlinkClick r:id="rId5"/>
              </a:rPr>
              <a:t>Daniel 7:13-14</a:t>
            </a:r>
            <a:endParaRPr lang="en-US" sz="2800" b="1" dirty="0"/>
          </a:p>
          <a:p>
            <a:pPr>
              <a:tabLst>
                <a:tab pos="7315200" algn="r"/>
              </a:tabLst>
            </a:pPr>
            <a:endParaRPr lang="en-US" sz="2800" dirty="0" smtClean="0"/>
          </a:p>
          <a:p>
            <a:pPr>
              <a:tabLst>
                <a:tab pos="7315200" algn="r"/>
              </a:tabLst>
            </a:pPr>
            <a:r>
              <a:rPr lang="en-US" sz="2800" b="1" dirty="0"/>
              <a:t>Daniel's Vision </a:t>
            </a:r>
            <a:r>
              <a:rPr lang="en-US" sz="2800" b="1" dirty="0" smtClean="0"/>
              <a:t>Interpreted	</a:t>
            </a:r>
            <a:r>
              <a:rPr lang="en-US" sz="2800" dirty="0"/>
              <a:t> </a:t>
            </a:r>
            <a:r>
              <a:rPr lang="en-US" sz="2800" dirty="0">
                <a:hlinkClick r:id="rId6"/>
              </a:rPr>
              <a:t>Daniel </a:t>
            </a:r>
            <a:r>
              <a:rPr lang="en-US" sz="2800" dirty="0" smtClean="0">
                <a:hlinkClick r:id="rId6"/>
              </a:rPr>
              <a:t>7:15-28</a:t>
            </a:r>
            <a:endParaRPr lang="en-US" sz="2800" dirty="0" smtClean="0"/>
          </a:p>
          <a:p>
            <a:pPr>
              <a:tabLst>
                <a:tab pos="7315200" algn="r"/>
              </a:tabLst>
            </a:pPr>
            <a:endParaRPr lang="en-US" sz="2800" dirty="0"/>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Last Week</a:t>
            </a:r>
            <a:endParaRPr lang="en-US" sz="3200" b="1" dirty="0" smtClean="0"/>
          </a:p>
        </p:txBody>
      </p:sp>
      <p:sp>
        <p:nvSpPr>
          <p:cNvPr id="8" name="Date Placeholder 7"/>
          <p:cNvSpPr>
            <a:spLocks noGrp="1"/>
          </p:cNvSpPr>
          <p:nvPr>
            <p:ph type="dt" sz="half" idx="2"/>
          </p:nvPr>
        </p:nvSpPr>
        <p:spPr/>
        <p:txBody>
          <a:bodyPr/>
          <a:lstStyle/>
          <a:p>
            <a:r>
              <a:rPr lang="en-US" dirty="0" smtClean="0"/>
              <a:t>April 19, 2016</a:t>
            </a:r>
            <a:endParaRPr lang="en-US" dirty="0"/>
          </a:p>
        </p:txBody>
      </p:sp>
      <p:sp>
        <p:nvSpPr>
          <p:cNvPr id="9" name="Footer Placeholder 8"/>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3</a:t>
            </a:fld>
            <a:endParaRPr lang="en-US" dirty="0"/>
          </a:p>
        </p:txBody>
      </p:sp>
    </p:spTree>
    <p:extLst>
      <p:ext uri="{BB962C8B-B14F-4D97-AF65-F5344CB8AC3E}">
        <p14:creationId xmlns:p14="http://schemas.microsoft.com/office/powerpoint/2010/main" val="105705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911354" cy="2677656"/>
          </a:xfrm>
          <a:prstGeom prst="rect">
            <a:avLst/>
          </a:prstGeom>
        </p:spPr>
        <p:txBody>
          <a:bodyPr wrap="square">
            <a:spAutoFit/>
          </a:bodyPr>
          <a:lstStyle/>
          <a:p>
            <a:pPr>
              <a:tabLst>
                <a:tab pos="7315200" algn="r"/>
              </a:tabLst>
            </a:pPr>
            <a:endParaRPr lang="en-US" sz="2800" dirty="0" smtClean="0"/>
          </a:p>
          <a:p>
            <a:pPr>
              <a:tabLst>
                <a:tab pos="7315200" algn="r"/>
              </a:tabLst>
            </a:pPr>
            <a:r>
              <a:rPr lang="en-US" sz="2800" b="1" dirty="0"/>
              <a:t>Daniel's </a:t>
            </a:r>
            <a:r>
              <a:rPr lang="en-US" sz="2800" b="1" dirty="0" smtClean="0"/>
              <a:t>Vision of </a:t>
            </a:r>
            <a:r>
              <a:rPr lang="en-US" sz="2800" b="1" dirty="0"/>
              <a:t>the Ram and the Goat</a:t>
            </a:r>
          </a:p>
          <a:p>
            <a:pPr>
              <a:tabLst>
                <a:tab pos="7315200" algn="r"/>
              </a:tabLst>
            </a:pPr>
            <a:r>
              <a:rPr lang="en-US" sz="2800" dirty="0"/>
              <a:t>	 </a:t>
            </a:r>
            <a:r>
              <a:rPr lang="en-US" sz="2800" dirty="0">
                <a:hlinkClick r:id="rId3"/>
              </a:rPr>
              <a:t>Daniel </a:t>
            </a:r>
            <a:r>
              <a:rPr lang="en-US" sz="2800" dirty="0" smtClean="0">
                <a:hlinkClick r:id="rId3"/>
              </a:rPr>
              <a:t>8:1-14</a:t>
            </a:r>
            <a:endParaRPr lang="en-US" sz="2800" dirty="0" smtClean="0"/>
          </a:p>
          <a:p>
            <a:pPr>
              <a:tabLst>
                <a:tab pos="7315200" algn="r"/>
              </a:tabLst>
            </a:pPr>
            <a:endParaRPr lang="en-US" sz="2800" dirty="0" smtClean="0"/>
          </a:p>
          <a:p>
            <a:pPr>
              <a:tabLst>
                <a:tab pos="7315200" algn="r"/>
              </a:tabLst>
            </a:pPr>
            <a:r>
              <a:rPr lang="en-US" sz="2800" b="1" dirty="0"/>
              <a:t>The Interpretation of the Vision</a:t>
            </a:r>
          </a:p>
          <a:p>
            <a:pPr>
              <a:tabLst>
                <a:tab pos="7315200" algn="r"/>
              </a:tabLst>
            </a:pPr>
            <a:r>
              <a:rPr lang="en-US" sz="2800" b="1" dirty="0" smtClean="0"/>
              <a:t>	</a:t>
            </a:r>
            <a:r>
              <a:rPr lang="en-US" sz="2800" dirty="0" smtClean="0">
                <a:hlinkClick r:id="rId4"/>
              </a:rPr>
              <a:t>Daniel 8:15-27</a:t>
            </a:r>
            <a:endParaRPr lang="en-US" sz="2800" dirty="0" smtClean="0"/>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This Week</a:t>
            </a:r>
            <a:endParaRPr lang="en-US" sz="3200" b="1" dirty="0" smtClean="0"/>
          </a:p>
        </p:txBody>
      </p:sp>
      <p:sp>
        <p:nvSpPr>
          <p:cNvPr id="8" name="Date Placeholder 7"/>
          <p:cNvSpPr>
            <a:spLocks noGrp="1"/>
          </p:cNvSpPr>
          <p:nvPr>
            <p:ph type="dt" sz="half" idx="2"/>
          </p:nvPr>
        </p:nvSpPr>
        <p:spPr/>
        <p:txBody>
          <a:bodyPr/>
          <a:lstStyle/>
          <a:p>
            <a:r>
              <a:rPr lang="en-US" dirty="0" smtClean="0"/>
              <a:t>April 19, 2016</a:t>
            </a:r>
            <a:endParaRPr lang="en-US" dirty="0"/>
          </a:p>
        </p:txBody>
      </p:sp>
      <p:sp>
        <p:nvSpPr>
          <p:cNvPr id="9" name="Footer Placeholder 8"/>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4</a:t>
            </a:fld>
            <a:endParaRPr lang="en-US" dirty="0"/>
          </a:p>
        </p:txBody>
      </p:sp>
    </p:spTree>
    <p:extLst>
      <p:ext uri="{BB962C8B-B14F-4D97-AF65-F5344CB8AC3E}">
        <p14:creationId xmlns:p14="http://schemas.microsoft.com/office/powerpoint/2010/main" val="137901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152398" y="1600200"/>
          <a:ext cx="8839203" cy="4785360"/>
        </p:xfrm>
        <a:graphic>
          <a:graphicData uri="http://schemas.openxmlformats.org/drawingml/2006/table">
            <a:tbl>
              <a:tblPr firstRow="1" bandRow="1">
                <a:tableStyleId>{5940675A-B579-460E-94D1-54222C63F5DA}</a:tableStyleId>
              </a:tblPr>
              <a:tblGrid>
                <a:gridCol w="1143002"/>
                <a:gridCol w="1143000"/>
                <a:gridCol w="1143000"/>
                <a:gridCol w="1066800"/>
                <a:gridCol w="838200"/>
                <a:gridCol w="762000"/>
                <a:gridCol w="1066800"/>
                <a:gridCol w="838200"/>
                <a:gridCol w="838201"/>
              </a:tblGrid>
              <a:tr h="914400">
                <a:tc>
                  <a:txBody>
                    <a:bodyPr/>
                    <a:lstStyle/>
                    <a:p>
                      <a:pPr algn="ctr"/>
                      <a:r>
                        <a:rPr lang="en-US" sz="2400" b="1" dirty="0" smtClean="0"/>
                        <a:t>Focus</a:t>
                      </a:r>
                      <a:endParaRPr lang="en-US" sz="2000" b="1" dirty="0"/>
                    </a:p>
                  </a:txBody>
                  <a:tcPr anchor="ctr"/>
                </a:tc>
                <a:tc>
                  <a:txBody>
                    <a:bodyPr/>
                    <a:lstStyle/>
                    <a:p>
                      <a:pPr algn="ctr"/>
                      <a:r>
                        <a:rPr lang="en-US" sz="2000" b="1" u="none" dirty="0" smtClean="0"/>
                        <a:t>Daniel’s History</a:t>
                      </a:r>
                      <a:endParaRPr lang="en-US" sz="2000" b="0" dirty="0"/>
                    </a:p>
                  </a:txBody>
                  <a:tcPr anchor="ctr"/>
                </a:tc>
                <a:tc gridSpan="4">
                  <a:txBody>
                    <a:bodyPr/>
                    <a:lstStyle/>
                    <a:p>
                      <a:pPr algn="ctr"/>
                      <a:r>
                        <a:rPr lang="en-US" sz="2000" b="1" dirty="0" smtClean="0"/>
                        <a:t>Prophetic Plan for the Gentiles</a:t>
                      </a:r>
                      <a:endParaRPr lang="en-US" sz="2000" b="1" dirty="0"/>
                    </a:p>
                  </a:txBody>
                  <a:tcPr anchor="ctr"/>
                </a:tc>
                <a:tc hMerge="1">
                  <a:txBody>
                    <a:bodyPr/>
                    <a:lstStyle/>
                    <a:p>
                      <a:endParaRPr lang="en-US"/>
                    </a:p>
                  </a:txBody>
                  <a:tcPr/>
                </a:tc>
                <a:tc hMerge="1">
                  <a:txBody>
                    <a:bodyPr/>
                    <a:lstStyle/>
                    <a:p>
                      <a:endParaRPr lang="en-US"/>
                    </a:p>
                  </a:txBody>
                  <a:tcPr/>
                </a:tc>
                <a:tc hMerge="1">
                  <a:txBody>
                    <a:bodyPr/>
                    <a:lstStyle/>
                    <a:p>
                      <a:pPr algn="ctr"/>
                      <a:endParaRPr lang="en-US" sz="2000" b="0" dirty="0"/>
                    </a:p>
                  </a:txBody>
                  <a:tcPr anchor="ctr"/>
                </a:tc>
                <a:tc gridSpan="3">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2000" b="1" dirty="0" smtClean="0"/>
                        <a:t>Prophetic Plan of Israel</a:t>
                      </a:r>
                      <a:endParaRPr lang="en-US" sz="2000" b="0" u="none" dirty="0"/>
                    </a:p>
                  </a:txBody>
                  <a:tcPr anchor="ctr"/>
                </a:tc>
                <a:tc hMerge="1">
                  <a:txBody>
                    <a:bodyPr/>
                    <a:lstStyle/>
                    <a:p>
                      <a:endParaRPr lang="en-US"/>
                    </a:p>
                  </a:txBody>
                  <a:tcPr/>
                </a:tc>
                <a:tc hMerge="1">
                  <a:txBody>
                    <a:bodyPr/>
                    <a:lstStyle/>
                    <a:p>
                      <a:pPr marL="0" marR="0" indent="0" algn="ctr" defTabSz="914293" rtl="0" eaLnBrk="1" fontAlgn="auto" latinLnBrk="0" hangingPunct="1">
                        <a:lnSpc>
                          <a:spcPct val="100000"/>
                        </a:lnSpc>
                        <a:spcBef>
                          <a:spcPts val="0"/>
                        </a:spcBef>
                        <a:spcAft>
                          <a:spcPts val="0"/>
                        </a:spcAft>
                        <a:buClrTx/>
                        <a:buSzTx/>
                        <a:buFontTx/>
                        <a:buNone/>
                        <a:tabLst/>
                        <a:defRPr/>
                      </a:pPr>
                      <a:endParaRPr lang="en-US" sz="2000" b="1" u="none" dirty="0"/>
                    </a:p>
                  </a:txBody>
                  <a:tcPr anchor="ctr"/>
                </a:tc>
              </a:tr>
              <a:tr h="609600">
                <a:tc>
                  <a:txBody>
                    <a:bodyPr/>
                    <a:lstStyle/>
                    <a:p>
                      <a:pPr algn="ctr"/>
                      <a:r>
                        <a:rPr lang="en-US" sz="1800" b="1" dirty="0" smtClean="0"/>
                        <a:t>Reference</a:t>
                      </a:r>
                      <a:endParaRPr lang="en-US" sz="1600" b="1" dirty="0" smtClean="0"/>
                    </a:p>
                  </a:txBody>
                  <a:tcPr anchor="ctr"/>
                </a:tc>
                <a:tc>
                  <a:txBody>
                    <a:bodyPr/>
                    <a:lstStyle/>
                    <a:p>
                      <a:pPr algn="ctr"/>
                      <a:r>
                        <a:rPr lang="en-US" sz="1800" dirty="0" smtClean="0"/>
                        <a:t>1</a:t>
                      </a:r>
                      <a:endParaRPr lang="en-US" sz="1800" dirty="0"/>
                    </a:p>
                  </a:txBody>
                  <a:tcPr anchor="ctr"/>
                </a:tc>
                <a:tc>
                  <a:txBody>
                    <a:bodyPr/>
                    <a:lstStyle/>
                    <a:p>
                      <a:pPr algn="ctr"/>
                      <a:r>
                        <a:rPr lang="en-US" sz="1800" dirty="0" smtClean="0"/>
                        <a:t>2 - 4</a:t>
                      </a:r>
                      <a:endParaRPr lang="en-US" sz="1800" dirty="0"/>
                    </a:p>
                  </a:txBody>
                  <a:tcPr anchor="ctr"/>
                </a:tc>
                <a:tc>
                  <a:txBody>
                    <a:bodyPr/>
                    <a:lstStyle/>
                    <a:p>
                      <a:pPr algn="ctr"/>
                      <a:r>
                        <a:rPr lang="en-US" sz="1800" dirty="0" smtClean="0"/>
                        <a:t>5</a:t>
                      </a:r>
                      <a:endParaRPr lang="en-US" sz="1800" dirty="0"/>
                    </a:p>
                  </a:txBody>
                  <a:tcPr anchor="ctr"/>
                </a:tc>
                <a:tc>
                  <a:txBody>
                    <a:bodyPr/>
                    <a:lstStyle/>
                    <a:p>
                      <a:pPr algn="ctr"/>
                      <a:r>
                        <a:rPr lang="en-US" sz="1800" dirty="0" smtClean="0"/>
                        <a:t>6</a:t>
                      </a:r>
                      <a:endParaRPr lang="en-US" sz="1800" dirty="0"/>
                    </a:p>
                  </a:txBody>
                  <a:tcPr anchor="ctr"/>
                </a:tc>
                <a:tc>
                  <a:txBody>
                    <a:bodyPr/>
                    <a:lstStyle/>
                    <a:p>
                      <a:pPr algn="ctr"/>
                      <a:r>
                        <a:rPr lang="en-US" sz="1800" dirty="0" smtClean="0"/>
                        <a:t>7</a:t>
                      </a:r>
                      <a:endParaRPr lang="en-US" sz="1800"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9</a:t>
                      </a:r>
                      <a:endParaRPr lang="en-US" sz="18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dirty="0" smtClean="0"/>
                        <a:t>10 - 12</a:t>
                      </a:r>
                    </a:p>
                  </a:txBody>
                  <a:tcPr anchor="ctr"/>
                </a:tc>
              </a:tr>
              <a:tr h="1295400">
                <a:tc>
                  <a:txBody>
                    <a:bodyPr/>
                    <a:lstStyle/>
                    <a:p>
                      <a:pPr algn="ctr"/>
                      <a:r>
                        <a:rPr lang="en-US" sz="2000" b="1" dirty="0" smtClean="0"/>
                        <a:t>Division</a:t>
                      </a:r>
                      <a:endParaRPr lang="en-US" sz="1600" b="1" dirty="0" smtClean="0"/>
                    </a:p>
                  </a:txBody>
                  <a:tcPr anchor="ctr"/>
                </a:tc>
                <a:tc>
                  <a:txBody>
                    <a:bodyPr/>
                    <a:lstStyle/>
                    <a:p>
                      <a:pPr algn="ctr"/>
                      <a:r>
                        <a:rPr lang="en-US" sz="1600" dirty="0" smtClean="0"/>
                        <a:t>Personal Life of Daniel</a:t>
                      </a:r>
                      <a:endParaRPr lang="en-US" sz="16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Visions of Nebuc-hadnezzar</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Visions of Belshazzar</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Decree</a:t>
                      </a:r>
                      <a:r>
                        <a:rPr lang="en-US" sz="1600" baseline="0" dirty="0" smtClean="0"/>
                        <a:t> of Darius</a:t>
                      </a:r>
                      <a:endParaRPr lang="en-US" sz="1600" dirty="0" smtClean="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Four Beasts</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of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Ram and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Male Goat</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of Seventy Weeks</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of Israel’s Future</a:t>
                      </a:r>
                    </a:p>
                  </a:txBody>
                  <a:tcPr anchor="ctr"/>
                </a:tc>
              </a:tr>
              <a:tr h="685800">
                <a:tc rowSpan="2">
                  <a:txBody>
                    <a:bodyPr/>
                    <a:lstStyle/>
                    <a:p>
                      <a:pPr algn="ctr"/>
                      <a:r>
                        <a:rPr lang="en-US" sz="2400" b="1" dirty="0" smtClean="0"/>
                        <a:t>Topic</a:t>
                      </a:r>
                      <a:endParaRPr lang="en-US" sz="1600" b="1" dirty="0"/>
                    </a:p>
                  </a:txBody>
                  <a:tcPr anchor="ctr"/>
                </a:tc>
                <a:tc>
                  <a:txBody>
                    <a:bodyPr/>
                    <a:lstStyle/>
                    <a:p>
                      <a:pPr algn="ctr"/>
                      <a:r>
                        <a:rPr lang="en-US" sz="1500" b="1" dirty="0" smtClean="0"/>
                        <a:t>Daniel’s Background</a:t>
                      </a:r>
                      <a:endParaRPr lang="en-US" sz="1500" dirty="0"/>
                    </a:p>
                  </a:txBody>
                  <a:tcPr anchor="ctr"/>
                </a:tc>
                <a:tc gridSpan="4">
                  <a:txBody>
                    <a:bodyPr/>
                    <a:lstStyle/>
                    <a:p>
                      <a:pPr algn="ctr"/>
                      <a:r>
                        <a:rPr lang="en-US" sz="1800" b="1" dirty="0" smtClean="0"/>
                        <a:t>Daniel Interprets </a:t>
                      </a:r>
                    </a:p>
                    <a:p>
                      <a:pPr algn="ctr"/>
                      <a:r>
                        <a:rPr lang="en-US" sz="1800" b="1" dirty="0" smtClean="0"/>
                        <a:t>Others’ Dreams</a:t>
                      </a: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800" b="1" dirty="0" smtClean="0"/>
                        <a:t>Angel Interprets </a:t>
                      </a:r>
                    </a:p>
                    <a:p>
                      <a:pPr algn="ctr"/>
                      <a:r>
                        <a:rPr lang="en-US" sz="1800" b="1" dirty="0" smtClean="0"/>
                        <a:t>Daniel’s Dreams</a:t>
                      </a:r>
                      <a:endParaRPr lang="en-US" sz="1600" b="1" dirty="0"/>
                    </a:p>
                  </a:txBody>
                  <a:tcPr anchor="ctr"/>
                </a:tc>
                <a:tc hMerge="1">
                  <a:txBody>
                    <a:bodyPr/>
                    <a:lstStyle/>
                    <a:p>
                      <a:endParaRPr lang="en-US"/>
                    </a:p>
                  </a:txBody>
                  <a:tcPr/>
                </a:tc>
                <a:tc hMerge="1">
                  <a:txBody>
                    <a:bodyPr/>
                    <a:lstStyle/>
                    <a:p>
                      <a:endParaRPr lang="en-US"/>
                    </a:p>
                  </a:txBody>
                  <a:tcPr/>
                </a:tc>
              </a:tr>
              <a:tr h="685800">
                <a:tc vMerge="1">
                  <a:txBody>
                    <a:bodyPr/>
                    <a:lstStyle/>
                    <a:p>
                      <a:pPr algn="ctr"/>
                      <a:endParaRPr lang="en-US" sz="1600" b="1" dirty="0"/>
                    </a:p>
                  </a:txBody>
                  <a:tcPr anchor="ctr"/>
                </a:tc>
                <a:tc>
                  <a:txBody>
                    <a:bodyPr/>
                    <a:lstStyle/>
                    <a:p>
                      <a:pPr algn="ctr"/>
                      <a:r>
                        <a:rPr lang="en-US" sz="1800" b="1" u="none" dirty="0" smtClean="0"/>
                        <a:t>Hebrew</a:t>
                      </a:r>
                      <a:endParaRPr lang="en-US" sz="1800" b="1" u="none" dirty="0"/>
                    </a:p>
                  </a:txBody>
                  <a:tcPr anchor="ctr"/>
                </a:tc>
                <a:tc gridSpan="4">
                  <a:txBody>
                    <a:bodyPr/>
                    <a:lstStyle/>
                    <a:p>
                      <a:pPr algn="ctr"/>
                      <a:r>
                        <a:rPr lang="en-US" sz="1800" b="1" u="none" dirty="0" smtClean="0"/>
                        <a:t>Aramaic</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b="1" u="none" dirty="0" smtClean="0"/>
                        <a:t>Hebrew</a:t>
                      </a:r>
                    </a:p>
                  </a:txBody>
                  <a:tcPr anchor="ctr"/>
                </a:tc>
                <a:tc hMerge="1">
                  <a:txBody>
                    <a:bodyPr/>
                    <a:lstStyle/>
                    <a:p>
                      <a:endParaRPr lang="en-US"/>
                    </a:p>
                  </a:txBody>
                  <a:tcPr/>
                </a:tc>
                <a:tc hMerge="1">
                  <a:txBody>
                    <a:bodyPr/>
                    <a:lstStyle/>
                    <a:p>
                      <a:endParaRPr lang="en-US"/>
                    </a:p>
                  </a:txBody>
                  <a:tcPr/>
                </a:tc>
              </a:tr>
              <a:tr h="594360">
                <a:tc>
                  <a:txBody>
                    <a:bodyPr/>
                    <a:lstStyle/>
                    <a:p>
                      <a:pPr algn="ctr"/>
                      <a:r>
                        <a:rPr lang="en-US" sz="2000" b="1" dirty="0" smtClean="0"/>
                        <a:t>Time</a:t>
                      </a:r>
                      <a:endParaRPr lang="en-US" sz="1600" b="1" dirty="0" smtClean="0"/>
                    </a:p>
                  </a:txBody>
                  <a:tcPr anchor="ctr"/>
                </a:tc>
                <a:tc gridSpan="8">
                  <a:txBody>
                    <a:bodyPr/>
                    <a:lstStyle/>
                    <a:p>
                      <a:pPr algn="ctr"/>
                      <a:r>
                        <a:rPr lang="en-US" sz="1800" dirty="0" smtClean="0"/>
                        <a:t>Written in </a:t>
                      </a:r>
                      <a:r>
                        <a:rPr lang="en-US" sz="1800" b="1" dirty="0" smtClean="0"/>
                        <a:t>Babylon </a:t>
                      </a:r>
                      <a:r>
                        <a:rPr lang="en-US" sz="1800" b="0" dirty="0" smtClean="0"/>
                        <a:t>or </a:t>
                      </a:r>
                      <a:r>
                        <a:rPr lang="en-US" sz="1800" b="1" dirty="0" smtClean="0"/>
                        <a:t>Persia</a:t>
                      </a:r>
                      <a:r>
                        <a:rPr lang="en-US" sz="1800" b="1" baseline="0" dirty="0" smtClean="0"/>
                        <a:t> </a:t>
                      </a:r>
                      <a:r>
                        <a:rPr lang="en-US" sz="1800" baseline="0" dirty="0" smtClean="0"/>
                        <a:t>around </a:t>
                      </a:r>
                      <a:r>
                        <a:rPr lang="en-US" sz="1800" b="1" baseline="0" dirty="0" smtClean="0"/>
                        <a:t>605 – 536 BC</a:t>
                      </a: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Rectangle 9"/>
          <p:cNvSpPr/>
          <p:nvPr/>
        </p:nvSpPr>
        <p:spPr>
          <a:xfrm>
            <a:off x="3762867" y="91309"/>
            <a:ext cx="1614545" cy="1200329"/>
          </a:xfrm>
          <a:prstGeom prst="rect">
            <a:avLst/>
          </a:prstGeom>
        </p:spPr>
        <p:txBody>
          <a:bodyPr wrap="none" anchor="ctr">
            <a:spAutoFit/>
          </a:bodyPr>
          <a:lstStyle/>
          <a:p>
            <a:pPr algn="ctr"/>
            <a:r>
              <a:rPr lang="en-US" sz="3600" b="1" dirty="0" smtClean="0"/>
              <a:t>Daniel</a:t>
            </a:r>
          </a:p>
          <a:p>
            <a:pPr algn="ctr"/>
            <a:r>
              <a:rPr lang="en-US" sz="3600" b="1" dirty="0" smtClean="0"/>
              <a:t>Outline</a:t>
            </a:r>
            <a:endParaRPr lang="en-US" sz="3600" dirty="0" smtClean="0"/>
          </a:p>
        </p:txBody>
      </p:sp>
      <p:sp>
        <p:nvSpPr>
          <p:cNvPr id="7" name="Right Arrow 6"/>
          <p:cNvSpPr/>
          <p:nvPr/>
        </p:nvSpPr>
        <p:spPr>
          <a:xfrm rot="18846959">
            <a:off x="6289358" y="2938145"/>
            <a:ext cx="470256" cy="404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2"/>
          </p:nvPr>
        </p:nvSpPr>
        <p:spPr/>
        <p:txBody>
          <a:bodyPr/>
          <a:lstStyle/>
          <a:p>
            <a:r>
              <a:rPr lang="en-US" dirty="0" smtClean="0"/>
              <a:t>April 19, 2016</a:t>
            </a:r>
            <a:endParaRPr lang="en-US" dirty="0"/>
          </a:p>
        </p:txBody>
      </p:sp>
      <p:sp>
        <p:nvSpPr>
          <p:cNvPr id="14" name="Footer Placeholder 13"/>
          <p:cNvSpPr>
            <a:spLocks noGrp="1"/>
          </p:cNvSpPr>
          <p:nvPr>
            <p:ph type="ftr" sz="quarter" idx="3"/>
          </p:nvPr>
        </p:nvSpPr>
        <p:spPr/>
        <p:txBody>
          <a:bodyPr/>
          <a:lstStyle/>
          <a:p>
            <a:r>
              <a:rPr lang="fr-FR" dirty="0" smtClean="0"/>
              <a:t>Lesson 8 - Daniel 8</a:t>
            </a:r>
            <a:endParaRPr lang="en-US" dirty="0"/>
          </a:p>
        </p:txBody>
      </p:sp>
      <p:sp>
        <p:nvSpPr>
          <p:cNvPr id="15" name="Slide Number Placeholder 14"/>
          <p:cNvSpPr>
            <a:spLocks noGrp="1"/>
          </p:cNvSpPr>
          <p:nvPr>
            <p:ph type="sldNum" sz="quarter" idx="4"/>
          </p:nvPr>
        </p:nvSpPr>
        <p:spPr/>
        <p:txBody>
          <a:bodyPr/>
          <a:lstStyle/>
          <a:p>
            <a:fld id="{5762F52A-C960-462B-8236-8A9481EACB9C}" type="slidenum">
              <a:rPr lang="en-US" smtClean="0"/>
              <a:pPr/>
              <a:t>5</a:t>
            </a:fld>
            <a:endParaRPr lang="en-US" dirty="0"/>
          </a:p>
        </p:txBody>
      </p:sp>
    </p:spTree>
    <p:extLst>
      <p:ext uri="{BB962C8B-B14F-4D97-AF65-F5344CB8AC3E}">
        <p14:creationId xmlns:p14="http://schemas.microsoft.com/office/powerpoint/2010/main" val="4175138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52400" y="6548755"/>
            <a:ext cx="1447800" cy="365125"/>
          </a:xfrm>
          <a:prstGeom prst="rect">
            <a:avLst/>
          </a:prstGeom>
        </p:spPr>
        <p:txBody>
          <a:bodyPr/>
          <a:lstStyle/>
          <a:p>
            <a:r>
              <a:rPr lang="en-US" dirty="0" smtClean="0"/>
              <a:t>February 23, 2016</a:t>
            </a:r>
            <a:endParaRPr lang="en-US" dirty="0"/>
          </a:p>
        </p:txBody>
      </p:sp>
      <p:sp>
        <p:nvSpPr>
          <p:cNvPr id="3" name="Footer Placeholder 2"/>
          <p:cNvSpPr>
            <a:spLocks noGrp="1"/>
          </p:cNvSpPr>
          <p:nvPr>
            <p:ph type="ftr" sz="quarter" idx="4294967295"/>
          </p:nvPr>
        </p:nvSpPr>
        <p:spPr>
          <a:xfrm>
            <a:off x="2087880" y="6558915"/>
            <a:ext cx="4953000" cy="365125"/>
          </a:xfrm>
          <a:prstGeom prst="rect">
            <a:avLst/>
          </a:prstGeom>
        </p:spPr>
        <p:txBody>
          <a:bodyPr/>
          <a:lstStyle/>
          <a:p>
            <a:r>
              <a:rPr lang="fr-FR" dirty="0" smtClean="0"/>
              <a:t>Lesson 1 - Introduction &amp; Daniel 1</a:t>
            </a:r>
            <a:endParaRPr lang="en-US" dirty="0"/>
          </a:p>
        </p:txBody>
      </p:sp>
      <p:sp>
        <p:nvSpPr>
          <p:cNvPr id="4" name="Slide Number Placeholder 3"/>
          <p:cNvSpPr>
            <a:spLocks noGrp="1"/>
          </p:cNvSpPr>
          <p:nvPr>
            <p:ph type="sldNum" sz="quarter" idx="4294967295"/>
          </p:nvPr>
        </p:nvSpPr>
        <p:spPr>
          <a:xfrm>
            <a:off x="8305800" y="6518275"/>
            <a:ext cx="685800" cy="365125"/>
          </a:xfrm>
          <a:prstGeom prst="rect">
            <a:avLst/>
          </a:prstGeom>
        </p:spPr>
        <p:txBody>
          <a:bodyPr/>
          <a:lstStyle/>
          <a:p>
            <a:fld id="{5762F52A-C960-462B-8236-8A9481EACB9C}" type="slidenum">
              <a:rPr lang="en-US" smtClean="0"/>
              <a:pPr/>
              <a:t>6</a:t>
            </a:fld>
            <a:endParaRPr lang="en-US" dirty="0"/>
          </a:p>
        </p:txBody>
      </p:sp>
      <p:grpSp>
        <p:nvGrpSpPr>
          <p:cNvPr id="8" name="Group 7"/>
          <p:cNvGrpSpPr/>
          <p:nvPr/>
        </p:nvGrpSpPr>
        <p:grpSpPr>
          <a:xfrm>
            <a:off x="117886" y="208648"/>
            <a:ext cx="8839200" cy="6296479"/>
            <a:chOff x="-1933575" y="1371600"/>
            <a:chExt cx="13012831" cy="9269506"/>
          </a:xfrm>
        </p:grpSpPr>
        <p:pic>
          <p:nvPicPr>
            <p:cNvPr id="6" name="Picture 5"/>
            <p:cNvPicPr>
              <a:picLocks noChangeAspect="1"/>
            </p:cNvPicPr>
            <p:nvPr/>
          </p:nvPicPr>
          <p:blipFill rotWithShape="1">
            <a:blip r:embed="rId2"/>
            <a:srcRect t="20652" b="9783"/>
            <a:stretch/>
          </p:blipFill>
          <p:spPr>
            <a:xfrm>
              <a:off x="-1933575" y="1371600"/>
              <a:ext cx="13011150" cy="4876800"/>
            </a:xfrm>
            <a:prstGeom prst="rect">
              <a:avLst/>
            </a:prstGeom>
          </p:spPr>
        </p:pic>
        <p:pic>
          <p:nvPicPr>
            <p:cNvPr id="7" name="Picture 6"/>
            <p:cNvPicPr>
              <a:picLocks noChangeAspect="1"/>
            </p:cNvPicPr>
            <p:nvPr/>
          </p:nvPicPr>
          <p:blipFill rotWithShape="1">
            <a:blip r:embed="rId3"/>
            <a:srcRect t="21740" b="15217"/>
            <a:stretch/>
          </p:blipFill>
          <p:spPr>
            <a:xfrm>
              <a:off x="-1931894" y="6221506"/>
              <a:ext cx="13011150" cy="4419600"/>
            </a:xfrm>
            <a:prstGeom prst="rect">
              <a:avLst/>
            </a:prstGeom>
          </p:spPr>
        </p:pic>
      </p:grpSp>
      <p:sp>
        <p:nvSpPr>
          <p:cNvPr id="9" name="Rectangle 8"/>
          <p:cNvSpPr/>
          <p:nvPr/>
        </p:nvSpPr>
        <p:spPr>
          <a:xfrm>
            <a:off x="2102225" y="213397"/>
            <a:ext cx="4953000" cy="934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Israel’s </a:t>
            </a:r>
            <a:r>
              <a:rPr lang="en-US" sz="3200" b="1" u="sng" dirty="0" smtClean="0">
                <a:solidFill>
                  <a:schemeClr val="tx1"/>
                </a:solidFill>
              </a:rPr>
              <a:t>SOVEREIGN GOD</a:t>
            </a:r>
            <a:endParaRPr lang="en-US" sz="3200" b="1" u="sng" dirty="0">
              <a:solidFill>
                <a:schemeClr val="tx1"/>
              </a:solidFill>
            </a:endParaRPr>
          </a:p>
        </p:txBody>
      </p:sp>
    </p:spTree>
    <p:extLst>
      <p:ext uri="{BB962C8B-B14F-4D97-AF65-F5344CB8AC3E}">
        <p14:creationId xmlns:p14="http://schemas.microsoft.com/office/powerpoint/2010/main" val="184531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0011" y="169712"/>
            <a:ext cx="2301720" cy="769441"/>
          </a:xfrm>
          <a:prstGeom prst="rect">
            <a:avLst/>
          </a:prstGeom>
        </p:spPr>
        <p:txBody>
          <a:bodyPr wrap="none">
            <a:spAutoFit/>
          </a:bodyPr>
          <a:lstStyle/>
          <a:p>
            <a:pPr algn="ctr"/>
            <a:r>
              <a:rPr lang="en-US" sz="2400" b="1" dirty="0" smtClean="0"/>
              <a:t>Nebuchadnezzar</a:t>
            </a:r>
            <a:endParaRPr lang="en-US" sz="2000" b="1" dirty="0" smtClean="0"/>
          </a:p>
          <a:p>
            <a:pPr algn="ctr"/>
            <a:r>
              <a:rPr lang="en-US" sz="2000" b="1" dirty="0" smtClean="0"/>
              <a:t>605 BC to 562 BC</a:t>
            </a:r>
            <a:endParaRPr lang="en-US" sz="2000" dirty="0"/>
          </a:p>
        </p:txBody>
      </p:sp>
      <p:sp>
        <p:nvSpPr>
          <p:cNvPr id="5" name="Left-Right Arrow 4"/>
          <p:cNvSpPr/>
          <p:nvPr/>
        </p:nvSpPr>
        <p:spPr>
          <a:xfrm rot="2187974">
            <a:off x="-634164" y="3193702"/>
            <a:ext cx="10248113" cy="470597"/>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Brace 7"/>
          <p:cNvSpPr/>
          <p:nvPr/>
        </p:nvSpPr>
        <p:spPr>
          <a:xfrm rot="18449366">
            <a:off x="2107638" y="-337231"/>
            <a:ext cx="419100" cy="3440159"/>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p:cNvSpPr/>
          <p:nvPr/>
        </p:nvSpPr>
        <p:spPr>
          <a:xfrm rot="18353001">
            <a:off x="4473401" y="1927413"/>
            <a:ext cx="419100" cy="2438400"/>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p:cNvSpPr/>
          <p:nvPr/>
        </p:nvSpPr>
        <p:spPr>
          <a:xfrm rot="18361339">
            <a:off x="6917624" y="3100996"/>
            <a:ext cx="419100" cy="3619359"/>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Down Arrow 14"/>
          <p:cNvSpPr/>
          <p:nvPr/>
        </p:nvSpPr>
        <p:spPr>
          <a:xfrm rot="13150947">
            <a:off x="5120946" y="4259941"/>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694985" y="2200876"/>
            <a:ext cx="2197205" cy="769441"/>
          </a:xfrm>
          <a:prstGeom prst="rect">
            <a:avLst/>
          </a:prstGeom>
        </p:spPr>
        <p:txBody>
          <a:bodyPr wrap="none">
            <a:spAutoFit/>
          </a:bodyPr>
          <a:lstStyle/>
          <a:p>
            <a:pPr algn="ctr"/>
            <a:r>
              <a:rPr lang="en-US" sz="2400" b="1" dirty="0" smtClean="0"/>
              <a:t>Belshazzar</a:t>
            </a:r>
            <a:r>
              <a:rPr lang="en-US" sz="2000" b="1" dirty="0" smtClean="0"/>
              <a:t>, et.al.</a:t>
            </a:r>
          </a:p>
          <a:p>
            <a:pPr algn="ctr"/>
            <a:r>
              <a:rPr lang="en-US" sz="2000" b="1" dirty="0" smtClean="0"/>
              <a:t>561 BC to 539 BC</a:t>
            </a:r>
            <a:endParaRPr lang="en-US" sz="2000" dirty="0"/>
          </a:p>
        </p:txBody>
      </p:sp>
      <p:sp>
        <p:nvSpPr>
          <p:cNvPr id="19" name="Rectangle 18"/>
          <p:cNvSpPr/>
          <p:nvPr/>
        </p:nvSpPr>
        <p:spPr>
          <a:xfrm>
            <a:off x="6934200" y="3901861"/>
            <a:ext cx="1981633" cy="769441"/>
          </a:xfrm>
          <a:prstGeom prst="rect">
            <a:avLst/>
          </a:prstGeom>
        </p:spPr>
        <p:txBody>
          <a:bodyPr wrap="none">
            <a:spAutoFit/>
          </a:bodyPr>
          <a:lstStyle/>
          <a:p>
            <a:pPr algn="ctr"/>
            <a:r>
              <a:rPr lang="en-US" sz="2400" b="1" dirty="0" smtClean="0"/>
              <a:t>Cyrus / Darius</a:t>
            </a:r>
          </a:p>
          <a:p>
            <a:pPr algn="ctr"/>
            <a:r>
              <a:rPr lang="en-US" sz="2000" b="1" dirty="0" smtClean="0"/>
              <a:t>539 BC &amp; on</a:t>
            </a:r>
            <a:endParaRPr lang="en-US" sz="2000" dirty="0"/>
          </a:p>
        </p:txBody>
      </p:sp>
      <p:sp>
        <p:nvSpPr>
          <p:cNvPr id="25" name="TextBox 24"/>
          <p:cNvSpPr txBox="1"/>
          <p:nvPr/>
        </p:nvSpPr>
        <p:spPr>
          <a:xfrm>
            <a:off x="4572001" y="236232"/>
            <a:ext cx="4191000" cy="1477328"/>
          </a:xfrm>
          <a:prstGeom prst="rect">
            <a:avLst/>
          </a:prstGeom>
          <a:noFill/>
        </p:spPr>
        <p:txBody>
          <a:bodyPr wrap="square" rtlCol="0">
            <a:spAutoFit/>
          </a:bodyPr>
          <a:lstStyle/>
          <a:p>
            <a:pPr algn="r">
              <a:lnSpc>
                <a:spcPct val="150000"/>
              </a:lnSpc>
            </a:pPr>
            <a:r>
              <a:rPr lang="en-US" sz="2000" dirty="0" smtClean="0"/>
              <a:t>1</a:t>
            </a:r>
            <a:r>
              <a:rPr lang="en-US" sz="2000" baseline="30000" dirty="0" smtClean="0"/>
              <a:t>st</a:t>
            </a:r>
            <a:r>
              <a:rPr lang="en-US" sz="2000" dirty="0" smtClean="0"/>
              <a:t> Invasion 605 BC = King Jehoiakim</a:t>
            </a:r>
          </a:p>
          <a:p>
            <a:pPr algn="r">
              <a:lnSpc>
                <a:spcPct val="150000"/>
              </a:lnSpc>
            </a:pPr>
            <a:r>
              <a:rPr lang="en-US" sz="2000" dirty="0" smtClean="0"/>
              <a:t>2</a:t>
            </a:r>
            <a:r>
              <a:rPr lang="en-US" sz="2000" baseline="30000" dirty="0" smtClean="0"/>
              <a:t>nd</a:t>
            </a:r>
            <a:r>
              <a:rPr lang="en-US" sz="2000" dirty="0" smtClean="0"/>
              <a:t> Invasion 597 BC = King Jehoiachin</a:t>
            </a:r>
          </a:p>
          <a:p>
            <a:pPr algn="r">
              <a:lnSpc>
                <a:spcPct val="150000"/>
              </a:lnSpc>
            </a:pPr>
            <a:r>
              <a:rPr lang="en-US" sz="2000" dirty="0" smtClean="0"/>
              <a:t>3</a:t>
            </a:r>
            <a:r>
              <a:rPr lang="en-US" sz="2000" baseline="30000" dirty="0" smtClean="0"/>
              <a:t>rd</a:t>
            </a:r>
            <a:r>
              <a:rPr lang="en-US" sz="2000" dirty="0" smtClean="0"/>
              <a:t> Invasion 586 BC = King Zedekiah</a:t>
            </a:r>
            <a:endParaRPr lang="en-US" sz="2000" dirty="0"/>
          </a:p>
        </p:txBody>
      </p:sp>
      <p:sp>
        <p:nvSpPr>
          <p:cNvPr id="26" name="Rectangle 25"/>
          <p:cNvSpPr/>
          <p:nvPr/>
        </p:nvSpPr>
        <p:spPr>
          <a:xfrm>
            <a:off x="3505200" y="4853226"/>
            <a:ext cx="1514389" cy="861774"/>
          </a:xfrm>
          <a:prstGeom prst="rect">
            <a:avLst/>
          </a:prstGeom>
        </p:spPr>
        <p:txBody>
          <a:bodyPr wrap="none">
            <a:spAutoFit/>
          </a:bodyPr>
          <a:lstStyle/>
          <a:p>
            <a:pPr algn="ctr"/>
            <a:r>
              <a:rPr lang="en-US" b="1" dirty="0" smtClean="0"/>
              <a:t>Hand Writing </a:t>
            </a:r>
          </a:p>
          <a:p>
            <a:pPr algn="ctr"/>
            <a:r>
              <a:rPr lang="en-US" b="1" dirty="0" smtClean="0"/>
              <a:t>On The Wall</a:t>
            </a:r>
          </a:p>
          <a:p>
            <a:pPr algn="ctr"/>
            <a:r>
              <a:rPr lang="en-US" sz="1400" b="1" dirty="0" smtClean="0"/>
              <a:t>Chapter 5</a:t>
            </a:r>
            <a:endParaRPr lang="en-US" sz="1400" dirty="0"/>
          </a:p>
        </p:txBody>
      </p:sp>
      <p:sp>
        <p:nvSpPr>
          <p:cNvPr id="28" name="Down Arrow 27"/>
          <p:cNvSpPr/>
          <p:nvPr/>
        </p:nvSpPr>
        <p:spPr>
          <a:xfrm rot="13150947">
            <a:off x="356093" y="681838"/>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rot="13150947">
            <a:off x="2207169" y="2067289"/>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41760" y="921183"/>
            <a:ext cx="904735" cy="861774"/>
          </a:xfrm>
          <a:prstGeom prst="rect">
            <a:avLst/>
          </a:prstGeom>
        </p:spPr>
        <p:txBody>
          <a:bodyPr wrap="none">
            <a:spAutoFit/>
          </a:bodyPr>
          <a:lstStyle/>
          <a:p>
            <a:pPr algn="ctr"/>
            <a:r>
              <a:rPr lang="en-US" b="1" dirty="0" smtClean="0"/>
              <a:t>1</a:t>
            </a:r>
            <a:r>
              <a:rPr lang="en-US" b="1" baseline="30000" dirty="0" smtClean="0"/>
              <a:t>st</a:t>
            </a:r>
            <a:r>
              <a:rPr lang="en-US" b="1" dirty="0" smtClean="0"/>
              <a:t> </a:t>
            </a:r>
          </a:p>
          <a:p>
            <a:pPr algn="ctr"/>
            <a:r>
              <a:rPr lang="en-US" b="1" dirty="0" smtClean="0"/>
              <a:t>Dream</a:t>
            </a:r>
          </a:p>
          <a:p>
            <a:pPr algn="ctr"/>
            <a:r>
              <a:rPr lang="en-US" sz="1400" b="1" dirty="0" smtClean="0"/>
              <a:t>Chapter 2</a:t>
            </a:r>
            <a:endParaRPr lang="en-US" sz="1400" dirty="0"/>
          </a:p>
        </p:txBody>
      </p:sp>
      <p:sp>
        <p:nvSpPr>
          <p:cNvPr id="31" name="Rectangle 30"/>
          <p:cNvSpPr/>
          <p:nvPr/>
        </p:nvSpPr>
        <p:spPr>
          <a:xfrm>
            <a:off x="1295400" y="2514600"/>
            <a:ext cx="904735" cy="861774"/>
          </a:xfrm>
          <a:prstGeom prst="rect">
            <a:avLst/>
          </a:prstGeom>
        </p:spPr>
        <p:txBody>
          <a:bodyPr wrap="none">
            <a:spAutoFit/>
          </a:bodyPr>
          <a:lstStyle/>
          <a:p>
            <a:pPr algn="ctr"/>
            <a:r>
              <a:rPr lang="en-US" b="1" dirty="0" smtClean="0"/>
              <a:t>2</a:t>
            </a:r>
            <a:r>
              <a:rPr lang="en-US" b="1" baseline="30000" dirty="0" smtClean="0"/>
              <a:t>nd</a:t>
            </a:r>
            <a:r>
              <a:rPr lang="en-US" b="1" dirty="0" smtClean="0"/>
              <a:t> </a:t>
            </a:r>
          </a:p>
          <a:p>
            <a:pPr algn="ctr"/>
            <a:r>
              <a:rPr lang="en-US" b="1" dirty="0" smtClean="0"/>
              <a:t>Dream</a:t>
            </a:r>
          </a:p>
          <a:p>
            <a:pPr algn="ctr"/>
            <a:r>
              <a:rPr lang="en-US" sz="1400" b="1" dirty="0" smtClean="0"/>
              <a:t>Chapter 4</a:t>
            </a:r>
            <a:endParaRPr lang="en-US" sz="1400" dirty="0"/>
          </a:p>
        </p:txBody>
      </p:sp>
      <p:sp>
        <p:nvSpPr>
          <p:cNvPr id="32" name="Down Arrow 31"/>
          <p:cNvSpPr/>
          <p:nvPr/>
        </p:nvSpPr>
        <p:spPr>
          <a:xfrm rot="13150947">
            <a:off x="1255610" y="1345877"/>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93945" y="1939048"/>
            <a:ext cx="1511055" cy="584775"/>
          </a:xfrm>
          <a:prstGeom prst="rect">
            <a:avLst/>
          </a:prstGeom>
        </p:spPr>
        <p:txBody>
          <a:bodyPr wrap="none">
            <a:spAutoFit/>
          </a:bodyPr>
          <a:lstStyle/>
          <a:p>
            <a:pPr algn="ctr"/>
            <a:r>
              <a:rPr lang="en-US" b="1" dirty="0" smtClean="0"/>
              <a:t>Golden Image</a:t>
            </a:r>
          </a:p>
          <a:p>
            <a:pPr algn="ctr"/>
            <a:r>
              <a:rPr lang="en-US" sz="1400" b="1" dirty="0" smtClean="0"/>
              <a:t>Chapter 3</a:t>
            </a:r>
            <a:endParaRPr lang="en-US" sz="1400" dirty="0"/>
          </a:p>
        </p:txBody>
      </p:sp>
      <p:sp>
        <p:nvSpPr>
          <p:cNvPr id="35" name="Down Arrow 34"/>
          <p:cNvSpPr/>
          <p:nvPr/>
        </p:nvSpPr>
        <p:spPr>
          <a:xfrm rot="13150947">
            <a:off x="6452092" y="5297030"/>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270414" y="5632934"/>
            <a:ext cx="1160767" cy="584775"/>
          </a:xfrm>
          <a:prstGeom prst="rect">
            <a:avLst/>
          </a:prstGeom>
        </p:spPr>
        <p:txBody>
          <a:bodyPr wrap="none">
            <a:spAutoFit/>
          </a:bodyPr>
          <a:lstStyle/>
          <a:p>
            <a:pPr algn="ctr"/>
            <a:r>
              <a:rPr lang="en-US" b="1" dirty="0" smtClean="0"/>
              <a:t>Lion’s Den</a:t>
            </a:r>
          </a:p>
          <a:p>
            <a:pPr algn="ctr"/>
            <a:r>
              <a:rPr lang="en-US" sz="1400" b="1" dirty="0" smtClean="0"/>
              <a:t>Chapter 6</a:t>
            </a:r>
            <a:endParaRPr lang="en-US" sz="1400" dirty="0"/>
          </a:p>
        </p:txBody>
      </p:sp>
      <p:sp>
        <p:nvSpPr>
          <p:cNvPr id="37" name="Rectangle 36"/>
          <p:cNvSpPr/>
          <p:nvPr/>
        </p:nvSpPr>
        <p:spPr>
          <a:xfrm>
            <a:off x="1828800" y="3352800"/>
            <a:ext cx="1446230" cy="861774"/>
          </a:xfrm>
          <a:prstGeom prst="rect">
            <a:avLst/>
          </a:prstGeom>
        </p:spPr>
        <p:txBody>
          <a:bodyPr wrap="none">
            <a:spAutoFit/>
          </a:bodyPr>
          <a:lstStyle/>
          <a:p>
            <a:pPr algn="ctr"/>
            <a:r>
              <a:rPr lang="en-US" b="1" dirty="0" smtClean="0"/>
              <a:t>Vision of the </a:t>
            </a:r>
          </a:p>
          <a:p>
            <a:pPr algn="ctr"/>
            <a:r>
              <a:rPr lang="en-US" b="1" dirty="0" smtClean="0"/>
              <a:t>Four Beasts</a:t>
            </a:r>
          </a:p>
          <a:p>
            <a:pPr algn="ctr"/>
            <a:r>
              <a:rPr lang="en-US" sz="1400" b="1" dirty="0" smtClean="0"/>
              <a:t>Chapter 7</a:t>
            </a:r>
            <a:endParaRPr lang="en-US" sz="1400" dirty="0"/>
          </a:p>
        </p:txBody>
      </p:sp>
      <p:sp>
        <p:nvSpPr>
          <p:cNvPr id="38" name="Down Arrow 37"/>
          <p:cNvSpPr/>
          <p:nvPr/>
        </p:nvSpPr>
        <p:spPr>
          <a:xfrm rot="13150947">
            <a:off x="3444244" y="2976504"/>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3125770" y="3962400"/>
            <a:ext cx="1446230" cy="861774"/>
          </a:xfrm>
          <a:prstGeom prst="rect">
            <a:avLst/>
          </a:prstGeom>
          <a:solidFill>
            <a:srgbClr val="FFFF00"/>
          </a:solidFill>
        </p:spPr>
        <p:txBody>
          <a:bodyPr wrap="none">
            <a:spAutoFit/>
          </a:bodyPr>
          <a:lstStyle/>
          <a:p>
            <a:pPr algn="ctr"/>
            <a:r>
              <a:rPr lang="en-US" b="1" dirty="0" smtClean="0"/>
              <a:t>Vision of the </a:t>
            </a:r>
          </a:p>
          <a:p>
            <a:pPr algn="ctr"/>
            <a:r>
              <a:rPr lang="en-US" b="1" dirty="0" smtClean="0"/>
              <a:t>Ram &amp; Goat</a:t>
            </a:r>
          </a:p>
          <a:p>
            <a:pPr algn="ctr"/>
            <a:r>
              <a:rPr lang="en-US" sz="1400" b="1" dirty="0" smtClean="0"/>
              <a:t>Chapter 8</a:t>
            </a:r>
            <a:endParaRPr lang="en-US" sz="1400" dirty="0"/>
          </a:p>
        </p:txBody>
      </p:sp>
      <p:sp>
        <p:nvSpPr>
          <p:cNvPr id="40" name="Rectangle 39"/>
          <p:cNvSpPr/>
          <p:nvPr/>
        </p:nvSpPr>
        <p:spPr>
          <a:xfrm>
            <a:off x="3612852" y="5867400"/>
            <a:ext cx="3324949" cy="861774"/>
          </a:xfrm>
          <a:prstGeom prst="rect">
            <a:avLst/>
          </a:prstGeom>
        </p:spPr>
        <p:txBody>
          <a:bodyPr wrap="none">
            <a:spAutoFit/>
          </a:bodyPr>
          <a:lstStyle/>
          <a:p>
            <a:pPr algn="ctr"/>
            <a:r>
              <a:rPr lang="en-US" b="1" dirty="0" smtClean="0"/>
              <a:t>Vision of a Man</a:t>
            </a:r>
          </a:p>
          <a:p>
            <a:pPr algn="ctr"/>
            <a:r>
              <a:rPr lang="en-US" b="1" dirty="0" smtClean="0"/>
              <a:t>Kings of the South and the North</a:t>
            </a:r>
          </a:p>
          <a:p>
            <a:pPr algn="ctr"/>
            <a:r>
              <a:rPr lang="en-US" sz="1400" b="1" dirty="0" smtClean="0"/>
              <a:t>Chapters 10 &amp; 11</a:t>
            </a:r>
            <a:endParaRPr lang="en-US" sz="1400" dirty="0"/>
          </a:p>
        </p:txBody>
      </p:sp>
      <p:sp>
        <p:nvSpPr>
          <p:cNvPr id="42" name="Down Arrow 41"/>
          <p:cNvSpPr/>
          <p:nvPr/>
        </p:nvSpPr>
        <p:spPr>
          <a:xfrm rot="13150947">
            <a:off x="4041654" y="3439261"/>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p:nvSpPr>
        <p:spPr>
          <a:xfrm rot="13150947">
            <a:off x="7202816" y="5859341"/>
            <a:ext cx="65800" cy="79473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4" y="3541145"/>
            <a:ext cx="1964354" cy="2935855"/>
          </a:xfrm>
          <a:prstGeom prst="rect">
            <a:avLst/>
          </a:prstGeom>
        </p:spPr>
      </p:pic>
      <p:sp>
        <p:nvSpPr>
          <p:cNvPr id="41" name="Down Arrow 40"/>
          <p:cNvSpPr/>
          <p:nvPr/>
        </p:nvSpPr>
        <p:spPr>
          <a:xfrm rot="13150947">
            <a:off x="5751441" y="4690828"/>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284362" y="5229749"/>
            <a:ext cx="1178529" cy="584775"/>
          </a:xfrm>
          <a:prstGeom prst="rect">
            <a:avLst/>
          </a:prstGeom>
        </p:spPr>
        <p:txBody>
          <a:bodyPr wrap="none">
            <a:spAutoFit/>
          </a:bodyPr>
          <a:lstStyle/>
          <a:p>
            <a:pPr algn="ctr"/>
            <a:r>
              <a:rPr lang="en-US" b="1" dirty="0" smtClean="0"/>
              <a:t>70 Weeks</a:t>
            </a:r>
          </a:p>
          <a:p>
            <a:pPr algn="ctr"/>
            <a:r>
              <a:rPr lang="en-US" sz="1400" b="1" dirty="0" smtClean="0"/>
              <a:t>Chapter 9</a:t>
            </a:r>
            <a:endParaRPr lang="en-US" sz="1400" dirty="0"/>
          </a:p>
        </p:txBody>
      </p:sp>
      <p:sp>
        <p:nvSpPr>
          <p:cNvPr id="2" name="TextBox 1"/>
          <p:cNvSpPr txBox="1"/>
          <p:nvPr/>
        </p:nvSpPr>
        <p:spPr>
          <a:xfrm rot="18686167">
            <a:off x="2942659" y="3005247"/>
            <a:ext cx="827599" cy="307777"/>
          </a:xfrm>
          <a:prstGeom prst="rect">
            <a:avLst/>
          </a:prstGeom>
          <a:noFill/>
        </p:spPr>
        <p:txBody>
          <a:bodyPr wrap="none" rtlCol="0">
            <a:spAutoFit/>
          </a:bodyPr>
          <a:lstStyle/>
          <a:p>
            <a:r>
              <a:rPr lang="en-US" sz="1400" b="1" dirty="0" smtClean="0"/>
              <a:t>553 B.C</a:t>
            </a:r>
            <a:r>
              <a:rPr lang="en-US" sz="1400" b="1" dirty="0"/>
              <a:t>.</a:t>
            </a:r>
            <a:r>
              <a:rPr lang="en-US" sz="1400" dirty="0"/>
              <a:t> </a:t>
            </a:r>
          </a:p>
        </p:txBody>
      </p:sp>
      <p:sp>
        <p:nvSpPr>
          <p:cNvPr id="34" name="TextBox 33"/>
          <p:cNvSpPr txBox="1"/>
          <p:nvPr/>
        </p:nvSpPr>
        <p:spPr>
          <a:xfrm rot="18686167">
            <a:off x="-100784" y="704483"/>
            <a:ext cx="827599" cy="307777"/>
          </a:xfrm>
          <a:prstGeom prst="rect">
            <a:avLst/>
          </a:prstGeom>
          <a:noFill/>
        </p:spPr>
        <p:txBody>
          <a:bodyPr wrap="none" rtlCol="0">
            <a:spAutoFit/>
          </a:bodyPr>
          <a:lstStyle/>
          <a:p>
            <a:r>
              <a:rPr lang="en-US" sz="1400" b="1" dirty="0" smtClean="0"/>
              <a:t>602 </a:t>
            </a:r>
            <a:r>
              <a:rPr lang="en-US" sz="1400" b="1" dirty="0"/>
              <a:t>B.C.</a:t>
            </a:r>
            <a:r>
              <a:rPr lang="en-US" sz="1400" dirty="0"/>
              <a:t> </a:t>
            </a:r>
          </a:p>
        </p:txBody>
      </p:sp>
      <p:sp>
        <p:nvSpPr>
          <p:cNvPr id="45" name="TextBox 44"/>
          <p:cNvSpPr txBox="1"/>
          <p:nvPr/>
        </p:nvSpPr>
        <p:spPr>
          <a:xfrm rot="18686167">
            <a:off x="3550861" y="3409228"/>
            <a:ext cx="827599" cy="307777"/>
          </a:xfrm>
          <a:prstGeom prst="rect">
            <a:avLst/>
          </a:prstGeom>
          <a:noFill/>
        </p:spPr>
        <p:txBody>
          <a:bodyPr wrap="none" rtlCol="0">
            <a:spAutoFit/>
          </a:bodyPr>
          <a:lstStyle/>
          <a:p>
            <a:r>
              <a:rPr lang="en-US" sz="1400" b="1" dirty="0" smtClean="0"/>
              <a:t>551 B.C</a:t>
            </a:r>
            <a:r>
              <a:rPr lang="en-US" sz="1400" b="1" dirty="0"/>
              <a:t>.</a:t>
            </a:r>
            <a:r>
              <a:rPr lang="en-US" sz="1400" dirty="0"/>
              <a:t> </a:t>
            </a:r>
          </a:p>
        </p:txBody>
      </p:sp>
      <p:sp>
        <p:nvSpPr>
          <p:cNvPr id="46" name="TextBox 45"/>
          <p:cNvSpPr txBox="1"/>
          <p:nvPr/>
        </p:nvSpPr>
        <p:spPr>
          <a:xfrm rot="18686167">
            <a:off x="4678696" y="4234647"/>
            <a:ext cx="827599" cy="307777"/>
          </a:xfrm>
          <a:prstGeom prst="rect">
            <a:avLst/>
          </a:prstGeom>
          <a:noFill/>
        </p:spPr>
        <p:txBody>
          <a:bodyPr wrap="none" rtlCol="0">
            <a:spAutoFit/>
          </a:bodyPr>
          <a:lstStyle/>
          <a:p>
            <a:r>
              <a:rPr lang="en-US" sz="1400" b="1" dirty="0" smtClean="0"/>
              <a:t>539 B.C</a:t>
            </a:r>
            <a:r>
              <a:rPr lang="en-US" sz="1400" b="1" dirty="0"/>
              <a:t>.</a:t>
            </a:r>
            <a:r>
              <a:rPr lang="en-US" sz="1400" dirty="0"/>
              <a:t> </a:t>
            </a:r>
          </a:p>
        </p:txBody>
      </p:sp>
      <p:sp>
        <p:nvSpPr>
          <p:cNvPr id="47" name="TextBox 46"/>
          <p:cNvSpPr txBox="1"/>
          <p:nvPr/>
        </p:nvSpPr>
        <p:spPr>
          <a:xfrm rot="18686167">
            <a:off x="6992360" y="6221632"/>
            <a:ext cx="827599" cy="307777"/>
          </a:xfrm>
          <a:prstGeom prst="rect">
            <a:avLst/>
          </a:prstGeom>
          <a:noFill/>
        </p:spPr>
        <p:txBody>
          <a:bodyPr wrap="none" rtlCol="0">
            <a:spAutoFit/>
          </a:bodyPr>
          <a:lstStyle/>
          <a:p>
            <a:r>
              <a:rPr lang="en-US" sz="1400" b="1" dirty="0" smtClean="0"/>
              <a:t>536 B.C</a:t>
            </a:r>
            <a:r>
              <a:rPr lang="en-US" sz="1400" b="1" dirty="0"/>
              <a:t>.</a:t>
            </a:r>
            <a:r>
              <a:rPr lang="en-US" sz="1400" dirty="0"/>
              <a:t> </a:t>
            </a:r>
          </a:p>
        </p:txBody>
      </p:sp>
      <p:sp>
        <p:nvSpPr>
          <p:cNvPr id="48" name="TextBox 47"/>
          <p:cNvSpPr txBox="1"/>
          <p:nvPr/>
        </p:nvSpPr>
        <p:spPr>
          <a:xfrm rot="18686167">
            <a:off x="4946010" y="4929543"/>
            <a:ext cx="1178656" cy="307777"/>
          </a:xfrm>
          <a:prstGeom prst="rect">
            <a:avLst/>
          </a:prstGeom>
          <a:noFill/>
        </p:spPr>
        <p:txBody>
          <a:bodyPr wrap="none" rtlCol="0">
            <a:spAutoFit/>
          </a:bodyPr>
          <a:lstStyle/>
          <a:p>
            <a:r>
              <a:rPr lang="en-US" sz="1400" b="1" dirty="0" smtClean="0"/>
              <a:t>539/538 B.C</a:t>
            </a:r>
            <a:r>
              <a:rPr lang="en-US" sz="1400" b="1" dirty="0"/>
              <a:t>.</a:t>
            </a:r>
            <a:r>
              <a:rPr lang="en-US" sz="1400" dirty="0"/>
              <a:t> </a:t>
            </a:r>
          </a:p>
        </p:txBody>
      </p:sp>
      <p:sp>
        <p:nvSpPr>
          <p:cNvPr id="16" name="Date Placeholder 15"/>
          <p:cNvSpPr>
            <a:spLocks noGrp="1"/>
          </p:cNvSpPr>
          <p:nvPr>
            <p:ph type="dt" sz="half" idx="10"/>
          </p:nvPr>
        </p:nvSpPr>
        <p:spPr/>
        <p:txBody>
          <a:bodyPr/>
          <a:lstStyle/>
          <a:p>
            <a:r>
              <a:rPr lang="en-US" dirty="0" smtClean="0"/>
              <a:t>April 19, 2016</a:t>
            </a:r>
            <a:endParaRPr lang="en-US" dirty="0"/>
          </a:p>
        </p:txBody>
      </p:sp>
      <p:sp>
        <p:nvSpPr>
          <p:cNvPr id="20" name="Slide Number Placeholder 19"/>
          <p:cNvSpPr>
            <a:spLocks noGrp="1"/>
          </p:cNvSpPr>
          <p:nvPr>
            <p:ph type="sldNum" sz="quarter" idx="12"/>
          </p:nvPr>
        </p:nvSpPr>
        <p:spPr/>
        <p:txBody>
          <a:bodyPr/>
          <a:lstStyle/>
          <a:p>
            <a:fld id="{5762F52A-C960-462B-8236-8A9481EACB9C}" type="slidenum">
              <a:rPr lang="en-US" smtClean="0"/>
              <a:pPr/>
              <a:t>7</a:t>
            </a:fld>
            <a:endParaRPr lang="en-US" dirty="0"/>
          </a:p>
        </p:txBody>
      </p:sp>
    </p:spTree>
    <p:extLst>
      <p:ext uri="{BB962C8B-B14F-4D97-AF65-F5344CB8AC3E}">
        <p14:creationId xmlns:p14="http://schemas.microsoft.com/office/powerpoint/2010/main" val="2165035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April 19, 2016</a:t>
            </a:r>
            <a:endParaRPr lang="en-US" dirty="0"/>
          </a:p>
        </p:txBody>
      </p:sp>
      <p:sp>
        <p:nvSpPr>
          <p:cNvPr id="3" name="Footer Placeholder 2"/>
          <p:cNvSpPr>
            <a:spLocks noGrp="1"/>
          </p:cNvSpPr>
          <p:nvPr>
            <p:ph type="ftr" sz="quarter" idx="3"/>
          </p:nvPr>
        </p:nvSpPr>
        <p:spPr/>
        <p:txBody>
          <a:bodyPr/>
          <a:lstStyle/>
          <a:p>
            <a:r>
              <a:rPr lang="fr-FR" dirty="0" smtClean="0"/>
              <a:t>Lesson 8 - Daniel 8</a:t>
            </a:r>
            <a:endParaRPr lang="en-US" dirty="0"/>
          </a:p>
        </p:txBody>
      </p:sp>
      <p:sp>
        <p:nvSpPr>
          <p:cNvPr id="4" name="Slide Number Placeholder 3"/>
          <p:cNvSpPr>
            <a:spLocks noGrp="1"/>
          </p:cNvSpPr>
          <p:nvPr>
            <p:ph type="sldNum" sz="quarter" idx="4"/>
          </p:nvPr>
        </p:nvSpPr>
        <p:spPr/>
        <p:txBody>
          <a:bodyPr/>
          <a:lstStyle/>
          <a:p>
            <a:fld id="{5762F52A-C960-462B-8236-8A9481EACB9C}" type="slidenum">
              <a:rPr lang="en-US" smtClean="0"/>
              <a:pPr/>
              <a:t>8</a:t>
            </a:fld>
            <a:endParaRPr lang="en-US" dirty="0"/>
          </a:p>
        </p:txBody>
      </p:sp>
      <p:sp>
        <p:nvSpPr>
          <p:cNvPr id="5" name="Rectangle 4"/>
          <p:cNvSpPr/>
          <p:nvPr/>
        </p:nvSpPr>
        <p:spPr>
          <a:xfrm>
            <a:off x="90389" y="4116309"/>
            <a:ext cx="2371162" cy="253916"/>
          </a:xfrm>
          <a:prstGeom prst="rect">
            <a:avLst/>
          </a:prstGeom>
        </p:spPr>
        <p:txBody>
          <a:bodyPr wrap="none">
            <a:spAutoFit/>
          </a:bodyPr>
          <a:lstStyle/>
          <a:p>
            <a:r>
              <a:rPr lang="en-US" sz="1050" dirty="0"/>
              <a:t>http://wol.jw.org/en/wol/ml/r1/lp-e/23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77" y="1573492"/>
            <a:ext cx="4401635" cy="26189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999230"/>
            <a:ext cx="4724400" cy="2401570"/>
          </a:xfrm>
          <a:prstGeom prst="rect">
            <a:avLst/>
          </a:prstGeom>
        </p:spPr>
      </p:pic>
      <p:sp>
        <p:nvSpPr>
          <p:cNvPr id="9" name="Rectangle 8"/>
          <p:cNvSpPr/>
          <p:nvPr/>
        </p:nvSpPr>
        <p:spPr>
          <a:xfrm>
            <a:off x="4953000" y="6397990"/>
            <a:ext cx="4572000" cy="261610"/>
          </a:xfrm>
          <a:prstGeom prst="rect">
            <a:avLst/>
          </a:prstGeom>
        </p:spPr>
        <p:txBody>
          <a:bodyPr>
            <a:spAutoFit/>
          </a:bodyPr>
          <a:lstStyle/>
          <a:p>
            <a:r>
              <a:rPr lang="en-US" sz="1050" dirty="0"/>
              <a:t>http://media.web.britannica.com/eb-media/54/64954-004-B050D47D.jpg</a:t>
            </a:r>
          </a:p>
        </p:txBody>
      </p:sp>
      <p:sp>
        <p:nvSpPr>
          <p:cNvPr id="10" name="Content Placeholder 6"/>
          <p:cNvSpPr txBox="1">
            <a:spLocks/>
          </p:cNvSpPr>
          <p:nvPr/>
        </p:nvSpPr>
        <p:spPr>
          <a:xfrm>
            <a:off x="4811486" y="1565275"/>
            <a:ext cx="3403600" cy="2016125"/>
          </a:xfrm>
          <a:prstGeom prst="rect">
            <a:avLst/>
          </a:prstGeom>
        </p:spPr>
        <p:txBody>
          <a:bodyPr vert="horz" lIns="91429" tIns="45714" rIns="91429" bIns="45714" rtlCol="0" anchor="ctr"/>
          <a:lstStyle>
            <a:defPPr>
              <a:defRPr lang="en-US"/>
            </a:defPPr>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r>
              <a:rPr lang="en-US" sz="2400" b="1" dirty="0" smtClean="0"/>
              <a:t>Medo-Persian Empire</a:t>
            </a:r>
          </a:p>
          <a:p>
            <a:pPr marL="231775" lvl="1" indent="-222250">
              <a:buFont typeface="Arial" panose="020B0604020202020204" pitchFamily="34" charset="0"/>
              <a:buChar char="•"/>
            </a:pPr>
            <a:r>
              <a:rPr lang="en-US" sz="2400" dirty="0" smtClean="0"/>
              <a:t>550 – 330 BC</a:t>
            </a:r>
          </a:p>
          <a:p>
            <a:pPr marL="231775" lvl="1" indent="-222250">
              <a:buFont typeface="Arial" panose="020B0604020202020204" pitchFamily="34" charset="0"/>
              <a:buChar char="•"/>
            </a:pPr>
            <a:r>
              <a:rPr lang="en-US" sz="2400" dirty="0" smtClean="0"/>
              <a:t>480 BC 50M people</a:t>
            </a:r>
          </a:p>
          <a:p>
            <a:pPr marL="231775" lvl="1" indent="-222250">
              <a:buFont typeface="Arial" panose="020B0604020202020204" pitchFamily="34" charset="0"/>
              <a:buChar char="•"/>
            </a:pPr>
            <a:r>
              <a:rPr lang="en-US" sz="2400" dirty="0" smtClean="0"/>
              <a:t>Capitals were Persepolis and Susa</a:t>
            </a:r>
            <a:endParaRPr lang="en-US" sz="2400" dirty="0"/>
          </a:p>
        </p:txBody>
      </p:sp>
      <p:sp>
        <p:nvSpPr>
          <p:cNvPr id="11" name="Content Placeholder 8"/>
          <p:cNvSpPr txBox="1">
            <a:spLocks/>
          </p:cNvSpPr>
          <p:nvPr/>
        </p:nvSpPr>
        <p:spPr>
          <a:xfrm>
            <a:off x="208278" y="4417333"/>
            <a:ext cx="3906522" cy="2016125"/>
          </a:xfrm>
          <a:prstGeom prst="rect">
            <a:avLst/>
          </a:prstGeom>
        </p:spPr>
        <p:txBody>
          <a:bodyPr vert="horz" lIns="91429" tIns="45714" rIns="91429" bIns="45714" rtlCol="0" anchor="ctr"/>
          <a:lstStyle>
            <a:defPPr>
              <a:defRPr lang="en-US"/>
            </a:defPPr>
            <a:lvl1pPr marL="0" algn="r"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pPr algn="l"/>
            <a:r>
              <a:rPr lang="en-US" sz="2400" b="1" dirty="0" smtClean="0"/>
              <a:t>Alexander the Great</a:t>
            </a:r>
          </a:p>
          <a:p>
            <a:pPr marL="231775" lvl="1" indent="-222250">
              <a:buFont typeface="Arial" panose="020B0604020202020204" pitchFamily="34" charset="0"/>
              <a:buChar char="•"/>
            </a:pPr>
            <a:r>
              <a:rPr lang="en-US" sz="2400" dirty="0"/>
              <a:t>356 – 323 </a:t>
            </a:r>
            <a:r>
              <a:rPr lang="en-US" sz="2400" dirty="0" smtClean="0"/>
              <a:t>BC (died age 33) </a:t>
            </a:r>
            <a:endParaRPr lang="en-US" sz="2400" dirty="0"/>
          </a:p>
          <a:p>
            <a:pPr marL="231775" lvl="1" indent="-222250">
              <a:buFont typeface="Arial" panose="020B0604020202020204" pitchFamily="34" charset="0"/>
              <a:buChar char="•"/>
            </a:pPr>
            <a:r>
              <a:rPr lang="en-US" sz="2400" dirty="0"/>
              <a:t>Succeeded Philip II of Macedon</a:t>
            </a:r>
          </a:p>
          <a:p>
            <a:pPr marL="231775" lvl="1" indent="-222250">
              <a:buFont typeface="Arial" panose="020B0604020202020204" pitchFamily="34" charset="0"/>
              <a:buChar char="•"/>
            </a:pPr>
            <a:r>
              <a:rPr lang="en-US" sz="2400" dirty="0"/>
              <a:t>Tutored by Aristotle until 16</a:t>
            </a:r>
          </a:p>
        </p:txBody>
      </p:sp>
      <p:sp>
        <p:nvSpPr>
          <p:cNvPr id="12" name="Rectangle 11"/>
          <p:cNvSpPr/>
          <p:nvPr/>
        </p:nvSpPr>
        <p:spPr>
          <a:xfrm>
            <a:off x="1904999" y="371165"/>
            <a:ext cx="5334001" cy="646331"/>
          </a:xfrm>
          <a:prstGeom prst="rect">
            <a:avLst/>
          </a:prstGeom>
        </p:spPr>
        <p:txBody>
          <a:bodyPr wrap="square" anchor="ctr">
            <a:spAutoFit/>
          </a:bodyPr>
          <a:lstStyle/>
          <a:p>
            <a:pPr algn="ctr"/>
            <a:r>
              <a:rPr lang="en-US" sz="3600" b="1" dirty="0" smtClean="0"/>
              <a:t>Persian &amp; Greek Empires</a:t>
            </a:r>
            <a:endParaRPr lang="en-US" sz="3200" b="1" dirty="0"/>
          </a:p>
        </p:txBody>
      </p:sp>
    </p:spTree>
    <p:extLst>
      <p:ext uri="{BB962C8B-B14F-4D97-AF65-F5344CB8AC3E}">
        <p14:creationId xmlns:p14="http://schemas.microsoft.com/office/powerpoint/2010/main" val="344092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611868"/>
            <a:ext cx="7525656" cy="4524315"/>
          </a:xfrm>
          <a:prstGeom prst="rect">
            <a:avLst/>
          </a:prstGeom>
        </p:spPr>
        <p:txBody>
          <a:bodyPr wrap="square">
            <a:spAutoFit/>
          </a:bodyPr>
          <a:lstStyle/>
          <a:p>
            <a:r>
              <a:rPr lang="en-US" sz="2400" baseline="30000" dirty="0" smtClean="0"/>
              <a:t>1</a:t>
            </a:r>
            <a:r>
              <a:rPr lang="en-US" sz="2400" baseline="30000" dirty="0"/>
              <a:t> </a:t>
            </a:r>
            <a:r>
              <a:rPr lang="en-US" sz="2400" dirty="0"/>
              <a:t>In the third year of the reign of King Belshazzar a vision appeared to me, Daniel, after that which appeared to me at the first. </a:t>
            </a:r>
            <a:r>
              <a:rPr lang="en-US" sz="2400" baseline="30000" dirty="0"/>
              <a:t>2 </a:t>
            </a:r>
            <a:r>
              <a:rPr lang="en-US" sz="2400" dirty="0"/>
              <a:t>And I saw in the vision; and when I saw, I was in Susa the citadel, which is in the province of Elam. And I saw in the vision, and I was at the Ulai canal. </a:t>
            </a:r>
            <a:r>
              <a:rPr lang="en-US" sz="2400" baseline="30000" dirty="0"/>
              <a:t>3 </a:t>
            </a:r>
            <a:r>
              <a:rPr lang="en-US" sz="2400" dirty="0"/>
              <a:t>I raised my eyes and saw, and behold, a ram standing on the bank of the canal. It had two horns, and both horns were high, but one was higher than the other, and the higher one came up last. </a:t>
            </a:r>
            <a:r>
              <a:rPr lang="en-US" sz="2400" baseline="30000" dirty="0"/>
              <a:t>4 </a:t>
            </a:r>
            <a:r>
              <a:rPr lang="en-US" sz="2400" dirty="0"/>
              <a:t>I saw the ram charging westward and northward and southward. No beast could stand before him, and there was no one who could rescue from his power. He did as he pleased and became great</a:t>
            </a:r>
            <a:r>
              <a:rPr lang="en-US" sz="2400" dirty="0" smtClean="0"/>
              <a:t>. </a:t>
            </a:r>
            <a:endParaRPr lang="en-US" sz="2400" dirty="0"/>
          </a:p>
        </p:txBody>
      </p:sp>
      <p:sp>
        <p:nvSpPr>
          <p:cNvPr id="8" name="Rectangle 7"/>
          <p:cNvSpPr/>
          <p:nvPr/>
        </p:nvSpPr>
        <p:spPr>
          <a:xfrm>
            <a:off x="1904999" y="124944"/>
            <a:ext cx="5334001" cy="1138773"/>
          </a:xfrm>
          <a:prstGeom prst="rect">
            <a:avLst/>
          </a:prstGeom>
        </p:spPr>
        <p:txBody>
          <a:bodyPr wrap="square" anchor="ctr">
            <a:spAutoFit/>
          </a:bodyPr>
          <a:lstStyle/>
          <a:p>
            <a:pPr algn="ctr"/>
            <a:r>
              <a:rPr lang="en-US" sz="3600" dirty="0">
                <a:hlinkClick r:id="rId3"/>
              </a:rPr>
              <a:t>Daniel </a:t>
            </a:r>
            <a:r>
              <a:rPr lang="en-US" sz="3600" dirty="0" smtClean="0">
                <a:hlinkClick r:id="rId3"/>
              </a:rPr>
              <a:t>8:1-14</a:t>
            </a:r>
            <a:r>
              <a:rPr lang="en-US" sz="3600" dirty="0" smtClean="0"/>
              <a:t> </a:t>
            </a:r>
            <a:r>
              <a:rPr lang="en-US" sz="3200" dirty="0" smtClean="0"/>
              <a:t>(ESV)</a:t>
            </a:r>
          </a:p>
          <a:p>
            <a:pPr algn="ctr"/>
            <a:r>
              <a:rPr lang="en-US" sz="3200" b="1" dirty="0" smtClean="0"/>
              <a:t>Vision of Ram </a:t>
            </a:r>
            <a:r>
              <a:rPr lang="en-US" sz="3200" b="1" dirty="0"/>
              <a:t>and </a:t>
            </a:r>
            <a:r>
              <a:rPr lang="en-US" sz="3200" b="1" dirty="0" smtClean="0"/>
              <a:t>Goat</a:t>
            </a:r>
            <a:endParaRPr lang="en-US" sz="3200" b="1" dirty="0"/>
          </a:p>
        </p:txBody>
      </p:sp>
      <p:sp>
        <p:nvSpPr>
          <p:cNvPr id="11" name="Date Placeholder 10"/>
          <p:cNvSpPr>
            <a:spLocks noGrp="1"/>
          </p:cNvSpPr>
          <p:nvPr>
            <p:ph type="dt" sz="half" idx="2"/>
          </p:nvPr>
        </p:nvSpPr>
        <p:spPr/>
        <p:txBody>
          <a:bodyPr/>
          <a:lstStyle/>
          <a:p>
            <a:r>
              <a:rPr lang="en-US" dirty="0" smtClean="0"/>
              <a:t>April 19, 2016</a:t>
            </a:r>
            <a:endParaRPr lang="en-US" dirty="0"/>
          </a:p>
        </p:txBody>
      </p:sp>
      <p:sp>
        <p:nvSpPr>
          <p:cNvPr id="13" name="Footer Placeholder 12"/>
          <p:cNvSpPr>
            <a:spLocks noGrp="1"/>
          </p:cNvSpPr>
          <p:nvPr>
            <p:ph type="ftr" sz="quarter" idx="3"/>
          </p:nvPr>
        </p:nvSpPr>
        <p:spPr/>
        <p:txBody>
          <a:bodyPr/>
          <a:lstStyle/>
          <a:p>
            <a:r>
              <a:rPr lang="fr-FR" dirty="0" smtClean="0"/>
              <a:t>Lesson 8 - Daniel 8</a:t>
            </a:r>
            <a:endParaRPr lang="en-US" dirty="0"/>
          </a:p>
        </p:txBody>
      </p:sp>
      <p:sp>
        <p:nvSpPr>
          <p:cNvPr id="14" name="Slide Number Placeholder 13"/>
          <p:cNvSpPr>
            <a:spLocks noGrp="1"/>
          </p:cNvSpPr>
          <p:nvPr>
            <p:ph type="sldNum" sz="quarter" idx="4"/>
          </p:nvPr>
        </p:nvSpPr>
        <p:spPr/>
        <p:txBody>
          <a:bodyPr/>
          <a:lstStyle/>
          <a:p>
            <a:fld id="{5762F52A-C960-462B-8236-8A9481EACB9C}" type="slidenum">
              <a:rPr lang="en-US" smtClean="0"/>
              <a:pPr/>
              <a:t>9</a:t>
            </a:fld>
            <a:endParaRPr lang="en-US" dirty="0"/>
          </a:p>
        </p:txBody>
      </p:sp>
    </p:spTree>
    <p:extLst>
      <p:ext uri="{BB962C8B-B14F-4D97-AF65-F5344CB8AC3E}">
        <p14:creationId xmlns:p14="http://schemas.microsoft.com/office/powerpoint/2010/main" val="1172298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9682</TotalTime>
  <Words>1611</Words>
  <Application>Microsoft Office PowerPoint</Application>
  <PresentationFormat>Letter Paper (8.5x11 in)</PresentationFormat>
  <Paragraphs>359</Paragraphs>
  <Slides>26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Mapping Chapters 2, 7 and 8</vt:lpstr>
      <vt:lpstr>PowerPoint Presentation</vt:lpstr>
      <vt:lpstr>PowerPoint Presentation</vt:lpstr>
      <vt:lpstr>PowerPoint Presentation</vt:lpstr>
      <vt:lpstr>PowerPoint Presentation</vt:lpstr>
      <vt:lpstr>Antiochus Epiphanes</vt:lpstr>
      <vt:lpstr>The Antichrist The King of Fierce Countenance </vt:lpstr>
      <vt:lpstr>Similarities of  Little Horn and Antichrist</vt:lpstr>
      <vt:lpstr>How They Fit In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IT</cp:lastModifiedBy>
  <cp:revision>709</cp:revision>
  <cp:lastPrinted>2015-11-05T13:06:44Z</cp:lastPrinted>
  <dcterms:created xsi:type="dcterms:W3CDTF">2012-01-22T12:15:41Z</dcterms:created>
  <dcterms:modified xsi:type="dcterms:W3CDTF">2016-04-18T01:58:34Z</dcterms:modified>
</cp:coreProperties>
</file>